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57" r:id="rId3"/>
    <p:sldId id="258" r:id="rId4"/>
    <p:sldId id="261"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om7mad-911" initials="A" lastIdx="0" clrIdx="0">
    <p:extLst>
      <p:ext uri="{19B8F6BF-5375-455C-9EA6-DF929625EA0E}">
        <p15:presenceInfo xmlns:p15="http://schemas.microsoft.com/office/powerpoint/2012/main" userId="Abom7mad-91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161" d="100"/>
          <a:sy n="161" d="100"/>
        </p:scale>
        <p:origin x="150"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B639A425-1897-4701-AA94-44149C9C6DCA}" type="datetimeFigureOut">
              <a:rPr lang="ar-SA" smtClean="0"/>
              <a:t>2/17/1441</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0A60E4FA-6FC1-48CB-8859-C5C506CEC99C}" type="slidenum">
              <a:rPr lang="ar-SA" smtClean="0"/>
              <a:t>‹#›</a:t>
            </a:fld>
            <a:endParaRPr lang="ar-SA"/>
          </a:p>
        </p:txBody>
      </p:sp>
    </p:spTree>
    <p:extLst>
      <p:ext uri="{BB962C8B-B14F-4D97-AF65-F5344CB8AC3E}">
        <p14:creationId xmlns:p14="http://schemas.microsoft.com/office/powerpoint/2010/main" val="57702978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a:t>انقر لتحرير نمط عنوان الشكل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a:t>انقر لتحرير نمط عنوان الشكل الرئيسي</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10/16/2019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10/16/2019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10/16/2019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10/16/2019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7" name="Date Placeholder 4"/>
          <p:cNvSpPr>
            <a:spLocks noGrp="1"/>
          </p:cNvSpPr>
          <p:nvPr>
            <p:ph type="dt" sz="half" idx="10"/>
          </p:nvPr>
        </p:nvSpPr>
        <p:spPr/>
        <p:txBody>
          <a:bodyPr/>
          <a:lstStyle/>
          <a:p>
            <a:fld id="{4509A250-FF31-4206-8172-F9D3106AACB1}" type="datetimeFigureOut">
              <a:rPr lang="en-US" dirty="0"/>
              <a:t>10/16/2019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10/16/2019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5FF723C-809B-4214-BD0C-34056A53163D}"/>
              </a:ext>
            </a:extLst>
          </p:cNvPr>
          <p:cNvSpPr>
            <a:spLocks noGrp="1"/>
          </p:cNvSpPr>
          <p:nvPr>
            <p:ph type="ctrTitle"/>
          </p:nvPr>
        </p:nvSpPr>
        <p:spPr/>
        <p:txBody>
          <a:bodyPr/>
          <a:lstStyle/>
          <a:p>
            <a:pPr algn="ctr"/>
            <a:r>
              <a:rPr lang="ar-SA" dirty="0"/>
              <a:t>الأوراق التجارية</a:t>
            </a:r>
          </a:p>
        </p:txBody>
      </p:sp>
      <p:sp>
        <p:nvSpPr>
          <p:cNvPr id="3" name="عنوان فرعي 2">
            <a:extLst>
              <a:ext uri="{FF2B5EF4-FFF2-40B4-BE49-F238E27FC236}">
                <a16:creationId xmlns:a16="http://schemas.microsoft.com/office/drawing/2014/main" id="{EFD86B97-B61C-4B0C-9AC3-A0DFD9345E3E}"/>
              </a:ext>
            </a:extLst>
          </p:cNvPr>
          <p:cNvSpPr>
            <a:spLocks noGrp="1"/>
          </p:cNvSpPr>
          <p:nvPr>
            <p:ph type="subTitle" idx="1"/>
          </p:nvPr>
        </p:nvSpPr>
        <p:spPr/>
        <p:txBody>
          <a:bodyPr/>
          <a:lstStyle/>
          <a:p>
            <a:r>
              <a:rPr lang="ar-SA" dirty="0"/>
              <a:t>أنواع الأوراق التجارية</a:t>
            </a:r>
          </a:p>
        </p:txBody>
      </p:sp>
    </p:spTree>
    <p:extLst>
      <p:ext uri="{BB962C8B-B14F-4D97-AF65-F5344CB8AC3E}">
        <p14:creationId xmlns:p14="http://schemas.microsoft.com/office/powerpoint/2010/main" val="2797361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A83DC98-3776-4263-A968-07A427F9CCAB}"/>
              </a:ext>
            </a:extLst>
          </p:cNvPr>
          <p:cNvSpPr>
            <a:spLocks noGrp="1"/>
          </p:cNvSpPr>
          <p:nvPr>
            <p:ph type="title"/>
          </p:nvPr>
        </p:nvSpPr>
        <p:spPr/>
        <p:txBody>
          <a:bodyPr/>
          <a:lstStyle/>
          <a:p>
            <a:pPr algn="r"/>
            <a:r>
              <a:rPr lang="ar-SA" dirty="0"/>
              <a:t>الكمـبـيالـة </a:t>
            </a:r>
            <a:r>
              <a:rPr lang="ar-SA" sz="3600" dirty="0"/>
              <a:t>( السفتجة , سند سحب , سند حوالة , البوليصة )</a:t>
            </a:r>
            <a:endParaRPr lang="ar-SA" dirty="0"/>
          </a:p>
        </p:txBody>
      </p:sp>
      <p:sp>
        <p:nvSpPr>
          <p:cNvPr id="3" name="عنصر نائب للمحتوى 2">
            <a:extLst>
              <a:ext uri="{FF2B5EF4-FFF2-40B4-BE49-F238E27FC236}">
                <a16:creationId xmlns:a16="http://schemas.microsoft.com/office/drawing/2014/main" id="{F6A000F8-55CF-4A88-A310-10A116A5EB19}"/>
              </a:ext>
            </a:extLst>
          </p:cNvPr>
          <p:cNvSpPr>
            <a:spLocks noGrp="1"/>
          </p:cNvSpPr>
          <p:nvPr>
            <p:ph idx="1"/>
          </p:nvPr>
        </p:nvSpPr>
        <p:spPr/>
        <p:txBody>
          <a:bodyPr/>
          <a:lstStyle/>
          <a:p>
            <a:r>
              <a:rPr lang="ar-SA" b="1" dirty="0">
                <a:solidFill>
                  <a:schemeClr val="accent1">
                    <a:lumMod val="75000"/>
                  </a:schemeClr>
                </a:solidFill>
              </a:rPr>
              <a:t>الكمبيالة</a:t>
            </a:r>
            <a:r>
              <a:rPr lang="ar-SA" dirty="0"/>
              <a:t> هي عبارة عن ورقة تجارية ثلاثية الأطراف ، وتشمل أمرا صادرا من شخص يسمى الساحب إلى شخص يسمى المسحوب ، والذي عليه ان يقوم بدفع أجر لشخص ثالث يستفيد مبلغ من المال عند الاطلاع أو موعد محدد لإذن شخص ثالث يسمى حامله أو المستفيد ، وتحدد كل دولة بيانات الكمبيالة ، فيجب أن تحتوي على كلمة “كمبيالة” ، في الصك ، اسم من يلزمه الوفاء المسحوب عليه ، موعد الاستحقاق ، مكان الوفاء ، اسم الواجب الوفاء له ، تاريخ ومكان اصدار الكمبيالة وتوقيع من قام بأنشائها  . </a:t>
            </a:r>
          </a:p>
          <a:p>
            <a:r>
              <a:rPr lang="ar-SA" dirty="0"/>
              <a:t>وإنشاء الكمبيالة يتطلب توافر شرطين : شورط موضوعية و شروط شكلية .</a:t>
            </a:r>
          </a:p>
          <a:p>
            <a:pPr>
              <a:buFontTx/>
              <a:buChar char="-"/>
            </a:pPr>
            <a:r>
              <a:rPr lang="ar-SA" b="1" dirty="0">
                <a:solidFill>
                  <a:schemeClr val="accent1">
                    <a:lumMod val="75000"/>
                  </a:schemeClr>
                </a:solidFill>
              </a:rPr>
              <a:t>أولاً : الشروط الموضوعية :-</a:t>
            </a:r>
          </a:p>
          <a:p>
            <a:pPr>
              <a:buFontTx/>
              <a:buChar char="-"/>
            </a:pPr>
            <a:r>
              <a:rPr lang="ar-SA" dirty="0"/>
              <a:t>1- وجود الرضا و يستلزم منها </a:t>
            </a:r>
          </a:p>
          <a:p>
            <a:pPr>
              <a:buFontTx/>
              <a:buChar char="-"/>
            </a:pPr>
            <a:r>
              <a:rPr lang="ar-SA" dirty="0"/>
              <a:t>أ- سلامة الإرادة</a:t>
            </a:r>
          </a:p>
          <a:p>
            <a:pPr>
              <a:buFontTx/>
              <a:buChar char="-"/>
            </a:pPr>
            <a:r>
              <a:rPr lang="ar-SA" dirty="0"/>
              <a:t>ب- تكون الإرادة مؤهلة لإحداث هذا التصرف , ان يكون الاطراف كامل الاهلية و يكون بالغ من العمر ثماني عشر سنة و خالية من عوارض الاهلية . و الكمبيالة عمل تجاري شكلي . </a:t>
            </a:r>
          </a:p>
        </p:txBody>
      </p:sp>
    </p:spTree>
    <p:extLst>
      <p:ext uri="{BB962C8B-B14F-4D97-AF65-F5344CB8AC3E}">
        <p14:creationId xmlns:p14="http://schemas.microsoft.com/office/powerpoint/2010/main" val="419657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0E5C952-CC81-4C15-943C-FA1FC07C31D3}"/>
              </a:ext>
            </a:extLst>
          </p:cNvPr>
          <p:cNvSpPr>
            <a:spLocks noGrp="1"/>
          </p:cNvSpPr>
          <p:nvPr>
            <p:ph type="title"/>
          </p:nvPr>
        </p:nvSpPr>
        <p:spPr/>
        <p:txBody>
          <a:bodyPr/>
          <a:lstStyle/>
          <a:p>
            <a:pPr algn="r"/>
            <a:r>
              <a:rPr lang="ar-SA" dirty="0">
                <a:solidFill>
                  <a:schemeClr val="accent1">
                    <a:lumMod val="75000"/>
                  </a:schemeClr>
                </a:solidFill>
              </a:rPr>
              <a:t>الشروط الموضوعية</a:t>
            </a:r>
          </a:p>
        </p:txBody>
      </p:sp>
      <p:sp>
        <p:nvSpPr>
          <p:cNvPr id="3" name="عنصر نائب للمحتوى 2">
            <a:extLst>
              <a:ext uri="{FF2B5EF4-FFF2-40B4-BE49-F238E27FC236}">
                <a16:creationId xmlns:a16="http://schemas.microsoft.com/office/drawing/2014/main" id="{9D0E74BB-3FBA-4CBA-8243-8C281D94F0C9}"/>
              </a:ext>
            </a:extLst>
          </p:cNvPr>
          <p:cNvSpPr>
            <a:spLocks noGrp="1"/>
          </p:cNvSpPr>
          <p:nvPr>
            <p:ph idx="1"/>
          </p:nvPr>
        </p:nvSpPr>
        <p:spPr/>
        <p:txBody>
          <a:bodyPr>
            <a:normAutofit/>
          </a:bodyPr>
          <a:lstStyle/>
          <a:p>
            <a:r>
              <a:rPr lang="ar-SA" b="1" dirty="0">
                <a:solidFill>
                  <a:schemeClr val="accent1">
                    <a:lumMod val="75000"/>
                  </a:schemeClr>
                </a:solidFill>
              </a:rPr>
              <a:t>ثانياً</a:t>
            </a:r>
            <a:r>
              <a:rPr lang="ar-SA" b="1" dirty="0"/>
              <a:t> المحل :</a:t>
            </a:r>
          </a:p>
          <a:p>
            <a:pPr marL="0" indent="0">
              <a:buNone/>
            </a:pPr>
            <a:r>
              <a:rPr lang="ar-SA" b="1" dirty="0"/>
              <a:t>محل الكمبيالة يجب أن يكون دائماً مبلغ من النقود، فإذا وردت الكمبيالة على شيء آخر غير النقود فإنها تخرج من عداد الأوراق التجارية التي ينطبق عليها قانون الصرف وطالما أن محل الكمبيالة مبلغاً من النقود فإنه دائماً يكون مشروعاً وموجوداً ويمكن تنفيذه.</a:t>
            </a:r>
          </a:p>
          <a:p>
            <a:r>
              <a:rPr lang="ar-SA" b="1" dirty="0">
                <a:solidFill>
                  <a:schemeClr val="accent1">
                    <a:lumMod val="75000"/>
                  </a:schemeClr>
                </a:solidFill>
              </a:rPr>
              <a:t>ثالثاً</a:t>
            </a:r>
            <a:r>
              <a:rPr lang="ar-SA" b="1" dirty="0"/>
              <a:t> السبب :</a:t>
            </a:r>
          </a:p>
          <a:p>
            <a:pPr marL="0" indent="0">
              <a:buNone/>
            </a:pPr>
            <a:r>
              <a:rPr lang="ar-SA" b="1" dirty="0"/>
              <a:t>أما السبب فهو سبب التزام الساحب في الكمبيالة وسبب تحريره لها، ووفقاً للقواعد العامة يجب أن يكون هذا السبب مشروعاً وموجوداً وإذا كان سبب الالتزام غير موجود أو غير مشروع – أي مخالف للنظام العام والآداب – كان الالتزام باطلاً، غير أن هذا البطلان ينحصر في العلاقة بين المحرر والمستفيد المباشر.</a:t>
            </a:r>
            <a:endParaRPr lang="ar-SA" dirty="0"/>
          </a:p>
        </p:txBody>
      </p:sp>
    </p:spTree>
    <p:extLst>
      <p:ext uri="{BB962C8B-B14F-4D97-AF65-F5344CB8AC3E}">
        <p14:creationId xmlns:p14="http://schemas.microsoft.com/office/powerpoint/2010/main" val="3202444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صورة 5">
            <a:extLst>
              <a:ext uri="{FF2B5EF4-FFF2-40B4-BE49-F238E27FC236}">
                <a16:creationId xmlns:a16="http://schemas.microsoft.com/office/drawing/2014/main" id="{80619607-CFB7-4BE2-9871-E9671C526CB4}"/>
              </a:ext>
            </a:extLst>
          </p:cNvPr>
          <p:cNvPicPr>
            <a:picLocks noGrp="1" noChangeAspect="1"/>
          </p:cNvPicPr>
          <p:nvPr>
            <p:ph type="pic" idx="4294967295"/>
          </p:nvPr>
        </p:nvPicPr>
        <p:blipFill rotWithShape="1">
          <a:blip r:embed="rId2"/>
          <a:srcRect l="-45" t="-19449" r="186" b="-52787"/>
          <a:stretch/>
        </p:blipFill>
        <p:spPr>
          <a:xfrm>
            <a:off x="106548" y="-593375"/>
            <a:ext cx="6350000" cy="6472238"/>
          </a:xfrm>
        </p:spPr>
      </p:pic>
      <p:sp>
        <p:nvSpPr>
          <p:cNvPr id="12" name="مربع نص 11">
            <a:extLst>
              <a:ext uri="{FF2B5EF4-FFF2-40B4-BE49-F238E27FC236}">
                <a16:creationId xmlns:a16="http://schemas.microsoft.com/office/drawing/2014/main" id="{00C8F910-A41D-406B-8847-99F083BFFEA2}"/>
              </a:ext>
            </a:extLst>
          </p:cNvPr>
          <p:cNvSpPr txBox="1"/>
          <p:nvPr/>
        </p:nvSpPr>
        <p:spPr>
          <a:xfrm>
            <a:off x="1092530" y="2707573"/>
            <a:ext cx="10439073" cy="3462486"/>
          </a:xfrm>
          <a:prstGeom prst="rect">
            <a:avLst/>
          </a:prstGeom>
          <a:noFill/>
        </p:spPr>
        <p:txBody>
          <a:bodyPr wrap="square" rtlCol="1">
            <a:spAutoFit/>
          </a:bodyPr>
          <a:lstStyle/>
          <a:p>
            <a:pPr algn="r"/>
            <a:br>
              <a:rPr lang="ar-SA" sz="1050" dirty="0"/>
            </a:br>
            <a:r>
              <a:rPr lang="ar-SA" sz="1050" dirty="0"/>
              <a:t>1) إدراج تسمية "كمبيالة" في متن السند ذاته وباللغة المستعملة للتحرير</a:t>
            </a:r>
            <a:br>
              <a:rPr lang="ar-SA" sz="1050" dirty="0"/>
            </a:br>
            <a:br>
              <a:rPr lang="ar-SA" sz="1050" dirty="0"/>
            </a:br>
            <a:r>
              <a:rPr lang="ar-SA" sz="1050" dirty="0"/>
              <a:t>2) الأمر بدفع مبلغ معين من النقود أي لا يكون معلقا على شرط واقف او فاسخ</a:t>
            </a:r>
            <a:br>
              <a:rPr lang="ar-SA" sz="1050" dirty="0"/>
            </a:br>
            <a:br>
              <a:rPr lang="ar-SA" sz="1050" dirty="0"/>
            </a:br>
            <a:r>
              <a:rPr lang="ar-SA" sz="1050" dirty="0"/>
              <a:t>3) تحديد المبلغ بدقة بالأحرف و الأرقام وفي حالة اختلافهما يعتد بالمبلغ المكتوب بالأحرف وذكر العملة.</a:t>
            </a:r>
            <a:br>
              <a:rPr lang="ar-SA" sz="1050" dirty="0"/>
            </a:br>
            <a:br>
              <a:rPr lang="ar-SA" sz="1050" dirty="0"/>
            </a:br>
            <a:r>
              <a:rPr lang="ar-SA" sz="1050" dirty="0"/>
              <a:t>4) اسم المسحوب عليه وهو الشخص الذي يصدر إليه أمر الساحب بسداد قيمة الكمبيالة .</a:t>
            </a:r>
            <a:br>
              <a:rPr lang="ar-SA" sz="1050" dirty="0"/>
            </a:br>
            <a:br>
              <a:rPr lang="ar-SA" sz="1050" dirty="0"/>
            </a:br>
            <a:r>
              <a:rPr lang="ar-SA" sz="1050" dirty="0"/>
              <a:t>5) تاريخ الاستحقاق ويقصد به التاريخ الذي يلزم فيه حامل الكمبيالة بتقديمها إلى المسحوب عليه من اجل الوفاء بقيمته ويتحدد تاريخ الاستحقاق باليوم والشهر والسنة.</a:t>
            </a:r>
          </a:p>
          <a:p>
            <a:pPr algn="r"/>
            <a:br>
              <a:rPr lang="ar-SA" sz="1050" dirty="0"/>
            </a:br>
            <a:r>
              <a:rPr lang="ar-SA" sz="1050" dirty="0"/>
              <a:t>6) مكان الوفاء: يجب أن تشتمل الكمبيالة على مكان الاستحقاق اي المكان الذي يجب أن يجري فيه الدفع. ولأن الكمبيالة، ورقة قابلة للتداول، بوسائل التظهير والمناولة، فإنه لا يُعرف من سيكون الحامل الأخير لها لذا، فإن تحديد محل الوفاء، سيمكن حامل الكمبيالة الأخير من الاهتداء إليه. </a:t>
            </a:r>
          </a:p>
          <a:p>
            <a:pPr algn="r"/>
            <a:br>
              <a:rPr lang="ar-SA" sz="1050" dirty="0"/>
            </a:br>
            <a:r>
              <a:rPr lang="ar-SA" sz="1050" dirty="0"/>
              <a:t>7) اسم المستفيد أي اسم الشخص المستحق للمبلغ المضمن في الكمبيالة</a:t>
            </a:r>
            <a:endParaRPr lang="en-US" sz="1050" dirty="0"/>
          </a:p>
          <a:p>
            <a:pPr algn="r"/>
            <a:br>
              <a:rPr lang="ar-SA" sz="1050" dirty="0"/>
            </a:br>
            <a:r>
              <a:rPr lang="ar-SA" sz="1050" dirty="0"/>
              <a:t>8) تاريخ ومكان إنشاء الكمبيالة يجب أن تتضمن الكمبيالة تاريخ إنشائها. ويفيد تحديد تاريخ الإنشاء في معرفة أهلية الساحب، وقت إنشاء الكمبيالة؛ إضافة إلى أنه قد يفيد في تحديد تاريخ الاستحقاق، كما ان ذكر مكان الإنشاء يفيد في حل مسالة تنازع القوانين بمعرفة القانون الواجب التطبيق الذي هو قانون بلد السحب</a:t>
            </a:r>
            <a:endParaRPr lang="en-US" sz="1050" dirty="0"/>
          </a:p>
          <a:p>
            <a:pPr algn="r"/>
            <a:br>
              <a:rPr lang="ar-SA" sz="1050" dirty="0"/>
            </a:br>
            <a:r>
              <a:rPr lang="ar-SA" sz="1050" dirty="0"/>
              <a:t>9) اسم وتوقيع الساحب يعتبر من بين الشروط الشكلية الجوهرية التي تتضمنها الكمبيالة والتوقيع هو الذي يعبر عن الرضا بسحب الكمبيالة. ويشترط ان يبكون التوقيع في أسفل الكمبيالة.</a:t>
            </a:r>
            <a:br>
              <a:rPr lang="ar-SA" sz="900" dirty="0"/>
            </a:br>
            <a:endParaRPr lang="ar-SA" sz="900" dirty="0"/>
          </a:p>
        </p:txBody>
      </p:sp>
      <p:sp>
        <p:nvSpPr>
          <p:cNvPr id="13" name="مربع نص 12">
            <a:extLst>
              <a:ext uri="{FF2B5EF4-FFF2-40B4-BE49-F238E27FC236}">
                <a16:creationId xmlns:a16="http://schemas.microsoft.com/office/drawing/2014/main" id="{9446772C-AE62-4407-BADA-CC1874CC5C26}"/>
              </a:ext>
            </a:extLst>
          </p:cNvPr>
          <p:cNvSpPr txBox="1"/>
          <p:nvPr/>
        </p:nvSpPr>
        <p:spPr>
          <a:xfrm>
            <a:off x="7273636" y="1525979"/>
            <a:ext cx="3230089" cy="584775"/>
          </a:xfrm>
          <a:prstGeom prst="rect">
            <a:avLst/>
          </a:prstGeom>
          <a:noFill/>
        </p:spPr>
        <p:txBody>
          <a:bodyPr wrap="square" rtlCol="1">
            <a:spAutoFit/>
          </a:bodyPr>
          <a:lstStyle/>
          <a:p>
            <a:pPr algn="r"/>
            <a:r>
              <a:rPr lang="ar-SA" sz="3200" dirty="0">
                <a:solidFill>
                  <a:schemeClr val="accent1">
                    <a:lumMod val="75000"/>
                  </a:schemeClr>
                </a:solidFill>
              </a:rPr>
              <a:t>الشروط الشكلية</a:t>
            </a:r>
          </a:p>
        </p:txBody>
      </p:sp>
    </p:spTree>
    <p:extLst>
      <p:ext uri="{BB962C8B-B14F-4D97-AF65-F5344CB8AC3E}">
        <p14:creationId xmlns:p14="http://schemas.microsoft.com/office/powerpoint/2010/main" val="1927448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530D320-A2BB-4F1D-955D-E656F17D91BB}"/>
              </a:ext>
            </a:extLst>
          </p:cNvPr>
          <p:cNvSpPr>
            <a:spLocks noGrp="1"/>
          </p:cNvSpPr>
          <p:nvPr>
            <p:ph type="title"/>
          </p:nvPr>
        </p:nvSpPr>
        <p:spPr/>
        <p:txBody>
          <a:bodyPr/>
          <a:lstStyle/>
          <a:p>
            <a:pPr algn="r"/>
            <a:r>
              <a:rPr lang="ar-SA" dirty="0">
                <a:solidFill>
                  <a:schemeClr val="accent1">
                    <a:lumMod val="75000"/>
                  </a:schemeClr>
                </a:solidFill>
              </a:rPr>
              <a:t>السند لأمر</a:t>
            </a:r>
          </a:p>
        </p:txBody>
      </p:sp>
      <p:sp>
        <p:nvSpPr>
          <p:cNvPr id="3" name="عنصر نائب للمحتوى 2">
            <a:extLst>
              <a:ext uri="{FF2B5EF4-FFF2-40B4-BE49-F238E27FC236}">
                <a16:creationId xmlns:a16="http://schemas.microsoft.com/office/drawing/2014/main" id="{C52F1B53-A1B3-485B-BD10-2598066B74D4}"/>
              </a:ext>
            </a:extLst>
          </p:cNvPr>
          <p:cNvSpPr>
            <a:spLocks noGrp="1"/>
          </p:cNvSpPr>
          <p:nvPr>
            <p:ph idx="1"/>
          </p:nvPr>
        </p:nvSpPr>
        <p:spPr>
          <a:xfrm>
            <a:off x="2801484" y="4208349"/>
            <a:ext cx="8946541" cy="1592807"/>
          </a:xfrm>
        </p:spPr>
        <p:txBody>
          <a:bodyPr/>
          <a:lstStyle/>
          <a:p>
            <a:r>
              <a:rPr lang="ar-SA" b="1" dirty="0"/>
              <a:t>السند لأمر هو صك محرر وفق شكل معين حدده القانون يتعهد بمقتضاها شخص يسمى المحرر بدفع مبلغ من النقود في تاريخ معين وفي مكان محدد لإذن أو لأمر شخص يسمى المستفيد.</a:t>
            </a:r>
            <a:endParaRPr lang="ar-SA" dirty="0"/>
          </a:p>
        </p:txBody>
      </p:sp>
      <p:pic>
        <p:nvPicPr>
          <p:cNvPr id="7" name="صورة 6">
            <a:extLst>
              <a:ext uri="{FF2B5EF4-FFF2-40B4-BE49-F238E27FC236}">
                <a16:creationId xmlns:a16="http://schemas.microsoft.com/office/drawing/2014/main" id="{B0B22D5D-1A6A-499B-8FCF-46D9C9979565}"/>
              </a:ext>
            </a:extLst>
          </p:cNvPr>
          <p:cNvPicPr>
            <a:picLocks noChangeAspect="1"/>
          </p:cNvPicPr>
          <p:nvPr/>
        </p:nvPicPr>
        <p:blipFill>
          <a:blip r:embed="rId2"/>
          <a:stretch>
            <a:fillRect/>
          </a:stretch>
        </p:blipFill>
        <p:spPr>
          <a:xfrm>
            <a:off x="233300" y="181532"/>
            <a:ext cx="7610351" cy="3533856"/>
          </a:xfrm>
          <a:prstGeom prst="rect">
            <a:avLst/>
          </a:prstGeom>
        </p:spPr>
      </p:pic>
    </p:spTree>
    <p:extLst>
      <p:ext uri="{BB962C8B-B14F-4D97-AF65-F5344CB8AC3E}">
        <p14:creationId xmlns:p14="http://schemas.microsoft.com/office/powerpoint/2010/main" val="3369472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867C161-C362-4BCB-BE56-3D2B59A1B362}"/>
              </a:ext>
            </a:extLst>
          </p:cNvPr>
          <p:cNvSpPr>
            <a:spLocks noGrp="1"/>
          </p:cNvSpPr>
          <p:nvPr>
            <p:ph type="title"/>
          </p:nvPr>
        </p:nvSpPr>
        <p:spPr/>
        <p:txBody>
          <a:bodyPr/>
          <a:lstStyle/>
          <a:p>
            <a:endParaRPr lang="ar-SA"/>
          </a:p>
        </p:txBody>
      </p:sp>
      <p:sp>
        <p:nvSpPr>
          <p:cNvPr id="3" name="عنصر نائب للمحتوى 2">
            <a:extLst>
              <a:ext uri="{FF2B5EF4-FFF2-40B4-BE49-F238E27FC236}">
                <a16:creationId xmlns:a16="http://schemas.microsoft.com/office/drawing/2014/main" id="{D4DE1570-EC8E-4AF3-98AC-9B657E0D50A0}"/>
              </a:ext>
            </a:extLst>
          </p:cNvPr>
          <p:cNvSpPr>
            <a:spLocks noGrp="1"/>
          </p:cNvSpPr>
          <p:nvPr>
            <p:ph idx="1"/>
          </p:nvPr>
        </p:nvSpPr>
        <p:spPr/>
        <p:txBody>
          <a:bodyPr>
            <a:normAutofit fontScale="92500" lnSpcReduction="20000"/>
          </a:bodyPr>
          <a:lstStyle/>
          <a:p>
            <a:r>
              <a:rPr lang="ar-SA" b="1" dirty="0">
                <a:solidFill>
                  <a:schemeClr val="accent1">
                    <a:lumMod val="75000"/>
                  </a:schemeClr>
                </a:solidFill>
              </a:rPr>
              <a:t>١- الشروط الموضوعية :</a:t>
            </a:r>
          </a:p>
          <a:p>
            <a:pPr marL="0" indent="0">
              <a:buNone/>
            </a:pPr>
            <a:r>
              <a:rPr lang="ar-SA" b="1" dirty="0"/>
              <a:t>يشترط لإنشاء السند لأمر نفس الشروط الموضوعية اللازم توافرها في إنشاء الكمبيالة لذلك نحيل في هذا الخصوص إلى تلك الأحكام.</a:t>
            </a:r>
          </a:p>
          <a:p>
            <a:r>
              <a:rPr lang="ar-SA" b="1" dirty="0">
                <a:solidFill>
                  <a:schemeClr val="accent1">
                    <a:lumMod val="75000"/>
                  </a:schemeClr>
                </a:solidFill>
              </a:rPr>
              <a:t>٢- الشروط الشكلية :</a:t>
            </a:r>
          </a:p>
          <a:p>
            <a:pPr marL="0" indent="0">
              <a:buNone/>
            </a:pPr>
            <a:r>
              <a:rPr lang="ar-SA" b="1" dirty="0"/>
              <a:t>يجب أن يتضمن السند لأمر بيانات إلزامية حددها المشرع، حيث تنص المادة ٤٦٨ من قانون التجارة على أن "يشتمل السند لأمر على البيانات الآتية :</a:t>
            </a:r>
          </a:p>
          <a:p>
            <a:pPr marL="0" indent="0">
              <a:buNone/>
            </a:pPr>
            <a:r>
              <a:rPr lang="ar-SA" b="1" dirty="0"/>
              <a:t>أ – شرط الأمر أو عبارة سند لأمر أو أي عبارة أخرى تفيد هذا المعنى مكتوبة على متن السند باللغة التي كتب بها.</a:t>
            </a:r>
          </a:p>
          <a:p>
            <a:pPr marL="0" indent="0">
              <a:buNone/>
            </a:pPr>
            <a:r>
              <a:rPr lang="ar-SA" b="1" dirty="0"/>
              <a:t>ب- تعهد غير معلق على شرط بوفاء مبلغ معين من النقود.</a:t>
            </a:r>
          </a:p>
          <a:p>
            <a:pPr marL="0" indent="0">
              <a:buNone/>
            </a:pPr>
            <a:r>
              <a:rPr lang="ar-SA" b="1" dirty="0"/>
              <a:t>ج- تاريخ الاستحقاق.</a:t>
            </a:r>
          </a:p>
          <a:p>
            <a:pPr marL="0" indent="0">
              <a:buNone/>
            </a:pPr>
            <a:r>
              <a:rPr lang="ar-SA" b="1" dirty="0"/>
              <a:t>د- اسم من يجب الوفاء له أو لأمره( المستفيد)</a:t>
            </a:r>
          </a:p>
          <a:p>
            <a:pPr marL="0" indent="0">
              <a:buNone/>
            </a:pPr>
            <a:r>
              <a:rPr lang="ar-SA" b="1" dirty="0"/>
              <a:t>و- تاريخ ومكان إنشاء السند.</a:t>
            </a:r>
          </a:p>
          <a:p>
            <a:pPr marL="0" indent="0">
              <a:buNone/>
            </a:pPr>
            <a:r>
              <a:rPr lang="ar-SA" b="1" dirty="0"/>
              <a:t>ز- توقيع من أنشأ السند (المحرر)</a:t>
            </a:r>
          </a:p>
          <a:p>
            <a:endParaRPr lang="ar-SA" dirty="0"/>
          </a:p>
        </p:txBody>
      </p:sp>
    </p:spTree>
    <p:extLst>
      <p:ext uri="{BB962C8B-B14F-4D97-AF65-F5344CB8AC3E}">
        <p14:creationId xmlns:p14="http://schemas.microsoft.com/office/powerpoint/2010/main" val="590001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1A01AA8-02F2-4407-9257-30580B061F87}"/>
              </a:ext>
            </a:extLst>
          </p:cNvPr>
          <p:cNvSpPr>
            <a:spLocks noGrp="1"/>
          </p:cNvSpPr>
          <p:nvPr>
            <p:ph type="title"/>
          </p:nvPr>
        </p:nvSpPr>
        <p:spPr/>
        <p:txBody>
          <a:bodyPr/>
          <a:lstStyle/>
          <a:p>
            <a:pPr algn="r"/>
            <a:r>
              <a:rPr lang="ar-SA" dirty="0">
                <a:solidFill>
                  <a:schemeClr val="accent1">
                    <a:lumMod val="75000"/>
                  </a:schemeClr>
                </a:solidFill>
              </a:rPr>
              <a:t>الشيك</a:t>
            </a:r>
          </a:p>
        </p:txBody>
      </p:sp>
      <p:pic>
        <p:nvPicPr>
          <p:cNvPr id="5" name="عنصر نائب للمحتوى 4">
            <a:extLst>
              <a:ext uri="{FF2B5EF4-FFF2-40B4-BE49-F238E27FC236}">
                <a16:creationId xmlns:a16="http://schemas.microsoft.com/office/drawing/2014/main" id="{D8D419A8-1CE8-4FB9-A4CF-33EE7372DE04}"/>
              </a:ext>
            </a:extLst>
          </p:cNvPr>
          <p:cNvPicPr>
            <a:picLocks noGrp="1" noChangeAspect="1"/>
          </p:cNvPicPr>
          <p:nvPr>
            <p:ph idx="1"/>
          </p:nvPr>
        </p:nvPicPr>
        <p:blipFill>
          <a:blip r:embed="rId2"/>
          <a:stretch>
            <a:fillRect/>
          </a:stretch>
        </p:blipFill>
        <p:spPr>
          <a:xfrm>
            <a:off x="409575" y="209518"/>
            <a:ext cx="5686425" cy="2419350"/>
          </a:xfrm>
        </p:spPr>
      </p:pic>
      <p:sp>
        <p:nvSpPr>
          <p:cNvPr id="6" name="مربع نص 5">
            <a:extLst>
              <a:ext uri="{FF2B5EF4-FFF2-40B4-BE49-F238E27FC236}">
                <a16:creationId xmlns:a16="http://schemas.microsoft.com/office/drawing/2014/main" id="{66BAE105-73F3-4BD2-AEFA-85C9A836F2B6}"/>
              </a:ext>
            </a:extLst>
          </p:cNvPr>
          <p:cNvSpPr txBox="1"/>
          <p:nvPr/>
        </p:nvSpPr>
        <p:spPr>
          <a:xfrm>
            <a:off x="2743200" y="2440379"/>
            <a:ext cx="8959933" cy="4524315"/>
          </a:xfrm>
          <a:prstGeom prst="rect">
            <a:avLst/>
          </a:prstGeom>
          <a:noFill/>
        </p:spPr>
        <p:txBody>
          <a:bodyPr wrap="square" rtlCol="1">
            <a:spAutoFit/>
          </a:bodyPr>
          <a:lstStyle/>
          <a:p>
            <a:pPr algn="r"/>
            <a:br>
              <a:rPr lang="ar-SA" dirty="0"/>
            </a:br>
            <a:endParaRPr lang="ar-SA" dirty="0"/>
          </a:p>
          <a:p>
            <a:pPr algn="r"/>
            <a:r>
              <a:rPr lang="ar-SA" b="1" dirty="0"/>
              <a:t>يعتبر الشيك مستنداً يتضمن أمر كتابي </a:t>
            </a:r>
            <a:r>
              <a:rPr lang="ar-SA" dirty="0"/>
              <a:t>صادر من صاحب الحساب (الساحب ) إلى المسحوب عليه (البنك) بدفع مبلغ معين إلى شخص ما، ومن ثم فإن للشيك ثلاث أطرف:</a:t>
            </a:r>
            <a:br>
              <a:rPr lang="ar-SA" dirty="0"/>
            </a:br>
            <a:endParaRPr lang="ar-SA" dirty="0"/>
          </a:p>
          <a:p>
            <a:pPr algn="r"/>
            <a:endParaRPr lang="ar-SA" dirty="0"/>
          </a:p>
          <a:p>
            <a:pPr algn="r"/>
            <a:r>
              <a:rPr lang="ar-SA" b="1" dirty="0"/>
              <a:t>أطراف الشيك</a:t>
            </a:r>
            <a:endParaRPr lang="ar-SA" dirty="0"/>
          </a:p>
          <a:p>
            <a:pPr algn="r"/>
            <a:br>
              <a:rPr lang="ar-SA" dirty="0"/>
            </a:br>
            <a:r>
              <a:rPr lang="ar-SA" b="1" dirty="0"/>
              <a:t>- الساحب: </a:t>
            </a:r>
            <a:r>
              <a:rPr lang="ar-SA" dirty="0"/>
              <a:t>وهو صاحب الحساب الذي يعطي أمراً للبنك بدفع مبلغ محدد ويوقع على الشيك.</a:t>
            </a:r>
            <a:br>
              <a:rPr lang="ar-SA" dirty="0"/>
            </a:br>
            <a:br>
              <a:rPr lang="ar-SA" b="1" dirty="0"/>
            </a:br>
            <a:r>
              <a:rPr lang="ar-SA" b="1" dirty="0"/>
              <a:t>- المسحوب عليه:</a:t>
            </a:r>
            <a:r>
              <a:rPr lang="ar-SA" dirty="0"/>
              <a:t> وهو البتك الذي يقوم بدفع مبلغ الشيك من الحساب الجاري لديه</a:t>
            </a:r>
            <a:br>
              <a:rPr lang="ar-SA" dirty="0"/>
            </a:br>
            <a:br>
              <a:rPr lang="ar-SA" b="1" dirty="0"/>
            </a:br>
            <a:r>
              <a:rPr lang="ar-SA" b="1" dirty="0"/>
              <a:t>- المستفيد: </a:t>
            </a:r>
            <a:r>
              <a:rPr lang="ar-SA" dirty="0"/>
              <a:t>وهو الشخص الذي حرر لمصلحته الشيك</a:t>
            </a:r>
            <a:br>
              <a:rPr lang="ar-SA" dirty="0"/>
            </a:br>
            <a:br>
              <a:rPr lang="ar-SA" dirty="0"/>
            </a:br>
            <a:br>
              <a:rPr lang="ar-SA" dirty="0"/>
            </a:br>
            <a:endParaRPr lang="ar-SA" dirty="0"/>
          </a:p>
        </p:txBody>
      </p:sp>
      <p:sp>
        <p:nvSpPr>
          <p:cNvPr id="7" name="مربع نص 6">
            <a:extLst>
              <a:ext uri="{FF2B5EF4-FFF2-40B4-BE49-F238E27FC236}">
                <a16:creationId xmlns:a16="http://schemas.microsoft.com/office/drawing/2014/main" id="{DD347923-E8D4-431E-AC12-A4D4E68A1D5A}"/>
              </a:ext>
            </a:extLst>
          </p:cNvPr>
          <p:cNvSpPr txBox="1"/>
          <p:nvPr/>
        </p:nvSpPr>
        <p:spPr>
          <a:xfrm>
            <a:off x="409575" y="4063159"/>
            <a:ext cx="4095008" cy="2585323"/>
          </a:xfrm>
          <a:prstGeom prst="rect">
            <a:avLst/>
          </a:prstGeom>
          <a:noFill/>
        </p:spPr>
        <p:txBody>
          <a:bodyPr wrap="square" rtlCol="1">
            <a:spAutoFit/>
          </a:bodyPr>
          <a:lstStyle/>
          <a:p>
            <a:pPr algn="r"/>
            <a:r>
              <a:rPr lang="ar-SA" dirty="0">
                <a:solidFill>
                  <a:schemeClr val="accent1">
                    <a:lumMod val="75000"/>
                  </a:schemeClr>
                </a:solidFill>
              </a:rPr>
              <a:t>البيانات الإلزامية للشيك </a:t>
            </a:r>
          </a:p>
          <a:p>
            <a:pPr algn="r"/>
            <a:r>
              <a:rPr lang="ar-SA" dirty="0"/>
              <a:t>1- كلمة شيك مكتوبة في متن الصك باللغة التي كتب بها </a:t>
            </a:r>
          </a:p>
          <a:p>
            <a:pPr algn="r"/>
            <a:r>
              <a:rPr lang="ar-SA" dirty="0"/>
              <a:t>2-أمر غير معلق على شرط بوفاء مبلغ معين </a:t>
            </a:r>
          </a:p>
          <a:p>
            <a:pPr algn="r"/>
            <a:r>
              <a:rPr lang="ar-SA" dirty="0"/>
              <a:t>3- اسم من يلزمه الوفاء (المسحوب عليه)</a:t>
            </a:r>
          </a:p>
          <a:p>
            <a:pPr algn="r"/>
            <a:r>
              <a:rPr lang="ar-SA" dirty="0"/>
              <a:t>4- مكان الوفاء </a:t>
            </a:r>
          </a:p>
          <a:p>
            <a:pPr algn="r"/>
            <a:r>
              <a:rPr lang="ar-SA" dirty="0"/>
              <a:t>5- تاريخ انشاء الشيك و مكانه </a:t>
            </a:r>
          </a:p>
          <a:p>
            <a:pPr algn="r"/>
            <a:r>
              <a:rPr lang="ar-SA" dirty="0"/>
              <a:t>6- توقيع من أنشأ الشيك (الساحب)</a:t>
            </a:r>
          </a:p>
          <a:p>
            <a:pPr algn="r"/>
            <a:endParaRPr lang="ar-SA" dirty="0"/>
          </a:p>
        </p:txBody>
      </p:sp>
    </p:spTree>
    <p:extLst>
      <p:ext uri="{BB962C8B-B14F-4D97-AF65-F5344CB8AC3E}">
        <p14:creationId xmlns:p14="http://schemas.microsoft.com/office/powerpoint/2010/main" val="23438026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67</TotalTime>
  <Words>257</Words>
  <Application>Microsoft Office PowerPoint</Application>
  <PresentationFormat>شاشة عريضة</PresentationFormat>
  <Paragraphs>45</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Calibri</vt:lpstr>
      <vt:lpstr>Century Gothic</vt:lpstr>
      <vt:lpstr>Wingdings 3</vt:lpstr>
      <vt:lpstr>أيون</vt:lpstr>
      <vt:lpstr>الأوراق التجارية</vt:lpstr>
      <vt:lpstr>الكمـبـيالـة ( السفتجة , سند سحب , سند حوالة , البوليصة )</vt:lpstr>
      <vt:lpstr>الشروط الموضوعية</vt:lpstr>
      <vt:lpstr>عرض تقديمي في PowerPoint</vt:lpstr>
      <vt:lpstr>السند لأمر</vt:lpstr>
      <vt:lpstr>عرض تقديمي في PowerPoint</vt:lpstr>
      <vt:lpstr>الشيك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الأوراق التجارية</dc:title>
  <dc:creator>Abom7mad-911</dc:creator>
  <cp:lastModifiedBy>Abom7mad-911</cp:lastModifiedBy>
  <cp:revision>7</cp:revision>
  <dcterms:created xsi:type="dcterms:W3CDTF">2019-10-16T11:07:29Z</dcterms:created>
  <dcterms:modified xsi:type="dcterms:W3CDTF">2019-10-16T12:14:50Z</dcterms:modified>
</cp:coreProperties>
</file>