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p:sldMasterIdLst>
    <p:sldMasterId id="2147483675"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p:scale>
          <a:sx n="120" d="100"/>
          <a:sy n="120" d="100"/>
        </p:scale>
        <p:origin x="80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9FD8EFF9-A509-E44C-9B78-DC864A6BE15B}" type="datetimeFigureOut">
              <a:rPr lang="ar-SA" smtClean="0"/>
              <a:t>22 صفر، 1441</a:t>
            </a:fld>
            <a:endParaRPr lang="ar-SA"/>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ar-SA"/>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814B15A7-E2DF-6644-9E50-9A19EB7D746D}" type="slidenum">
              <a:rPr lang="ar-SA" smtClean="0"/>
              <a:t>‹#›</a:t>
            </a:fld>
            <a:endParaRPr lang="ar-SA"/>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9975293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9FD8EFF9-A509-E44C-9B78-DC864A6BE15B}" type="datetimeFigureOut">
              <a:rPr lang="ar-SA" smtClean="0"/>
              <a:t>22 صفر، 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14B15A7-E2DF-6644-9E50-9A19EB7D746D}" type="slidenum">
              <a:rPr lang="ar-SA" smtClean="0"/>
              <a:t>‹#›</a:t>
            </a:fld>
            <a:endParaRPr lang="ar-SA"/>
          </a:p>
        </p:txBody>
      </p:sp>
    </p:spTree>
    <p:extLst>
      <p:ext uri="{BB962C8B-B14F-4D97-AF65-F5344CB8AC3E}">
        <p14:creationId xmlns:p14="http://schemas.microsoft.com/office/powerpoint/2010/main" val="3151650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9FD8EFF9-A509-E44C-9B78-DC864A6BE15B}" type="datetimeFigureOut">
              <a:rPr lang="ar-SA" smtClean="0"/>
              <a:t>22 صفر، 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14B15A7-E2DF-6644-9E50-9A19EB7D746D}" type="slidenum">
              <a:rPr lang="ar-SA" smtClean="0"/>
              <a:t>‹#›</a:t>
            </a:fld>
            <a:endParaRPr lang="ar-SA"/>
          </a:p>
        </p:txBody>
      </p:sp>
    </p:spTree>
    <p:extLst>
      <p:ext uri="{BB962C8B-B14F-4D97-AF65-F5344CB8AC3E}">
        <p14:creationId xmlns:p14="http://schemas.microsoft.com/office/powerpoint/2010/main" val="1977404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9FD8EFF9-A509-E44C-9B78-DC864A6BE15B}" type="datetimeFigureOut">
              <a:rPr lang="ar-SA" smtClean="0"/>
              <a:t>22 صفر، 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14B15A7-E2DF-6644-9E50-9A19EB7D746D}" type="slidenum">
              <a:rPr lang="ar-SA" smtClean="0"/>
              <a:t>‹#›</a:t>
            </a:fld>
            <a:endParaRPr lang="ar-SA"/>
          </a:p>
        </p:txBody>
      </p:sp>
    </p:spTree>
    <p:extLst>
      <p:ext uri="{BB962C8B-B14F-4D97-AF65-F5344CB8AC3E}">
        <p14:creationId xmlns:p14="http://schemas.microsoft.com/office/powerpoint/2010/main" val="4065690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FD8EFF9-A509-E44C-9B78-DC864A6BE15B}" type="datetimeFigureOut">
              <a:rPr lang="ar-SA" smtClean="0"/>
              <a:t>22 صفر، 1441</a:t>
            </a:fld>
            <a:endParaRPr lang="ar-SA"/>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ar-SA"/>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814B15A7-E2DF-6644-9E50-9A19EB7D746D}" type="slidenum">
              <a:rPr lang="ar-SA" smtClean="0"/>
              <a:t>‹#›</a:t>
            </a:fld>
            <a:endParaRPr lang="ar-SA"/>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078755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9FD8EFF9-A509-E44C-9B78-DC864A6BE15B}" type="datetimeFigureOut">
              <a:rPr lang="ar-SA" smtClean="0"/>
              <a:t>22 صفر، 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14B15A7-E2DF-6644-9E50-9A19EB7D746D}" type="slidenum">
              <a:rPr lang="ar-SA" smtClean="0"/>
              <a:t>‹#›</a:t>
            </a:fld>
            <a:endParaRPr lang="ar-SA"/>
          </a:p>
        </p:txBody>
      </p:sp>
    </p:spTree>
    <p:extLst>
      <p:ext uri="{BB962C8B-B14F-4D97-AF65-F5344CB8AC3E}">
        <p14:creationId xmlns:p14="http://schemas.microsoft.com/office/powerpoint/2010/main" val="1639608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9FD8EFF9-A509-E44C-9B78-DC864A6BE15B}" type="datetimeFigureOut">
              <a:rPr lang="ar-SA" smtClean="0"/>
              <a:t>22 صفر، 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814B15A7-E2DF-6644-9E50-9A19EB7D746D}" type="slidenum">
              <a:rPr lang="ar-SA" smtClean="0"/>
              <a:t>‹#›</a:t>
            </a:fld>
            <a:endParaRPr lang="ar-SA"/>
          </a:p>
        </p:txBody>
      </p:sp>
    </p:spTree>
    <p:extLst>
      <p:ext uri="{BB962C8B-B14F-4D97-AF65-F5344CB8AC3E}">
        <p14:creationId xmlns:p14="http://schemas.microsoft.com/office/powerpoint/2010/main" val="64706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9FD8EFF9-A509-E44C-9B78-DC864A6BE15B}" type="datetimeFigureOut">
              <a:rPr lang="ar-SA" smtClean="0"/>
              <a:t>22 صفر، 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814B15A7-E2DF-6644-9E50-9A19EB7D746D}" type="slidenum">
              <a:rPr lang="ar-SA" smtClean="0"/>
              <a:t>‹#›</a:t>
            </a:fld>
            <a:endParaRPr lang="ar-SA"/>
          </a:p>
        </p:txBody>
      </p:sp>
    </p:spTree>
    <p:extLst>
      <p:ext uri="{BB962C8B-B14F-4D97-AF65-F5344CB8AC3E}">
        <p14:creationId xmlns:p14="http://schemas.microsoft.com/office/powerpoint/2010/main" val="2086728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D8EFF9-A509-E44C-9B78-DC864A6BE15B}" type="datetimeFigureOut">
              <a:rPr lang="ar-SA" smtClean="0"/>
              <a:t>22 صفر، 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814B15A7-E2DF-6644-9E50-9A19EB7D746D}" type="slidenum">
              <a:rPr lang="ar-SA" smtClean="0"/>
              <a:t>‹#›</a:t>
            </a:fld>
            <a:endParaRPr lang="ar-SA"/>
          </a:p>
        </p:txBody>
      </p:sp>
    </p:spTree>
    <p:extLst>
      <p:ext uri="{BB962C8B-B14F-4D97-AF65-F5344CB8AC3E}">
        <p14:creationId xmlns:p14="http://schemas.microsoft.com/office/powerpoint/2010/main" val="48504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مع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FD8EFF9-A509-E44C-9B78-DC864A6BE15B}" type="datetimeFigureOut">
              <a:rPr lang="ar-SA" smtClean="0"/>
              <a:t>22 صفر، 1441</a:t>
            </a:fld>
            <a:endParaRPr lang="ar-SA"/>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ar-SA"/>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14B15A7-E2DF-6644-9E50-9A19EB7D746D}" type="slidenum">
              <a:rPr lang="ar-SA" smtClean="0"/>
              <a:t>‹#›</a:t>
            </a:fld>
            <a:endParaRPr lang="ar-SA"/>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5620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FD8EFF9-A509-E44C-9B78-DC864A6BE15B}" type="datetimeFigureOut">
              <a:rPr lang="ar-SA" smtClean="0"/>
              <a:t>22 صفر، 1441</a:t>
            </a:fld>
            <a:endParaRPr lang="ar-SA"/>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ar-SA"/>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14B15A7-E2DF-6644-9E50-9A19EB7D746D}" type="slidenum">
              <a:rPr lang="ar-SA" smtClean="0"/>
              <a:t>‹#›</a:t>
            </a:fld>
            <a:endParaRPr lang="ar-SA"/>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85288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9FD8EFF9-A509-E44C-9B78-DC864A6BE15B}" type="datetimeFigureOut">
              <a:rPr lang="ar-SA" smtClean="0"/>
              <a:t>22 صفر، 1441</a:t>
            </a:fld>
            <a:endParaRPr lang="ar-SA"/>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ar-SA"/>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814B15A7-E2DF-6644-9E50-9A19EB7D746D}" type="slidenum">
              <a:rPr lang="ar-SA" smtClean="0"/>
              <a:t>‹#›</a:t>
            </a:fld>
            <a:endParaRPr lang="ar-SA"/>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8792549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ar.wikipedia.org/" TargetMode="External"/><Relationship Id="rId2" Type="http://schemas.openxmlformats.org/officeDocument/2006/relationships/hyperlink" Target="https://www.mohamah.ne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A64A6A0-C189-A04A-88B1-F7E8DEC784D9}"/>
              </a:ext>
            </a:extLst>
          </p:cNvPr>
          <p:cNvSpPr>
            <a:spLocks noGrp="1"/>
          </p:cNvSpPr>
          <p:nvPr>
            <p:ph type="ctrTitle"/>
          </p:nvPr>
        </p:nvSpPr>
        <p:spPr/>
        <p:txBody>
          <a:bodyPr/>
          <a:lstStyle/>
          <a:p>
            <a:pPr algn="ctr" defTabSz="914400" rtl="0" eaLnBrk="1" latinLnBrk="0" hangingPunct="1">
              <a:lnSpc>
                <a:spcPct val="89000"/>
              </a:lnSpc>
              <a:spcBef>
                <a:spcPct val="0"/>
              </a:spcBef>
              <a:buNone/>
            </a:pPr>
            <a:r>
              <a:rPr lang="ar-SA" dirty="0"/>
              <a:t>الأوراق التجارية </a:t>
            </a:r>
          </a:p>
        </p:txBody>
      </p:sp>
      <p:sp>
        <p:nvSpPr>
          <p:cNvPr id="3" name="عنوان فرعي 2">
            <a:extLst>
              <a:ext uri="{FF2B5EF4-FFF2-40B4-BE49-F238E27FC236}">
                <a16:creationId xmlns:a16="http://schemas.microsoft.com/office/drawing/2014/main" id="{92B70B7E-FC03-3142-8383-54474D637227}"/>
              </a:ext>
            </a:extLst>
          </p:cNvPr>
          <p:cNvSpPr>
            <a:spLocks noGrp="1"/>
          </p:cNvSpPr>
          <p:nvPr>
            <p:ph type="subTitle" idx="1"/>
          </p:nvPr>
        </p:nvSpPr>
        <p:spPr/>
        <p:txBody>
          <a:bodyPr/>
          <a:lstStyle/>
          <a:p>
            <a:endParaRPr lang="ar-SA" dirty="0"/>
          </a:p>
        </p:txBody>
      </p:sp>
    </p:spTree>
    <p:extLst>
      <p:ext uri="{BB962C8B-B14F-4D97-AF65-F5344CB8AC3E}">
        <p14:creationId xmlns:p14="http://schemas.microsoft.com/office/powerpoint/2010/main" val="2862507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EF24025-A1A6-9C4F-B2E6-4FD35D42EB79}"/>
              </a:ext>
            </a:extLst>
          </p:cNvPr>
          <p:cNvSpPr>
            <a:spLocks noGrp="1"/>
          </p:cNvSpPr>
          <p:nvPr>
            <p:ph type="title"/>
          </p:nvPr>
        </p:nvSpPr>
        <p:spPr>
          <a:xfrm>
            <a:off x="1371600" y="1398181"/>
            <a:ext cx="9601200" cy="1485900"/>
          </a:xfrm>
        </p:spPr>
        <p:txBody>
          <a:bodyPr>
            <a:normAutofit/>
          </a:bodyPr>
          <a:lstStyle/>
          <a:p>
            <a:pPr algn="r"/>
            <a:r>
              <a:rPr lang="ar-SA" sz="2000" b="1" dirty="0">
                <a:latin typeface="CoconÆ Next Arabic Light" panose="020A0503020102020204" pitchFamily="18" charset="-78"/>
                <a:cs typeface="CoconÆ Next Arabic Light" panose="020A0503020102020204" pitchFamily="18" charset="-78"/>
              </a:rPr>
              <a:t>الأوراق التجارية:</a:t>
            </a:r>
            <a:br>
              <a:rPr lang="ar-SA" sz="2000" dirty="0">
                <a:latin typeface="CoconÆ Next Arabic Light" panose="020A0503020102020204" pitchFamily="18" charset="-78"/>
                <a:cs typeface="CoconÆ Next Arabic Light" panose="020A0503020102020204" pitchFamily="18" charset="-78"/>
              </a:rPr>
            </a:br>
            <a:r>
              <a:rPr lang="ar-SA" sz="2000" dirty="0">
                <a:latin typeface="CoconÆ Next Arabic Light" panose="020A0503020102020204" pitchFamily="18" charset="-78"/>
                <a:cs typeface="CoconÆ Next Arabic Light" panose="020A0503020102020204" pitchFamily="18" charset="-78"/>
              </a:rPr>
              <a:t> هي اوراق تتداول بين الافراد تداول النقد وقيمتها ليست في ذاتها ولكن بما مدوّن فيها من النقود، وتتميّز بسهولة انتقالها وإنشائها</a:t>
            </a:r>
            <a:br>
              <a:rPr lang="en-US" sz="2000" dirty="0">
                <a:latin typeface="CoconÆ Next Arabic Light" panose="020A0503020102020204" pitchFamily="18" charset="-78"/>
                <a:cs typeface="CoconÆ Next Arabic Light" panose="020A0503020102020204" pitchFamily="18" charset="-78"/>
              </a:rPr>
            </a:br>
            <a:endParaRPr lang="ar-SA" sz="2000" dirty="0">
              <a:latin typeface="CoconÆ Next Arabic Light" panose="020A0503020102020204" pitchFamily="18" charset="-78"/>
              <a:cs typeface="CoconÆ Next Arabic Light" panose="020A0503020102020204" pitchFamily="18" charset="-78"/>
            </a:endParaRPr>
          </a:p>
        </p:txBody>
      </p:sp>
      <p:sp>
        <p:nvSpPr>
          <p:cNvPr id="3" name="عنصر نائب للمحتوى 2">
            <a:extLst>
              <a:ext uri="{FF2B5EF4-FFF2-40B4-BE49-F238E27FC236}">
                <a16:creationId xmlns:a16="http://schemas.microsoft.com/office/drawing/2014/main" id="{F75F0A07-0FFD-4541-B8B8-F58275C5A5DD}"/>
              </a:ext>
            </a:extLst>
          </p:cNvPr>
          <p:cNvSpPr>
            <a:spLocks noGrp="1"/>
          </p:cNvSpPr>
          <p:nvPr>
            <p:ph idx="1"/>
          </p:nvPr>
        </p:nvSpPr>
        <p:spPr/>
        <p:txBody>
          <a:bodyPr/>
          <a:lstStyle/>
          <a:p>
            <a:pPr marL="0" indent="0">
              <a:buNone/>
            </a:pPr>
            <a:r>
              <a:rPr lang="ar-SA" dirty="0">
                <a:latin typeface="CoconÆ Next Arabic Light" panose="020A0503020102020204" pitchFamily="18" charset="-78"/>
                <a:cs typeface="CoconÆ Next Arabic Light" panose="020A0503020102020204" pitchFamily="18" charset="-78"/>
              </a:rPr>
              <a:t>انواعها: </a:t>
            </a:r>
            <a:endParaRPr lang="en-US" dirty="0">
              <a:latin typeface="CoconÆ Next Arabic Light" panose="020A0503020102020204" pitchFamily="18" charset="-78"/>
              <a:cs typeface="CoconÆ Next Arabic Light" panose="020A0503020102020204" pitchFamily="18" charset="-78"/>
            </a:endParaRPr>
          </a:p>
          <a:p>
            <a:r>
              <a:rPr lang="ar-SA" dirty="0">
                <a:latin typeface="CoconÆ Next Arabic Light" panose="020A0503020102020204" pitchFamily="18" charset="-78"/>
                <a:cs typeface="CoconÆ Next Arabic Light" panose="020A0503020102020204" pitchFamily="18" charset="-78"/>
              </a:rPr>
              <a:t>الكمبيالة</a:t>
            </a:r>
            <a:endParaRPr lang="en-US" dirty="0">
              <a:latin typeface="CoconÆ Next Arabic Light" panose="020A0503020102020204" pitchFamily="18" charset="-78"/>
              <a:cs typeface="CoconÆ Next Arabic Light" panose="020A0503020102020204" pitchFamily="18" charset="-78"/>
            </a:endParaRPr>
          </a:p>
          <a:p>
            <a:r>
              <a:rPr lang="ar-SA" dirty="0">
                <a:latin typeface="CoconÆ Next Arabic Light" panose="020A0503020102020204" pitchFamily="18" charset="-78"/>
                <a:cs typeface="CoconÆ Next Arabic Light" panose="020A0503020102020204" pitchFamily="18" charset="-78"/>
              </a:rPr>
              <a:t>الشيك</a:t>
            </a:r>
            <a:endParaRPr lang="en-US" dirty="0">
              <a:latin typeface="CoconÆ Next Arabic Light" panose="020A0503020102020204" pitchFamily="18" charset="-78"/>
              <a:cs typeface="CoconÆ Next Arabic Light" panose="020A0503020102020204" pitchFamily="18" charset="-78"/>
            </a:endParaRPr>
          </a:p>
          <a:p>
            <a:r>
              <a:rPr lang="ar-SA" dirty="0">
                <a:latin typeface="CoconÆ Next Arabic Light" panose="020A0503020102020204" pitchFamily="18" charset="-78"/>
                <a:cs typeface="CoconÆ Next Arabic Light" panose="020A0503020102020204" pitchFamily="18" charset="-78"/>
              </a:rPr>
              <a:t>السند </a:t>
            </a:r>
            <a:r>
              <a:rPr lang="ar-SA" dirty="0" err="1">
                <a:latin typeface="CoconÆ Next Arabic Light" panose="020A0503020102020204" pitchFamily="18" charset="-78"/>
                <a:cs typeface="CoconÆ Next Arabic Light" panose="020A0503020102020204" pitchFamily="18" charset="-78"/>
              </a:rPr>
              <a:t>الإذني</a:t>
            </a:r>
            <a:r>
              <a:rPr lang="ar-SA" dirty="0">
                <a:latin typeface="CoconÆ Next Arabic Light" panose="020A0503020102020204" pitchFamily="18" charset="-78"/>
                <a:cs typeface="CoconÆ Next Arabic Light" panose="020A0503020102020204" pitchFamily="18" charset="-78"/>
              </a:rPr>
              <a:t> والسند لحامله</a:t>
            </a:r>
            <a:endParaRPr lang="en-US" dirty="0">
              <a:latin typeface="CoconÆ Next Arabic Light" panose="020A0503020102020204" pitchFamily="18" charset="-78"/>
              <a:cs typeface="CoconÆ Next Arabic Light" panose="020A0503020102020204" pitchFamily="18" charset="-78"/>
            </a:endParaRPr>
          </a:p>
          <a:p>
            <a:endParaRPr lang="ar-SA" dirty="0"/>
          </a:p>
        </p:txBody>
      </p:sp>
    </p:spTree>
    <p:extLst>
      <p:ext uri="{BB962C8B-B14F-4D97-AF65-F5344CB8AC3E}">
        <p14:creationId xmlns:p14="http://schemas.microsoft.com/office/powerpoint/2010/main" val="1259758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763E9CB-52AE-A944-9A54-9CC3E49EE037}"/>
              </a:ext>
            </a:extLst>
          </p:cNvPr>
          <p:cNvSpPr>
            <a:spLocks noGrp="1"/>
          </p:cNvSpPr>
          <p:nvPr>
            <p:ph type="title"/>
          </p:nvPr>
        </p:nvSpPr>
        <p:spPr>
          <a:xfrm>
            <a:off x="1467293" y="1943100"/>
            <a:ext cx="9601200" cy="1485900"/>
          </a:xfrm>
        </p:spPr>
        <p:txBody>
          <a:bodyPr>
            <a:normAutofit/>
          </a:bodyPr>
          <a:lstStyle/>
          <a:p>
            <a:pPr algn="r"/>
            <a:r>
              <a:rPr lang="ar-SA" sz="4000" dirty="0">
                <a:latin typeface="CoconÆ Next Arabic Light" panose="020A0503020102020204" pitchFamily="18" charset="-78"/>
                <a:cs typeface="CoconÆ Next Arabic Light" panose="020A0503020102020204" pitchFamily="18" charset="-78"/>
              </a:rPr>
              <a:t>خصائها:</a:t>
            </a:r>
            <a:br>
              <a:rPr lang="en-US" sz="4000" dirty="0">
                <a:latin typeface="CoconÆ Next Arabic Light" panose="020A0503020102020204" pitchFamily="18" charset="-78"/>
                <a:cs typeface="CoconÆ Next Arabic Light" panose="020A0503020102020204" pitchFamily="18" charset="-78"/>
              </a:rPr>
            </a:br>
            <a:endParaRPr lang="ar-SA" sz="4000" dirty="0">
              <a:latin typeface="CoconÆ Next Arabic Light" panose="020A0503020102020204" pitchFamily="18" charset="-78"/>
              <a:cs typeface="CoconÆ Next Arabic Light" panose="020A0503020102020204" pitchFamily="18" charset="-78"/>
            </a:endParaRPr>
          </a:p>
        </p:txBody>
      </p:sp>
      <p:sp>
        <p:nvSpPr>
          <p:cNvPr id="3" name="عنصر نائب للمحتوى 2">
            <a:extLst>
              <a:ext uri="{FF2B5EF4-FFF2-40B4-BE49-F238E27FC236}">
                <a16:creationId xmlns:a16="http://schemas.microsoft.com/office/drawing/2014/main" id="{6835E5CD-3BBC-CF45-B06D-B5E932562232}"/>
              </a:ext>
            </a:extLst>
          </p:cNvPr>
          <p:cNvSpPr>
            <a:spLocks noGrp="1"/>
          </p:cNvSpPr>
          <p:nvPr>
            <p:ph idx="1"/>
          </p:nvPr>
        </p:nvSpPr>
        <p:spPr>
          <a:xfrm>
            <a:off x="1467293" y="2764465"/>
            <a:ext cx="9601200" cy="3581400"/>
          </a:xfrm>
        </p:spPr>
        <p:txBody>
          <a:bodyPr/>
          <a:lstStyle/>
          <a:p>
            <a:r>
              <a:rPr lang="ar-SA" b="1" dirty="0">
                <a:latin typeface="CoconÆ Next Arabic Light" panose="020A0503020102020204" pitchFamily="18" charset="-78"/>
                <a:cs typeface="CoconÆ Next Arabic Light" panose="020A0503020102020204" pitchFamily="18" charset="-78"/>
              </a:rPr>
              <a:t>أنها قابلة للتداول </a:t>
            </a:r>
            <a:r>
              <a:rPr lang="ar-SA" dirty="0">
                <a:latin typeface="CoconÆ Next Arabic Light" panose="020A0503020102020204" pitchFamily="18" charset="-78"/>
                <a:cs typeface="CoconÆ Next Arabic Light" panose="020A0503020102020204" pitchFamily="18" charset="-78"/>
              </a:rPr>
              <a:t>بين الناس بطريق التظهير أو بطريق المناولة المباشرة</a:t>
            </a:r>
            <a:r>
              <a:rPr lang="en-US" dirty="0">
                <a:latin typeface="CoconÆ Next Arabic Light" panose="020A0503020102020204" pitchFamily="18" charset="-78"/>
                <a:cs typeface="CoconÆ Next Arabic Light" panose="020A0503020102020204" pitchFamily="18" charset="-78"/>
              </a:rPr>
              <a:t>.</a:t>
            </a:r>
          </a:p>
          <a:p>
            <a:r>
              <a:rPr lang="ar-SA" b="1" dirty="0">
                <a:latin typeface="CoconÆ Next Arabic Light" panose="020A0503020102020204" pitchFamily="18" charset="-78"/>
                <a:cs typeface="CoconÆ Next Arabic Light" panose="020A0503020102020204" pitchFamily="18" charset="-78"/>
              </a:rPr>
              <a:t>تمثل قدراً مستحقاً من المال </a:t>
            </a:r>
            <a:r>
              <a:rPr lang="ar-SA" dirty="0">
                <a:latin typeface="CoconÆ Next Arabic Light" panose="020A0503020102020204" pitchFamily="18" charset="-78"/>
                <a:cs typeface="CoconÆ Next Arabic Light" panose="020A0503020102020204" pitchFamily="18" charset="-78"/>
              </a:rPr>
              <a:t>لأنها تتضمن دفع مبلغ معين من أصل معين وفي وقت محدد</a:t>
            </a:r>
            <a:endParaRPr lang="en-US" dirty="0">
              <a:latin typeface="CoconÆ Next Arabic Light" panose="020A0503020102020204" pitchFamily="18" charset="-78"/>
              <a:cs typeface="CoconÆ Next Arabic Light" panose="020A0503020102020204" pitchFamily="18" charset="-78"/>
            </a:endParaRPr>
          </a:p>
          <a:p>
            <a:r>
              <a:rPr lang="ar-SA" dirty="0">
                <a:latin typeface="CoconÆ Next Arabic Light" panose="020A0503020102020204" pitchFamily="18" charset="-78"/>
                <a:cs typeface="CoconÆ Next Arabic Light" panose="020A0503020102020204" pitchFamily="18" charset="-78"/>
              </a:rPr>
              <a:t> </a:t>
            </a:r>
            <a:r>
              <a:rPr lang="ar-SA" b="1" dirty="0">
                <a:latin typeface="CoconÆ Next Arabic Light" panose="020A0503020102020204" pitchFamily="18" charset="-78"/>
                <a:cs typeface="CoconÆ Next Arabic Light" panose="020A0503020102020204" pitchFamily="18" charset="-78"/>
              </a:rPr>
              <a:t>تمثل ديناً مستحقاً للدفع </a:t>
            </a:r>
            <a:r>
              <a:rPr lang="ar-SA" dirty="0">
                <a:latin typeface="CoconÆ Next Arabic Light" panose="020A0503020102020204" pitchFamily="18" charset="-78"/>
                <a:cs typeface="CoconÆ Next Arabic Light" panose="020A0503020102020204" pitchFamily="18" charset="-78"/>
              </a:rPr>
              <a:t>بمجرد الطلب أو بعد أجل بحيث يستطيع حاملها أن يضعها في أحد البنوك بغرض تحصيلها لصالحه</a:t>
            </a:r>
            <a:r>
              <a:rPr lang="en-US" dirty="0">
                <a:latin typeface="CoconÆ Next Arabic Light" panose="020A0503020102020204" pitchFamily="18" charset="-78"/>
                <a:cs typeface="CoconÆ Next Arabic Light" panose="020A0503020102020204" pitchFamily="18" charset="-78"/>
              </a:rPr>
              <a:t>.</a:t>
            </a:r>
          </a:p>
          <a:p>
            <a:pPr marL="0" indent="0">
              <a:buNone/>
            </a:pPr>
            <a:endParaRPr lang="en-US" dirty="0"/>
          </a:p>
        </p:txBody>
      </p:sp>
    </p:spTree>
    <p:extLst>
      <p:ext uri="{BB962C8B-B14F-4D97-AF65-F5344CB8AC3E}">
        <p14:creationId xmlns:p14="http://schemas.microsoft.com/office/powerpoint/2010/main" val="528197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550AB0E-435E-2D4D-B02F-6A05405514E5}"/>
              </a:ext>
            </a:extLst>
          </p:cNvPr>
          <p:cNvSpPr>
            <a:spLocks noGrp="1"/>
          </p:cNvSpPr>
          <p:nvPr>
            <p:ph type="title"/>
          </p:nvPr>
        </p:nvSpPr>
        <p:spPr>
          <a:xfrm>
            <a:off x="1477926" y="1409701"/>
            <a:ext cx="9601200" cy="1485900"/>
          </a:xfrm>
        </p:spPr>
        <p:txBody>
          <a:bodyPr>
            <a:normAutofit/>
          </a:bodyPr>
          <a:lstStyle/>
          <a:p>
            <a:pPr algn="r"/>
            <a:r>
              <a:rPr lang="ar-SA" sz="4000" dirty="0">
                <a:latin typeface="CoconÆ Next Arabic Light" panose="020A0503020102020204" pitchFamily="18" charset="-78"/>
                <a:cs typeface="CoconÆ Next Arabic Light" panose="020A0503020102020204" pitchFamily="18" charset="-78"/>
              </a:rPr>
              <a:t>أهم الوظائف الاقتصادية للأوراق المالية:</a:t>
            </a:r>
            <a:br>
              <a:rPr lang="en-US" sz="4000" dirty="0">
                <a:latin typeface="CoconÆ Next Arabic Light" panose="020A0503020102020204" pitchFamily="18" charset="-78"/>
                <a:cs typeface="CoconÆ Next Arabic Light" panose="020A0503020102020204" pitchFamily="18" charset="-78"/>
              </a:rPr>
            </a:br>
            <a:endParaRPr lang="ar-SA" sz="4000" dirty="0">
              <a:latin typeface="CoconÆ Next Arabic Light" panose="020A0503020102020204" pitchFamily="18" charset="-78"/>
              <a:cs typeface="CoconÆ Next Arabic Light" panose="020A0503020102020204" pitchFamily="18" charset="-78"/>
            </a:endParaRPr>
          </a:p>
        </p:txBody>
      </p:sp>
      <p:sp>
        <p:nvSpPr>
          <p:cNvPr id="3" name="عنصر نائب للمحتوى 2">
            <a:extLst>
              <a:ext uri="{FF2B5EF4-FFF2-40B4-BE49-F238E27FC236}">
                <a16:creationId xmlns:a16="http://schemas.microsoft.com/office/drawing/2014/main" id="{47607707-DA65-4446-AAC6-5AEEB34AF80B}"/>
              </a:ext>
            </a:extLst>
          </p:cNvPr>
          <p:cNvSpPr>
            <a:spLocks noGrp="1"/>
          </p:cNvSpPr>
          <p:nvPr>
            <p:ph idx="1"/>
          </p:nvPr>
        </p:nvSpPr>
        <p:spPr>
          <a:xfrm>
            <a:off x="1477926" y="2895601"/>
            <a:ext cx="9601200" cy="3581400"/>
          </a:xfrm>
        </p:spPr>
        <p:txBody>
          <a:bodyPr/>
          <a:lstStyle/>
          <a:p>
            <a:r>
              <a:rPr lang="ar-SA" b="1" dirty="0">
                <a:latin typeface="CoconÆ Next Arabic Light" panose="020A0503020102020204" pitchFamily="18" charset="-78"/>
                <a:cs typeface="CoconÆ Next Arabic Light" panose="020A0503020102020204" pitchFamily="18" charset="-78"/>
              </a:rPr>
              <a:t>الورقة التجارية </a:t>
            </a:r>
            <a:r>
              <a:rPr lang="ar-SA" dirty="0">
                <a:latin typeface="CoconÆ Next Arabic Light" panose="020A0503020102020204" pitchFamily="18" charset="-78"/>
                <a:cs typeface="CoconÆ Next Arabic Light" panose="020A0503020102020204" pitchFamily="18" charset="-78"/>
              </a:rPr>
              <a:t>أداة للائتمان قصير الأجل؛ بمعنى أنك إذا اشتريت بضاعة من تاجر، وأعطيته كمبيالة لصالحه تستحق الوفاء بمبلغها بعد 3 أشهر؛ فمعنى ذلك أنك استفدت بفترة ائتمان لمدة 3 أشهر، يمكنك فيها بيع البضاعة وتحقيق ربح ثم سداد قيمة الكمبيالة للتاجر في الأجل المحدد.</a:t>
            </a:r>
          </a:p>
          <a:p>
            <a:r>
              <a:rPr lang="ar-SA" b="1" dirty="0">
                <a:latin typeface="CoconÆ Next Arabic Light" panose="020A0503020102020204" pitchFamily="18" charset="-78"/>
                <a:cs typeface="CoconÆ Next Arabic Light" panose="020A0503020102020204" pitchFamily="18" charset="-78"/>
              </a:rPr>
              <a:t>تداول الأوراق النقدية </a:t>
            </a:r>
            <a:r>
              <a:rPr lang="ar-SA" dirty="0">
                <a:latin typeface="CoconÆ Next Arabic Light" panose="020A0503020102020204" pitchFamily="18" charset="-78"/>
                <a:cs typeface="CoconÆ Next Arabic Light" panose="020A0503020102020204" pitchFamily="18" charset="-78"/>
              </a:rPr>
              <a:t>بكثرة يؤدي إلى استهلاكها بسرعة بالإضافة إلى تعرضها للضياع أو للسرقة.</a:t>
            </a:r>
            <a:endParaRPr lang="en-US" dirty="0">
              <a:latin typeface="CoconÆ Next Arabic Light" panose="020A0503020102020204" pitchFamily="18" charset="-78"/>
              <a:cs typeface="CoconÆ Next Arabic Light" panose="020A0503020102020204" pitchFamily="18" charset="-78"/>
            </a:endParaRPr>
          </a:p>
          <a:p>
            <a:r>
              <a:rPr lang="ar-SA" b="1" dirty="0">
                <a:latin typeface="CoconÆ Next Arabic Light" panose="020A0503020102020204" pitchFamily="18" charset="-78"/>
                <a:cs typeface="CoconÆ Next Arabic Light" panose="020A0503020102020204" pitchFamily="18" charset="-78"/>
              </a:rPr>
              <a:t>الأوراق التجارية </a:t>
            </a:r>
            <a:r>
              <a:rPr lang="ar-SA" dirty="0">
                <a:latin typeface="CoconÆ Next Arabic Light" panose="020A0503020102020204" pitchFamily="18" charset="-78"/>
                <a:cs typeface="CoconÆ Next Arabic Light" panose="020A0503020102020204" pitchFamily="18" charset="-78"/>
              </a:rPr>
              <a:t>لها أهمية كبرى للاقتصاد، فهي أداة وفاء وأداة ائتمان.</a:t>
            </a:r>
            <a:endParaRPr lang="en-US" dirty="0">
              <a:latin typeface="CoconÆ Next Arabic Light" panose="020A0503020102020204" pitchFamily="18" charset="-78"/>
              <a:cs typeface="CoconÆ Next Arabic Light" panose="020A0503020102020204" pitchFamily="18" charset="-78"/>
            </a:endParaRPr>
          </a:p>
          <a:p>
            <a:endParaRPr lang="ar-SA" dirty="0"/>
          </a:p>
        </p:txBody>
      </p:sp>
    </p:spTree>
    <p:extLst>
      <p:ext uri="{BB962C8B-B14F-4D97-AF65-F5344CB8AC3E}">
        <p14:creationId xmlns:p14="http://schemas.microsoft.com/office/powerpoint/2010/main" val="19869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72A70FA-EEFF-7146-91C0-FEE5FD95519D}"/>
              </a:ext>
            </a:extLst>
          </p:cNvPr>
          <p:cNvSpPr>
            <a:spLocks noGrp="1"/>
          </p:cNvSpPr>
          <p:nvPr>
            <p:ph type="title"/>
          </p:nvPr>
        </p:nvSpPr>
        <p:spPr/>
        <p:txBody>
          <a:bodyPr>
            <a:noAutofit/>
          </a:bodyPr>
          <a:lstStyle/>
          <a:p>
            <a:pPr algn="r"/>
            <a:r>
              <a:rPr lang="ar-SA" sz="4000" dirty="0"/>
              <a:t>الفرق بين الكمبيالة والشيك والسند </a:t>
            </a:r>
            <a:r>
              <a:rPr lang="ar-SA" sz="4000" dirty="0" err="1"/>
              <a:t>الإذني</a:t>
            </a:r>
            <a:r>
              <a:rPr lang="en-US" sz="4000" dirty="0"/>
              <a:t>:</a:t>
            </a:r>
            <a:br>
              <a:rPr lang="en-US" sz="4000" dirty="0"/>
            </a:br>
            <a:endParaRPr lang="ar-SA" sz="4000" dirty="0"/>
          </a:p>
        </p:txBody>
      </p:sp>
      <p:sp>
        <p:nvSpPr>
          <p:cNvPr id="3" name="عنصر نائب للمحتوى 2">
            <a:extLst>
              <a:ext uri="{FF2B5EF4-FFF2-40B4-BE49-F238E27FC236}">
                <a16:creationId xmlns:a16="http://schemas.microsoft.com/office/drawing/2014/main" id="{ED9973E9-40DC-6449-82A5-05D0C5AAE10F}"/>
              </a:ext>
            </a:extLst>
          </p:cNvPr>
          <p:cNvSpPr>
            <a:spLocks noGrp="1"/>
          </p:cNvSpPr>
          <p:nvPr>
            <p:ph idx="1"/>
          </p:nvPr>
        </p:nvSpPr>
        <p:spPr/>
        <p:txBody>
          <a:bodyPr>
            <a:normAutofit fontScale="77500" lnSpcReduction="20000"/>
          </a:bodyPr>
          <a:lstStyle/>
          <a:p>
            <a:r>
              <a:rPr lang="ar-SA" b="1" dirty="0"/>
              <a:t>الكمبيالة</a:t>
            </a:r>
            <a:r>
              <a:rPr lang="en-US" dirty="0"/>
              <a:t>:</a:t>
            </a:r>
            <a:br>
              <a:rPr lang="en-US" dirty="0"/>
            </a:br>
            <a:r>
              <a:rPr lang="ar-SA" dirty="0"/>
              <a:t>هي صك (محرر) مكتوب وفق أوضاع شكلية، حددها القانون، قابلة للتداول. وتتضمن ثلاثة أطراف، هم: الساحب، والمسحوب عليه والمستفيد</a:t>
            </a:r>
            <a:r>
              <a:rPr lang="en-US" dirty="0"/>
              <a:t>.</a:t>
            </a:r>
            <a:br>
              <a:rPr lang="en-US" dirty="0"/>
            </a:br>
            <a:r>
              <a:rPr lang="ar-SA" dirty="0"/>
              <a:t>ويتم فيها أمر بالدفع غير مشروط من الساحب إلى المسحوب عليه بأن يدفع مبلغاً من المال في تاريخ محدد أو بمجرد الاطلاع</a:t>
            </a:r>
            <a:r>
              <a:rPr lang="en-US" dirty="0"/>
              <a:t> </a:t>
            </a:r>
            <a:r>
              <a:rPr lang="ar-SA" dirty="0"/>
              <a:t>إلى الطرف الثالث وهو المستفيد أو حامل الصك</a:t>
            </a:r>
            <a:r>
              <a:rPr lang="en-US" dirty="0"/>
              <a:t>.</a:t>
            </a:r>
            <a:endParaRPr lang="ar-SA" dirty="0"/>
          </a:p>
          <a:p>
            <a:r>
              <a:rPr lang="ar-SA" b="1" dirty="0"/>
              <a:t>الشيك</a:t>
            </a:r>
            <a:r>
              <a:rPr lang="en-US" dirty="0"/>
              <a:t>:</a:t>
            </a:r>
            <a:br>
              <a:rPr lang="en-US" dirty="0"/>
            </a:br>
            <a:r>
              <a:rPr lang="ar-SA" dirty="0"/>
              <a:t>هو صك (محرر) مكتوب وفق أوضاع شكلية استقر عليها العُرف التجاري، وهو مكون من ثلاثة أطراف، وفيها أمر صادر من صاحب الشيك وهو الساحب إلى طرف آخر مسحوب عليه وهو – في هذه الحالة – البنك، وذلك بأن يدفع البنك مبلغاً من المال للطرف</a:t>
            </a:r>
            <a:r>
              <a:rPr lang="en-US" dirty="0"/>
              <a:t> </a:t>
            </a:r>
            <a:r>
              <a:rPr lang="ar-SA" dirty="0"/>
              <a:t>الثالث وهو المستفيد، ويسمى أيضاً حامله أو “لأمره” وذلك عند الاطلاع، أي بمجرد تقديم الشيك</a:t>
            </a:r>
            <a:r>
              <a:rPr lang="en-US" dirty="0"/>
              <a:t>.</a:t>
            </a:r>
            <a:endParaRPr lang="ar-SA" dirty="0"/>
          </a:p>
          <a:p>
            <a:r>
              <a:rPr lang="ar-SA" b="1" dirty="0"/>
              <a:t>السند الاذني</a:t>
            </a:r>
            <a:r>
              <a:rPr lang="en-US" dirty="0"/>
              <a:t>:</a:t>
            </a:r>
            <a:br>
              <a:rPr lang="en-US" dirty="0"/>
            </a:br>
            <a:r>
              <a:rPr lang="ar-SA" dirty="0"/>
              <a:t>هو صك مكتوب في شكل خاص قابل للتداول، وهو يتضمن طرفين فقط. وفيه تعهد المدين ( محرر السند) بدفع مبلغ من المال بمجرد الاطلاع أو في ميعاد محدد لأمر أو لإذن شخص آخر هو المستفيد</a:t>
            </a:r>
            <a:r>
              <a:rPr lang="en-US" dirty="0"/>
              <a:t>.</a:t>
            </a:r>
            <a:br>
              <a:rPr lang="en-US" dirty="0"/>
            </a:br>
            <a:r>
              <a:rPr lang="ar-SA" dirty="0"/>
              <a:t>ويختلف السند عن الكمبيالة في أنه يتضمن طرفين فقط، ويعتبر أداة وفاء إذا كان يستحق السداد بمجرد الاطلاع، وفي هذه الحالة يقوم مقام النقود. ويعتبر أداة ائتمان إذا تضمن أجلاً للوفاء (أي دفع القيمة في تاريخ محدد). والسند الأذني هو الجاري العمل به في مجال البنوك</a:t>
            </a:r>
            <a:r>
              <a:rPr lang="en-US" dirty="0"/>
              <a:t>.</a:t>
            </a:r>
            <a:br>
              <a:rPr lang="en-US" dirty="0"/>
            </a:br>
            <a:endParaRPr lang="ar-SA" dirty="0"/>
          </a:p>
        </p:txBody>
      </p:sp>
    </p:spTree>
    <p:extLst>
      <p:ext uri="{BB962C8B-B14F-4D97-AF65-F5344CB8AC3E}">
        <p14:creationId xmlns:p14="http://schemas.microsoft.com/office/powerpoint/2010/main" val="3532519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943EC79-120F-574D-AF04-965BCCB4BC54}"/>
              </a:ext>
            </a:extLst>
          </p:cNvPr>
          <p:cNvSpPr>
            <a:spLocks noGrp="1"/>
          </p:cNvSpPr>
          <p:nvPr>
            <p:ph type="title"/>
          </p:nvPr>
        </p:nvSpPr>
        <p:spPr/>
        <p:txBody>
          <a:bodyPr/>
          <a:lstStyle/>
          <a:p>
            <a:pPr algn="r"/>
            <a:r>
              <a:rPr lang="ar-SA" dirty="0"/>
              <a:t>المصادر:</a:t>
            </a:r>
          </a:p>
        </p:txBody>
      </p:sp>
      <p:sp>
        <p:nvSpPr>
          <p:cNvPr id="3" name="عنصر نائب للمحتوى 2">
            <a:extLst>
              <a:ext uri="{FF2B5EF4-FFF2-40B4-BE49-F238E27FC236}">
                <a16:creationId xmlns:a16="http://schemas.microsoft.com/office/drawing/2014/main" id="{10DAF63B-FBDE-F546-80BE-90465E154E91}"/>
              </a:ext>
            </a:extLst>
          </p:cNvPr>
          <p:cNvSpPr>
            <a:spLocks noGrp="1"/>
          </p:cNvSpPr>
          <p:nvPr>
            <p:ph idx="1"/>
          </p:nvPr>
        </p:nvSpPr>
        <p:spPr/>
        <p:txBody>
          <a:bodyPr/>
          <a:lstStyle/>
          <a:p>
            <a:pPr marL="0" indent="0">
              <a:buNone/>
            </a:pPr>
            <a:endParaRPr lang="en-US" dirty="0"/>
          </a:p>
          <a:p>
            <a:r>
              <a:rPr lang="ar-SA" dirty="0"/>
              <a:t> </a:t>
            </a:r>
            <a:r>
              <a:rPr lang="en-US" u="sng" dirty="0">
                <a:hlinkClick r:id="rId2"/>
              </a:rPr>
              <a:t>https://www.mohamah.net</a:t>
            </a:r>
            <a:endParaRPr lang="en-US" dirty="0"/>
          </a:p>
          <a:p>
            <a:r>
              <a:rPr lang="en-US" u="sng" dirty="0">
                <a:hlinkClick r:id="rId3"/>
              </a:rPr>
              <a:t>https://ar.wikipedia.org</a:t>
            </a:r>
            <a:endParaRPr lang="en-US" dirty="0"/>
          </a:p>
          <a:p>
            <a:endParaRPr lang="ar-SA" dirty="0"/>
          </a:p>
        </p:txBody>
      </p:sp>
    </p:spTree>
    <p:extLst>
      <p:ext uri="{BB962C8B-B14F-4D97-AF65-F5344CB8AC3E}">
        <p14:creationId xmlns:p14="http://schemas.microsoft.com/office/powerpoint/2010/main" val="2380892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498F19B-EF56-4B44-B0B3-233F44EE59A5}"/>
              </a:ext>
            </a:extLst>
          </p:cNvPr>
          <p:cNvSpPr>
            <a:spLocks noGrp="1"/>
          </p:cNvSpPr>
          <p:nvPr>
            <p:ph type="title"/>
          </p:nvPr>
        </p:nvSpPr>
        <p:spPr/>
        <p:txBody>
          <a:bodyPr/>
          <a:lstStyle/>
          <a:p>
            <a:endParaRPr lang="ar-SA" dirty="0"/>
          </a:p>
        </p:txBody>
      </p:sp>
      <p:sp>
        <p:nvSpPr>
          <p:cNvPr id="3" name="عنصر نائب للمحتوى 2">
            <a:extLst>
              <a:ext uri="{FF2B5EF4-FFF2-40B4-BE49-F238E27FC236}">
                <a16:creationId xmlns:a16="http://schemas.microsoft.com/office/drawing/2014/main" id="{62811932-AC9F-C44F-8421-B5948A437F7F}"/>
              </a:ext>
            </a:extLst>
          </p:cNvPr>
          <p:cNvSpPr>
            <a:spLocks noGrp="1"/>
          </p:cNvSpPr>
          <p:nvPr>
            <p:ph idx="1"/>
          </p:nvPr>
        </p:nvSpPr>
        <p:spPr/>
        <p:txBody>
          <a:bodyPr/>
          <a:lstStyle/>
          <a:p>
            <a:pPr marL="0" indent="0">
              <a:buNone/>
            </a:pPr>
            <a:r>
              <a:rPr lang="ar-SA" dirty="0"/>
              <a:t>عمل الطلاب:</a:t>
            </a:r>
          </a:p>
          <a:p>
            <a:r>
              <a:rPr lang="ar-SA" dirty="0"/>
              <a:t>فيصل عبدالله الدريهم | </a:t>
            </a:r>
            <a:r>
              <a:rPr lang="en-US" dirty="0"/>
              <a:t>437102473</a:t>
            </a:r>
            <a:endParaRPr lang="ar-SA" dirty="0"/>
          </a:p>
          <a:p>
            <a:r>
              <a:rPr lang="ar-SA" dirty="0"/>
              <a:t>منصور اسعد السعدون | </a:t>
            </a:r>
            <a:r>
              <a:rPr lang="en-US" dirty="0"/>
              <a:t>437101501</a:t>
            </a:r>
          </a:p>
          <a:p>
            <a:r>
              <a:rPr lang="ar-SA" dirty="0"/>
              <a:t>يزيد سعود </a:t>
            </a:r>
            <a:r>
              <a:rPr lang="ar-SA" dirty="0" err="1"/>
              <a:t>المهيدب</a:t>
            </a:r>
            <a:r>
              <a:rPr lang="ar-SA" dirty="0"/>
              <a:t> | </a:t>
            </a:r>
            <a:r>
              <a:rPr lang="en-US" dirty="0"/>
              <a:t>437103630</a:t>
            </a:r>
          </a:p>
          <a:p>
            <a:endParaRPr lang="ar-SA" dirty="0"/>
          </a:p>
        </p:txBody>
      </p:sp>
    </p:spTree>
    <p:extLst>
      <p:ext uri="{BB962C8B-B14F-4D97-AF65-F5344CB8AC3E}">
        <p14:creationId xmlns:p14="http://schemas.microsoft.com/office/powerpoint/2010/main" val="541295735"/>
      </p:ext>
    </p:extLst>
  </p:cSld>
  <p:clrMapOvr>
    <a:masterClrMapping/>
  </p:clrMapOvr>
</p:sld>
</file>

<file path=ppt/theme/theme1.xml><?xml version="1.0" encoding="utf-8"?>
<a:theme xmlns:a="http://schemas.openxmlformats.org/drawingml/2006/main" name="Office_15985008_TF10001072">
  <a:themeElements>
    <a:clrScheme name="قص">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قص">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قص">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5985008_TF10001072" id="{8A91A2A8-A652-4844-9B93-BF542616E992}" vid="{D2807198-B86B-440A-9A03-304251280A90}"/>
    </a:ext>
  </a:extLst>
</a:theme>
</file>

<file path=docProps/app.xml><?xml version="1.0" encoding="utf-8"?>
<Properties xmlns="http://schemas.openxmlformats.org/officeDocument/2006/extended-properties" xmlns:vt="http://schemas.openxmlformats.org/officeDocument/2006/docPropsVTypes">
  <Template>{24A58BAF-BD4B-A84C-9417-79FC09D0ADE4}tf10001072</Template>
  <TotalTime>171</TotalTime>
  <Words>171</Words>
  <Application>Microsoft Macintosh PowerPoint</Application>
  <PresentationFormat>شاشة عريضة</PresentationFormat>
  <Paragraphs>26</Paragraphs>
  <Slides>7</Slides>
  <Notes>0</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7</vt:i4>
      </vt:variant>
    </vt:vector>
  </HeadingPairs>
  <TitlesOfParts>
    <vt:vector size="10" baseType="lpstr">
      <vt:lpstr>CoconÆ Next Arabic Light</vt:lpstr>
      <vt:lpstr>Franklin Gothic Book</vt:lpstr>
      <vt:lpstr>Office_15985008_TF10001072</vt:lpstr>
      <vt:lpstr>الأوراق التجارية </vt:lpstr>
      <vt:lpstr>الأوراق التجارية:  هي اوراق تتداول بين الافراد تداول النقد وقيمتها ليست في ذاتها ولكن بما مدوّن فيها من النقود، وتتميّز بسهولة انتقالها وإنشائها </vt:lpstr>
      <vt:lpstr>خصائها: </vt:lpstr>
      <vt:lpstr>أهم الوظائف الاقتصادية للأوراق المالية: </vt:lpstr>
      <vt:lpstr>الفرق بين الكمبيالة والشيك والسند الإذني: </vt:lpstr>
      <vt:lpstr>المصادر:</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الأوراق التجارية </dc:title>
  <dc:creator>فيصل</dc:creator>
  <cp:lastModifiedBy>فيصل</cp:lastModifiedBy>
  <cp:revision>3</cp:revision>
  <dcterms:created xsi:type="dcterms:W3CDTF">2019-10-21T18:25:30Z</dcterms:created>
  <dcterms:modified xsi:type="dcterms:W3CDTF">2019-10-21T21:16:59Z</dcterms:modified>
</cp:coreProperties>
</file>