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7" r:id="rId2"/>
    <p:sldId id="258" r:id="rId3"/>
    <p:sldId id="259" r:id="rId4"/>
    <p:sldId id="260" r:id="rId5"/>
    <p:sldId id="262" r:id="rId6"/>
    <p:sldId id="261"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66" d="100"/>
          <a:sy n="66" d="100"/>
        </p:scale>
        <p:origin x="-147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1"/>
      </p:bgRef>
    </p:bg>
    <p:spTree>
      <p:nvGrpSpPr>
        <p:cNvPr id="1" name=""/>
        <p:cNvGrpSpPr/>
        <p:nvPr/>
      </p:nvGrpSpPr>
      <p:grpSpPr>
        <a:xfrm>
          <a:off x="0" y="0"/>
          <a:ext cx="0" cy="0"/>
          <a:chOff x="0" y="0"/>
          <a:chExt cx="0" cy="0"/>
        </a:xfrm>
      </p:grpSpPr>
      <p:sp>
        <p:nvSpPr>
          <p:cNvPr id="12" name="مستطيل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مستطيل مستدير الزوايا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عنوان فرعي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F73CB581-4D9B-4267-81E8-EFAC1F4C5E0E}" type="datetimeFigureOut">
              <a:rPr lang="ar-SA" smtClean="0"/>
              <a:pPr/>
              <a:t>20/08/41</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29" name="عنصر نائب لرقم الشريحة 28"/>
          <p:cNvSpPr>
            <a:spLocks noGrp="1"/>
          </p:cNvSpPr>
          <p:nvPr>
            <p:ph type="sldNum" sz="quarter" idx="12"/>
          </p:nvPr>
        </p:nvSpPr>
        <p:spPr/>
        <p:txBody>
          <a:bodyPr lIns="0" tIns="0" rIns="0" bIns="0">
            <a:noAutofit/>
          </a:bodyPr>
          <a:lstStyle>
            <a:lvl1pPr>
              <a:defRPr sz="1400">
                <a:solidFill>
                  <a:srgbClr val="FFFFFF"/>
                </a:solidFill>
              </a:defRPr>
            </a:lvl1pPr>
          </a:lstStyle>
          <a:p>
            <a:fld id="{1C7B8BF3-D750-4E81-8B68-E4A24C603041}" type="slidenum">
              <a:rPr lang="ar-SA" smtClean="0"/>
              <a:pPr/>
              <a:t>‹#›</a:t>
            </a:fld>
            <a:endParaRPr lang="ar-SA"/>
          </a:p>
        </p:txBody>
      </p:sp>
      <p:sp>
        <p:nvSpPr>
          <p:cNvPr id="7" name="مستطيل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73CB581-4D9B-4267-81E8-EFAC1F4C5E0E}" type="datetimeFigureOut">
              <a:rPr lang="ar-SA" smtClean="0"/>
              <a:pPr/>
              <a:t>20/08/41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C7B8BF3-D750-4E81-8B68-E4A24C603041}"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41"/>
            <a:ext cx="201168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914400" y="274640"/>
            <a:ext cx="55626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73CB581-4D9B-4267-81E8-EFAC1F4C5E0E}" type="datetimeFigureOut">
              <a:rPr lang="ar-SA" smtClean="0"/>
              <a:pPr/>
              <a:t>20/08/41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C7B8BF3-D750-4E81-8B68-E4A24C603041}"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F73CB581-4D9B-4267-81E8-EFAC1F4C5E0E}" type="datetimeFigureOut">
              <a:rPr lang="ar-SA" smtClean="0"/>
              <a:pPr/>
              <a:t>20/08/41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C7B8BF3-D750-4E81-8B68-E4A24C603041}" type="slidenum">
              <a:rPr lang="ar-SA" smtClean="0"/>
              <a:pPr/>
              <a:t>‹#›</a:t>
            </a:fld>
            <a:endParaRPr lang="ar-SA"/>
          </a:p>
        </p:txBody>
      </p:sp>
      <p:sp>
        <p:nvSpPr>
          <p:cNvPr id="8" name="عنصر نائب للمحتوى 7"/>
          <p:cNvSpPr>
            <a:spLocks noGrp="1"/>
          </p:cNvSpPr>
          <p:nvPr>
            <p:ph sz="quarter" idx="1"/>
          </p:nvPr>
        </p:nvSpPr>
        <p:spPr>
          <a:xfrm>
            <a:off x="914400" y="1447800"/>
            <a:ext cx="777240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11" name="مستطيل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مستطيل مستدير الزوايا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722313" y="952500"/>
            <a:ext cx="7772400" cy="1362075"/>
          </a:xfrm>
        </p:spPr>
        <p:txBody>
          <a:bodyPr anchor="b" anchorCtr="0"/>
          <a:lstStyle>
            <a:lvl1pPr algn="l">
              <a:buNone/>
              <a:defRPr sz="4000" b="0" cap="none"/>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73CB581-4D9B-4267-81E8-EFAC1F4C5E0E}" type="datetimeFigureOut">
              <a:rPr lang="ar-SA" smtClean="0"/>
              <a:pPr/>
              <a:t>20/08/41</a:t>
            </a:fld>
            <a:endParaRPr lang="ar-SA"/>
          </a:p>
        </p:txBody>
      </p:sp>
      <p:sp>
        <p:nvSpPr>
          <p:cNvPr id="5" name="عنصر نائب للتذييل 4"/>
          <p:cNvSpPr>
            <a:spLocks noGrp="1"/>
          </p:cNvSpPr>
          <p:nvPr>
            <p:ph type="ftr" sz="quarter" idx="11"/>
          </p:nvPr>
        </p:nvSpPr>
        <p:spPr>
          <a:xfrm>
            <a:off x="800100" y="6172200"/>
            <a:ext cx="4000500" cy="457200"/>
          </a:xfrm>
        </p:spPr>
        <p:txBody>
          <a:bodyPr/>
          <a:lstStyle/>
          <a:p>
            <a:endParaRPr lang="ar-SA"/>
          </a:p>
        </p:txBody>
      </p:sp>
      <p:sp>
        <p:nvSpPr>
          <p:cNvPr id="7" name="مستطيل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146304" y="6208776"/>
            <a:ext cx="457200" cy="457200"/>
          </a:xfrm>
        </p:spPr>
        <p:txBody>
          <a:bodyPr/>
          <a:lstStyle/>
          <a:p>
            <a:fld id="{1C7B8BF3-D750-4E81-8B68-E4A24C603041}"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F73CB581-4D9B-4267-81E8-EFAC1F4C5E0E}" type="datetimeFigureOut">
              <a:rPr lang="ar-SA" smtClean="0"/>
              <a:pPr/>
              <a:t>20/08/41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C7B8BF3-D750-4E81-8B68-E4A24C603041}" type="slidenum">
              <a:rPr lang="ar-SA" smtClean="0"/>
              <a:pPr/>
              <a:t>‹#›</a:t>
            </a:fld>
            <a:endParaRPr lang="ar-SA"/>
          </a:p>
        </p:txBody>
      </p:sp>
      <p:sp>
        <p:nvSpPr>
          <p:cNvPr id="9" name="عنصر نائب للمحتوى 8"/>
          <p:cNvSpPr>
            <a:spLocks noGrp="1"/>
          </p:cNvSpPr>
          <p:nvPr>
            <p:ph sz="quarter" idx="1"/>
          </p:nvPr>
        </p:nvSpPr>
        <p:spPr>
          <a:xfrm>
            <a:off x="91440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93395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3050"/>
            <a:ext cx="7772400" cy="1143000"/>
          </a:xfrm>
        </p:spPr>
        <p:txBody>
          <a:bodyPr anchor="b" anchorCtr="0"/>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F73CB581-4D9B-4267-81E8-EFAC1F4C5E0E}" type="datetimeFigureOut">
              <a:rPr lang="ar-SA" smtClean="0"/>
              <a:pPr/>
              <a:t>20/08/41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1C7B8BF3-D750-4E81-8B68-E4A24C603041}" type="slidenum">
              <a:rPr lang="ar-SA" smtClean="0"/>
              <a:pPr/>
              <a:t>‹#›</a:t>
            </a:fld>
            <a:endParaRPr lang="ar-SA"/>
          </a:p>
        </p:txBody>
      </p:sp>
      <p:sp>
        <p:nvSpPr>
          <p:cNvPr id="11" name="عنصر نائب للمحتوى 10"/>
          <p:cNvSpPr>
            <a:spLocks noGrp="1"/>
          </p:cNvSpPr>
          <p:nvPr>
            <p:ph sz="half" idx="2"/>
          </p:nvPr>
        </p:nvSpPr>
        <p:spPr>
          <a:xfrm>
            <a:off x="9144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4"/>
          </p:nvPr>
        </p:nvSpPr>
        <p:spPr>
          <a:xfrm>
            <a:off x="49530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F73CB581-4D9B-4267-81E8-EFAC1F4C5E0E}" type="datetimeFigureOut">
              <a:rPr lang="ar-SA" smtClean="0"/>
              <a:pPr/>
              <a:t>20/08/41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1C7B8BF3-D750-4E81-8B68-E4A24C603041}"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73CB581-4D9B-4267-81E8-EFAC1F4C5E0E}" type="datetimeFigureOut">
              <a:rPr lang="ar-SA" smtClean="0"/>
              <a:pPr/>
              <a:t>20/08/41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1C7B8BF3-D750-4E81-8B68-E4A24C603041}"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8" name="مستطيل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مستطيل مستدير الزوايا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914400" y="273050"/>
            <a:ext cx="7772400" cy="1143000"/>
          </a:xfrm>
        </p:spPr>
        <p:txBody>
          <a:bodyPr anchor="b" anchorCtr="0"/>
          <a:lstStyle>
            <a:lvl1pPr algn="l">
              <a:buNone/>
              <a:defRPr sz="4000" b="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73CB581-4D9B-4267-81E8-EFAC1F4C5E0E}" type="datetimeFigureOut">
              <a:rPr lang="ar-SA" smtClean="0"/>
              <a:pPr/>
              <a:t>20/08/41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C7B8BF3-D750-4E81-8B68-E4A24C603041}" type="slidenum">
              <a:rPr lang="ar-SA" smtClean="0"/>
              <a:pPr/>
              <a:t>‹#›</a:t>
            </a:fld>
            <a:endParaRPr lang="ar-SA"/>
          </a:p>
        </p:txBody>
      </p:sp>
      <p:sp>
        <p:nvSpPr>
          <p:cNvPr id="11" name="عنصر نائب للمحتوى 10"/>
          <p:cNvSpPr>
            <a:spLocks noGrp="1"/>
          </p:cNvSpPr>
          <p:nvPr>
            <p:ph sz="quarter" idx="1"/>
          </p:nvPr>
        </p:nvSpPr>
        <p:spPr>
          <a:xfrm>
            <a:off x="2971800" y="1600200"/>
            <a:ext cx="5715000" cy="44958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73CB581-4D9B-4267-81E8-EFAC1F4C5E0E}" type="datetimeFigureOut">
              <a:rPr lang="ar-SA" smtClean="0"/>
              <a:pPr/>
              <a:t>20/08/41</a:t>
            </a:fld>
            <a:endParaRPr lang="ar-SA"/>
          </a:p>
        </p:txBody>
      </p:sp>
      <p:sp>
        <p:nvSpPr>
          <p:cNvPr id="6" name="عنصر نائب للتذييل 5"/>
          <p:cNvSpPr>
            <a:spLocks noGrp="1"/>
          </p:cNvSpPr>
          <p:nvPr>
            <p:ph type="ftr" sz="quarter" idx="11"/>
          </p:nvPr>
        </p:nvSpPr>
        <p:spPr>
          <a:xfrm>
            <a:off x="914400" y="6172200"/>
            <a:ext cx="3886200" cy="457200"/>
          </a:xfrm>
        </p:spPr>
        <p:txBody>
          <a:bodyPr/>
          <a:lstStyle/>
          <a:p>
            <a:endParaRPr lang="ar-SA"/>
          </a:p>
        </p:txBody>
      </p:sp>
      <p:sp>
        <p:nvSpPr>
          <p:cNvPr id="7" name="عنصر نائب لرقم الشريحة 6"/>
          <p:cNvSpPr>
            <a:spLocks noGrp="1"/>
          </p:cNvSpPr>
          <p:nvPr>
            <p:ph type="sldNum" sz="quarter" idx="12"/>
          </p:nvPr>
        </p:nvSpPr>
        <p:spPr>
          <a:xfrm>
            <a:off x="146304" y="6208776"/>
            <a:ext cx="457200" cy="457200"/>
          </a:xfrm>
        </p:spPr>
        <p:txBody>
          <a:bodyPr/>
          <a:lstStyle/>
          <a:p>
            <a:fld id="{1C7B8BF3-D750-4E81-8B68-E4A24C603041}" type="slidenum">
              <a:rPr lang="ar-SA" smtClean="0"/>
              <a:pPr/>
              <a:t>‹#›</a:t>
            </a:fld>
            <a:endParaRPr lang="ar-SA"/>
          </a:p>
        </p:txBody>
      </p:sp>
      <p:sp>
        <p:nvSpPr>
          <p:cNvPr id="11" name="مستطيل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عنصر نائب للصورة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ar-SA" smtClean="0"/>
              <a:t>انقر فوق الأيقونة لإضافة صورة</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مستطيل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مستطيل مستدير الزوايا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عنصر نائب للعنوان 21"/>
          <p:cNvSpPr>
            <a:spLocks noGrp="1"/>
          </p:cNvSpPr>
          <p:nvPr>
            <p:ph type="title"/>
          </p:nvPr>
        </p:nvSpPr>
        <p:spPr>
          <a:xfrm>
            <a:off x="914400" y="274638"/>
            <a:ext cx="7772400" cy="1143000"/>
          </a:xfrm>
          <a:prstGeom prst="rect">
            <a:avLst/>
          </a:prstGeom>
        </p:spPr>
        <p:txBody>
          <a:bodyPr bIns="91440" anchor="b" anchorCtr="0">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73CB581-4D9B-4267-81E8-EFAC1F4C5E0E}" type="datetimeFigureOut">
              <a:rPr lang="ar-SA" smtClean="0"/>
              <a:pPr/>
              <a:t>20/08/41</a:t>
            </a:fld>
            <a:endParaRPr lang="ar-SA"/>
          </a:p>
        </p:txBody>
      </p:sp>
      <p:sp>
        <p:nvSpPr>
          <p:cNvPr id="3" name="عنصر نائب للتذييل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SA"/>
          </a:p>
        </p:txBody>
      </p:sp>
      <p:sp>
        <p:nvSpPr>
          <p:cNvPr id="23" name="عنصر نائب لرقم الشريحة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C7B8BF3-D750-4E81-8B68-E4A24C603041}"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339752" y="2420888"/>
            <a:ext cx="4572000" cy="1754326"/>
          </a:xfrm>
          <a:prstGeom prst="rect">
            <a:avLst/>
          </a:prstGeom>
        </p:spPr>
        <p:txBody>
          <a:bodyPr>
            <a:spAutoFit/>
          </a:bodyPr>
          <a:lstStyle/>
          <a:p>
            <a:pPr algn="ctr"/>
            <a:r>
              <a:rPr lang="ar-SA" sz="5400" b="1" dirty="0" smtClean="0">
                <a:effectLst>
                  <a:glow rad="139700">
                    <a:schemeClr val="accent5">
                      <a:satMod val="175000"/>
                      <a:alpha val="40000"/>
                    </a:schemeClr>
                  </a:glow>
                </a:effectLst>
              </a:rPr>
              <a:t>الوقت والمال</a:t>
            </a:r>
          </a:p>
          <a:p>
            <a:pPr algn="ctr"/>
            <a:r>
              <a:rPr lang="en-US" sz="5400" b="1" dirty="0" smtClean="0">
                <a:effectLst>
                  <a:glow rad="139700">
                    <a:schemeClr val="accent5">
                      <a:satMod val="175000"/>
                      <a:alpha val="40000"/>
                    </a:schemeClr>
                  </a:glow>
                </a:effectLst>
              </a:rPr>
              <a:t>Time &amp; Money</a:t>
            </a:r>
            <a:r>
              <a:rPr lang="en-US" sz="5400" dirty="0" smtClean="0"/>
              <a:t> </a:t>
            </a:r>
            <a:endParaRPr lang="en-US" sz="5400" dirty="0"/>
          </a:p>
        </p:txBody>
      </p:sp>
    </p:spTree>
    <p:extLst>
      <p:ext uri="{BB962C8B-B14F-4D97-AF65-F5344CB8AC3E}">
        <p14:creationId xmlns:p14="http://schemas.microsoft.com/office/powerpoint/2010/main" xmlns="" val="984467395"/>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43608" y="620688"/>
            <a:ext cx="6768752" cy="5416868"/>
          </a:xfrm>
          <a:prstGeom prst="rect">
            <a:avLst/>
          </a:prstGeom>
        </p:spPr>
        <p:txBody>
          <a:bodyPr wrap="square">
            <a:spAutoFit/>
          </a:bodyPr>
          <a:lstStyle/>
          <a:p>
            <a:endParaRPr lang="ar-SA" sz="2400" dirty="0" smtClean="0"/>
          </a:p>
          <a:p>
            <a:endParaRPr lang="ar-SA" sz="2400" dirty="0"/>
          </a:p>
          <a:p>
            <a:r>
              <a:rPr lang="ar-SA" sz="2800" b="1" dirty="0" smtClean="0">
                <a:solidFill>
                  <a:srgbClr val="FF0000"/>
                </a:solidFill>
              </a:rPr>
              <a:t>تشخيص الخطأ</a:t>
            </a:r>
          </a:p>
          <a:p>
            <a:r>
              <a:rPr lang="ar-SA" sz="2800" dirty="0" smtClean="0"/>
              <a:t>نجد أن سارة تستطيع أن تحدد التواريخ الزمنية في التقويم وتعرف جيدا بأن المطلوب منها في هذه المسائل هو عدد الأيام بين تاريخين زمنيين إلا أنها تخطئ في عدد هذه الأيام حيث أنها تبدأ العد بداية من التاريخ الزمني  الأول بدلاً من أن تعد الأيام ابتداءً من اليوم الذي يلي ذلك التاريخ.</a:t>
            </a:r>
          </a:p>
          <a:p>
            <a:endParaRPr lang="ar-SA" sz="2800" dirty="0" smtClean="0"/>
          </a:p>
          <a:p>
            <a:r>
              <a:rPr lang="ar-SA" sz="2800" dirty="0" smtClean="0"/>
              <a:t>‏</a:t>
            </a:r>
            <a:r>
              <a:rPr lang="ar-SA" sz="2800" b="1" dirty="0" smtClean="0">
                <a:solidFill>
                  <a:srgbClr val="FF0000"/>
                </a:solidFill>
              </a:rPr>
              <a:t>وصف العلاج</a:t>
            </a:r>
          </a:p>
          <a:p>
            <a:r>
              <a:rPr lang="ar-SA" sz="2800" dirty="0" smtClean="0"/>
              <a:t>‏كون سارة لا تدرك مفهوم الفترة الزمنية فإنها تحتاج إلى استخدام خط الأعداد والاستفادة منه كي تدرك ذلك.</a:t>
            </a:r>
          </a:p>
          <a:p>
            <a:endParaRPr lang="ar-SA" dirty="0"/>
          </a:p>
        </p:txBody>
      </p:sp>
    </p:spTree>
    <p:extLst>
      <p:ext uri="{BB962C8B-B14F-4D97-AF65-F5344CB8AC3E}">
        <p14:creationId xmlns:p14="http://schemas.microsoft.com/office/powerpoint/2010/main" xmlns="" val="4110121275"/>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548680"/>
            <a:ext cx="6552728" cy="5909310"/>
          </a:xfrm>
          <a:prstGeom prst="rect">
            <a:avLst/>
          </a:prstGeom>
        </p:spPr>
        <p:txBody>
          <a:bodyPr wrap="square">
            <a:spAutoFit/>
          </a:bodyPr>
          <a:lstStyle/>
          <a:p>
            <a:r>
              <a:rPr lang="ar-SA" sz="2400" b="1" dirty="0" smtClean="0">
                <a:solidFill>
                  <a:srgbClr val="FF0000"/>
                </a:solidFill>
              </a:rPr>
              <a:t>الخطأ النمطي الأول للطالبة سارة بخصوص النقود</a:t>
            </a:r>
          </a:p>
          <a:p>
            <a:r>
              <a:rPr lang="ar-SA" sz="2400" b="1" dirty="0" smtClean="0">
                <a:solidFill>
                  <a:srgbClr val="00B050"/>
                </a:solidFill>
              </a:rPr>
              <a:t>حدد المبلغ المعاد الزبون وسجله في الفراغ المعطى:</a:t>
            </a:r>
          </a:p>
          <a:p>
            <a:r>
              <a:rPr lang="ar-SA" sz="2400" dirty="0" smtClean="0"/>
              <a:t>١- جاكي ‏موظفة في مخزن لبيع الكتب، باعت كتاب بمبلغ ١٣.٩٠$. ‏الزبون اعطاها ٢٠.١٠$، فأعادت له جاكي ٧.٢٠$. فهل قامت جاكي بإعادة المبلغ الصحيح؟ ‏إذا لم يكن المبلغ المعاد صحيح فما هو المبلغ الصحيح؟</a:t>
            </a:r>
          </a:p>
          <a:p>
            <a:r>
              <a:rPr lang="ar-SA" sz="2400" dirty="0" smtClean="0"/>
              <a:t>‏</a:t>
            </a:r>
          </a:p>
          <a:p>
            <a:r>
              <a:rPr lang="ar-SA" sz="2400" dirty="0" smtClean="0">
                <a:solidFill>
                  <a:srgbClr val="0070C0"/>
                </a:solidFill>
              </a:rPr>
              <a:t>المبلغ المعاد صحيح.</a:t>
            </a:r>
          </a:p>
          <a:p>
            <a:endParaRPr lang="ar-SA" sz="2400" dirty="0" smtClean="0"/>
          </a:p>
          <a:p>
            <a:r>
              <a:rPr lang="ar-SA" sz="2400" dirty="0" smtClean="0"/>
              <a:t>٢- ‏قامت كل من راشيل واري ‏</a:t>
            </a:r>
            <a:r>
              <a:rPr lang="ar-SA" sz="2400" dirty="0" err="1" smtClean="0"/>
              <a:t>بستئجار</a:t>
            </a:r>
            <a:r>
              <a:rPr lang="ar-SA" sz="2400" dirty="0" smtClean="0"/>
              <a:t> دراجات هوائية لقيادتها على طول ضفة النهر لمدة ساعتين. ‏إذا كانت تكلفة استئجار كل دراجة هوائية ١٩.٩٥$ للساعتين. فإذا أعطت راشيل واري ‏صاحب الدراجتين  مبلغ ٥٠$، ‏فما هو المبلغ الذي سيعاد إليهما؟</a:t>
            </a:r>
          </a:p>
          <a:p>
            <a:endParaRPr lang="ar-SA" sz="2400" dirty="0" smtClean="0"/>
          </a:p>
          <a:p>
            <a:r>
              <a:rPr lang="ar-SA" sz="2400" dirty="0" smtClean="0">
                <a:solidFill>
                  <a:srgbClr val="0070C0"/>
                </a:solidFill>
              </a:rPr>
              <a:t>١ دولار و ١٠ سنتات.</a:t>
            </a:r>
          </a:p>
          <a:p>
            <a:endParaRPr lang="ar-SA" dirty="0"/>
          </a:p>
        </p:txBody>
      </p:sp>
    </p:spTree>
    <p:extLst>
      <p:ext uri="{BB962C8B-B14F-4D97-AF65-F5344CB8AC3E}">
        <p14:creationId xmlns:p14="http://schemas.microsoft.com/office/powerpoint/2010/main" xmlns="" val="2792445023"/>
      </p:ext>
    </p:extLst>
  </p:cSld>
  <p:clrMapOvr>
    <a:masterClrMapping/>
  </p:clrMapOvr>
  <mc:AlternateContent xmlns:mc="http://schemas.openxmlformats.org/markup-compatibility/2006">
    <mc:Choice xmlns:p14="http://schemas.microsoft.com/office/powerpoint/2010/main" xmlns=""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43608" y="836712"/>
            <a:ext cx="6912768" cy="5816977"/>
          </a:xfrm>
          <a:prstGeom prst="rect">
            <a:avLst/>
          </a:prstGeom>
        </p:spPr>
        <p:txBody>
          <a:bodyPr wrap="square">
            <a:spAutoFit/>
          </a:bodyPr>
          <a:lstStyle/>
          <a:p>
            <a:r>
              <a:rPr lang="ar-SA" sz="2800" dirty="0" smtClean="0"/>
              <a:t>‏</a:t>
            </a:r>
            <a:r>
              <a:rPr lang="ar-SA" sz="2800" b="1" dirty="0" smtClean="0">
                <a:solidFill>
                  <a:srgbClr val="FF0000"/>
                </a:solidFill>
              </a:rPr>
              <a:t>تشخيص الخطأ</a:t>
            </a:r>
          </a:p>
          <a:p>
            <a:r>
              <a:rPr lang="ar-SA" sz="2800" dirty="0" smtClean="0"/>
              <a:t>‏تظهر حلول سارة بأنها وعلى الرغم من قدرتها على تسجيل الرموز الصحيحة لكل من الدولارات والسنتات الا أنها لا تستطيع إعطاء القيم الصحيحة المتبقية من النقود عند تبادلها كما في عملية شراء السلع ودفع أثمانها.</a:t>
            </a:r>
          </a:p>
          <a:p>
            <a:endParaRPr lang="ar-SA" sz="2800" dirty="0" smtClean="0"/>
          </a:p>
          <a:p>
            <a:r>
              <a:rPr lang="ar-SA" sz="2800" dirty="0" smtClean="0"/>
              <a:t>‏</a:t>
            </a:r>
            <a:r>
              <a:rPr lang="ar-SA" sz="2800" b="1" dirty="0" smtClean="0">
                <a:solidFill>
                  <a:srgbClr val="FF0000"/>
                </a:solidFill>
              </a:rPr>
              <a:t>وصف العلاج</a:t>
            </a:r>
          </a:p>
          <a:p>
            <a:r>
              <a:rPr lang="ar-SA" sz="2800" dirty="0" smtClean="0"/>
              <a:t>‏بما أن سارة تحب العمل مع الآخرين وبما أنها تحتاج إلى التعامل مع النقود في مواقف متعددة من واقع الحياة، ‏فإنه من الضروري لها أن تتدرب على التعامل مع النقود وتداولها في أنشطة داخل غرفة الصف تمارس فيها عملية شراء وبيع السلع المختلفة مع زملائها.</a:t>
            </a:r>
          </a:p>
          <a:p>
            <a:endParaRPr lang="ar-SA" dirty="0" smtClean="0"/>
          </a:p>
          <a:p>
            <a:endParaRPr lang="ar-SA" dirty="0"/>
          </a:p>
        </p:txBody>
      </p:sp>
    </p:spTree>
    <p:extLst>
      <p:ext uri="{BB962C8B-B14F-4D97-AF65-F5344CB8AC3E}">
        <p14:creationId xmlns:p14="http://schemas.microsoft.com/office/powerpoint/2010/main" xmlns="" val="1242239238"/>
      </p:ext>
    </p:extLst>
  </p:cSld>
  <p:clrMapOvr>
    <a:masterClrMapping/>
  </p:clrMapOvr>
  <p:transition spd="slow">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55776" y="836712"/>
            <a:ext cx="5830953" cy="523220"/>
          </a:xfrm>
          <a:prstGeom prst="rect">
            <a:avLst/>
          </a:prstGeom>
        </p:spPr>
        <p:txBody>
          <a:bodyPr wrap="square">
            <a:spAutoFit/>
          </a:bodyPr>
          <a:lstStyle/>
          <a:p>
            <a:r>
              <a:rPr lang="ar-SA" sz="2800" dirty="0">
                <a:solidFill>
                  <a:srgbClr val="FF0000"/>
                </a:solidFill>
              </a:rPr>
              <a:t>الخطأ النمطي الثاني للطالبة سارة بخصوص النقود </a:t>
            </a: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9512" y="1988841"/>
            <a:ext cx="8604448" cy="396044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06525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85368" y="692696"/>
            <a:ext cx="6326991" cy="5539978"/>
          </a:xfrm>
          <a:prstGeom prst="rect">
            <a:avLst/>
          </a:prstGeom>
        </p:spPr>
        <p:txBody>
          <a:bodyPr wrap="square">
            <a:spAutoFit/>
          </a:bodyPr>
          <a:lstStyle/>
          <a:p>
            <a:r>
              <a:rPr lang="ar-SA" sz="2800" b="1" dirty="0" smtClean="0">
                <a:solidFill>
                  <a:srgbClr val="FF0000"/>
                </a:solidFill>
              </a:rPr>
              <a:t>تشخيص الخطأ</a:t>
            </a:r>
          </a:p>
          <a:p>
            <a:r>
              <a:rPr lang="ar-SA" sz="2800" dirty="0" smtClean="0"/>
              <a:t>‏تظهر سارة بأنها تملك قدرة جيدة ‏في قراءة المقادير النقدية من حيث عدد الدولارات وعدد السنتات بشكل صحيح، غير أنها لا تستطيع ربط هذه المقادير بما يكفئها بدلالة الكسور العادية أو الكسور العشرية أو حتى أي طرق أخرى مستخدمة ‏لتمثيل المقادير النقدية.</a:t>
            </a:r>
          </a:p>
          <a:p>
            <a:endParaRPr lang="ar-SA" sz="2800" dirty="0" smtClean="0"/>
          </a:p>
          <a:p>
            <a:r>
              <a:rPr lang="ar-SA" sz="2800" b="1" dirty="0" smtClean="0">
                <a:solidFill>
                  <a:srgbClr val="FF0000"/>
                </a:solidFill>
              </a:rPr>
              <a:t>‏وصف العلاج</a:t>
            </a:r>
          </a:p>
          <a:p>
            <a:r>
              <a:rPr lang="ar-SA" sz="2800" dirty="0" smtClean="0"/>
              <a:t>‏يمكن مساعدة سارة بجعلها تمثل المقادير الكسرية بالصيغة العشرية و العادية باستخدام استراتيجية التظليل للأشكال، ‏بحيث تقوم بربط الرموز الرقمية بما يكفئها من الأجزاء المظلة في أشكال معينة</a:t>
            </a:r>
          </a:p>
          <a:p>
            <a:endParaRPr lang="ar-SA" dirty="0"/>
          </a:p>
        </p:txBody>
      </p:sp>
    </p:spTree>
    <p:extLst>
      <p:ext uri="{BB962C8B-B14F-4D97-AF65-F5344CB8AC3E}">
        <p14:creationId xmlns:p14="http://schemas.microsoft.com/office/powerpoint/2010/main" xmlns="" val="3254537137"/>
      </p:ext>
    </p:extLst>
  </p:cSld>
  <p:clrMapOvr>
    <a:masterClrMapping/>
  </p:clrMapOvr>
  <p:transition spd="slow">
    <p:wheel spokes="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939983" y="2924944"/>
            <a:ext cx="3792257" cy="1107996"/>
          </a:xfrm>
          <a:prstGeom prst="rect">
            <a:avLst/>
          </a:prstGeom>
        </p:spPr>
        <p:txBody>
          <a:bodyPr wrap="square">
            <a:spAutoFit/>
          </a:bodyPr>
          <a:lstStyle/>
          <a:p>
            <a:pPr algn="ctr"/>
            <a:r>
              <a:rPr lang="ar-SA" sz="6600" b="1" dirty="0" smtClean="0">
                <a:effectLst>
                  <a:glow rad="228600">
                    <a:schemeClr val="accent3">
                      <a:satMod val="175000"/>
                      <a:alpha val="40000"/>
                    </a:schemeClr>
                  </a:glow>
                </a:effectLst>
              </a:rPr>
              <a:t>الأســئـــلــــة</a:t>
            </a:r>
            <a:endParaRPr lang="ar-SA" sz="6600" b="1" dirty="0">
              <a:effectLst>
                <a:glow rad="228600">
                  <a:schemeClr val="accent3">
                    <a:satMod val="175000"/>
                    <a:alpha val="40000"/>
                  </a:schemeClr>
                </a:glow>
              </a:effectLst>
            </a:endParaRPr>
          </a:p>
        </p:txBody>
      </p:sp>
    </p:spTree>
    <p:extLst>
      <p:ext uri="{BB962C8B-B14F-4D97-AF65-F5344CB8AC3E}">
        <p14:creationId xmlns:p14="http://schemas.microsoft.com/office/powerpoint/2010/main" xmlns="" val="1548058128"/>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692696"/>
            <a:ext cx="6624736" cy="4678204"/>
          </a:xfrm>
          <a:prstGeom prst="rect">
            <a:avLst/>
          </a:prstGeom>
        </p:spPr>
        <p:txBody>
          <a:bodyPr wrap="square">
            <a:spAutoFit/>
          </a:bodyPr>
          <a:lstStyle/>
          <a:p>
            <a:r>
              <a:rPr lang="ar-SA" sz="2800" b="1" dirty="0" smtClean="0">
                <a:solidFill>
                  <a:srgbClr val="FF0000"/>
                </a:solidFill>
              </a:rPr>
              <a:t>مهارة قراءة الوقت ومفهوم الفترة الزمنية، أهداف تعليم مفهوم الوقت.(٫٫٫٫)</a:t>
            </a:r>
          </a:p>
          <a:p>
            <a:endParaRPr lang="ar-SA" sz="2800" dirty="0" smtClean="0"/>
          </a:p>
          <a:p>
            <a:r>
              <a:rPr lang="ar-SA" sz="2800" b="1" dirty="0" smtClean="0">
                <a:solidFill>
                  <a:srgbClr val="FF0000"/>
                </a:solidFill>
              </a:rPr>
              <a:t>المفاهيم والمهارات الأساسية في تعليم مفهوم المال.....</a:t>
            </a:r>
          </a:p>
          <a:p>
            <a:r>
              <a:rPr lang="ar-SA" sz="2800" dirty="0" smtClean="0"/>
              <a:t>أ‌-	التمييز بين وحدات النقد المختلفة.</a:t>
            </a:r>
          </a:p>
          <a:p>
            <a:r>
              <a:rPr lang="ar-SA" sz="2800" dirty="0" smtClean="0"/>
              <a:t>ب‌-	مفهوم الفترة الزمنية.</a:t>
            </a:r>
          </a:p>
          <a:p>
            <a:r>
              <a:rPr lang="ar-SA" sz="2800" dirty="0" smtClean="0"/>
              <a:t>ت‌-	قيم الوحدات النقدية المختلفة.</a:t>
            </a:r>
          </a:p>
          <a:p>
            <a:r>
              <a:rPr lang="ar-SA" sz="2800" dirty="0" smtClean="0"/>
              <a:t>ث‌-	 أ و ت.</a:t>
            </a:r>
          </a:p>
          <a:p>
            <a:endParaRPr lang="ar-SA" sz="2800" dirty="0" smtClean="0"/>
          </a:p>
          <a:p>
            <a:r>
              <a:rPr lang="ar-SA" sz="2800" b="1" dirty="0" smtClean="0">
                <a:solidFill>
                  <a:srgbClr val="FF0000"/>
                </a:solidFill>
              </a:rPr>
              <a:t>لماذا يعاني الطلاب في تعلم مفاهيم الوقت والمال؟</a:t>
            </a:r>
          </a:p>
          <a:p>
            <a:endParaRPr lang="ar-SA" dirty="0"/>
          </a:p>
        </p:txBody>
      </p:sp>
    </p:spTree>
    <p:extLst>
      <p:ext uri="{BB962C8B-B14F-4D97-AF65-F5344CB8AC3E}">
        <p14:creationId xmlns:p14="http://schemas.microsoft.com/office/powerpoint/2010/main" xmlns="" val="2375663264"/>
      </p:ext>
    </p:extLst>
  </p:cSld>
  <p:clrMapOvr>
    <a:masterClrMapping/>
  </p:clrMapOvr>
  <mc:AlternateContent xmlns:mc="http://schemas.openxmlformats.org/markup-compatibility/2006">
    <mc:Choice xmlns:p14="http://schemas.microsoft.com/office/powerpoint/2010/main" xmlns=""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71600" y="404664"/>
            <a:ext cx="6984776" cy="5909890"/>
          </a:xfrm>
          <a:prstGeom prst="rect">
            <a:avLst/>
          </a:prstGeom>
        </p:spPr>
        <p:txBody>
          <a:bodyPr wrap="square">
            <a:spAutoFit/>
          </a:bodyPr>
          <a:lstStyle/>
          <a:p>
            <a:r>
              <a:rPr lang="ar-SA" sz="2800" b="1" dirty="0" smtClean="0">
                <a:solidFill>
                  <a:srgbClr val="FF0000"/>
                </a:solidFill>
              </a:rPr>
              <a:t>مهارة قراءة الوقت ومفهوم الفترة الزمنية، أهداف تعليم مفهوم</a:t>
            </a:r>
            <a:r>
              <a:rPr lang="ar-SA" sz="2800" dirty="0" smtClean="0"/>
              <a:t> </a:t>
            </a:r>
            <a:r>
              <a:rPr lang="ar-SA" sz="2800" b="1" dirty="0" smtClean="0">
                <a:solidFill>
                  <a:srgbClr val="FF0000"/>
                </a:solidFill>
              </a:rPr>
              <a:t>الوقت</a:t>
            </a:r>
            <a:r>
              <a:rPr lang="ar-SA" sz="2800" dirty="0" smtClean="0"/>
              <a:t>(صح)</a:t>
            </a:r>
          </a:p>
          <a:p>
            <a:endParaRPr lang="ar-SA" sz="2800" dirty="0" smtClean="0"/>
          </a:p>
          <a:p>
            <a:r>
              <a:rPr lang="ar-SA" sz="2800" b="1" dirty="0" smtClean="0">
                <a:solidFill>
                  <a:srgbClr val="FF0000"/>
                </a:solidFill>
              </a:rPr>
              <a:t>المفاهيم والمهارات الأساسية في تعليم مفهوم المال.....</a:t>
            </a:r>
          </a:p>
          <a:p>
            <a:r>
              <a:rPr lang="ar-SA" sz="2800" dirty="0" smtClean="0"/>
              <a:t>أ‌-	التمييز بين وحدات النقد المختلفة.</a:t>
            </a:r>
          </a:p>
          <a:p>
            <a:r>
              <a:rPr lang="ar-SA" sz="2800" dirty="0" smtClean="0"/>
              <a:t>ب‌-	مفهوم الفترة الزمنية.</a:t>
            </a:r>
          </a:p>
          <a:p>
            <a:r>
              <a:rPr lang="ar-SA" sz="2800" dirty="0" smtClean="0"/>
              <a:t>ت‌-	قيم الوحدات النقدية المختلفة.</a:t>
            </a:r>
          </a:p>
          <a:p>
            <a:r>
              <a:rPr lang="ar-SA" sz="2800" dirty="0" smtClean="0"/>
              <a:t>ث‌-	</a:t>
            </a:r>
            <a:r>
              <a:rPr lang="ar-SA" sz="2800" u="sng" dirty="0" smtClean="0">
                <a:solidFill>
                  <a:srgbClr val="FF0000"/>
                </a:solidFill>
              </a:rPr>
              <a:t> أ و ت.</a:t>
            </a:r>
          </a:p>
          <a:p>
            <a:endParaRPr lang="ar-SA" sz="2800" dirty="0" smtClean="0"/>
          </a:p>
          <a:p>
            <a:r>
              <a:rPr lang="ar-SA" sz="2800" b="1" dirty="0" smtClean="0">
                <a:solidFill>
                  <a:srgbClr val="FF0000"/>
                </a:solidFill>
              </a:rPr>
              <a:t>لماذا يعاني الطلاب في تعلم مفاهيم الوقت والمال؟</a:t>
            </a:r>
          </a:p>
          <a:p>
            <a:r>
              <a:rPr lang="ar-SA" sz="2800" dirty="0" smtClean="0"/>
              <a:t>لأنه ‏لا يوجد ‏ميزان لحساب الوقت والمال </a:t>
            </a:r>
          </a:p>
          <a:p>
            <a:endParaRPr lang="ar-SA" sz="2800" dirty="0" smtClean="0"/>
          </a:p>
          <a:p>
            <a:endParaRPr lang="ar-SA" sz="2800" dirty="0"/>
          </a:p>
        </p:txBody>
      </p:sp>
    </p:spTree>
    <p:extLst>
      <p:ext uri="{BB962C8B-B14F-4D97-AF65-F5344CB8AC3E}">
        <p14:creationId xmlns:p14="http://schemas.microsoft.com/office/powerpoint/2010/main" xmlns="" val="1280193902"/>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47664" y="764704"/>
            <a:ext cx="6480720" cy="5632311"/>
          </a:xfrm>
          <a:prstGeom prst="rect">
            <a:avLst/>
          </a:prstGeom>
        </p:spPr>
        <p:txBody>
          <a:bodyPr wrap="square">
            <a:spAutoFit/>
          </a:bodyPr>
          <a:lstStyle/>
          <a:p>
            <a:r>
              <a:rPr lang="ar-SA" sz="3600" b="1" dirty="0" smtClean="0"/>
              <a:t>تعليم مفهوم الوقت</a:t>
            </a:r>
          </a:p>
          <a:p>
            <a:r>
              <a:rPr lang="ar-SA" sz="3600" b="1" dirty="0" smtClean="0">
                <a:solidFill>
                  <a:srgbClr val="FF0000"/>
                </a:solidFill>
              </a:rPr>
              <a:t>أهداف تعليم مفهوم الوقت</a:t>
            </a:r>
          </a:p>
          <a:p>
            <a:r>
              <a:rPr lang="ar-SA" sz="3600" b="1" dirty="0" smtClean="0"/>
              <a:t>١- مهارة قراءة الساعة: </a:t>
            </a:r>
          </a:p>
          <a:p>
            <a:r>
              <a:rPr lang="ar-SA" sz="3600" dirty="0" smtClean="0"/>
              <a:t>قراءة الساعة لمعرفة الوقت فلا بد أن يتم تعليمها للطلبة من خلال أنشطة داخل المدرسة وخارجها.</a:t>
            </a:r>
          </a:p>
          <a:p>
            <a:r>
              <a:rPr lang="ar-SA" sz="3600" b="1" dirty="0" smtClean="0"/>
              <a:t>٢- مفهوم الفترة الزمنية:</a:t>
            </a:r>
          </a:p>
          <a:p>
            <a:r>
              <a:rPr lang="ar-SA" sz="3600" dirty="0" smtClean="0"/>
              <a:t>أن ‏يدرك الطلاب ما يعنيه ‏طول فترة زمنية ما ‏مثل دقيقة أو مثل ‏فترة ‏بين زمنين مختلفين.</a:t>
            </a:r>
            <a:endParaRPr lang="ar-SA" sz="3600" dirty="0"/>
          </a:p>
        </p:txBody>
      </p:sp>
    </p:spTree>
    <p:extLst>
      <p:ext uri="{BB962C8B-B14F-4D97-AF65-F5344CB8AC3E}">
        <p14:creationId xmlns:p14="http://schemas.microsoft.com/office/powerpoint/2010/main" xmlns="" val="4018185434"/>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71600" y="692696"/>
            <a:ext cx="6840760" cy="5693866"/>
          </a:xfrm>
          <a:prstGeom prst="rect">
            <a:avLst/>
          </a:prstGeom>
        </p:spPr>
        <p:txBody>
          <a:bodyPr wrap="square">
            <a:spAutoFit/>
          </a:bodyPr>
          <a:lstStyle/>
          <a:p>
            <a:r>
              <a:rPr lang="ar-SA" sz="2800" dirty="0" smtClean="0"/>
              <a:t>‏</a:t>
            </a:r>
            <a:r>
              <a:rPr lang="ar-SA" sz="2800" b="1" dirty="0" smtClean="0"/>
              <a:t>تعليم مفهوم المال</a:t>
            </a:r>
          </a:p>
          <a:p>
            <a:r>
              <a:rPr lang="ar-SA" sz="2800" b="1" dirty="0" smtClean="0">
                <a:solidFill>
                  <a:srgbClr val="FF0000"/>
                </a:solidFill>
              </a:rPr>
              <a:t>‏يتعلم الطلاب مفاهيم أساسية ومهارات معينة نذكر منها ما يلي:</a:t>
            </a:r>
          </a:p>
          <a:p>
            <a:r>
              <a:rPr lang="ar-SA" sz="2800" dirty="0" smtClean="0"/>
              <a:t>•	‏ التمييز بين وحدات النقد المختلفة.</a:t>
            </a:r>
          </a:p>
          <a:p>
            <a:r>
              <a:rPr lang="ar-SA" sz="2800" dirty="0" smtClean="0"/>
              <a:t>•	‏قيم الوحدات النقدية المختلفة.</a:t>
            </a:r>
          </a:p>
          <a:p>
            <a:r>
              <a:rPr lang="ar-SA" sz="2800" dirty="0" smtClean="0"/>
              <a:t>•	‏قيم الوحدات النقدية بدلالة بعضها البعض(‏التبديل بين الوحدات النقدية).</a:t>
            </a:r>
          </a:p>
          <a:p>
            <a:r>
              <a:rPr lang="ar-SA" sz="2800" dirty="0" smtClean="0"/>
              <a:t>•	‏التعامل مع الوحدات النقدية(‏الحساب فيها).</a:t>
            </a:r>
          </a:p>
          <a:p>
            <a:endParaRPr lang="ar-SA" sz="2800" dirty="0" smtClean="0"/>
          </a:p>
          <a:p>
            <a:r>
              <a:rPr lang="ar-SA" sz="2800" b="1" dirty="0" smtClean="0">
                <a:solidFill>
                  <a:srgbClr val="FF0000"/>
                </a:solidFill>
              </a:rPr>
              <a:t>‏لماذا يعاني الطلاب في تعلم مفاهيم الوقت والمال؟</a:t>
            </a:r>
          </a:p>
          <a:p>
            <a:r>
              <a:rPr lang="ar-SA" sz="2800" dirty="0" smtClean="0"/>
              <a:t>‏ان قياس الوقت والمال يؤدي إلى بعض الصعوبات ذلك لأنه يحتاج إلى أدوات قياس غير مباشرة( ‏لا يوجد ‏ميزان لحساب الوقت والمال ).</a:t>
            </a:r>
            <a:endParaRPr lang="ar-SA" sz="2800" dirty="0"/>
          </a:p>
        </p:txBody>
      </p:sp>
    </p:spTree>
    <p:extLst>
      <p:ext uri="{BB962C8B-B14F-4D97-AF65-F5344CB8AC3E}">
        <p14:creationId xmlns:p14="http://schemas.microsoft.com/office/powerpoint/2010/main" xmlns="" val="1322440347"/>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47664" y="1268760"/>
            <a:ext cx="6048672" cy="4401205"/>
          </a:xfrm>
          <a:prstGeom prst="rect">
            <a:avLst/>
          </a:prstGeom>
        </p:spPr>
        <p:txBody>
          <a:bodyPr wrap="square">
            <a:spAutoFit/>
          </a:bodyPr>
          <a:lstStyle/>
          <a:p>
            <a:r>
              <a:rPr lang="ar-SA" sz="4000" b="1" dirty="0" smtClean="0">
                <a:solidFill>
                  <a:srgbClr val="FF0000"/>
                </a:solidFill>
              </a:rPr>
              <a:t>بخصوص الطالبة سارة</a:t>
            </a:r>
          </a:p>
          <a:p>
            <a:r>
              <a:rPr lang="ar-SA" sz="4000" dirty="0" smtClean="0"/>
              <a:t>‏إن سارة طالبة نشيطة في الصف الثالث الابتدائي وهي تريد أن تتعلم كيفية معرفة الوقت حتى تتمكن من الإجابة إذا ما سئلت عنه،  ‏كما أنها تريد أن تتعلم كيفية حساب ‏ما تحصل عليه من مصروف وما تدخر منه.</a:t>
            </a:r>
            <a:endParaRPr lang="ar-SA" sz="4000" dirty="0"/>
          </a:p>
        </p:txBody>
      </p:sp>
    </p:spTree>
    <p:extLst>
      <p:ext uri="{BB962C8B-B14F-4D97-AF65-F5344CB8AC3E}">
        <p14:creationId xmlns:p14="http://schemas.microsoft.com/office/powerpoint/2010/main" xmlns="" val="2782938851"/>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364088" y="1988840"/>
            <a:ext cx="2713037" cy="290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403648" y="1988840"/>
            <a:ext cx="2633663" cy="275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مربع نص 1"/>
          <p:cNvSpPr txBox="1"/>
          <p:nvPr/>
        </p:nvSpPr>
        <p:spPr>
          <a:xfrm>
            <a:off x="2123728" y="908720"/>
            <a:ext cx="5832648" cy="523220"/>
          </a:xfrm>
          <a:prstGeom prst="rect">
            <a:avLst/>
          </a:prstGeom>
          <a:noFill/>
        </p:spPr>
        <p:txBody>
          <a:bodyPr wrap="square" rtlCol="1">
            <a:spAutoFit/>
          </a:bodyPr>
          <a:lstStyle/>
          <a:p>
            <a:r>
              <a:rPr lang="ar-SA" sz="2800" dirty="0">
                <a:solidFill>
                  <a:srgbClr val="FF0000"/>
                </a:solidFill>
              </a:rPr>
              <a:t>الخطأ النمطي الأول للطالبة سارة بخصوص الوقت</a:t>
            </a:r>
          </a:p>
        </p:txBody>
      </p:sp>
    </p:spTree>
    <p:extLst>
      <p:ext uri="{BB962C8B-B14F-4D97-AF65-F5344CB8AC3E}">
        <p14:creationId xmlns:p14="http://schemas.microsoft.com/office/powerpoint/2010/main" xmlns="" val="8395304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404664"/>
            <a:ext cx="6696744" cy="6186309"/>
          </a:xfrm>
          <a:prstGeom prst="rect">
            <a:avLst/>
          </a:prstGeom>
        </p:spPr>
        <p:txBody>
          <a:bodyPr wrap="square">
            <a:spAutoFit/>
          </a:bodyPr>
          <a:lstStyle/>
          <a:p>
            <a:r>
              <a:rPr lang="ar-SA" sz="2400" b="1" dirty="0" smtClean="0">
                <a:solidFill>
                  <a:srgbClr val="FF0000"/>
                </a:solidFill>
              </a:rPr>
              <a:t>تشخيص الخطأ</a:t>
            </a:r>
          </a:p>
          <a:p>
            <a:r>
              <a:rPr lang="ar-SA" sz="2400" dirty="0" smtClean="0"/>
              <a:t>‏تظهر حلول الطالبة سارة لورقة العمل ‏حقيقة أنها وبالرغم من قدرتها على كتابة الأرقام احادية الخانة بشكل صحيح، ‏إلا أنها تخلط عند </a:t>
            </a:r>
            <a:r>
              <a:rPr lang="ar-SA" sz="2400" dirty="0" err="1" smtClean="0"/>
              <a:t>قرآءة</a:t>
            </a:r>
            <a:r>
              <a:rPr lang="ar-SA" sz="2400" dirty="0" smtClean="0"/>
              <a:t> الساعة بين عقرب الدقائق وعقرب الساعات، ‏إذ أنها تكتب ما يشير إليه عقرب الساعات على أنه عدد الدقائق وتكتب ما يشير إليه عقرب الدقائق على أنه عدد الساعات ونتيجة لمثل هذا الخطأ لا يمكن لسارة أن تعطي الوقت الصحيح.</a:t>
            </a:r>
          </a:p>
          <a:p>
            <a:endParaRPr lang="ar-SA" sz="2400" dirty="0" smtClean="0"/>
          </a:p>
          <a:p>
            <a:r>
              <a:rPr lang="ar-SA" sz="2400" dirty="0" smtClean="0"/>
              <a:t>‏</a:t>
            </a:r>
            <a:r>
              <a:rPr lang="ar-SA" sz="2400" b="1" dirty="0" smtClean="0">
                <a:solidFill>
                  <a:srgbClr val="FF0000"/>
                </a:solidFill>
              </a:rPr>
              <a:t>وصف العلاج</a:t>
            </a:r>
          </a:p>
          <a:p>
            <a:r>
              <a:rPr lang="ar-SA" sz="2400" dirty="0" smtClean="0"/>
              <a:t>‏بما ان لديها خبرة متواضعة في التعامل مع الساعات التقليدية ذات العقارب وبما أنها تخلط بين عقرب الساعات وعقرب الدقائق فإنه من المهم أن تبدأ سارة بالتعامل مع العقربين بشكل يدوي بمعنى أن تقوم بتحريك عقرب الدقائق بيدها ومراقبة العلاقة بينه وبين عقرب الساعات وكيفية تحرك عقرب الساعات نتيجة لتحريكها عقرب الدقائق.</a:t>
            </a:r>
          </a:p>
          <a:p>
            <a:endParaRPr lang="ar-SA" dirty="0" smtClean="0"/>
          </a:p>
          <a:p>
            <a:endParaRPr lang="ar-SA" dirty="0"/>
          </a:p>
        </p:txBody>
      </p:sp>
    </p:spTree>
    <p:extLst>
      <p:ext uri="{BB962C8B-B14F-4D97-AF65-F5344CB8AC3E}">
        <p14:creationId xmlns:p14="http://schemas.microsoft.com/office/powerpoint/2010/main" xmlns="" val="4081782102"/>
      </p:ext>
    </p:extLst>
  </p:cSld>
  <p:clrMapOvr>
    <a:masterClrMapping/>
  </p:clrMapOvr>
  <p:transition spd="slow">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34684" y="692696"/>
            <a:ext cx="6662401" cy="584775"/>
          </a:xfrm>
          <a:prstGeom prst="rect">
            <a:avLst/>
          </a:prstGeom>
        </p:spPr>
        <p:txBody>
          <a:bodyPr wrap="none">
            <a:spAutoFit/>
          </a:bodyPr>
          <a:lstStyle/>
          <a:p>
            <a:r>
              <a:rPr lang="ar-SA" sz="3200" dirty="0">
                <a:solidFill>
                  <a:srgbClr val="FF0000"/>
                </a:solidFill>
              </a:rPr>
              <a:t>الخطأ النمطي الثاني للطالبة سارة بخصوص الوقت</a:t>
            </a:r>
          </a:p>
        </p:txBody>
      </p:sp>
      <p:pic>
        <p:nvPicPr>
          <p:cNvPr id="4" name="صورة 3"/>
          <p:cNvPicPr/>
          <p:nvPr/>
        </p:nvPicPr>
        <p:blipFill>
          <a:blip r:embed="rId2" cstate="print">
            <a:extLst>
              <a:ext uri="{28A0092B-C50C-407E-A947-70E740481C1C}">
                <a14:useLocalDpi xmlns:a14="http://schemas.microsoft.com/office/drawing/2010/main" xmlns="" val="0"/>
              </a:ext>
            </a:extLst>
          </a:blip>
          <a:stretch>
            <a:fillRect/>
          </a:stretch>
        </p:blipFill>
        <p:spPr>
          <a:xfrm>
            <a:off x="1835696" y="1778514"/>
            <a:ext cx="4968552" cy="1866510"/>
          </a:xfrm>
          <a:prstGeom prst="rect">
            <a:avLst/>
          </a:prstGeom>
        </p:spPr>
      </p:pic>
      <p:pic>
        <p:nvPicPr>
          <p:cNvPr id="2051"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835696" y="4077072"/>
            <a:ext cx="4968552" cy="20882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257101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0"/>
            <a:ext cx="8640960" cy="8125301"/>
          </a:xfrm>
          <a:prstGeom prst="rect">
            <a:avLst/>
          </a:prstGeom>
        </p:spPr>
        <p:txBody>
          <a:bodyPr wrap="square">
            <a:spAutoFit/>
          </a:bodyPr>
          <a:lstStyle/>
          <a:p>
            <a:endParaRPr lang="ar-SA" sz="2400" b="1" dirty="0" smtClean="0">
              <a:solidFill>
                <a:srgbClr val="FF0000"/>
              </a:solidFill>
            </a:endParaRPr>
          </a:p>
          <a:p>
            <a:r>
              <a:rPr lang="ar-SA" sz="2800" b="1" dirty="0" smtClean="0">
                <a:solidFill>
                  <a:srgbClr val="FF0000"/>
                </a:solidFill>
              </a:rPr>
              <a:t>تشخيص الخطأ</a:t>
            </a:r>
          </a:p>
          <a:p>
            <a:r>
              <a:rPr lang="ar-SA" sz="2800" dirty="0" smtClean="0"/>
              <a:t>‏إن الحسابات التي قامت بها سارة تظهر بأنها تعي وجود فرق بين ‏الوقتين المعطيين في كل مسألة ‏الا أن إجاباتها كانت مقتصرة على إيجاد فرق الساعات ‏بين الوقتين وعدم إيجاد فرق الدقائق بينهما.</a:t>
            </a:r>
          </a:p>
          <a:p>
            <a:r>
              <a:rPr lang="ar-SA" sz="2800" dirty="0" smtClean="0"/>
              <a:t>‏وهذا يدل على ان سارة تدرك مفهوم الفترة الزمنية بين وقتين ولكنها تحتاج إلى تصحيح الخطأ الإجرائي الذي قامت به عند حساب الفرق بين الوقتين المعطيين في كل مسألة وذلك بعدم احتساب الفرق بين الدقائق في كلا الوقتين.</a:t>
            </a:r>
          </a:p>
          <a:p>
            <a:endParaRPr lang="ar-SA" sz="2800" dirty="0" smtClean="0"/>
          </a:p>
          <a:p>
            <a:r>
              <a:rPr lang="ar-SA" sz="2800" dirty="0" smtClean="0"/>
              <a:t>‏</a:t>
            </a:r>
            <a:r>
              <a:rPr lang="ar-SA" sz="2800" b="1" dirty="0" smtClean="0">
                <a:solidFill>
                  <a:srgbClr val="FF0000"/>
                </a:solidFill>
              </a:rPr>
              <a:t>وصف العلاج</a:t>
            </a:r>
          </a:p>
          <a:p>
            <a:r>
              <a:rPr lang="ar-SA" sz="2800" dirty="0" smtClean="0"/>
              <a:t>‏تحتاج سارة لأن تعمل على حل مسائل حياتية متعلقة بأنشطتها و أنشطة زملائها واهلها حتى تدرك ما يعنيه الوقت بالدقائق و تتمكن من استخدام الاستراتيجيات المناسبة لحساب مثل هذا الوقت.</a:t>
            </a:r>
          </a:p>
          <a:p>
            <a:endParaRPr lang="ar-SA" dirty="0" smtClean="0"/>
          </a:p>
          <a:p>
            <a:endParaRPr lang="ar-SA" dirty="0" smtClean="0"/>
          </a:p>
          <a:p>
            <a:endParaRPr lang="ar-SA" dirty="0" smtClean="0"/>
          </a:p>
          <a:p>
            <a:endParaRPr lang="ar-SA" dirty="0" smtClean="0"/>
          </a:p>
          <a:p>
            <a:endParaRPr lang="ar-SA" dirty="0" smtClean="0"/>
          </a:p>
          <a:p>
            <a:endParaRPr lang="ar-SA" dirty="0" smtClean="0"/>
          </a:p>
          <a:p>
            <a:endParaRPr lang="ar-SA" dirty="0" smtClean="0"/>
          </a:p>
          <a:p>
            <a:endParaRPr lang="ar-SA" dirty="0" smtClean="0"/>
          </a:p>
          <a:p>
            <a:endParaRPr lang="ar-SA" dirty="0"/>
          </a:p>
        </p:txBody>
      </p:sp>
    </p:spTree>
    <p:extLst>
      <p:ext uri="{BB962C8B-B14F-4D97-AF65-F5344CB8AC3E}">
        <p14:creationId xmlns:p14="http://schemas.microsoft.com/office/powerpoint/2010/main" xmlns="" val="299354209"/>
      </p:ext>
    </p:extLst>
  </p:cSld>
  <p:clrMapOvr>
    <a:masterClrMapping/>
  </p:clrMapOvr>
  <p:transition spd="slow">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333547" y="548680"/>
            <a:ext cx="6083717" cy="584775"/>
          </a:xfrm>
          <a:prstGeom prst="rect">
            <a:avLst/>
          </a:prstGeom>
        </p:spPr>
        <p:txBody>
          <a:bodyPr wrap="none">
            <a:spAutoFit/>
          </a:bodyPr>
          <a:lstStyle/>
          <a:p>
            <a:r>
              <a:rPr lang="ar-SA" sz="3200" dirty="0">
                <a:solidFill>
                  <a:srgbClr val="FF0000"/>
                </a:solidFill>
              </a:rPr>
              <a:t>الخطأ النمطي </a:t>
            </a:r>
            <a:r>
              <a:rPr lang="ar-SA" sz="3200" dirty="0" smtClean="0">
                <a:solidFill>
                  <a:srgbClr val="FF0000"/>
                </a:solidFill>
              </a:rPr>
              <a:t>للطالبة </a:t>
            </a:r>
            <a:r>
              <a:rPr lang="ar-SA" sz="3200" dirty="0">
                <a:solidFill>
                  <a:srgbClr val="FF0000"/>
                </a:solidFill>
              </a:rPr>
              <a:t>سارة بخصوص التقويم</a:t>
            </a:r>
          </a:p>
        </p:txBody>
      </p:sp>
      <p:sp>
        <p:nvSpPr>
          <p:cNvPr id="3" name="مربع نص 2"/>
          <p:cNvSpPr txBox="1"/>
          <p:nvPr/>
        </p:nvSpPr>
        <p:spPr>
          <a:xfrm>
            <a:off x="382406" y="1052736"/>
            <a:ext cx="8352928" cy="5693866"/>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1">
            <a:spAutoFit/>
          </a:bodyPr>
          <a:lstStyle/>
          <a:p>
            <a:r>
              <a:rPr lang="ar-SA" sz="2800" dirty="0" smtClean="0">
                <a:solidFill>
                  <a:srgbClr val="00B050"/>
                </a:solidFill>
              </a:rPr>
              <a:t>حددي عدد الايام بين كل زمنين فيما يلي : </a:t>
            </a:r>
          </a:p>
          <a:p>
            <a:pPr marL="342900" indent="-342900">
              <a:buFont typeface="+mj-lt"/>
              <a:buAutoNum type="arabicPeriod"/>
            </a:pPr>
            <a:r>
              <a:rPr lang="ar-SA" sz="2800" dirty="0" smtClean="0"/>
              <a:t> 7 نيسان و 19 نيسان : </a:t>
            </a:r>
            <a:r>
              <a:rPr lang="ar-SA" sz="2800" dirty="0" smtClean="0">
                <a:solidFill>
                  <a:srgbClr val="0070C0"/>
                </a:solidFill>
              </a:rPr>
              <a:t>..13</a:t>
            </a:r>
            <a:r>
              <a:rPr lang="ar-SA" sz="2800" dirty="0" smtClean="0"/>
              <a:t>....</a:t>
            </a:r>
          </a:p>
          <a:p>
            <a:pPr marL="342900" indent="-342900">
              <a:buFont typeface="+mj-lt"/>
              <a:buAutoNum type="arabicPeriod"/>
            </a:pPr>
            <a:r>
              <a:rPr lang="ar-SA" sz="2800" dirty="0" smtClean="0"/>
              <a:t>4 كانون أول و 21 كانون الاول : .....</a:t>
            </a:r>
            <a:r>
              <a:rPr lang="ar-SA" sz="2800" dirty="0" smtClean="0">
                <a:solidFill>
                  <a:srgbClr val="0070C0"/>
                </a:solidFill>
              </a:rPr>
              <a:t>18</a:t>
            </a:r>
            <a:r>
              <a:rPr lang="ar-SA" sz="2800" dirty="0" smtClean="0"/>
              <a:t>...</a:t>
            </a:r>
          </a:p>
          <a:p>
            <a:pPr marL="342900" indent="-342900">
              <a:buFont typeface="+mj-lt"/>
              <a:buAutoNum type="arabicPeriod"/>
            </a:pPr>
            <a:r>
              <a:rPr lang="ar-SA" sz="2800" dirty="0" smtClean="0"/>
              <a:t>20 تشرين أول و30 تشرين الثاني : .....</a:t>
            </a:r>
            <a:r>
              <a:rPr lang="ar-SA" sz="2800" dirty="0" smtClean="0">
                <a:solidFill>
                  <a:srgbClr val="0070C0"/>
                </a:solidFill>
              </a:rPr>
              <a:t>11</a:t>
            </a:r>
            <a:r>
              <a:rPr lang="ar-SA" sz="2800" dirty="0" smtClean="0"/>
              <a:t>..</a:t>
            </a:r>
          </a:p>
          <a:p>
            <a:pPr marL="342900" indent="-342900">
              <a:buFont typeface="+mj-lt"/>
              <a:buAutoNum type="arabicPeriod"/>
            </a:pPr>
            <a:r>
              <a:rPr lang="ar-SA" sz="2800" dirty="0" smtClean="0"/>
              <a:t>17 كانون الثاني و3 آذار : .....</a:t>
            </a:r>
            <a:r>
              <a:rPr lang="ar-SA" sz="2800" dirty="0" smtClean="0">
                <a:solidFill>
                  <a:srgbClr val="0070C0"/>
                </a:solidFill>
              </a:rPr>
              <a:t>14</a:t>
            </a:r>
            <a:r>
              <a:rPr lang="ar-SA" sz="2800" dirty="0" smtClean="0"/>
              <a:t>....</a:t>
            </a:r>
          </a:p>
          <a:p>
            <a:pPr marL="342900" indent="-342900">
              <a:buFont typeface="+mj-lt"/>
              <a:buAutoNum type="arabicPeriod"/>
            </a:pPr>
            <a:r>
              <a:rPr lang="ar-SA" sz="2800" dirty="0" smtClean="0"/>
              <a:t>في أي شهر ،أول سبت وثالث سبت : ..</a:t>
            </a:r>
            <a:r>
              <a:rPr lang="ar-SA" sz="2800" dirty="0" smtClean="0">
                <a:solidFill>
                  <a:srgbClr val="0070C0"/>
                </a:solidFill>
              </a:rPr>
              <a:t>21</a:t>
            </a:r>
            <a:r>
              <a:rPr lang="ar-SA" sz="2800" dirty="0" smtClean="0"/>
              <a:t>.....</a:t>
            </a:r>
            <a:endParaRPr lang="ar-SA" sz="2800" dirty="0"/>
          </a:p>
          <a:p>
            <a:pPr marL="342900" indent="-342900">
              <a:buFont typeface="+mj-lt"/>
              <a:buAutoNum type="arabicPeriod"/>
            </a:pPr>
            <a:r>
              <a:rPr lang="ar-SA" sz="2800" dirty="0" smtClean="0"/>
              <a:t>في أي شهر ، الثلاثاء الواقع في أحد الأسابيع والأربعاء الواقع في الأسبوع الذي يليه : ...</a:t>
            </a:r>
            <a:r>
              <a:rPr lang="ar-SA" sz="2800" dirty="0" smtClean="0">
                <a:solidFill>
                  <a:srgbClr val="0070C0"/>
                </a:solidFill>
              </a:rPr>
              <a:t>9</a:t>
            </a:r>
            <a:r>
              <a:rPr lang="ar-SA" sz="2800" dirty="0" smtClean="0"/>
              <a:t>...</a:t>
            </a:r>
          </a:p>
          <a:p>
            <a:pPr marL="342900" indent="-342900">
              <a:buFont typeface="+mj-lt"/>
              <a:buAutoNum type="arabicPeriod"/>
            </a:pPr>
            <a:r>
              <a:rPr lang="ar-SA" sz="2800" dirty="0" smtClean="0"/>
              <a:t>في أي شهر ، الاثنين الواقع في أحد الأسابيع والجمعة الواقع في الأسبوع الذي يليه : ...</a:t>
            </a:r>
            <a:r>
              <a:rPr lang="ar-SA" sz="2800" dirty="0" smtClean="0">
                <a:solidFill>
                  <a:srgbClr val="0070C0"/>
                </a:solidFill>
              </a:rPr>
              <a:t>12</a:t>
            </a:r>
            <a:r>
              <a:rPr lang="ar-SA" sz="2800" dirty="0" smtClean="0"/>
              <a:t>....</a:t>
            </a:r>
          </a:p>
          <a:p>
            <a:pPr marL="342900" indent="-342900">
              <a:buFont typeface="+mj-lt"/>
              <a:buAutoNum type="arabicPeriod"/>
            </a:pPr>
            <a:r>
              <a:rPr lang="ar-SA" sz="2800" dirty="0" smtClean="0"/>
              <a:t>إذا كان عيد ميلادي في 2 أيلول وحصلت على هدية في 14 ايلول ، فكم يوم انتظرت للحصول على الهدية : ..</a:t>
            </a:r>
            <a:r>
              <a:rPr lang="ar-SA" sz="2800" dirty="0" smtClean="0">
                <a:solidFill>
                  <a:srgbClr val="0070C0"/>
                </a:solidFill>
              </a:rPr>
              <a:t>13</a:t>
            </a:r>
            <a:r>
              <a:rPr lang="ar-SA" sz="2800" dirty="0" smtClean="0"/>
              <a:t>......</a:t>
            </a:r>
          </a:p>
          <a:p>
            <a:endParaRPr lang="ar-SA" sz="2800" dirty="0"/>
          </a:p>
        </p:txBody>
      </p:sp>
    </p:spTree>
    <p:extLst>
      <p:ext uri="{BB962C8B-B14F-4D97-AF65-F5344CB8AC3E}">
        <p14:creationId xmlns:p14="http://schemas.microsoft.com/office/powerpoint/2010/main" xmlns="" val="5296214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وازنة">
  <a:themeElements>
    <a:clrScheme name="موازنة">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موازنة">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وازنة">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107</TotalTime>
  <Words>933</Words>
  <Application>Microsoft Office PowerPoint</Application>
  <PresentationFormat>عرض على الشاشة (3:4)‏</PresentationFormat>
  <Paragraphs>97</Paragraphs>
  <Slides>17</Slides>
  <Notes>0</Notes>
  <HiddenSlides>0</HiddenSlides>
  <MMClips>0</MMClips>
  <ScaleCrop>false</ScaleCrop>
  <HeadingPairs>
    <vt:vector size="4" baseType="variant">
      <vt:variant>
        <vt:lpstr>سمة</vt:lpstr>
      </vt:variant>
      <vt:variant>
        <vt:i4>1</vt:i4>
      </vt:variant>
      <vt:variant>
        <vt:lpstr>عناوين الشرائح</vt:lpstr>
      </vt:variant>
      <vt:variant>
        <vt:i4>17</vt:i4>
      </vt:variant>
    </vt:vector>
  </HeadingPairs>
  <TitlesOfParts>
    <vt:vector size="18" baseType="lpstr">
      <vt:lpstr>موازنة</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seven</dc:creator>
  <cp:lastModifiedBy>user</cp:lastModifiedBy>
  <cp:revision>11</cp:revision>
  <dcterms:created xsi:type="dcterms:W3CDTF">2020-04-06T21:07:00Z</dcterms:created>
  <dcterms:modified xsi:type="dcterms:W3CDTF">2020-04-13T05:03:21Z</dcterms:modified>
</cp:coreProperties>
</file>