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92" r:id="rId1"/>
  </p:sldMasterIdLst>
  <p:notesMasterIdLst>
    <p:notesMasterId r:id="rId21"/>
  </p:notesMasterIdLst>
  <p:handoutMasterIdLst>
    <p:handoutMasterId r:id="rId22"/>
  </p:handoutMasterIdLst>
  <p:sldIdLst>
    <p:sldId id="256" r:id="rId2"/>
    <p:sldId id="259" r:id="rId3"/>
    <p:sldId id="260" r:id="rId4"/>
    <p:sldId id="261" r:id="rId5"/>
    <p:sldId id="262" r:id="rId6"/>
    <p:sldId id="356" r:id="rId7"/>
    <p:sldId id="263" r:id="rId8"/>
    <p:sldId id="264" r:id="rId9"/>
    <p:sldId id="265" r:id="rId10"/>
    <p:sldId id="266" r:id="rId11"/>
    <p:sldId id="357" r:id="rId12"/>
    <p:sldId id="267" r:id="rId13"/>
    <p:sldId id="268" r:id="rId14"/>
    <p:sldId id="269" r:id="rId15"/>
    <p:sldId id="270" r:id="rId16"/>
    <p:sldId id="271" r:id="rId17"/>
    <p:sldId id="272" r:id="rId18"/>
    <p:sldId id="273" r:id="rId19"/>
    <p:sldId id="274" r:id="rId2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12"/>
    <p:restoredTop sz="50000" autoAdjust="0"/>
  </p:normalViewPr>
  <p:slideViewPr>
    <p:cSldViewPr>
      <p:cViewPr>
        <p:scale>
          <a:sx n="80" d="100"/>
          <a:sy n="80" d="100"/>
        </p:scale>
        <p:origin x="3048" y="2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ar-SA" smtClean="0"/>
              <a:t>الإدارة العامه لتصميم وتطوير المناهج                                                                                    بحوث التسويق</a:t>
            </a:r>
            <a:endParaRPr lang="en-US"/>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633DE8-A80F-4499-BDCD-49EC5C1E0D06}" type="datetimeFigureOut">
              <a:rPr lang="en-US" smtClean="0"/>
              <a:t>2/3/18</a:t>
            </a:fld>
            <a:endParaRPr lang="en-US"/>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CDE842-4BB0-4791-A666-B286C7B56708}" type="slidenum">
              <a:rPr lang="en-US" smtClean="0"/>
              <a:t>‹#›</a:t>
            </a:fld>
            <a:endParaRPr lang="en-US"/>
          </a:p>
        </p:txBody>
      </p:sp>
    </p:spTree>
    <p:extLst>
      <p:ext uri="{BB962C8B-B14F-4D97-AF65-F5344CB8AC3E}">
        <p14:creationId xmlns:p14="http://schemas.microsoft.com/office/powerpoint/2010/main" val="370574834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ar-SA" smtClean="0"/>
              <a:t>الإدارة العامه لتصميم وتطوير المناهج                                                                                    بحوث التسويق</a:t>
            </a:r>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C8599F-57F5-419E-A4FA-EA3C75A9A522}" type="datetimeFigureOut">
              <a:rPr lang="en-US" smtClean="0"/>
              <a:t>2/3/18</a:t>
            </a:fld>
            <a:endParaRPr lang="en-US"/>
          </a:p>
        </p:txBody>
      </p:sp>
      <p:sp>
        <p:nvSpPr>
          <p:cNvPr id="4" name="عنصر نائب لصورة الشريحة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B1B35-ACE9-4448-B387-022163B67C3C}" type="slidenum">
              <a:rPr lang="en-US" smtClean="0"/>
              <a:t>‹#›</a:t>
            </a:fld>
            <a:endParaRPr lang="en-US"/>
          </a:p>
        </p:txBody>
      </p:sp>
    </p:spTree>
    <p:extLst>
      <p:ext uri="{BB962C8B-B14F-4D97-AF65-F5344CB8AC3E}">
        <p14:creationId xmlns:p14="http://schemas.microsoft.com/office/powerpoint/2010/main" val="179451389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286803" y="0"/>
            <a:ext cx="7449249" cy="9144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420932" y="-28681"/>
            <a:ext cx="2759337" cy="836245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486822" y="-28681"/>
            <a:ext cx="2628900" cy="30838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50024" y="3611301"/>
            <a:ext cx="2485016" cy="2269547"/>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3550024" y="5894774"/>
            <a:ext cx="2482352" cy="168083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3554058" y="2022438"/>
            <a:ext cx="1600200" cy="1001308"/>
          </a:xfrm>
        </p:spPr>
        <p:txBody>
          <a:bodyPr anchor="b"/>
          <a:lstStyle>
            <a:lvl1pPr algn="l">
              <a:defRPr sz="2400"/>
            </a:lvl1pPr>
          </a:lstStyle>
          <a:p>
            <a:fld id="{79927107-C849-4146-9C56-6B813BFCC140}" type="datetime1">
              <a:rPr lang="en-US" smtClean="0"/>
              <a:t>2/3/18</a:t>
            </a:fld>
            <a:endParaRPr lang="en-US"/>
          </a:p>
        </p:txBody>
      </p:sp>
      <p:sp>
        <p:nvSpPr>
          <p:cNvPr id="50" name="Rectangle 49"/>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977640" y="7626622"/>
            <a:ext cx="2123694" cy="486833"/>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3486822" y="7626622"/>
            <a:ext cx="482750" cy="486833"/>
          </a:xfrm>
        </p:spPr>
        <p:txBody>
          <a:bodyPr/>
          <a:lstStyle>
            <a:lvl1pPr>
              <a:defRPr>
                <a:solidFill>
                  <a:schemeClr val="accent1"/>
                </a:solidFill>
              </a:defRPr>
            </a:lvl1pPr>
          </a:lstStyle>
          <a:p>
            <a:fld id="{E46B1557-BA21-4FAD-A3CB-6BEEF1C653ED}" type="slidenum">
              <a:rPr lang="en-US" smtClean="0"/>
              <a:t>‹#›</a:t>
            </a:fld>
            <a:endParaRPr lang="en-US"/>
          </a:p>
        </p:txBody>
      </p:sp>
      <p:sp>
        <p:nvSpPr>
          <p:cNvPr id="89" name="Rectangle 88"/>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5CD201EF-13FA-4E77-908E-BCA41601DCA9}" type="datetime1">
              <a:rPr lang="en-US" smtClean="0"/>
              <a:t>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B1557-BA21-4FAD-A3CB-6BEEF1C653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373529"/>
            <a:ext cx="1113340" cy="6373792"/>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789972" y="1373529"/>
            <a:ext cx="4067778" cy="637379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CE81424-5534-4BD5-9DD9-A825CFF20063}" type="datetime1">
              <a:rPr lang="en-US" smtClean="0"/>
              <a:t>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B1557-BA21-4FAD-A3CB-6BEEF1C653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E2E76CC-984E-4585-BF9C-F8481F6F8F5D}" type="datetime1">
              <a:rPr lang="en-US" smtClean="0"/>
              <a:t>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B1557-BA21-4FAD-A3CB-6BEEF1C653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943984" y="3867773"/>
            <a:ext cx="4978101" cy="1816100"/>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43984" y="5689601"/>
            <a:ext cx="4978100" cy="202721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D64BC9F-4A42-47A7-B3FA-A462E2F851E5}" type="datetime1">
              <a:rPr lang="en-US" smtClean="0"/>
              <a:t>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B1557-BA21-4FAD-A3CB-6BEEF1C653E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C140B27-60FA-49EA-B7DE-8A812387545A}" type="datetime1">
              <a:rPr lang="en-US" smtClean="0"/>
              <a:t>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B1557-BA21-4FAD-A3CB-6BEEF1C653ED}" type="slidenum">
              <a:rPr lang="en-US" smtClean="0"/>
              <a:t>‹#›</a:t>
            </a:fld>
            <a:endParaRPr lang="en-US"/>
          </a:p>
        </p:txBody>
      </p:sp>
      <p:sp>
        <p:nvSpPr>
          <p:cNvPr id="9" name="Content Placeholder 8"/>
          <p:cNvSpPr>
            <a:spLocks noGrp="1"/>
          </p:cNvSpPr>
          <p:nvPr>
            <p:ph sz="quarter" idx="13"/>
          </p:nvPr>
        </p:nvSpPr>
        <p:spPr>
          <a:xfrm>
            <a:off x="781812" y="3084576"/>
            <a:ext cx="2564892" cy="46573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3483864" y="3084575"/>
            <a:ext cx="2564892" cy="46573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9083" y="3088012"/>
            <a:ext cx="2292861" cy="85301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781291" y="3966259"/>
            <a:ext cx="2564892" cy="3781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3758878" y="3088013"/>
            <a:ext cx="2291788" cy="85301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3483864" y="3966259"/>
            <a:ext cx="2564892" cy="3781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AD6CC72-DC07-46BB-A2D1-A5E820021D17}" type="datetime1">
              <a:rPr lang="en-US" smtClean="0"/>
              <a:t>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B1557-BA21-4FAD-A3CB-6BEEF1C653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818F2331-E410-48F6-8157-2B34B2741DCB}" type="datetime1">
              <a:rPr lang="en-US" smtClean="0"/>
              <a:t>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B1557-BA21-4FAD-A3CB-6BEEF1C653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D484-CC1D-4C19-9597-B43D0F6F8F92}" type="datetime1">
              <a:rPr lang="en-US" smtClean="0"/>
              <a:t>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B1557-BA21-4FAD-A3CB-6BEEF1C653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286803" y="0"/>
            <a:ext cx="7449249" cy="9144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420932" y="-28681"/>
            <a:ext cx="2759337" cy="836245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486822" y="-28680"/>
            <a:ext cx="2628900" cy="831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55CA244-2C48-496C-B376-C593FFB28DE4}" type="datetime1">
              <a:rPr lang="en-US" smtClean="0"/>
              <a:t>2/3/18</a:t>
            </a:fld>
            <a:endParaRPr lang="en-US"/>
          </a:p>
        </p:txBody>
      </p:sp>
      <p:sp>
        <p:nvSpPr>
          <p:cNvPr id="7" name="Slide Number Placeholder 6"/>
          <p:cNvSpPr>
            <a:spLocks noGrp="1"/>
          </p:cNvSpPr>
          <p:nvPr>
            <p:ph type="sldNum" sz="quarter" idx="12"/>
          </p:nvPr>
        </p:nvSpPr>
        <p:spPr/>
        <p:txBody>
          <a:bodyPr/>
          <a:lstStyle/>
          <a:p>
            <a:fld id="{E46B1557-BA21-4FAD-A3CB-6BEEF1C653ED}" type="slidenum">
              <a:rPr lang="en-US" smtClean="0"/>
              <a:t>‹#›</a:t>
            </a:fld>
            <a:endParaRPr lang="en-US"/>
          </a:p>
        </p:txBody>
      </p:sp>
      <p:sp>
        <p:nvSpPr>
          <p:cNvPr id="58" name="Rectangle 57"/>
          <p:cNvSpPr/>
          <p:nvPr/>
        </p:nvSpPr>
        <p:spPr>
          <a:xfrm>
            <a:off x="679179" y="802511"/>
            <a:ext cx="2671693" cy="753126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59421" y="1142036"/>
            <a:ext cx="2317830" cy="686764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3481086" y="7633114"/>
            <a:ext cx="2620248" cy="486833"/>
          </a:xfrm>
        </p:spPr>
        <p:txBody>
          <a:bodyPr>
            <a:normAutofit/>
          </a:bodyPr>
          <a:lstStyle/>
          <a:p>
            <a:endParaRPr lang="en-US"/>
          </a:p>
        </p:txBody>
      </p:sp>
      <p:sp>
        <p:nvSpPr>
          <p:cNvPr id="2" name="Title 1"/>
          <p:cNvSpPr>
            <a:spLocks noGrp="1"/>
          </p:cNvSpPr>
          <p:nvPr>
            <p:ph type="title"/>
          </p:nvPr>
        </p:nvSpPr>
        <p:spPr>
          <a:xfrm>
            <a:off x="3554875" y="3543246"/>
            <a:ext cx="2478429" cy="1950871"/>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3552444" y="5515992"/>
            <a:ext cx="2474088" cy="2023872"/>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286803" y="0"/>
            <a:ext cx="7449249" cy="9144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3420932" y="-28681"/>
            <a:ext cx="2759337" cy="836245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486822" y="-28680"/>
            <a:ext cx="2628900" cy="831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79179" y="802511"/>
            <a:ext cx="2671693" cy="7531260"/>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50818" y="3547872"/>
            <a:ext cx="2475738" cy="195072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753907" y="925060"/>
            <a:ext cx="2519717" cy="7290816"/>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550973" y="5510785"/>
            <a:ext cx="2475430" cy="202608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28C9375-34F2-4392-8EA7-C32A5F6F5F73}" type="datetime1">
              <a:rPr lang="en-US" smtClean="0"/>
              <a:t>2/3/18</a:t>
            </a:fld>
            <a:endParaRPr lang="en-US"/>
          </a:p>
        </p:txBody>
      </p:sp>
      <p:sp>
        <p:nvSpPr>
          <p:cNvPr id="6" name="Footer Placeholder 5"/>
          <p:cNvSpPr>
            <a:spLocks noGrp="1"/>
          </p:cNvSpPr>
          <p:nvPr>
            <p:ph type="ftr" sz="quarter" idx="11"/>
          </p:nvPr>
        </p:nvSpPr>
        <p:spPr>
          <a:xfrm>
            <a:off x="3481086" y="7633114"/>
            <a:ext cx="2620248" cy="486833"/>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46B1557-BA21-4FAD-A3CB-6BEEF1C653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228600" y="0"/>
            <a:ext cx="7449249" cy="9144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342900" y="444650"/>
            <a:ext cx="6172200" cy="824752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420932" y="-28681"/>
            <a:ext cx="2759337" cy="932325"/>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486822" y="-28680"/>
            <a:ext cx="2628900" cy="831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82618" y="1370219"/>
            <a:ext cx="5268558" cy="1524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82619" y="3098203"/>
            <a:ext cx="5082988" cy="467863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498041" y="299324"/>
            <a:ext cx="1600200" cy="486833"/>
          </a:xfrm>
          <a:prstGeom prst="rect">
            <a:avLst/>
          </a:prstGeom>
        </p:spPr>
        <p:txBody>
          <a:bodyPr vert="horz" lIns="91440" tIns="45720" rIns="91440" bIns="45720" rtlCol="0" anchor="ctr"/>
          <a:lstStyle>
            <a:lvl1pPr algn="r">
              <a:defRPr sz="1200">
                <a:solidFill>
                  <a:srgbClr val="FEFEFE"/>
                </a:solidFill>
              </a:defRPr>
            </a:lvl1pPr>
          </a:lstStyle>
          <a:p>
            <a:fld id="{190A2277-9B3C-4E14-A9E4-D3FA93970639}" type="datetime1">
              <a:rPr lang="en-US" smtClean="0"/>
              <a:t>2/3/18</a:t>
            </a:fld>
            <a:endParaRPr lang="en-US"/>
          </a:p>
        </p:txBody>
      </p:sp>
      <p:sp>
        <p:nvSpPr>
          <p:cNvPr id="5" name="Footer Placeholder 4"/>
          <p:cNvSpPr>
            <a:spLocks noGrp="1"/>
          </p:cNvSpPr>
          <p:nvPr>
            <p:ph type="ftr" sz="quarter" idx="3"/>
          </p:nvPr>
        </p:nvSpPr>
        <p:spPr>
          <a:xfrm>
            <a:off x="3481086" y="7802881"/>
            <a:ext cx="2626614" cy="486833"/>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3486822" y="299322"/>
            <a:ext cx="999117" cy="486833"/>
          </a:xfrm>
          <a:prstGeom prst="rect">
            <a:avLst/>
          </a:prstGeom>
        </p:spPr>
        <p:txBody>
          <a:bodyPr vert="horz" lIns="91440" tIns="45720" rIns="91440" bIns="45720" rtlCol="0" anchor="ctr"/>
          <a:lstStyle>
            <a:lvl1pPr algn="l">
              <a:defRPr sz="1200">
                <a:solidFill>
                  <a:srgbClr val="FEFEFE"/>
                </a:solidFill>
              </a:defRPr>
            </a:lvl1pPr>
          </a:lstStyle>
          <a:p>
            <a:fld id="{E46B1557-BA21-4FAD-A3CB-6BEEF1C653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4620"/>
          <a:stretch/>
        </p:blipFill>
        <p:spPr bwMode="auto">
          <a:xfrm>
            <a:off x="1177148" y="4343400"/>
            <a:ext cx="4766452"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مربع نص 7"/>
          <p:cNvSpPr txBox="1"/>
          <p:nvPr/>
        </p:nvSpPr>
        <p:spPr>
          <a:xfrm>
            <a:off x="1447800" y="2057400"/>
            <a:ext cx="4267200" cy="1384995"/>
          </a:xfrm>
          <a:prstGeom prst="rect">
            <a:avLst/>
          </a:prstGeom>
          <a:noFill/>
        </p:spPr>
        <p:txBody>
          <a:bodyPr wrap="square" rtlCol="0">
            <a:spAutoFit/>
          </a:bodyPr>
          <a:lstStyle/>
          <a:p>
            <a:pPr algn="ctr" rtl="1"/>
            <a:endParaRPr lang="en-US" sz="2400" dirty="0" smtClean="0">
              <a:cs typeface="AdvertisingBold" pitchFamily="2" charset="-78"/>
            </a:endParaRPr>
          </a:p>
          <a:p>
            <a:pPr algn="ctr" rtl="1"/>
            <a:r>
              <a:rPr lang="ar-SA" sz="3600" dirty="0">
                <a:solidFill>
                  <a:srgbClr val="0070C0"/>
                </a:solidFill>
                <a:cs typeface="AdvertisingBold" pitchFamily="2" charset="-78"/>
              </a:rPr>
              <a:t>بحوث </a:t>
            </a:r>
            <a:r>
              <a:rPr lang="ar-SA" sz="3600" dirty="0" smtClean="0">
                <a:solidFill>
                  <a:srgbClr val="0070C0"/>
                </a:solidFill>
                <a:cs typeface="AdvertisingBold" pitchFamily="2" charset="-78"/>
              </a:rPr>
              <a:t>التسويق</a:t>
            </a:r>
            <a:endParaRPr lang="en-US" sz="3600" dirty="0" smtClean="0">
              <a:solidFill>
                <a:srgbClr val="0070C0"/>
              </a:solidFill>
              <a:cs typeface="AdvertisingBold" pitchFamily="2" charset="-78"/>
            </a:endParaRPr>
          </a:p>
          <a:p>
            <a:pPr algn="ctr" rtl="1"/>
            <a:r>
              <a:rPr lang="ar-SA" sz="2400" dirty="0">
                <a:cs typeface="AdvertisingBold" pitchFamily="2" charset="-78"/>
              </a:rPr>
              <a:t>في تخصص تسويق</a:t>
            </a:r>
            <a:endParaRPr lang="en-US" sz="2400" dirty="0">
              <a:cs typeface="AdvertisingBold" pitchFamily="2" charset="-78"/>
            </a:endParaRPr>
          </a:p>
        </p:txBody>
      </p:sp>
    </p:spTree>
    <p:extLst>
      <p:ext uri="{BB962C8B-B14F-4D97-AF65-F5344CB8AC3E}">
        <p14:creationId xmlns:p14="http://schemas.microsoft.com/office/powerpoint/2010/main" val="869788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609600" y="1752600"/>
            <a:ext cx="5867400" cy="6126436"/>
          </a:xfrm>
        </p:spPr>
        <p:txBody>
          <a:bodyPr>
            <a:normAutofit/>
          </a:bodyPr>
          <a:lstStyle/>
          <a:p>
            <a:pPr marL="68580" indent="0" algn="justLow" rtl="1">
              <a:buNone/>
            </a:pPr>
            <a:r>
              <a:rPr lang="ar-SA" sz="2800" b="1" dirty="0" smtClean="0"/>
              <a:t>1- التكلفة</a:t>
            </a:r>
          </a:p>
          <a:p>
            <a:pPr marL="68580" indent="0" algn="justLow" rtl="1">
              <a:buNone/>
            </a:pPr>
            <a:endParaRPr lang="ar-SA" sz="2800" b="1" dirty="0" smtClean="0"/>
          </a:p>
          <a:p>
            <a:pPr marL="68580" indent="0" algn="justLow" rtl="1">
              <a:buNone/>
            </a:pPr>
            <a:r>
              <a:rPr lang="ar-SA" sz="2800" b="1" dirty="0" smtClean="0"/>
              <a:t>2- الوقت</a:t>
            </a:r>
          </a:p>
          <a:p>
            <a:pPr marL="68580" indent="0" algn="justLow" rtl="1">
              <a:buNone/>
            </a:pPr>
            <a:endParaRPr lang="ar-SA" sz="2800" b="1" dirty="0"/>
          </a:p>
          <a:p>
            <a:pPr marL="68580" indent="0" algn="justLow" rtl="1">
              <a:buNone/>
            </a:pPr>
            <a:r>
              <a:rPr lang="ar-SA" sz="2800" b="1" dirty="0" smtClean="0"/>
              <a:t>3- </a:t>
            </a:r>
            <a:r>
              <a:rPr lang="ar-SA" sz="2800" b="1" dirty="0"/>
              <a:t>عدم الاستفادة من </a:t>
            </a:r>
            <a:r>
              <a:rPr lang="ar-SA" sz="2800" b="1" dirty="0" smtClean="0"/>
              <a:t>البحوث</a:t>
            </a:r>
          </a:p>
          <a:p>
            <a:pPr marL="68580" indent="0" algn="justLow" rtl="1">
              <a:buNone/>
            </a:pPr>
            <a:endParaRPr lang="ar-SA" sz="1800" dirty="0" smtClean="0"/>
          </a:p>
          <a:p>
            <a:pPr marL="68580" indent="0" algn="justLow" rtl="1">
              <a:buNone/>
            </a:pPr>
            <a:endParaRPr lang="ar-SA" sz="1800" dirty="0" smtClean="0"/>
          </a:p>
          <a:p>
            <a:pPr marL="68580" indent="0" algn="justLow" rtl="1">
              <a:buNone/>
            </a:pPr>
            <a:endParaRPr lang="ar-SA" sz="1800" dirty="0"/>
          </a:p>
          <a:p>
            <a:pPr marL="68580" indent="0" algn="justLow" rtl="1">
              <a:buNone/>
            </a:pPr>
            <a:endParaRPr lang="ar-SA" sz="1800" dirty="0"/>
          </a:p>
        </p:txBody>
      </p:sp>
      <p:sp>
        <p:nvSpPr>
          <p:cNvPr id="3" name="مربع نص 2"/>
          <p:cNvSpPr txBox="1"/>
          <p:nvPr/>
        </p:nvSpPr>
        <p:spPr>
          <a:xfrm>
            <a:off x="3581400" y="76200"/>
            <a:ext cx="2438400" cy="646331"/>
          </a:xfrm>
          <a:prstGeom prst="rect">
            <a:avLst/>
          </a:prstGeom>
          <a:noFill/>
        </p:spPr>
        <p:txBody>
          <a:bodyPr wrap="square" rtlCol="0">
            <a:spAutoFit/>
          </a:bodyPr>
          <a:lstStyle/>
          <a:p>
            <a:pPr algn="ctr"/>
            <a:r>
              <a:rPr lang="ar-SA" dirty="0">
                <a:solidFill>
                  <a:schemeClr val="bg1"/>
                </a:solidFill>
              </a:rPr>
              <a:t>سادساً - محددات البحث التسويقي:</a:t>
            </a:r>
          </a:p>
        </p:txBody>
      </p:sp>
    </p:spTree>
    <p:extLst>
      <p:ext uri="{BB962C8B-B14F-4D97-AF65-F5344CB8AC3E}">
        <p14:creationId xmlns:p14="http://schemas.microsoft.com/office/powerpoint/2010/main" val="773308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2"/>
          <p:cNvSpPr>
            <a:spLocks noGrp="1"/>
          </p:cNvSpPr>
          <p:nvPr>
            <p:ph idx="1"/>
          </p:nvPr>
        </p:nvSpPr>
        <p:spPr>
          <a:xfrm>
            <a:off x="609600" y="1752600"/>
            <a:ext cx="5867400" cy="6126436"/>
          </a:xfrm>
        </p:spPr>
        <p:txBody>
          <a:bodyPr>
            <a:normAutofit/>
          </a:bodyPr>
          <a:lstStyle/>
          <a:p>
            <a:pPr marL="68580" indent="0" algn="justLow" rtl="1">
              <a:buNone/>
            </a:pPr>
            <a:endParaRPr lang="ar-SA" sz="1800" dirty="0" smtClean="0"/>
          </a:p>
          <a:p>
            <a:pPr marL="68580" indent="0" algn="justLow" rtl="1">
              <a:buNone/>
            </a:pPr>
            <a:endParaRPr lang="ar-SA" sz="1800" dirty="0" smtClean="0"/>
          </a:p>
          <a:p>
            <a:pPr marL="68580" indent="0" algn="justLow" rtl="1">
              <a:buNone/>
            </a:pPr>
            <a:endParaRPr lang="ar-SA" sz="1800" dirty="0" smtClean="0">
              <a:solidFill>
                <a:srgbClr val="0070C0"/>
              </a:solidFill>
            </a:endParaRPr>
          </a:p>
          <a:p>
            <a:pPr algn="justLow" rtl="1"/>
            <a:r>
              <a:rPr lang="ar-SA" sz="1800" dirty="0" smtClean="0"/>
              <a:t> </a:t>
            </a:r>
            <a:r>
              <a:rPr lang="ar-SA" sz="1800" dirty="0"/>
              <a:t>توفر المعلومات التي تحتاجها المؤسسة لصنع القرار.</a:t>
            </a:r>
          </a:p>
          <a:p>
            <a:pPr algn="justLow" rtl="1"/>
            <a:r>
              <a:rPr lang="ar-SA" sz="1800" dirty="0" smtClean="0"/>
              <a:t> </a:t>
            </a:r>
            <a:r>
              <a:rPr lang="ar-SA" sz="1800" dirty="0"/>
              <a:t>عدم توفر وقت كاف لإجراء البحث مع ضرورة اتخاذ قرار إداري عاجل.</a:t>
            </a:r>
          </a:p>
          <a:p>
            <a:pPr algn="justLow" rtl="1"/>
            <a:r>
              <a:rPr lang="ar-SA" sz="1800" dirty="0" smtClean="0"/>
              <a:t> </a:t>
            </a:r>
            <a:r>
              <a:rPr lang="ar-SA" sz="1800" dirty="0"/>
              <a:t>عدم توفر مخصصات مالية للبحث.</a:t>
            </a:r>
          </a:p>
          <a:p>
            <a:pPr algn="justLow" rtl="1"/>
            <a:r>
              <a:rPr lang="ar-SA" sz="1800" dirty="0" smtClean="0"/>
              <a:t> </a:t>
            </a:r>
            <a:r>
              <a:rPr lang="ar-SA" sz="1800" dirty="0"/>
              <a:t>تكلفة إجراء البحث تفوق الفائدة المتحصلة من إجراء البحث.</a:t>
            </a:r>
          </a:p>
          <a:p>
            <a:pPr algn="justLow" rtl="1"/>
            <a:r>
              <a:rPr lang="ar-SA" sz="1800" dirty="0" smtClean="0"/>
              <a:t> </a:t>
            </a:r>
            <a:r>
              <a:rPr lang="ar-SA" sz="1800" dirty="0"/>
              <a:t>المشكلة التسويقية بسيطة ولا تحتاج إلى دراسة</a:t>
            </a:r>
            <a:r>
              <a:rPr lang="ar-SA" sz="1800" dirty="0" smtClean="0"/>
              <a:t>.</a:t>
            </a:r>
          </a:p>
          <a:p>
            <a:pPr algn="justLow" rtl="1"/>
            <a:endParaRPr lang="ar-SA" sz="1800" dirty="0"/>
          </a:p>
          <a:p>
            <a:pPr marL="68580" indent="0" algn="justLow" rtl="1">
              <a:buNone/>
            </a:pPr>
            <a:endParaRPr lang="ar-SA" sz="1800" dirty="0"/>
          </a:p>
        </p:txBody>
      </p:sp>
      <p:sp>
        <p:nvSpPr>
          <p:cNvPr id="7" name="مربع نص 6"/>
          <p:cNvSpPr txBox="1"/>
          <p:nvPr/>
        </p:nvSpPr>
        <p:spPr>
          <a:xfrm>
            <a:off x="3581400" y="76200"/>
            <a:ext cx="2438400" cy="738664"/>
          </a:xfrm>
          <a:prstGeom prst="rect">
            <a:avLst/>
          </a:prstGeom>
          <a:noFill/>
        </p:spPr>
        <p:txBody>
          <a:bodyPr wrap="square" rtlCol="0">
            <a:spAutoFit/>
          </a:bodyPr>
          <a:lstStyle/>
          <a:p>
            <a:pPr marL="68580" indent="0" algn="ctr" rtl="1">
              <a:buNone/>
            </a:pPr>
            <a:r>
              <a:rPr lang="ar-SA" sz="1400" dirty="0">
                <a:solidFill>
                  <a:schemeClr val="bg1"/>
                </a:solidFill>
              </a:rPr>
              <a:t>سابعاً- الأسباب التي لا نحتاج معها إلى إجراء البحوث التسويقية:</a:t>
            </a:r>
          </a:p>
        </p:txBody>
      </p:sp>
    </p:spTree>
    <p:extLst>
      <p:ext uri="{BB962C8B-B14F-4D97-AF65-F5344CB8AC3E}">
        <p14:creationId xmlns:p14="http://schemas.microsoft.com/office/powerpoint/2010/main" val="321039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609600" y="1219200"/>
            <a:ext cx="5867400" cy="6659836"/>
          </a:xfrm>
        </p:spPr>
        <p:txBody>
          <a:bodyPr>
            <a:normAutofit/>
          </a:bodyPr>
          <a:lstStyle/>
          <a:p>
            <a:pPr marL="68580" indent="0" algn="justLow" rtl="1">
              <a:buNone/>
            </a:pPr>
            <a:endParaRPr lang="ar-SA" sz="1800" dirty="0" smtClean="0"/>
          </a:p>
          <a:p>
            <a:pPr marL="68580" indent="0" algn="justLow" rtl="1">
              <a:buNone/>
            </a:pPr>
            <a:endParaRPr lang="ar-SA" sz="1800" dirty="0"/>
          </a:p>
          <a:p>
            <a:pPr marL="68580" indent="0" algn="justLow" rtl="1">
              <a:buNone/>
            </a:pPr>
            <a:endParaRPr lang="ar-SA" sz="1800" dirty="0" smtClean="0"/>
          </a:p>
          <a:p>
            <a:pPr marL="68580" indent="0" algn="justLow" rtl="1">
              <a:buNone/>
            </a:pPr>
            <a:endParaRPr lang="ar-SA" sz="1800" dirty="0"/>
          </a:p>
          <a:p>
            <a:pPr marL="68580" indent="0" algn="justLow" rtl="1">
              <a:buNone/>
            </a:pPr>
            <a:r>
              <a:rPr lang="ar-SA" sz="1800" dirty="0" smtClean="0"/>
              <a:t>يتوقف </a:t>
            </a:r>
            <a:r>
              <a:rPr lang="ar-SA" sz="1800" dirty="0"/>
              <a:t>حجم التنظيم الإداري لبحوث التسويق في أي منشأة </a:t>
            </a:r>
            <a:r>
              <a:rPr lang="ar-SA" sz="1800" dirty="0" smtClean="0"/>
              <a:t>على طبيعة الوظائف التي</a:t>
            </a:r>
            <a:r>
              <a:rPr lang="ar-SA" sz="1800" dirty="0"/>
              <a:t> </a:t>
            </a:r>
            <a:r>
              <a:rPr lang="ar-SA" sz="1800" dirty="0" smtClean="0"/>
              <a:t>تؤديها </a:t>
            </a:r>
            <a:r>
              <a:rPr lang="ar-SA" sz="1800" dirty="0"/>
              <a:t>إدارة </a:t>
            </a:r>
            <a:r>
              <a:rPr lang="ar-SA" sz="1800" dirty="0" smtClean="0"/>
              <a:t>بحوث التسويق والدور المعطى لها داخل </a:t>
            </a:r>
            <a:r>
              <a:rPr lang="ar-SA" sz="1800" dirty="0"/>
              <a:t>إدارة </a:t>
            </a:r>
            <a:r>
              <a:rPr lang="ar-SA" sz="1800" dirty="0" smtClean="0"/>
              <a:t>التسويق </a:t>
            </a:r>
            <a:r>
              <a:rPr lang="ar-SA" sz="1800" dirty="0"/>
              <a:t>في </a:t>
            </a:r>
            <a:r>
              <a:rPr lang="ar-SA" sz="1800" dirty="0" smtClean="0"/>
              <a:t>المنشأة:</a:t>
            </a:r>
          </a:p>
          <a:p>
            <a:pPr marL="68580" indent="0" algn="justLow" rtl="1">
              <a:buNone/>
            </a:pPr>
            <a:endParaRPr lang="ar-SA" sz="1800" dirty="0" smtClean="0"/>
          </a:p>
          <a:p>
            <a:pPr algn="justLow" rtl="1">
              <a:buFont typeface="Wingdings" pitchFamily="2" charset="2"/>
              <a:buChar char="q"/>
            </a:pPr>
            <a:r>
              <a:rPr lang="ar-SA" sz="1800" dirty="0" smtClean="0"/>
              <a:t> من </a:t>
            </a:r>
            <a:r>
              <a:rPr lang="ar-SA" sz="1800" dirty="0"/>
              <a:t>الأفضل الاستعانة بمراكز البحث </a:t>
            </a:r>
            <a:r>
              <a:rPr lang="ar-SA" sz="1800" dirty="0" smtClean="0"/>
              <a:t>التسويقي</a:t>
            </a:r>
            <a:r>
              <a:rPr lang="ar-SA" sz="1800" dirty="0"/>
              <a:t> </a:t>
            </a:r>
            <a:r>
              <a:rPr lang="ar-SA" sz="1800" dirty="0" smtClean="0"/>
              <a:t>المستقلة </a:t>
            </a:r>
            <a:r>
              <a:rPr lang="ar-SA" sz="1800" dirty="0"/>
              <a:t>بدلاً من إنشاء وحدة خاصة أو إدارة خاصة ببحوث التسويق في </a:t>
            </a:r>
            <a:r>
              <a:rPr lang="ar-SA" sz="1800" b="1" dirty="0"/>
              <a:t>المنظمات </a:t>
            </a:r>
            <a:r>
              <a:rPr lang="ar-SA" sz="1800" b="1" dirty="0" smtClean="0"/>
              <a:t>الصغيرة.</a:t>
            </a:r>
          </a:p>
          <a:p>
            <a:pPr algn="justLow" rtl="1">
              <a:buFont typeface="Wingdings" pitchFamily="2" charset="2"/>
              <a:buChar char="q"/>
            </a:pPr>
            <a:endParaRPr lang="ar-SA" sz="1800" dirty="0" smtClean="0"/>
          </a:p>
          <a:p>
            <a:pPr algn="justLow" rtl="1">
              <a:buFont typeface="Wingdings" pitchFamily="2" charset="2"/>
              <a:buChar char="q"/>
            </a:pPr>
            <a:r>
              <a:rPr lang="ar-SA" sz="1800" dirty="0" smtClean="0"/>
              <a:t>أما</a:t>
            </a:r>
            <a:r>
              <a:rPr lang="ar-SA" sz="1800" dirty="0"/>
              <a:t> </a:t>
            </a:r>
            <a:r>
              <a:rPr lang="ar-SA" sz="1800" dirty="0" smtClean="0"/>
              <a:t>في </a:t>
            </a:r>
            <a:r>
              <a:rPr lang="ar-SA" sz="1800" b="1" dirty="0" smtClean="0"/>
              <a:t>المنظمات الكبيرة </a:t>
            </a:r>
            <a:r>
              <a:rPr lang="ar-SA" sz="1800" dirty="0" smtClean="0"/>
              <a:t>الحجم</a:t>
            </a:r>
            <a:r>
              <a:rPr lang="ar-SA" sz="1800" dirty="0"/>
              <a:t>، </a:t>
            </a:r>
            <a:r>
              <a:rPr lang="ar-SA" sz="1800" dirty="0" smtClean="0"/>
              <a:t>حيث يبرر حجم العمل والبحوث اللازمة وجود </a:t>
            </a:r>
            <a:r>
              <a:rPr lang="ar-SA" sz="1800" dirty="0"/>
              <a:t>إدارة </a:t>
            </a:r>
            <a:r>
              <a:rPr lang="ar-SA" sz="1800" dirty="0" smtClean="0"/>
              <a:t>خاصة</a:t>
            </a:r>
            <a:r>
              <a:rPr lang="ar-SA" sz="1800" dirty="0"/>
              <a:t> </a:t>
            </a:r>
            <a:r>
              <a:rPr lang="ar-SA" sz="1800" dirty="0" smtClean="0"/>
              <a:t>ببحوث </a:t>
            </a:r>
            <a:r>
              <a:rPr lang="ar-SA" sz="1800" dirty="0"/>
              <a:t>التسويق، فيجب إنشاء هذه الإدارة. </a:t>
            </a:r>
            <a:endParaRPr lang="ar-SA" sz="1800" dirty="0" smtClean="0"/>
          </a:p>
        </p:txBody>
      </p:sp>
      <p:sp>
        <p:nvSpPr>
          <p:cNvPr id="3" name="مربع نص 2"/>
          <p:cNvSpPr txBox="1"/>
          <p:nvPr/>
        </p:nvSpPr>
        <p:spPr>
          <a:xfrm>
            <a:off x="3581400" y="76200"/>
            <a:ext cx="2438400" cy="646331"/>
          </a:xfrm>
          <a:prstGeom prst="rect">
            <a:avLst/>
          </a:prstGeom>
          <a:noFill/>
        </p:spPr>
        <p:txBody>
          <a:bodyPr wrap="square" rtlCol="0">
            <a:spAutoFit/>
          </a:bodyPr>
          <a:lstStyle/>
          <a:p>
            <a:pPr algn="ctr"/>
            <a:r>
              <a:rPr lang="ar-SA" dirty="0">
                <a:solidFill>
                  <a:schemeClr val="bg1"/>
                </a:solidFill>
              </a:rPr>
              <a:t>ثامناً- تنظيم بحوث التسويق</a:t>
            </a:r>
          </a:p>
        </p:txBody>
      </p:sp>
    </p:spTree>
    <p:extLst>
      <p:ext uri="{BB962C8B-B14F-4D97-AF65-F5344CB8AC3E}">
        <p14:creationId xmlns:p14="http://schemas.microsoft.com/office/powerpoint/2010/main" val="2281756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41" t="25646" r="36023" b="19182"/>
          <a:stretch/>
        </p:blipFill>
        <p:spPr bwMode="auto">
          <a:xfrm>
            <a:off x="609600" y="2895600"/>
            <a:ext cx="5612524"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457200" y="1371600"/>
            <a:ext cx="5764924" cy="923330"/>
          </a:xfrm>
          <a:prstGeom prst="rect">
            <a:avLst/>
          </a:prstGeom>
          <a:noFill/>
        </p:spPr>
        <p:txBody>
          <a:bodyPr wrap="square" rtlCol="0">
            <a:spAutoFit/>
          </a:bodyPr>
          <a:lstStyle/>
          <a:p>
            <a:pPr algn="justLow" rtl="1"/>
            <a:r>
              <a:rPr lang="ar-SA" dirty="0" smtClean="0"/>
              <a:t>ويوضح </a:t>
            </a:r>
            <a:r>
              <a:rPr lang="ar-SA" dirty="0"/>
              <a:t>الشكل تبعية جهاز بحوث التسويق لإدارة التسويق حيث يكون لهذا الجهاز في هذه الحالة سلطة تنفيذية.</a:t>
            </a:r>
            <a:endParaRPr lang="en-US" dirty="0"/>
          </a:p>
          <a:p>
            <a:pPr algn="justLow" rtl="1"/>
            <a:endParaRPr lang="en-US" dirty="0"/>
          </a:p>
        </p:txBody>
      </p:sp>
      <p:sp>
        <p:nvSpPr>
          <p:cNvPr id="4" name="مربع نص 3"/>
          <p:cNvSpPr txBox="1"/>
          <p:nvPr/>
        </p:nvSpPr>
        <p:spPr>
          <a:xfrm>
            <a:off x="3581400" y="152400"/>
            <a:ext cx="2438400" cy="369332"/>
          </a:xfrm>
          <a:prstGeom prst="rect">
            <a:avLst/>
          </a:prstGeom>
          <a:noFill/>
        </p:spPr>
        <p:txBody>
          <a:bodyPr wrap="square" rtlCol="0">
            <a:spAutoFit/>
          </a:bodyPr>
          <a:lstStyle/>
          <a:p>
            <a:pPr algn="justLow" rtl="1"/>
            <a:r>
              <a:rPr lang="ar-SA" dirty="0">
                <a:solidFill>
                  <a:schemeClr val="bg1"/>
                </a:solidFill>
              </a:rPr>
              <a:t>تنظيم بحوث التسويق</a:t>
            </a:r>
          </a:p>
        </p:txBody>
      </p:sp>
    </p:spTree>
    <p:extLst>
      <p:ext uri="{BB962C8B-B14F-4D97-AF65-F5344CB8AC3E}">
        <p14:creationId xmlns:p14="http://schemas.microsoft.com/office/powerpoint/2010/main" val="865763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1228976"/>
            <a:ext cx="5878158" cy="685800"/>
          </a:xfrm>
        </p:spPr>
        <p:txBody>
          <a:bodyPr>
            <a:normAutofit fontScale="90000"/>
          </a:bodyPr>
          <a:lstStyle/>
          <a:p>
            <a:pPr algn="r" rtl="1"/>
            <a:r>
              <a:rPr lang="ar-SA" sz="1600" dirty="0" smtClean="0"/>
              <a:t>\</a:t>
            </a:r>
            <a:r>
              <a:rPr lang="ar-SA" sz="1600" dirty="0"/>
              <a:t/>
            </a:r>
            <a:br>
              <a:rPr lang="ar-SA" sz="1600" dirty="0"/>
            </a:br>
            <a:r>
              <a:rPr lang="ar-SA" sz="1800" dirty="0" smtClean="0">
                <a:solidFill>
                  <a:schemeClr val="tx1"/>
                </a:solidFill>
                <a:latin typeface="+mn-lt"/>
                <a:ea typeface="+mn-ea"/>
                <a:cs typeface="+mn-cs"/>
              </a:rPr>
              <a:t/>
            </a:r>
            <a:br>
              <a:rPr lang="ar-SA" sz="1800" dirty="0" smtClean="0">
                <a:solidFill>
                  <a:schemeClr val="tx1"/>
                </a:solidFill>
                <a:latin typeface="+mn-lt"/>
                <a:ea typeface="+mn-ea"/>
                <a:cs typeface="+mn-cs"/>
              </a:rPr>
            </a:br>
            <a:r>
              <a:rPr lang="ar-SA" sz="1800" dirty="0" smtClean="0">
                <a:solidFill>
                  <a:schemeClr val="tx1"/>
                </a:solidFill>
                <a:latin typeface="+mn-lt"/>
                <a:ea typeface="+mn-ea"/>
                <a:cs typeface="+mn-cs"/>
              </a:rPr>
              <a:t>وقد </a:t>
            </a:r>
            <a:r>
              <a:rPr lang="ar-SA" sz="1800" dirty="0">
                <a:solidFill>
                  <a:schemeClr val="tx1"/>
                </a:solidFill>
                <a:latin typeface="+mn-lt"/>
                <a:ea typeface="+mn-ea"/>
                <a:cs typeface="+mn-cs"/>
              </a:rPr>
              <a:t>يكون وضع جهاز بحوث التسويق تابعاً لإدارة التسويق ولكن بسلطة استشارية </a:t>
            </a:r>
            <a:r>
              <a:rPr lang="ar-SA" sz="1800" dirty="0" smtClean="0">
                <a:solidFill>
                  <a:schemeClr val="tx1"/>
                </a:solidFill>
                <a:latin typeface="+mn-lt"/>
                <a:ea typeface="+mn-ea"/>
                <a:cs typeface="+mn-cs"/>
              </a:rPr>
              <a:t>فقط، وهو </a:t>
            </a:r>
            <a:r>
              <a:rPr lang="ar-SA" sz="1800" dirty="0">
                <a:solidFill>
                  <a:schemeClr val="tx1"/>
                </a:solidFill>
                <a:latin typeface="+mn-lt"/>
                <a:ea typeface="+mn-ea"/>
                <a:cs typeface="+mn-cs"/>
              </a:rPr>
              <a:t>ما يوضحه الشكل .</a:t>
            </a:r>
            <a:endParaRPr lang="en-US" sz="1800" dirty="0">
              <a:solidFill>
                <a:schemeClr val="tx1"/>
              </a:solidFill>
              <a:latin typeface="+mn-lt"/>
              <a:ea typeface="+mn-ea"/>
              <a:cs typeface="+mn-cs"/>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46" t="19531" r="36767" b="11979"/>
          <a:stretch/>
        </p:blipFill>
        <p:spPr bwMode="auto">
          <a:xfrm>
            <a:off x="533400" y="1914776"/>
            <a:ext cx="5572126" cy="578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3581400" y="152400"/>
            <a:ext cx="2438400" cy="369332"/>
          </a:xfrm>
          <a:prstGeom prst="rect">
            <a:avLst/>
          </a:prstGeom>
          <a:noFill/>
        </p:spPr>
        <p:txBody>
          <a:bodyPr wrap="square" rtlCol="0">
            <a:spAutoFit/>
          </a:bodyPr>
          <a:lstStyle/>
          <a:p>
            <a:pPr algn="justLow" rtl="1"/>
            <a:r>
              <a:rPr lang="ar-SA" dirty="0">
                <a:solidFill>
                  <a:schemeClr val="bg1"/>
                </a:solidFill>
              </a:rPr>
              <a:t>تنظيم بحوث التسويق</a:t>
            </a:r>
          </a:p>
        </p:txBody>
      </p:sp>
    </p:spTree>
    <p:extLst>
      <p:ext uri="{BB962C8B-B14F-4D97-AF65-F5344CB8AC3E}">
        <p14:creationId xmlns:p14="http://schemas.microsoft.com/office/powerpoint/2010/main" val="96779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381271" y="1371600"/>
            <a:ext cx="5878158" cy="533399"/>
          </a:xfrm>
        </p:spPr>
        <p:txBody>
          <a:bodyPr>
            <a:normAutofit fontScale="90000"/>
          </a:bodyPr>
          <a:lstStyle/>
          <a:p>
            <a:pPr algn="r" rtl="1"/>
            <a:r>
              <a:rPr lang="ar-SA" sz="1600" dirty="0"/>
              <a:t/>
            </a:r>
            <a:br>
              <a:rPr lang="ar-SA" sz="1600" dirty="0"/>
            </a:br>
            <a:r>
              <a:rPr lang="ar-SA" sz="1800" dirty="0" smtClean="0">
                <a:solidFill>
                  <a:schemeClr val="tx1"/>
                </a:solidFill>
              </a:rPr>
              <a:t/>
            </a:r>
            <a:br>
              <a:rPr lang="ar-SA" sz="1800" dirty="0" smtClean="0">
                <a:solidFill>
                  <a:schemeClr val="tx1"/>
                </a:solidFill>
              </a:rPr>
            </a:br>
            <a:r>
              <a:rPr lang="ar-SA" sz="1800" dirty="0" smtClean="0">
                <a:solidFill>
                  <a:schemeClr val="tx1"/>
                </a:solidFill>
              </a:rPr>
              <a:t>ويكون </a:t>
            </a:r>
            <a:r>
              <a:rPr lang="ar-SA" sz="1800" dirty="0">
                <a:solidFill>
                  <a:schemeClr val="tx1"/>
                </a:solidFill>
              </a:rPr>
              <a:t>أيضاً ذا سلطة استشارية، وهو ما يوضحه الشكل</a:t>
            </a:r>
            <a:endParaRPr lang="en-US" sz="1800" dirty="0">
              <a:solidFill>
                <a:schemeClr val="tx1"/>
              </a:solidFill>
              <a:latin typeface="+mn-lt"/>
              <a:ea typeface="+mn-ea"/>
              <a:cs typeface="+mn-cs"/>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08" t="19063" r="35871" b="15313"/>
          <a:stretch/>
        </p:blipFill>
        <p:spPr bwMode="auto">
          <a:xfrm>
            <a:off x="381271" y="2024178"/>
            <a:ext cx="6019530" cy="513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3581400" y="152400"/>
            <a:ext cx="2438400" cy="369332"/>
          </a:xfrm>
          <a:prstGeom prst="rect">
            <a:avLst/>
          </a:prstGeom>
          <a:noFill/>
        </p:spPr>
        <p:txBody>
          <a:bodyPr wrap="square" rtlCol="0">
            <a:spAutoFit/>
          </a:bodyPr>
          <a:lstStyle/>
          <a:p>
            <a:pPr algn="justLow" rtl="1"/>
            <a:r>
              <a:rPr lang="ar-SA" dirty="0">
                <a:solidFill>
                  <a:schemeClr val="bg1"/>
                </a:solidFill>
              </a:rPr>
              <a:t>تنظيم بحوث التسويق</a:t>
            </a:r>
          </a:p>
        </p:txBody>
      </p:sp>
    </p:spTree>
    <p:extLst>
      <p:ext uri="{BB962C8B-B14F-4D97-AF65-F5344CB8AC3E}">
        <p14:creationId xmlns:p14="http://schemas.microsoft.com/office/powerpoint/2010/main" val="2084215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381000" y="1219200"/>
            <a:ext cx="6096000" cy="7162800"/>
          </a:xfrm>
        </p:spPr>
        <p:txBody>
          <a:bodyPr>
            <a:normAutofit/>
          </a:bodyPr>
          <a:lstStyle/>
          <a:p>
            <a:pPr marL="68580" indent="0" algn="justLow" rtl="1">
              <a:buNone/>
            </a:pPr>
            <a:r>
              <a:rPr lang="ar-SA" sz="1800" dirty="0" smtClean="0"/>
              <a:t>1- عدم القيام ببيع السلع والخدمات لجميع </a:t>
            </a:r>
            <a:r>
              <a:rPr lang="ar-SA" sz="1800" dirty="0"/>
              <a:t>أو </a:t>
            </a:r>
            <a:r>
              <a:rPr lang="ar-SA" sz="1800" dirty="0" smtClean="0"/>
              <a:t>بعض </a:t>
            </a:r>
            <a:r>
              <a:rPr lang="ar-SA" sz="1800" dirty="0" err="1" smtClean="0"/>
              <a:t>المستقصى</a:t>
            </a:r>
            <a:r>
              <a:rPr lang="ar-SA" sz="1800" dirty="0" smtClean="0"/>
              <a:t> منهم </a:t>
            </a:r>
            <a:r>
              <a:rPr lang="ar-SA" sz="1800" dirty="0"/>
              <a:t>في أي </a:t>
            </a:r>
            <a:r>
              <a:rPr lang="ar-SA" sz="1800" dirty="0" smtClean="0"/>
              <a:t>من بحوث</a:t>
            </a:r>
            <a:r>
              <a:rPr lang="ar-SA" sz="1800" dirty="0"/>
              <a:t> </a:t>
            </a:r>
            <a:r>
              <a:rPr lang="ar-SA" sz="1800" dirty="0" smtClean="0"/>
              <a:t>التسويق</a:t>
            </a:r>
            <a:r>
              <a:rPr lang="en-US" sz="1800" dirty="0" smtClean="0"/>
              <a:t>.</a:t>
            </a:r>
            <a:endParaRPr lang="ar-SA" sz="1800" dirty="0" smtClean="0"/>
          </a:p>
          <a:p>
            <a:pPr marL="68580" indent="0" algn="justLow" rtl="1">
              <a:buNone/>
            </a:pPr>
            <a:r>
              <a:rPr lang="ar-SA" sz="1800" dirty="0" smtClean="0"/>
              <a:t>2- عدم </a:t>
            </a:r>
            <a:r>
              <a:rPr lang="ar-SA" sz="1800" dirty="0"/>
              <a:t>نشر أسماء </a:t>
            </a:r>
            <a:r>
              <a:rPr lang="ar-SA" sz="1800" dirty="0" err="1"/>
              <a:t>المستقصى</a:t>
            </a:r>
            <a:r>
              <a:rPr lang="ar-SA" sz="1800" dirty="0"/>
              <a:t> منهم لأي منشأة أو شخص باستثناء المركز الذي </a:t>
            </a:r>
            <a:r>
              <a:rPr lang="ar-SA" sz="1800" dirty="0" smtClean="0"/>
              <a:t>قام بالبحث</a:t>
            </a:r>
            <a:r>
              <a:rPr lang="ar-SA" sz="1800" dirty="0"/>
              <a:t> </a:t>
            </a:r>
            <a:r>
              <a:rPr lang="ar-SA" sz="1800" dirty="0" smtClean="0"/>
              <a:t>الميداني</a:t>
            </a:r>
            <a:r>
              <a:rPr lang="en-US" sz="1800" dirty="0" smtClean="0"/>
              <a:t>.</a:t>
            </a:r>
          </a:p>
          <a:p>
            <a:pPr marL="68580" indent="0" algn="justLow" rtl="1">
              <a:buNone/>
            </a:pPr>
            <a:endParaRPr lang="en-US" sz="1800" dirty="0" smtClean="0"/>
          </a:p>
          <a:p>
            <a:pPr marL="68580" indent="0" algn="justLow" rtl="1">
              <a:buNone/>
            </a:pPr>
            <a:r>
              <a:rPr lang="ar-SA" sz="1800" dirty="0"/>
              <a:t>3- عدم حجب أي بيانات تم جمعها مكتبياً أو ميدانياً عن الجهة التي تم البحث من أجلها.</a:t>
            </a:r>
          </a:p>
          <a:p>
            <a:pPr marL="68580" indent="0" algn="justLow" rtl="1">
              <a:buNone/>
            </a:pPr>
            <a:endParaRPr lang="ar-SA" sz="1800" dirty="0"/>
          </a:p>
          <a:p>
            <a:pPr marL="68580" indent="0" algn="justLow" rtl="1">
              <a:buNone/>
            </a:pPr>
            <a:r>
              <a:rPr lang="ar-SA" sz="1800" dirty="0"/>
              <a:t>4- عدم قيام المراكز المتخصصة في بحوث التسويق ببحوث لشركات منافسة لعملاء هذه </a:t>
            </a:r>
            <a:r>
              <a:rPr lang="ar-SA" sz="1800" dirty="0" smtClean="0"/>
              <a:t>المراكز</a:t>
            </a:r>
            <a:r>
              <a:rPr lang="en-US" sz="1800" dirty="0" smtClean="0"/>
              <a:t>.</a:t>
            </a:r>
          </a:p>
          <a:p>
            <a:pPr marL="68580" indent="0" algn="justLow" rtl="1">
              <a:buNone/>
            </a:pPr>
            <a:endParaRPr lang="ar-SA" sz="1800" dirty="0"/>
          </a:p>
          <a:p>
            <a:pPr marL="68580" indent="0" algn="justLow" rtl="1">
              <a:buNone/>
            </a:pPr>
            <a:r>
              <a:rPr lang="ar-SA" sz="1800" dirty="0"/>
              <a:t>5- عدم نشر نتائج البحوث التي تقوم بها المراكز المتخصصة في بحوث التسويق أو الاستعانة بهذه النتائج في الإعلان عنها إلا بموافقة العملاء الذين أجريت البحوث لحسابهم.</a:t>
            </a:r>
          </a:p>
          <a:p>
            <a:pPr marL="68580" indent="0" algn="justLow" rtl="1">
              <a:buNone/>
            </a:pPr>
            <a:endParaRPr lang="ar-SA" sz="1800" dirty="0"/>
          </a:p>
          <a:p>
            <a:pPr marL="68580" indent="0" algn="justLow" rtl="1">
              <a:buNone/>
            </a:pPr>
            <a:r>
              <a:rPr lang="ar-SA" sz="1800" dirty="0"/>
              <a:t>6-  عدم الوصول إلى نتائج معينة في بحث معين بحيث لا تتمشى هذه النتائج مع البيانات التي جمعها وتسجيلها وتحليلها.</a:t>
            </a:r>
          </a:p>
          <a:p>
            <a:pPr marL="68580" indent="0" algn="justLow" rtl="1">
              <a:buNone/>
            </a:pPr>
            <a:endParaRPr lang="ar-SA" sz="1800" dirty="0"/>
          </a:p>
          <a:p>
            <a:pPr marL="68580" indent="0" algn="justLow" rtl="1">
              <a:buNone/>
            </a:pPr>
            <a:r>
              <a:rPr lang="ar-SA" sz="1800" dirty="0"/>
              <a:t>7- في حالة الاعتماد على مفاهيم أو أساليب حديثة أو مطبقة لأول مرة في أحد البحوث والتي قام بابتكارها أحد عملاء مركز متخصص في بحوث التسويق فإن المركز لا يجب أن يستعين بهذه المفاهيم أو الأساليب إلا بموافقة هذا العميل.</a:t>
            </a:r>
          </a:p>
          <a:p>
            <a:pPr marL="68580" indent="0" algn="justLow" rtl="1">
              <a:buNone/>
            </a:pPr>
            <a:endParaRPr lang="en-US" sz="1800" dirty="0"/>
          </a:p>
          <a:p>
            <a:pPr marL="68580" indent="0" algn="justLow" rtl="1">
              <a:buNone/>
            </a:pPr>
            <a:endParaRPr lang="ar-SA" sz="1800" dirty="0"/>
          </a:p>
          <a:p>
            <a:pPr algn="justLow" rtl="1"/>
            <a:endParaRPr lang="en-US" sz="1800" dirty="0"/>
          </a:p>
        </p:txBody>
      </p:sp>
      <p:sp>
        <p:nvSpPr>
          <p:cNvPr id="3" name="مربع نص 2"/>
          <p:cNvSpPr txBox="1"/>
          <p:nvPr/>
        </p:nvSpPr>
        <p:spPr>
          <a:xfrm>
            <a:off x="3581400" y="152400"/>
            <a:ext cx="2438400" cy="646331"/>
          </a:xfrm>
          <a:prstGeom prst="rect">
            <a:avLst/>
          </a:prstGeom>
          <a:noFill/>
        </p:spPr>
        <p:txBody>
          <a:bodyPr wrap="square" rtlCol="0">
            <a:spAutoFit/>
          </a:bodyPr>
          <a:lstStyle/>
          <a:p>
            <a:pPr algn="ctr" rtl="1"/>
            <a:r>
              <a:rPr lang="ar-SA" dirty="0">
                <a:solidFill>
                  <a:schemeClr val="bg1"/>
                </a:solidFill>
              </a:rPr>
              <a:t>تاسعاً - أخلاقيات بحوث التسويق</a:t>
            </a:r>
          </a:p>
        </p:txBody>
      </p:sp>
    </p:spTree>
    <p:extLst>
      <p:ext uri="{BB962C8B-B14F-4D97-AF65-F5344CB8AC3E}">
        <p14:creationId xmlns:p14="http://schemas.microsoft.com/office/powerpoint/2010/main" val="3471274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381000" y="1219200"/>
            <a:ext cx="6096000" cy="7162800"/>
          </a:xfrm>
        </p:spPr>
        <p:txBody>
          <a:bodyPr>
            <a:normAutofit/>
          </a:bodyPr>
          <a:lstStyle/>
          <a:p>
            <a:pPr marL="68580" indent="0" algn="justLow" rtl="1">
              <a:buNone/>
            </a:pPr>
            <a:r>
              <a:rPr lang="ar-SA" sz="1800" dirty="0"/>
              <a:t>9- عدم الاعتماد على الرشاوي أو الأساليب الملتوية للحصول على البيانات المطلوبة لأي بحث أو الحصول على عمليات في مجال بحوث التسويق.</a:t>
            </a:r>
          </a:p>
          <a:p>
            <a:pPr marL="68580" indent="0" algn="justLow" rtl="1">
              <a:buNone/>
            </a:pPr>
            <a:endParaRPr lang="ar-SA" sz="1800" dirty="0"/>
          </a:p>
          <a:p>
            <a:pPr marL="68580" indent="0" algn="justLow" rtl="1">
              <a:buNone/>
            </a:pPr>
            <a:r>
              <a:rPr lang="ar-SA" sz="1800" dirty="0"/>
              <a:t>10-  عدم قيام الباحث بإعطاء أي بيانات قام بجمعها من الميدان لأي طرف غير الجهة التي قام بتجميع البيانات لصالحها.</a:t>
            </a:r>
          </a:p>
          <a:p>
            <a:pPr marL="68580" indent="0" algn="justLow" rtl="1">
              <a:buNone/>
            </a:pPr>
            <a:endParaRPr lang="ar-SA" sz="1800" dirty="0"/>
          </a:p>
          <a:p>
            <a:pPr marL="68580" indent="0" algn="justLow" rtl="1">
              <a:buNone/>
            </a:pPr>
            <a:r>
              <a:rPr lang="ar-SA" sz="1800" dirty="0"/>
              <a:t>11-  عدم استغلال الباحث لأي بيانات قام بجمعها من الميدان لمصلحته الشخصية وذلك بطريق مباشر أو غير مباشر.</a:t>
            </a:r>
          </a:p>
          <a:p>
            <a:pPr marL="68580" indent="0" algn="justLow" rtl="1">
              <a:buNone/>
            </a:pPr>
            <a:endParaRPr lang="ar-SA" sz="1800" dirty="0"/>
          </a:p>
          <a:p>
            <a:pPr marL="68580" indent="0" algn="justLow" rtl="1">
              <a:buNone/>
            </a:pPr>
            <a:r>
              <a:rPr lang="ar-SA" sz="1800" dirty="0"/>
              <a:t>12-  التزام المقابل بالتعليمات المعطاة له عند القيام بجمع البيانات من الميدان.</a:t>
            </a:r>
          </a:p>
          <a:p>
            <a:pPr marL="68580" indent="0" algn="justLow" rtl="1">
              <a:buNone/>
            </a:pPr>
            <a:endParaRPr lang="ar-SA" sz="1800" dirty="0"/>
          </a:p>
          <a:p>
            <a:pPr marL="68580" indent="0" algn="justLow" rtl="1">
              <a:buNone/>
            </a:pPr>
            <a:r>
              <a:rPr lang="ar-SA" sz="1800" dirty="0"/>
              <a:t>13-  عدم قيام المقابل بالمقابلات الخاصة بأكثر من بحث ميداني في وقت واحد إلا بموافقة جميع الجهات التي تقوم بهذه البحوث.</a:t>
            </a:r>
            <a:endParaRPr lang="en-US" sz="1800" dirty="0"/>
          </a:p>
        </p:txBody>
      </p:sp>
      <p:sp>
        <p:nvSpPr>
          <p:cNvPr id="2" name="TextBox 1"/>
          <p:cNvSpPr txBox="1"/>
          <p:nvPr/>
        </p:nvSpPr>
        <p:spPr>
          <a:xfrm>
            <a:off x="3657600" y="228600"/>
            <a:ext cx="2460930" cy="369332"/>
          </a:xfrm>
          <a:prstGeom prst="rect">
            <a:avLst/>
          </a:prstGeom>
          <a:noFill/>
        </p:spPr>
        <p:txBody>
          <a:bodyPr wrap="none" rtlCol="0">
            <a:spAutoFit/>
          </a:bodyPr>
          <a:lstStyle/>
          <a:p>
            <a:pPr algn="ctr" rtl="1"/>
            <a:r>
              <a:rPr lang="ar-SA">
                <a:solidFill>
                  <a:schemeClr val="bg1"/>
                </a:solidFill>
              </a:rPr>
              <a:t>أخلاقيات بحوث التسويق</a:t>
            </a:r>
            <a:endParaRPr lang="ar-SA" dirty="0">
              <a:solidFill>
                <a:schemeClr val="bg1"/>
              </a:solidFill>
            </a:endParaRPr>
          </a:p>
        </p:txBody>
      </p:sp>
    </p:spTree>
    <p:extLst>
      <p:ext uri="{BB962C8B-B14F-4D97-AF65-F5344CB8AC3E}">
        <p14:creationId xmlns:p14="http://schemas.microsoft.com/office/powerpoint/2010/main" val="559713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381000" y="1219200"/>
            <a:ext cx="6096000" cy="71628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r" rtl="1">
              <a:buNone/>
            </a:pPr>
            <a:r>
              <a:rPr lang="ar-SA" sz="1800" dirty="0" smtClean="0"/>
              <a:t>يمكن </a:t>
            </a:r>
            <a:r>
              <a:rPr lang="ar-SA" sz="1800" dirty="0"/>
              <a:t>تقسيم بحوث التسويق إلى الأنواع التالية</a:t>
            </a:r>
            <a:r>
              <a:rPr lang="ar-SA" sz="1800" dirty="0" smtClean="0"/>
              <a:t>:</a:t>
            </a:r>
          </a:p>
          <a:p>
            <a:pPr algn="just" rtl="1"/>
            <a:r>
              <a:rPr lang="ar-SA" sz="1800" dirty="0">
                <a:solidFill>
                  <a:srgbClr val="0070C0"/>
                </a:solidFill>
              </a:rPr>
              <a:t>من حيث المنهج العام </a:t>
            </a:r>
            <a:r>
              <a:rPr lang="ar-SA" sz="1800" dirty="0" smtClean="0">
                <a:solidFill>
                  <a:srgbClr val="0070C0"/>
                </a:solidFill>
              </a:rPr>
              <a:t>للبحث:</a:t>
            </a:r>
            <a:endParaRPr lang="ar-SA" sz="1800" dirty="0">
              <a:solidFill>
                <a:srgbClr val="0070C0"/>
              </a:solidFill>
            </a:endParaRPr>
          </a:p>
          <a:p>
            <a:pPr marL="469900" indent="0" algn="just" rtl="1">
              <a:buNone/>
            </a:pPr>
            <a:r>
              <a:rPr lang="ar-SA" sz="1800" b="1" dirty="0" smtClean="0"/>
              <a:t>- البحوث </a:t>
            </a:r>
            <a:r>
              <a:rPr lang="ar-SA" sz="1800" b="1" dirty="0" smtClean="0"/>
              <a:t>القياسية</a:t>
            </a:r>
            <a:r>
              <a:rPr lang="en-US" sz="1800" b="1" dirty="0" smtClean="0"/>
              <a:t> </a:t>
            </a:r>
            <a:r>
              <a:rPr lang="ar-SA" sz="1800" dirty="0" smtClean="0"/>
              <a:t>(نتائج كلية </a:t>
            </a:r>
            <a:r>
              <a:rPr lang="ar-SA" sz="1800" dirty="0" smtClean="0">
                <a:sym typeface="Wingdings"/>
              </a:rPr>
              <a:t> نتائج جزئية)</a:t>
            </a:r>
            <a:endParaRPr lang="ar-SA" sz="1800" dirty="0" smtClean="0"/>
          </a:p>
          <a:p>
            <a:pPr marL="469900" indent="0" algn="just" rtl="1">
              <a:buNone/>
            </a:pPr>
            <a:r>
              <a:rPr lang="ar-SA" sz="1800" b="1" dirty="0" smtClean="0"/>
              <a:t>- البحوث </a:t>
            </a:r>
            <a:r>
              <a:rPr lang="ar-SA" sz="1800" b="1" dirty="0" smtClean="0"/>
              <a:t>الاستقرائية </a:t>
            </a:r>
            <a:r>
              <a:rPr lang="ar-SA" sz="1800" dirty="0" smtClean="0"/>
              <a:t>(نتائج جزئية </a:t>
            </a:r>
            <a:r>
              <a:rPr lang="ar-SA" sz="1800" dirty="0" smtClean="0">
                <a:sym typeface="Wingdings"/>
              </a:rPr>
              <a:t></a:t>
            </a:r>
            <a:r>
              <a:rPr lang="ar-SA" sz="1800" dirty="0">
                <a:sym typeface="Wingdings"/>
              </a:rPr>
              <a:t> </a:t>
            </a:r>
            <a:r>
              <a:rPr lang="ar-SA" sz="1800" dirty="0" smtClean="0">
                <a:sym typeface="Wingdings"/>
              </a:rPr>
              <a:t>نتائج كلية)</a:t>
            </a:r>
            <a:endParaRPr lang="ar-SA" sz="1800" dirty="0" smtClean="0"/>
          </a:p>
          <a:p>
            <a:pPr algn="just" rtl="1"/>
            <a:r>
              <a:rPr lang="ar-SA" sz="1800" dirty="0">
                <a:solidFill>
                  <a:srgbClr val="0070C0"/>
                </a:solidFill>
              </a:rPr>
              <a:t>من حيث هدف </a:t>
            </a:r>
            <a:r>
              <a:rPr lang="ar-SA" sz="1800" dirty="0" smtClean="0">
                <a:solidFill>
                  <a:srgbClr val="0070C0"/>
                </a:solidFill>
              </a:rPr>
              <a:t>البحث:</a:t>
            </a:r>
          </a:p>
          <a:p>
            <a:pPr marL="746125" indent="-285750" algn="just" rtl="1">
              <a:buFontTx/>
              <a:buChar char="-"/>
            </a:pPr>
            <a:r>
              <a:rPr lang="ar-SA" sz="1800" b="1" dirty="0" smtClean="0"/>
              <a:t>البحوث </a:t>
            </a:r>
            <a:r>
              <a:rPr lang="ar-SA" sz="1800" b="1" dirty="0" smtClean="0"/>
              <a:t>الاستكشافية: </a:t>
            </a:r>
            <a:r>
              <a:rPr lang="ar-SA" sz="1800" dirty="0" smtClean="0"/>
              <a:t>فهم أولى ومحدود عن المشكلة</a:t>
            </a:r>
            <a:endParaRPr lang="ar-SA" sz="1800" dirty="0" smtClean="0"/>
          </a:p>
          <a:p>
            <a:pPr marL="746125" indent="-285750" algn="just" rtl="1">
              <a:buFontTx/>
              <a:buChar char="-"/>
            </a:pPr>
            <a:r>
              <a:rPr lang="ar-SA" sz="1800" b="1" dirty="0" smtClean="0"/>
              <a:t>البحوث </a:t>
            </a:r>
            <a:r>
              <a:rPr lang="ar-SA" sz="1800" b="1" dirty="0" smtClean="0"/>
              <a:t>الاستنتاجية: </a:t>
            </a:r>
            <a:r>
              <a:rPr lang="ar-SA" sz="1800" dirty="0" smtClean="0"/>
              <a:t>دراسة عميقة لمشكلة البحث</a:t>
            </a:r>
            <a:endParaRPr lang="ar-SA" sz="1800" dirty="0" smtClean="0"/>
          </a:p>
          <a:p>
            <a:pPr marL="460375" indent="0" algn="just" rtl="1">
              <a:buNone/>
            </a:pPr>
            <a:r>
              <a:rPr lang="ar-SA" sz="1800" dirty="0" smtClean="0"/>
              <a:t>        أ- </a:t>
            </a:r>
            <a:r>
              <a:rPr lang="ar-SA" sz="1800" dirty="0"/>
              <a:t>البحوث </a:t>
            </a:r>
            <a:r>
              <a:rPr lang="ar-SA" sz="1800" dirty="0" smtClean="0"/>
              <a:t>الوصفية (إحصائية)</a:t>
            </a:r>
            <a:endParaRPr lang="ar-SA" sz="1800" dirty="0" smtClean="0"/>
          </a:p>
          <a:p>
            <a:pPr marL="460375" indent="0" algn="just" rtl="1">
              <a:buNone/>
            </a:pPr>
            <a:r>
              <a:rPr lang="ar-SA" sz="1800" dirty="0" smtClean="0"/>
              <a:t>       ب- </a:t>
            </a:r>
            <a:r>
              <a:rPr lang="ar-SA" sz="1800" dirty="0"/>
              <a:t>البحوث </a:t>
            </a:r>
            <a:r>
              <a:rPr lang="ar-SA" sz="1800" dirty="0" smtClean="0"/>
              <a:t>التجريبية (قياس أثر متغير)</a:t>
            </a:r>
            <a:endParaRPr lang="ar-SA" sz="1800" dirty="0" smtClean="0"/>
          </a:p>
          <a:p>
            <a:pPr marL="460375" indent="0" algn="just" rtl="1">
              <a:buNone/>
            </a:pPr>
            <a:r>
              <a:rPr lang="ar-SA" sz="1800" dirty="0" smtClean="0"/>
              <a:t>            (ب- 1) قياس قبل وبعد التجربة لمجموعة واحدة.</a:t>
            </a:r>
          </a:p>
          <a:p>
            <a:pPr marL="460375" indent="0" algn="just" rtl="1">
              <a:buNone/>
            </a:pPr>
            <a:r>
              <a:rPr lang="ar-SA" sz="1800" dirty="0" smtClean="0"/>
              <a:t>            (ب- 2) قياس </a:t>
            </a:r>
            <a:r>
              <a:rPr lang="ar-SA" sz="1800" dirty="0"/>
              <a:t>قبل وبعد التجربة لمجموعتين</a:t>
            </a:r>
            <a:r>
              <a:rPr lang="ar-SA" sz="1800" dirty="0" smtClean="0"/>
              <a:t>.</a:t>
            </a:r>
          </a:p>
          <a:p>
            <a:pPr marL="460375" indent="0" algn="just" rtl="1">
              <a:buNone/>
            </a:pPr>
            <a:r>
              <a:rPr lang="ar-SA" sz="1800" dirty="0" smtClean="0"/>
              <a:t>            (ب- 3) قياس </a:t>
            </a:r>
            <a:r>
              <a:rPr lang="ar-SA" sz="1800" dirty="0"/>
              <a:t>بعد التجربة لمجموعتين</a:t>
            </a:r>
            <a:r>
              <a:rPr lang="ar-SA" sz="1800" dirty="0" smtClean="0"/>
              <a:t>.</a:t>
            </a:r>
          </a:p>
          <a:p>
            <a:pPr marL="460375" indent="0" algn="just" rtl="1">
              <a:buNone/>
            </a:pPr>
            <a:endParaRPr lang="ar-SA" sz="1800" dirty="0"/>
          </a:p>
          <a:p>
            <a:pPr marL="746125" indent="-285750" algn="just" rtl="1">
              <a:buFontTx/>
              <a:buChar char="-"/>
            </a:pPr>
            <a:endParaRPr lang="en-US" sz="1800" dirty="0"/>
          </a:p>
        </p:txBody>
      </p:sp>
      <p:sp>
        <p:nvSpPr>
          <p:cNvPr id="5" name="مربع نص 4"/>
          <p:cNvSpPr txBox="1"/>
          <p:nvPr/>
        </p:nvSpPr>
        <p:spPr>
          <a:xfrm>
            <a:off x="3581400" y="152400"/>
            <a:ext cx="2438400" cy="646331"/>
          </a:xfrm>
          <a:prstGeom prst="rect">
            <a:avLst/>
          </a:prstGeom>
          <a:noFill/>
        </p:spPr>
        <p:txBody>
          <a:bodyPr wrap="square" rtlCol="0">
            <a:spAutoFit/>
          </a:bodyPr>
          <a:lstStyle/>
          <a:p>
            <a:pPr algn="ctr" rtl="1"/>
            <a:r>
              <a:rPr lang="ar-SA" dirty="0">
                <a:solidFill>
                  <a:schemeClr val="bg1"/>
                </a:solidFill>
              </a:rPr>
              <a:t>عاشراً- أنواع البحوث التسويقية</a:t>
            </a:r>
          </a:p>
        </p:txBody>
      </p:sp>
    </p:spTree>
    <p:extLst>
      <p:ext uri="{BB962C8B-B14F-4D97-AF65-F5344CB8AC3E}">
        <p14:creationId xmlns:p14="http://schemas.microsoft.com/office/powerpoint/2010/main" val="1621310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381000" y="1676400"/>
            <a:ext cx="6096000" cy="66294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justLow" rtl="1">
              <a:buNone/>
            </a:pPr>
            <a:r>
              <a:rPr lang="ar-SA" sz="1800" dirty="0">
                <a:solidFill>
                  <a:srgbClr val="0070C0"/>
                </a:solidFill>
              </a:rPr>
              <a:t> </a:t>
            </a:r>
            <a:r>
              <a:rPr lang="ar-SA" sz="1800" dirty="0" smtClean="0">
                <a:solidFill>
                  <a:srgbClr val="0070C0"/>
                </a:solidFill>
              </a:rPr>
              <a:t>3-  </a:t>
            </a:r>
            <a:r>
              <a:rPr lang="ar-SA" sz="1800" dirty="0">
                <a:solidFill>
                  <a:srgbClr val="0070C0"/>
                </a:solidFill>
              </a:rPr>
              <a:t>من حيث نوع </a:t>
            </a:r>
            <a:r>
              <a:rPr lang="ar-SA" sz="1800" dirty="0" smtClean="0">
                <a:solidFill>
                  <a:srgbClr val="0070C0"/>
                </a:solidFill>
              </a:rPr>
              <a:t>البيانات:</a:t>
            </a:r>
          </a:p>
          <a:p>
            <a:pPr algn="justLow" rtl="1">
              <a:buFontTx/>
              <a:buChar char="-"/>
            </a:pPr>
            <a:r>
              <a:rPr lang="ar-SA" sz="1800" dirty="0" smtClean="0"/>
              <a:t>البحوث المكتبية</a:t>
            </a:r>
            <a:r>
              <a:rPr lang="ar-SA" sz="1800" dirty="0"/>
              <a:t> </a:t>
            </a:r>
            <a:endParaRPr lang="ar-SA" sz="1800" dirty="0" smtClean="0"/>
          </a:p>
          <a:p>
            <a:pPr algn="justLow" rtl="1">
              <a:buFontTx/>
              <a:buChar char="-"/>
            </a:pPr>
            <a:r>
              <a:rPr lang="ar-SA" sz="1800" dirty="0" smtClean="0"/>
              <a:t>البحوث الميدانية.</a:t>
            </a:r>
          </a:p>
          <a:p>
            <a:pPr algn="justLow" rtl="1">
              <a:buFontTx/>
              <a:buChar char="-"/>
            </a:pPr>
            <a:endParaRPr lang="ar-SA" sz="1800" dirty="0" smtClean="0"/>
          </a:p>
          <a:p>
            <a:pPr marL="68580" indent="0" algn="justLow" rtl="1">
              <a:buNone/>
            </a:pPr>
            <a:r>
              <a:rPr lang="ar-SA" sz="1800" dirty="0" smtClean="0">
                <a:solidFill>
                  <a:srgbClr val="0070C0"/>
                </a:solidFill>
              </a:rPr>
              <a:t>4 - من </a:t>
            </a:r>
            <a:r>
              <a:rPr lang="ar-SA" sz="1800" dirty="0">
                <a:solidFill>
                  <a:srgbClr val="0070C0"/>
                </a:solidFill>
              </a:rPr>
              <a:t>حيث أسلوب </a:t>
            </a:r>
            <a:r>
              <a:rPr lang="ar-SA" sz="1800" dirty="0" smtClean="0">
                <a:solidFill>
                  <a:srgbClr val="0070C0"/>
                </a:solidFill>
              </a:rPr>
              <a:t>البحث:</a:t>
            </a:r>
          </a:p>
          <a:p>
            <a:pPr algn="justLow" rtl="1">
              <a:buFontTx/>
              <a:buChar char="-"/>
            </a:pPr>
            <a:r>
              <a:rPr lang="ar-SA" sz="1800" b="1" dirty="0" smtClean="0"/>
              <a:t>البحوث </a:t>
            </a:r>
            <a:r>
              <a:rPr lang="ar-SA" sz="1800" b="1" dirty="0"/>
              <a:t>الكمية:  </a:t>
            </a:r>
            <a:r>
              <a:rPr lang="ar-SA" sz="1800" dirty="0"/>
              <a:t>تستخدم  الأرقام في الحصول على المعلومات باستخدام الأساليب الإحصائية في </a:t>
            </a:r>
            <a:r>
              <a:rPr lang="ar-SA" sz="1800" dirty="0" smtClean="0"/>
              <a:t>تحليلها.</a:t>
            </a:r>
          </a:p>
          <a:p>
            <a:pPr algn="justLow" rtl="1">
              <a:buFontTx/>
              <a:buChar char="-"/>
            </a:pPr>
            <a:endParaRPr lang="ar-SA" sz="1800" dirty="0" smtClean="0"/>
          </a:p>
          <a:p>
            <a:pPr marL="68580" indent="0" algn="justLow" rtl="1">
              <a:buNone/>
            </a:pPr>
            <a:r>
              <a:rPr lang="ar-SA" sz="1800" b="1" dirty="0" smtClean="0"/>
              <a:t>- البحوث النوعية: </a:t>
            </a:r>
            <a:r>
              <a:rPr lang="ar-SA" sz="1800" dirty="0" smtClean="0"/>
              <a:t>تركز </a:t>
            </a:r>
            <a:r>
              <a:rPr lang="ar-SA" sz="1800" dirty="0"/>
              <a:t>على دراسة وتحليل </a:t>
            </a:r>
            <a:r>
              <a:rPr lang="ar-SA" sz="1800" dirty="0" smtClean="0"/>
              <a:t>السلوك الإنساني واتجاهاته </a:t>
            </a:r>
            <a:r>
              <a:rPr lang="ar-SA" sz="1800" dirty="0"/>
              <a:t>بشكل </a:t>
            </a:r>
            <a:r>
              <a:rPr lang="ar-SA" sz="1800" dirty="0" smtClean="0"/>
              <a:t>متعمق. وتحتاج إلى عينات بحثية صغيرة الحجم كدراسة حالة خاصة أو مجموعة من الأشخاص يناقشون موضوعا تسويقياً معيناً للوصول إلى نتيجة.</a:t>
            </a:r>
            <a:endParaRPr lang="en-US" sz="1800" dirty="0"/>
          </a:p>
        </p:txBody>
      </p:sp>
      <p:sp>
        <p:nvSpPr>
          <p:cNvPr id="2" name="Rectangle 1"/>
          <p:cNvSpPr/>
          <p:nvPr/>
        </p:nvSpPr>
        <p:spPr>
          <a:xfrm>
            <a:off x="3581400" y="152400"/>
            <a:ext cx="2340705" cy="369332"/>
          </a:xfrm>
          <a:prstGeom prst="rect">
            <a:avLst/>
          </a:prstGeom>
        </p:spPr>
        <p:txBody>
          <a:bodyPr wrap="none">
            <a:spAutoFit/>
          </a:bodyPr>
          <a:lstStyle/>
          <a:p>
            <a:pPr algn="ctr" rtl="1"/>
            <a:r>
              <a:rPr lang="ar-SA">
                <a:solidFill>
                  <a:schemeClr val="bg1"/>
                </a:solidFill>
              </a:rPr>
              <a:t>أنواع البحوث التسويقية</a:t>
            </a:r>
            <a:endParaRPr lang="ar-SA" dirty="0">
              <a:solidFill>
                <a:schemeClr val="bg1"/>
              </a:solidFill>
            </a:endParaRPr>
          </a:p>
        </p:txBody>
      </p:sp>
    </p:spTree>
    <p:extLst>
      <p:ext uri="{BB962C8B-B14F-4D97-AF65-F5344CB8AC3E}">
        <p14:creationId xmlns:p14="http://schemas.microsoft.com/office/powerpoint/2010/main" val="15164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81" t="29188" r="40448" b="41624"/>
          <a:stretch/>
        </p:blipFill>
        <p:spPr bwMode="auto">
          <a:xfrm>
            <a:off x="363413" y="2971800"/>
            <a:ext cx="611358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607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2209800"/>
            <a:ext cx="5867400" cy="5669236"/>
          </a:xfrm>
        </p:spPr>
        <p:txBody>
          <a:bodyPr>
            <a:normAutofit/>
          </a:bodyPr>
          <a:lstStyle/>
          <a:p>
            <a:pPr marL="68580" indent="0" algn="justLow" rtl="1">
              <a:buNone/>
            </a:pPr>
            <a:r>
              <a:rPr lang="ar-SA" sz="1800" dirty="0" smtClean="0">
                <a:solidFill>
                  <a:srgbClr val="0070C0"/>
                </a:solidFill>
              </a:rPr>
              <a:t>الهدف </a:t>
            </a:r>
            <a:r>
              <a:rPr lang="ar-SA" sz="1800" dirty="0">
                <a:solidFill>
                  <a:srgbClr val="0070C0"/>
                </a:solidFill>
              </a:rPr>
              <a:t>العام: </a:t>
            </a:r>
            <a:endParaRPr lang="ar-SA" sz="1800" dirty="0" smtClean="0">
              <a:solidFill>
                <a:srgbClr val="0070C0"/>
              </a:solidFill>
            </a:endParaRPr>
          </a:p>
          <a:p>
            <a:pPr algn="justLow" rtl="1"/>
            <a:r>
              <a:rPr lang="ar-SA" sz="1800" dirty="0" smtClean="0"/>
              <a:t>التعرف </a:t>
            </a:r>
            <a:r>
              <a:rPr lang="ar-SA" sz="1800" dirty="0"/>
              <a:t>على أهم المواضيع والمفاهيم المتعلقة بالبحوث </a:t>
            </a:r>
            <a:r>
              <a:rPr lang="ar-SA" sz="1800" dirty="0" smtClean="0"/>
              <a:t>التسويقية.</a:t>
            </a:r>
          </a:p>
          <a:p>
            <a:pPr marL="68580" indent="0" algn="justLow" rtl="1">
              <a:buNone/>
            </a:pPr>
            <a:endParaRPr lang="ar-SA" sz="1800" dirty="0" smtClean="0"/>
          </a:p>
          <a:p>
            <a:pPr marL="68580" indent="0" algn="justLow" rtl="1">
              <a:buNone/>
            </a:pPr>
            <a:r>
              <a:rPr lang="ar-SA" sz="1800" dirty="0">
                <a:solidFill>
                  <a:srgbClr val="0070C0"/>
                </a:solidFill>
              </a:rPr>
              <a:t>ا</a:t>
            </a:r>
            <a:r>
              <a:rPr lang="ar-SA" sz="1800" dirty="0" smtClean="0">
                <a:solidFill>
                  <a:srgbClr val="0070C0"/>
                </a:solidFill>
              </a:rPr>
              <a:t>لأهداف </a:t>
            </a:r>
            <a:r>
              <a:rPr lang="ar-SA" sz="1800" dirty="0">
                <a:solidFill>
                  <a:srgbClr val="0070C0"/>
                </a:solidFill>
              </a:rPr>
              <a:t>التفصيلية: </a:t>
            </a:r>
            <a:endParaRPr lang="ar-SA" sz="1800" dirty="0" smtClean="0">
              <a:solidFill>
                <a:srgbClr val="0070C0"/>
              </a:solidFill>
            </a:endParaRPr>
          </a:p>
          <a:p>
            <a:pPr marL="520700" indent="-452438" algn="justLow" rtl="1">
              <a:buNone/>
            </a:pPr>
            <a:r>
              <a:rPr lang="ar-SA" sz="1800" dirty="0" smtClean="0"/>
              <a:t>1- </a:t>
            </a:r>
            <a:r>
              <a:rPr lang="ar-SA" sz="1800" dirty="0" smtClean="0"/>
              <a:t>يميز </a:t>
            </a:r>
            <a:r>
              <a:rPr lang="ar-SA" sz="1800" dirty="0"/>
              <a:t>بين عناصر نظام المعلومات التسويقية.</a:t>
            </a:r>
          </a:p>
          <a:p>
            <a:pPr marL="520700" indent="-452438" algn="justLow" rtl="1">
              <a:buNone/>
            </a:pPr>
            <a:r>
              <a:rPr lang="ar-SA" sz="1800" dirty="0" smtClean="0"/>
              <a:t>2- يميز </a:t>
            </a:r>
            <a:r>
              <a:rPr lang="ar-SA" sz="1800" dirty="0"/>
              <a:t>ما بين دراسة السوق و بحوث التسويق.</a:t>
            </a:r>
          </a:p>
          <a:p>
            <a:pPr marL="520700" indent="-452438" algn="justLow" rtl="1">
              <a:buNone/>
            </a:pPr>
            <a:r>
              <a:rPr lang="ar-SA" sz="1800" dirty="0" smtClean="0"/>
              <a:t>3- يفهم </a:t>
            </a:r>
            <a:r>
              <a:rPr lang="ar-SA" sz="1800" dirty="0"/>
              <a:t>أهمية البحث التسويقي ومجالاته ومحدداته و أخلاقياته وتنظيمه الإداري.</a:t>
            </a:r>
          </a:p>
          <a:p>
            <a:pPr marL="520700" indent="-452438" algn="justLow" rtl="1">
              <a:buNone/>
            </a:pPr>
            <a:r>
              <a:rPr lang="ar-SA" sz="1800" dirty="0" smtClean="0"/>
              <a:t>4- يصنف </a:t>
            </a:r>
            <a:r>
              <a:rPr lang="ar-SA" sz="1800" dirty="0"/>
              <a:t>أنواع البحوث التسويقية وفقاً للمنهج العلمي.</a:t>
            </a:r>
            <a:endParaRPr lang="en-US" sz="1800" dirty="0"/>
          </a:p>
        </p:txBody>
      </p:sp>
      <p:sp>
        <p:nvSpPr>
          <p:cNvPr id="4" name="مربع نص 3"/>
          <p:cNvSpPr txBox="1"/>
          <p:nvPr/>
        </p:nvSpPr>
        <p:spPr>
          <a:xfrm>
            <a:off x="2895600" y="0"/>
            <a:ext cx="3657600" cy="830997"/>
          </a:xfrm>
          <a:prstGeom prst="rect">
            <a:avLst/>
          </a:prstGeom>
          <a:noFill/>
        </p:spPr>
        <p:txBody>
          <a:bodyPr wrap="square" rtlCol="0">
            <a:spAutoFit/>
          </a:bodyPr>
          <a:lstStyle/>
          <a:p>
            <a:pPr algn="ctr" rtl="1"/>
            <a:r>
              <a:rPr lang="ar-SA" sz="2800" dirty="0">
                <a:solidFill>
                  <a:schemeClr val="bg1"/>
                </a:solidFill>
              </a:rPr>
              <a:t> </a:t>
            </a:r>
            <a:r>
              <a:rPr lang="ar-SA" sz="2000" dirty="0">
                <a:solidFill>
                  <a:schemeClr val="bg1"/>
                </a:solidFill>
              </a:rPr>
              <a:t>ماهية </a:t>
            </a:r>
            <a:r>
              <a:rPr lang="ar-SA" sz="2000" dirty="0" smtClean="0">
                <a:solidFill>
                  <a:schemeClr val="bg1"/>
                </a:solidFill>
              </a:rPr>
              <a:t>بحوث</a:t>
            </a:r>
            <a:endParaRPr lang="en-US" sz="2000" dirty="0" smtClean="0">
              <a:solidFill>
                <a:schemeClr val="bg1"/>
              </a:solidFill>
            </a:endParaRPr>
          </a:p>
          <a:p>
            <a:pPr algn="ctr" rtl="1"/>
            <a:r>
              <a:rPr lang="en-US" sz="2000" dirty="0" smtClean="0">
                <a:solidFill>
                  <a:schemeClr val="bg1"/>
                </a:solidFill>
              </a:rPr>
              <a:t> </a:t>
            </a:r>
            <a:r>
              <a:rPr lang="ar-SA" sz="2000" dirty="0" smtClean="0">
                <a:solidFill>
                  <a:schemeClr val="bg1"/>
                </a:solidFill>
              </a:rPr>
              <a:t>التسويق</a:t>
            </a:r>
            <a:endParaRPr lang="ar-SA" sz="2000" dirty="0">
              <a:solidFill>
                <a:schemeClr val="bg1"/>
              </a:solidFill>
            </a:endParaRPr>
          </a:p>
        </p:txBody>
      </p:sp>
    </p:spTree>
    <p:extLst>
      <p:ext uri="{BB962C8B-B14F-4D97-AF65-F5344CB8AC3E}">
        <p14:creationId xmlns:p14="http://schemas.microsoft.com/office/powerpoint/2010/main" val="2832165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457200" y="1905000"/>
            <a:ext cx="5867400" cy="5821636"/>
          </a:xfrm>
        </p:spPr>
        <p:txBody>
          <a:bodyPr>
            <a:normAutofit/>
          </a:bodyPr>
          <a:lstStyle/>
          <a:p>
            <a:pPr marL="68580" indent="0" algn="justLow" rtl="1">
              <a:buNone/>
            </a:pPr>
            <a:r>
              <a:rPr lang="ar-SA" sz="1600" dirty="0" smtClean="0"/>
              <a:t>تشكل </a:t>
            </a:r>
            <a:r>
              <a:rPr lang="ar-SA" sz="1600" dirty="0"/>
              <a:t>دراسة </a:t>
            </a:r>
            <a:r>
              <a:rPr lang="ar-SA" sz="1600" dirty="0" smtClean="0"/>
              <a:t>السوق التي </a:t>
            </a:r>
            <a:r>
              <a:rPr lang="ar-SA" sz="1600" dirty="0"/>
              <a:t>يجعلها </a:t>
            </a:r>
            <a:r>
              <a:rPr lang="ar-SA" sz="1600" dirty="0" smtClean="0"/>
              <a:t>البعض </a:t>
            </a:r>
            <a:r>
              <a:rPr lang="ar-SA" sz="1600" dirty="0"/>
              <a:t>مرادفاً للبحوث التسويقية دون التمييز بينهما جزءاً من البحوث </a:t>
            </a:r>
            <a:r>
              <a:rPr lang="ar-SA" sz="1600" dirty="0" smtClean="0"/>
              <a:t>التسويقية الأعم </a:t>
            </a:r>
            <a:r>
              <a:rPr lang="ar-SA" sz="1600" dirty="0"/>
              <a:t>رغم أن هنا اختلافاً بين </a:t>
            </a:r>
            <a:r>
              <a:rPr lang="ar-SA" sz="1600" dirty="0" smtClean="0"/>
              <a:t>المصطلحين</a:t>
            </a:r>
            <a:r>
              <a:rPr lang="en-US" sz="1600" dirty="0" smtClean="0"/>
              <a:t>:</a:t>
            </a:r>
            <a:endParaRPr lang="ar-SA" sz="1600" dirty="0" smtClean="0"/>
          </a:p>
          <a:p>
            <a:pPr marL="68580" indent="0" algn="justLow" rtl="1">
              <a:buNone/>
            </a:pPr>
            <a:endParaRPr lang="en-US" sz="1600" dirty="0" smtClean="0"/>
          </a:p>
          <a:p>
            <a:pPr algn="justLow" rtl="1">
              <a:buFont typeface="Wingdings" pitchFamily="2" charset="2"/>
              <a:buChar char="q"/>
            </a:pPr>
            <a:r>
              <a:rPr lang="ar-SA" sz="1600" dirty="0" smtClean="0"/>
              <a:t> </a:t>
            </a:r>
            <a:r>
              <a:rPr lang="ar-SA" sz="1600" b="1" dirty="0" smtClean="0"/>
              <a:t>فدراسة </a:t>
            </a:r>
            <a:r>
              <a:rPr lang="ar-SA" sz="1600" b="1" dirty="0"/>
              <a:t>السوق </a:t>
            </a:r>
            <a:r>
              <a:rPr lang="ar-SA" sz="1600" dirty="0"/>
              <a:t>عادة ما تبحث في </a:t>
            </a:r>
            <a:r>
              <a:rPr lang="ar-SA" sz="1600" dirty="0" smtClean="0"/>
              <a:t>مشاكل السوق </a:t>
            </a:r>
            <a:r>
              <a:rPr lang="ar-SA" sz="1600" dirty="0"/>
              <a:t>ومن أمثلة ذلك دراسة كيف تلبي وإلى أي مد تسد المنتجات الحالية </a:t>
            </a:r>
            <a:r>
              <a:rPr lang="ar-SA" sz="1600" dirty="0" smtClean="0"/>
              <a:t>والمستقبلية احتياجات </a:t>
            </a:r>
            <a:r>
              <a:rPr lang="ar-SA" sz="1600" dirty="0"/>
              <a:t>المستهلكين؟ وكيف يستخدمونها ومتى؟ وما مواقفهم منها </a:t>
            </a:r>
            <a:r>
              <a:rPr lang="ar-SA" sz="1600" dirty="0" smtClean="0"/>
              <a:t>وتفضيلاتهم بينها</a:t>
            </a:r>
            <a:r>
              <a:rPr lang="en-US" sz="1600" dirty="0" smtClean="0"/>
              <a:t> </a:t>
            </a:r>
            <a:r>
              <a:rPr lang="ar-SA" sz="1600" dirty="0" smtClean="0"/>
              <a:t>وما </a:t>
            </a:r>
            <a:r>
              <a:rPr lang="ar-SA" sz="1600" dirty="0"/>
              <a:t>خصائص المستهلكين وخلفياتهم الاجتماعية والاقتصادية</a:t>
            </a:r>
            <a:r>
              <a:rPr lang="ar-SA" sz="1600" dirty="0" smtClean="0"/>
              <a:t>؟</a:t>
            </a:r>
          </a:p>
          <a:p>
            <a:pPr marL="68580" indent="0" algn="justLow" rtl="1">
              <a:buNone/>
            </a:pPr>
            <a:endParaRPr lang="en-US" sz="1600" dirty="0" smtClean="0"/>
          </a:p>
          <a:p>
            <a:pPr algn="justLow" rtl="1">
              <a:buFont typeface="Wingdings" pitchFamily="2" charset="2"/>
              <a:buChar char="q"/>
            </a:pPr>
            <a:r>
              <a:rPr lang="ar-SA" sz="1600" b="1" dirty="0"/>
              <a:t>أما البحث التسويقي </a:t>
            </a:r>
            <a:r>
              <a:rPr lang="ar-SA" sz="1600" dirty="0"/>
              <a:t>فعلاوة على أنه يتضمن مواضيع دراسة السوق فإنه يتسع ليضم </a:t>
            </a:r>
            <a:r>
              <a:rPr lang="ar-SA" sz="1600" dirty="0" smtClean="0"/>
              <a:t>كافة</a:t>
            </a:r>
            <a:r>
              <a:rPr lang="en-US" sz="1600" dirty="0" smtClean="0"/>
              <a:t> </a:t>
            </a:r>
            <a:r>
              <a:rPr lang="ar-SA" sz="1600" dirty="0" smtClean="0"/>
              <a:t>الأنشطة </a:t>
            </a:r>
            <a:r>
              <a:rPr lang="ar-SA" sz="1600" dirty="0"/>
              <a:t>التسويقية مستعيناً بنظريات البحث العلمي وأساليبه ومن أمثلة ذلك دراسة </a:t>
            </a:r>
            <a:r>
              <a:rPr lang="ar-SA" sz="1600" dirty="0" smtClean="0"/>
              <a:t>السلوك</a:t>
            </a:r>
            <a:r>
              <a:rPr lang="ar-SA" sz="1600" dirty="0"/>
              <a:t> </a:t>
            </a:r>
            <a:r>
              <a:rPr lang="ar-SA" sz="1600" dirty="0" smtClean="0"/>
              <a:t>التنافسي في السوق </a:t>
            </a:r>
            <a:r>
              <a:rPr lang="ar-SA" sz="1600" dirty="0"/>
              <a:t>والخصائص السكانية للمستهلكين و تأثير التطور التكنولوجي </a:t>
            </a:r>
            <a:r>
              <a:rPr lang="ar-SA" sz="1600" dirty="0" smtClean="0"/>
              <a:t>على المنافسة </a:t>
            </a:r>
            <a:r>
              <a:rPr lang="ar-SA" sz="1600" dirty="0"/>
              <a:t>وعلى أذواق </a:t>
            </a:r>
            <a:r>
              <a:rPr lang="ar-SA" sz="1600" dirty="0" smtClean="0"/>
              <a:t>النا</a:t>
            </a:r>
            <a:r>
              <a:rPr lang="ar-SA" sz="1600" dirty="0"/>
              <a:t>س</a:t>
            </a:r>
            <a:r>
              <a:rPr lang="ar-SA" sz="1600" dirty="0" smtClean="0"/>
              <a:t> </a:t>
            </a:r>
            <a:r>
              <a:rPr lang="ar-SA" sz="1600" dirty="0"/>
              <a:t>وآثار التغيرات الاجتماعية على أنماط </a:t>
            </a:r>
            <a:r>
              <a:rPr lang="ar-SA" sz="1600" dirty="0" smtClean="0"/>
              <a:t>الاستهلا</a:t>
            </a:r>
            <a:r>
              <a:rPr lang="ar-SA" sz="1600" dirty="0"/>
              <a:t>ك</a:t>
            </a:r>
            <a:r>
              <a:rPr lang="ar-SA" sz="1600" dirty="0" smtClean="0"/>
              <a:t>. </a:t>
            </a:r>
            <a:r>
              <a:rPr lang="ar-SA" sz="1600" dirty="0"/>
              <a:t>إن توفر </a:t>
            </a:r>
            <a:r>
              <a:rPr lang="ar-SA" sz="1600" dirty="0" smtClean="0"/>
              <a:t>هذه المعلومات </a:t>
            </a:r>
            <a:r>
              <a:rPr lang="ar-SA" sz="1600" dirty="0"/>
              <a:t>تمكن المسوقين من </a:t>
            </a:r>
            <a:r>
              <a:rPr lang="ar-SA" sz="1600" dirty="0" smtClean="0"/>
              <a:t>تشكيل المنتج </a:t>
            </a:r>
            <a:r>
              <a:rPr lang="ar-SA" sz="1600" dirty="0"/>
              <a:t>التسويقي بعناصره الأربعة في تخطيط </a:t>
            </a:r>
            <a:r>
              <a:rPr lang="ar-SA" sz="1600" dirty="0" smtClean="0"/>
              <a:t>المنتج وتسعيره </a:t>
            </a:r>
            <a:r>
              <a:rPr lang="ar-SA" sz="1600" dirty="0"/>
              <a:t>واختيار أماكن وأساليب التوزيع وتنظيم الحملات </a:t>
            </a:r>
            <a:r>
              <a:rPr lang="ar-SA" sz="1600" dirty="0" smtClean="0"/>
              <a:t>الترويجية .</a:t>
            </a:r>
            <a:endParaRPr lang="en-US" sz="1600" dirty="0"/>
          </a:p>
        </p:txBody>
      </p:sp>
      <p:sp>
        <p:nvSpPr>
          <p:cNvPr id="2" name="مربع نص 1"/>
          <p:cNvSpPr txBox="1"/>
          <p:nvPr/>
        </p:nvSpPr>
        <p:spPr>
          <a:xfrm>
            <a:off x="3581400" y="76200"/>
            <a:ext cx="2438400" cy="646331"/>
          </a:xfrm>
          <a:prstGeom prst="rect">
            <a:avLst/>
          </a:prstGeom>
          <a:noFill/>
        </p:spPr>
        <p:txBody>
          <a:bodyPr wrap="square" rtlCol="0">
            <a:spAutoFit/>
          </a:bodyPr>
          <a:lstStyle/>
          <a:p>
            <a:pPr algn="ctr"/>
            <a:r>
              <a:rPr lang="ar-SA" dirty="0">
                <a:solidFill>
                  <a:schemeClr val="bg1"/>
                </a:solidFill>
              </a:rPr>
              <a:t>أولاً- البحوث التسويقية ودراسة السوق</a:t>
            </a:r>
          </a:p>
        </p:txBody>
      </p:sp>
    </p:spTree>
    <p:extLst>
      <p:ext uri="{BB962C8B-B14F-4D97-AF65-F5344CB8AC3E}">
        <p14:creationId xmlns:p14="http://schemas.microsoft.com/office/powerpoint/2010/main" val="3777992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609600" y="2667000"/>
            <a:ext cx="5867400" cy="5638800"/>
          </a:xfrm>
        </p:spPr>
        <p:txBody>
          <a:bodyPr>
            <a:normAutofit/>
          </a:bodyPr>
          <a:lstStyle/>
          <a:p>
            <a:pPr algn="ctr" rtl="1"/>
            <a:endParaRPr lang="ar-SA" sz="1800" b="1" dirty="0" smtClean="0"/>
          </a:p>
          <a:p>
            <a:pPr marL="68580" indent="0" algn="ctr" rtl="1">
              <a:buNone/>
            </a:pPr>
            <a:r>
              <a:rPr lang="ar-SA" sz="1800" b="1" dirty="0" smtClean="0"/>
              <a:t>يُعرف </a:t>
            </a:r>
            <a:r>
              <a:rPr lang="ar-SA" sz="1800" b="1" dirty="0"/>
              <a:t>البحث التسويقي بأنه عملية جمع وتسجيل وتحليل البيانات المتعلقة بمشاكل </a:t>
            </a:r>
            <a:r>
              <a:rPr lang="ar-SA" sz="1800" b="1" dirty="0" smtClean="0"/>
              <a:t>انتقال السلع </a:t>
            </a:r>
            <a:r>
              <a:rPr lang="ar-SA" sz="1800" b="1" dirty="0"/>
              <a:t>والخدمات من المنتج إلى المستهلك الأخير أو </a:t>
            </a:r>
            <a:r>
              <a:rPr lang="ar-SA" sz="1800" b="1" dirty="0" smtClean="0"/>
              <a:t>المشتري الصناعي</a:t>
            </a:r>
            <a:r>
              <a:rPr lang="ar-SA" sz="1800" b="1" dirty="0"/>
              <a:t>، وهذا هو </a:t>
            </a:r>
            <a:r>
              <a:rPr lang="ar-SA" sz="1800" b="1" dirty="0" smtClean="0"/>
              <a:t>التعريف المختصر </a:t>
            </a:r>
            <a:r>
              <a:rPr lang="ar-SA" sz="1800" b="1" dirty="0"/>
              <a:t>لبحوث </a:t>
            </a:r>
            <a:r>
              <a:rPr lang="ar-SA" sz="1800" b="1" dirty="0" smtClean="0"/>
              <a:t>التسويق</a:t>
            </a:r>
            <a:r>
              <a:rPr lang="en-US" sz="1800" b="1" dirty="0"/>
              <a:t>.</a:t>
            </a:r>
            <a:endParaRPr lang="ar-SA" sz="1800" b="1" dirty="0"/>
          </a:p>
          <a:p>
            <a:pPr marL="68580" indent="0" algn="r" rtl="1">
              <a:buNone/>
            </a:pPr>
            <a:endParaRPr lang="en-US" sz="1800" dirty="0"/>
          </a:p>
        </p:txBody>
      </p:sp>
      <p:sp>
        <p:nvSpPr>
          <p:cNvPr id="3" name="مربع نص 2"/>
          <p:cNvSpPr txBox="1"/>
          <p:nvPr/>
        </p:nvSpPr>
        <p:spPr>
          <a:xfrm>
            <a:off x="3581400" y="76200"/>
            <a:ext cx="2438400" cy="646331"/>
          </a:xfrm>
          <a:prstGeom prst="rect">
            <a:avLst/>
          </a:prstGeom>
          <a:noFill/>
        </p:spPr>
        <p:txBody>
          <a:bodyPr wrap="square" rtlCol="0">
            <a:spAutoFit/>
          </a:bodyPr>
          <a:lstStyle/>
          <a:p>
            <a:pPr algn="ctr"/>
            <a:r>
              <a:rPr lang="ar-SA" dirty="0">
                <a:solidFill>
                  <a:schemeClr val="bg1"/>
                </a:solidFill>
              </a:rPr>
              <a:t>ثانياً- تعريف بحوث التسويق</a:t>
            </a:r>
          </a:p>
        </p:txBody>
      </p:sp>
    </p:spTree>
    <p:extLst>
      <p:ext uri="{BB962C8B-B14F-4D97-AF65-F5344CB8AC3E}">
        <p14:creationId xmlns:p14="http://schemas.microsoft.com/office/powerpoint/2010/main" val="3031573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352800" y="76200"/>
            <a:ext cx="2667000" cy="646331"/>
          </a:xfrm>
          <a:prstGeom prst="rect">
            <a:avLst/>
          </a:prstGeom>
          <a:noFill/>
        </p:spPr>
        <p:txBody>
          <a:bodyPr wrap="square" rtlCol="0">
            <a:spAutoFit/>
          </a:bodyPr>
          <a:lstStyle/>
          <a:p>
            <a:pPr algn="r"/>
            <a:r>
              <a:rPr lang="ar-SA" dirty="0" smtClean="0">
                <a:solidFill>
                  <a:schemeClr val="bg1"/>
                </a:solidFill>
              </a:rPr>
              <a:t>ثالثاً- </a:t>
            </a:r>
            <a:r>
              <a:rPr lang="ar-SA" dirty="0">
                <a:solidFill>
                  <a:schemeClr val="bg1"/>
                </a:solidFill>
              </a:rPr>
              <a:t>نظم المعلومات التسويقية</a:t>
            </a:r>
          </a:p>
        </p:txBody>
      </p:sp>
      <p:sp>
        <p:nvSpPr>
          <p:cNvPr id="5" name="عنصر نائب للمحتوى 2"/>
          <p:cNvSpPr>
            <a:spLocks noGrp="1"/>
          </p:cNvSpPr>
          <p:nvPr>
            <p:ph idx="1"/>
          </p:nvPr>
        </p:nvSpPr>
        <p:spPr>
          <a:xfrm>
            <a:off x="609600" y="1295400"/>
            <a:ext cx="5867400" cy="7086600"/>
          </a:xfrm>
        </p:spPr>
        <p:txBody>
          <a:bodyPr>
            <a:normAutofit/>
          </a:bodyPr>
          <a:lstStyle/>
          <a:p>
            <a:pPr algn="justLow" rtl="1"/>
            <a:endParaRPr lang="ar-SA" sz="1800" dirty="0" smtClean="0"/>
          </a:p>
          <a:p>
            <a:pPr marL="68580" indent="0" algn="justLow" rtl="1">
              <a:buNone/>
            </a:pPr>
            <a:endParaRPr lang="ar-SA" sz="1800" dirty="0"/>
          </a:p>
          <a:p>
            <a:pPr marL="68580" indent="0" algn="justLow" rtl="1">
              <a:buNone/>
            </a:pPr>
            <a:endParaRPr lang="ar-SA" sz="1800" dirty="0" smtClean="0"/>
          </a:p>
          <a:p>
            <a:pPr marL="68580" indent="0" algn="justLow" rtl="1">
              <a:buNone/>
            </a:pPr>
            <a:r>
              <a:rPr lang="ar-SA" sz="1800" dirty="0" smtClean="0"/>
              <a:t>وتُعرف </a:t>
            </a:r>
            <a:r>
              <a:rPr lang="ar-SA" sz="1800" dirty="0"/>
              <a:t>نظم المعلومات التسويقية بأنها الهيكل الذي يتكون من العاملين </a:t>
            </a:r>
            <a:r>
              <a:rPr lang="ar-SA" sz="1800" dirty="0" smtClean="0"/>
              <a:t>والمعدات والأساليب </a:t>
            </a:r>
            <a:r>
              <a:rPr lang="ar-SA" sz="1800" dirty="0"/>
              <a:t>ويقوم بجمع ومعالجة وتحليل المعلومات و رفعها في الوقت المحدد إلى الجهات </a:t>
            </a:r>
            <a:r>
              <a:rPr lang="ar-SA" sz="1800" dirty="0" smtClean="0"/>
              <a:t>التي تختص </a:t>
            </a:r>
            <a:r>
              <a:rPr lang="ar-SA" sz="1800" dirty="0"/>
              <a:t>باتخاذ القرارات. </a:t>
            </a:r>
            <a:endParaRPr lang="ar-SA" sz="1800" dirty="0" smtClean="0"/>
          </a:p>
          <a:p>
            <a:pPr marL="68580" indent="0" algn="justLow" rtl="1">
              <a:buNone/>
            </a:pPr>
            <a:endParaRPr lang="ar-SA" sz="1800" dirty="0"/>
          </a:p>
          <a:p>
            <a:pPr marL="68580" indent="0" algn="justLow" rtl="1">
              <a:buNone/>
            </a:pPr>
            <a:r>
              <a:rPr lang="ar-SA" sz="1800" dirty="0" smtClean="0">
                <a:solidFill>
                  <a:srgbClr val="0070C0"/>
                </a:solidFill>
              </a:rPr>
              <a:t>العناصر </a:t>
            </a:r>
            <a:r>
              <a:rPr lang="ar-SA" sz="1800" dirty="0">
                <a:solidFill>
                  <a:srgbClr val="0070C0"/>
                </a:solidFill>
              </a:rPr>
              <a:t>التي يتكون منها نظم المعلومات التسويقية:</a:t>
            </a:r>
            <a:endParaRPr lang="ar-SA" sz="1800" dirty="0" smtClean="0">
              <a:solidFill>
                <a:srgbClr val="0070C0"/>
              </a:solidFill>
            </a:endParaRPr>
          </a:p>
          <a:p>
            <a:pPr marL="68580" indent="0" algn="r" rtl="1">
              <a:buNone/>
            </a:pPr>
            <a:r>
              <a:rPr lang="ar-SA" sz="1800" dirty="0" smtClean="0"/>
              <a:t>1- نظام </a:t>
            </a:r>
            <a:r>
              <a:rPr lang="ar-SA" sz="1800" dirty="0"/>
              <a:t>التقارير </a:t>
            </a:r>
            <a:r>
              <a:rPr lang="ar-SA" sz="1800" dirty="0" smtClean="0"/>
              <a:t>الداخلية</a:t>
            </a:r>
          </a:p>
          <a:p>
            <a:pPr marL="68580" indent="0" algn="r" rtl="1">
              <a:buNone/>
            </a:pPr>
            <a:r>
              <a:rPr lang="ar-SA" sz="1800" dirty="0" smtClean="0"/>
              <a:t>2- نظام </a:t>
            </a:r>
            <a:r>
              <a:rPr lang="ar-SA" sz="1800" dirty="0"/>
              <a:t>الاستخبارات </a:t>
            </a:r>
            <a:r>
              <a:rPr lang="ar-SA" sz="1800" dirty="0" smtClean="0"/>
              <a:t>التسويقية</a:t>
            </a:r>
          </a:p>
          <a:p>
            <a:pPr marL="68580" indent="0" algn="r" rtl="1">
              <a:buNone/>
            </a:pPr>
            <a:r>
              <a:rPr lang="ar-SA" sz="1800" dirty="0" smtClean="0"/>
              <a:t>3- نظام </a:t>
            </a:r>
            <a:r>
              <a:rPr lang="ar-SA" sz="1800" dirty="0"/>
              <a:t>دعم القرار </a:t>
            </a:r>
            <a:r>
              <a:rPr lang="ar-SA" sz="1800" dirty="0" smtClean="0"/>
              <a:t>التسويقي</a:t>
            </a:r>
          </a:p>
          <a:p>
            <a:pPr marL="68580" indent="0" algn="r" rtl="1">
              <a:buNone/>
            </a:pPr>
            <a:r>
              <a:rPr lang="ar-SA" sz="1800" dirty="0" smtClean="0"/>
              <a:t>4- نظام </a:t>
            </a:r>
            <a:r>
              <a:rPr lang="ar-SA" sz="1800" dirty="0"/>
              <a:t>البحث التسويقي</a:t>
            </a:r>
            <a:endParaRPr lang="ar-SA" sz="1800" dirty="0" smtClean="0"/>
          </a:p>
          <a:p>
            <a:pPr marL="68580" indent="0" algn="r" rtl="1">
              <a:buNone/>
            </a:pPr>
            <a:endParaRPr lang="en-US" sz="1800" dirty="0"/>
          </a:p>
        </p:txBody>
      </p:sp>
    </p:spTree>
    <p:extLst>
      <p:ext uri="{BB962C8B-B14F-4D97-AF65-F5344CB8AC3E}">
        <p14:creationId xmlns:p14="http://schemas.microsoft.com/office/powerpoint/2010/main" val="335232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457200" y="1828800"/>
            <a:ext cx="6019800" cy="6050236"/>
          </a:xfrm>
        </p:spPr>
        <p:txBody>
          <a:bodyPr>
            <a:normAutofit/>
          </a:bodyPr>
          <a:lstStyle/>
          <a:p>
            <a:pPr marL="68580" indent="0" algn="r" rtl="1">
              <a:buNone/>
            </a:pPr>
            <a:r>
              <a:rPr lang="ar-SA" sz="1800" dirty="0" smtClean="0"/>
              <a:t>يعتبر البحث التسويقي نشاطا مخططاً يستخدم طرق البحث العلمي للحصول </a:t>
            </a:r>
            <a:r>
              <a:rPr lang="ar-SA" sz="1800" dirty="0"/>
              <a:t>على نتائج يمكن دعمها بشواهد في واقع البيئة التسويقية و يمكن التحقق من صحتها من قبل الآخرين . </a:t>
            </a:r>
            <a:r>
              <a:rPr lang="ar-SA" sz="1800" dirty="0" smtClean="0"/>
              <a:t>ومن الواضح أنه </a:t>
            </a:r>
            <a:r>
              <a:rPr lang="ar-SA" sz="1800" dirty="0"/>
              <a:t>بدون البحث التسويقي سيتعذر اتخاذ كثير من القرارات. ومن هنا </a:t>
            </a:r>
            <a:r>
              <a:rPr lang="ar-SA" sz="1800" dirty="0" smtClean="0"/>
              <a:t>سندرك </a:t>
            </a:r>
            <a:r>
              <a:rPr lang="ar-SA" sz="1800" dirty="0"/>
              <a:t>سبب </a:t>
            </a:r>
            <a:r>
              <a:rPr lang="ar-SA" sz="1800" dirty="0" smtClean="0"/>
              <a:t>تخصيص</a:t>
            </a:r>
            <a:r>
              <a:rPr lang="ar-SA" sz="1800" dirty="0"/>
              <a:t> مؤسسات الأعمال ميزانيات كبيرة للبحث التسويقي. </a:t>
            </a:r>
            <a:endParaRPr lang="ar-SA" sz="1800" dirty="0" smtClean="0"/>
          </a:p>
          <a:p>
            <a:pPr algn="r" rtl="1"/>
            <a:r>
              <a:rPr lang="ar-SA" sz="1800" dirty="0" smtClean="0"/>
              <a:t>ويوضح الجدول التالي المبالغ المنفقة من قبل الشركات على البحث التسويقي.</a:t>
            </a:r>
            <a:endParaRPr lang="en-US" sz="1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41" t="43750" r="38311" b="13194"/>
          <a:stretch/>
        </p:blipFill>
        <p:spPr bwMode="auto">
          <a:xfrm>
            <a:off x="1219200" y="5302827"/>
            <a:ext cx="4381500" cy="246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3581400" y="76200"/>
            <a:ext cx="2438400" cy="646331"/>
          </a:xfrm>
          <a:prstGeom prst="rect">
            <a:avLst/>
          </a:prstGeom>
          <a:noFill/>
        </p:spPr>
        <p:txBody>
          <a:bodyPr wrap="square" rtlCol="0">
            <a:spAutoFit/>
          </a:bodyPr>
          <a:lstStyle/>
          <a:p>
            <a:pPr algn="ctr"/>
            <a:r>
              <a:rPr lang="ar-SA" dirty="0">
                <a:solidFill>
                  <a:schemeClr val="bg1"/>
                </a:solidFill>
              </a:rPr>
              <a:t>رابعاً- أهمية البحوث التسويقية</a:t>
            </a:r>
          </a:p>
        </p:txBody>
      </p:sp>
    </p:spTree>
    <p:extLst>
      <p:ext uri="{BB962C8B-B14F-4D97-AF65-F5344CB8AC3E}">
        <p14:creationId xmlns:p14="http://schemas.microsoft.com/office/powerpoint/2010/main" val="2376834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381000" y="1676400"/>
            <a:ext cx="6096000" cy="6202636"/>
          </a:xfrm>
        </p:spPr>
        <p:txBody>
          <a:bodyPr/>
          <a:lstStyle/>
          <a:p>
            <a:pPr marL="68580" indent="0" algn="r" rtl="1">
              <a:buNone/>
            </a:pPr>
            <a:r>
              <a:rPr lang="ar-SA" dirty="0" smtClean="0"/>
              <a:t>يمكن </a:t>
            </a:r>
            <a:r>
              <a:rPr lang="ar-SA" dirty="0"/>
              <a:t>تصنيف البحوث التسويقية وفقاً للمجال الذي يدور البحث فيه</a:t>
            </a:r>
            <a:r>
              <a:rPr lang="ar-SA" dirty="0" smtClean="0"/>
              <a:t>:</a:t>
            </a:r>
          </a:p>
          <a:p>
            <a:pPr algn="justLow" rtl="1">
              <a:buFontTx/>
              <a:buChar char="-"/>
            </a:pPr>
            <a:r>
              <a:rPr lang="ar-SA" dirty="0" smtClean="0"/>
              <a:t>بحوث </a:t>
            </a:r>
            <a:r>
              <a:rPr lang="ar-SA" dirty="0"/>
              <a:t>البيئة </a:t>
            </a:r>
            <a:r>
              <a:rPr lang="ar-SA" dirty="0" smtClean="0"/>
              <a:t>التسويقية </a:t>
            </a:r>
            <a:r>
              <a:rPr lang="en-US" dirty="0" smtClean="0"/>
              <a:t>(PRESTCOM)</a:t>
            </a:r>
            <a:endParaRPr lang="ar-SA" dirty="0" smtClean="0"/>
          </a:p>
          <a:p>
            <a:pPr algn="justLow" rtl="1">
              <a:buFontTx/>
              <a:buChar char="-"/>
            </a:pPr>
            <a:r>
              <a:rPr lang="ar-SA" dirty="0"/>
              <a:t>بحوث </a:t>
            </a:r>
            <a:r>
              <a:rPr lang="ar-SA" dirty="0" smtClean="0"/>
              <a:t>المنافسة</a:t>
            </a:r>
          </a:p>
          <a:p>
            <a:pPr algn="justLow" rtl="1">
              <a:buFontTx/>
              <a:buChar char="-"/>
            </a:pPr>
            <a:r>
              <a:rPr lang="ar-SA" dirty="0"/>
              <a:t>بحوث المنتج </a:t>
            </a:r>
            <a:endParaRPr lang="ar-SA" dirty="0" smtClean="0"/>
          </a:p>
          <a:p>
            <a:pPr algn="justLow" rtl="1">
              <a:buFontTx/>
              <a:buChar char="-"/>
            </a:pPr>
            <a:r>
              <a:rPr lang="ar-SA" dirty="0"/>
              <a:t>بحوث </a:t>
            </a:r>
            <a:r>
              <a:rPr lang="ar-SA" dirty="0" smtClean="0"/>
              <a:t>المستهلك</a:t>
            </a:r>
          </a:p>
          <a:p>
            <a:pPr algn="justLow" rtl="1">
              <a:buFontTx/>
              <a:buChar char="-"/>
            </a:pPr>
            <a:r>
              <a:rPr lang="ar-SA" dirty="0"/>
              <a:t>بحوث الأسعار </a:t>
            </a:r>
            <a:r>
              <a:rPr lang="en-US" dirty="0" smtClean="0"/>
              <a:t>(Price Discrimination)</a:t>
            </a:r>
            <a:endParaRPr lang="ar-SA" dirty="0" smtClean="0"/>
          </a:p>
          <a:p>
            <a:pPr algn="justLow" rtl="1">
              <a:buFontTx/>
              <a:buChar char="-"/>
            </a:pPr>
            <a:r>
              <a:rPr lang="ar-SA" dirty="0"/>
              <a:t>بحوث </a:t>
            </a:r>
            <a:r>
              <a:rPr lang="ar-SA" dirty="0" smtClean="0"/>
              <a:t>الترويج والإعلان</a:t>
            </a:r>
          </a:p>
          <a:p>
            <a:pPr algn="justLow" rtl="1">
              <a:buFontTx/>
              <a:buChar char="-"/>
            </a:pPr>
            <a:r>
              <a:rPr lang="ar-SA" dirty="0"/>
              <a:t>بحوث المبيعات </a:t>
            </a:r>
            <a:r>
              <a:rPr lang="ar-SA" dirty="0" smtClean="0"/>
              <a:t>والتوزيع</a:t>
            </a:r>
          </a:p>
          <a:p>
            <a:pPr algn="justLow" rtl="1">
              <a:buFontTx/>
              <a:buChar char="-"/>
            </a:pPr>
            <a:r>
              <a:rPr lang="ar-SA" dirty="0"/>
              <a:t>بحوث التبادل بين </a:t>
            </a:r>
            <a:r>
              <a:rPr lang="ar-SA" dirty="0" smtClean="0"/>
              <a:t>المؤسسات</a:t>
            </a:r>
            <a:r>
              <a:rPr lang="en-US" dirty="0" smtClean="0"/>
              <a:t> (B2B)</a:t>
            </a:r>
            <a:endParaRPr lang="ar-SA" dirty="0" smtClean="0"/>
          </a:p>
          <a:p>
            <a:pPr algn="justLow" rtl="1">
              <a:buFontTx/>
              <a:buChar char="-"/>
            </a:pPr>
            <a:endParaRPr lang="ar-SA" dirty="0" smtClean="0"/>
          </a:p>
          <a:p>
            <a:pPr algn="justLow" rtl="1">
              <a:buFontTx/>
              <a:buChar char="-"/>
            </a:pPr>
            <a:endParaRPr lang="en-US" dirty="0"/>
          </a:p>
        </p:txBody>
      </p:sp>
      <p:sp>
        <p:nvSpPr>
          <p:cNvPr id="5" name="مربع نص 4"/>
          <p:cNvSpPr txBox="1"/>
          <p:nvPr/>
        </p:nvSpPr>
        <p:spPr>
          <a:xfrm>
            <a:off x="3581400" y="76200"/>
            <a:ext cx="2438400" cy="646331"/>
          </a:xfrm>
          <a:prstGeom prst="rect">
            <a:avLst/>
          </a:prstGeom>
          <a:noFill/>
        </p:spPr>
        <p:txBody>
          <a:bodyPr wrap="square" rtlCol="0">
            <a:spAutoFit/>
          </a:bodyPr>
          <a:lstStyle/>
          <a:p>
            <a:pPr algn="ctr"/>
            <a:r>
              <a:rPr lang="ar-SA" dirty="0">
                <a:solidFill>
                  <a:schemeClr val="bg1"/>
                </a:solidFill>
              </a:rPr>
              <a:t>خامساً- مجالات البحث التسويقي</a:t>
            </a:r>
          </a:p>
        </p:txBody>
      </p:sp>
    </p:spTree>
    <p:extLst>
      <p:ext uri="{BB962C8B-B14F-4D97-AF65-F5344CB8AC3E}">
        <p14:creationId xmlns:p14="http://schemas.microsoft.com/office/powerpoint/2010/main" val="395618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381000" y="1219200"/>
            <a:ext cx="6096000" cy="6659836"/>
          </a:xfrm>
        </p:spPr>
        <p:txBody>
          <a:bodyPr/>
          <a:lstStyle/>
          <a:p>
            <a:pPr algn="justLow" rtl="1"/>
            <a:r>
              <a:rPr lang="ar-SA" sz="1800" dirty="0" smtClean="0"/>
              <a:t>بعض </a:t>
            </a:r>
            <a:r>
              <a:rPr lang="ar-SA" sz="1800" dirty="0"/>
              <a:t>المجالات التي تشكل موضوعات للبحث </a:t>
            </a:r>
            <a:r>
              <a:rPr lang="ar-SA" sz="1800" dirty="0" smtClean="0"/>
              <a:t>التسويقي.</a:t>
            </a:r>
          </a:p>
          <a:p>
            <a:pPr algn="justLow" rtl="1"/>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72" t="23864" r="35472" b="17424"/>
          <a:stretch/>
        </p:blipFill>
        <p:spPr bwMode="auto">
          <a:xfrm>
            <a:off x="914400" y="2286000"/>
            <a:ext cx="5460158" cy="3839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612395" y="199080"/>
            <a:ext cx="3142207" cy="369332"/>
          </a:xfrm>
          <a:prstGeom prst="rect">
            <a:avLst/>
          </a:prstGeom>
          <a:noFill/>
        </p:spPr>
        <p:txBody>
          <a:bodyPr wrap="none" rtlCol="0">
            <a:spAutoFit/>
          </a:bodyPr>
          <a:lstStyle/>
          <a:p>
            <a:pPr algn="ctr"/>
            <a:r>
              <a:rPr lang="ar-SA">
                <a:solidFill>
                  <a:schemeClr val="bg1"/>
                </a:solidFill>
              </a:rPr>
              <a:t>مجالات البحث التسويقي</a:t>
            </a:r>
            <a:endParaRPr lang="ar-SA" dirty="0">
              <a:solidFill>
                <a:schemeClr val="bg1"/>
              </a:solidFill>
            </a:endParaRPr>
          </a:p>
        </p:txBody>
      </p:sp>
    </p:spTree>
    <p:extLst>
      <p:ext uri="{BB962C8B-B14F-4D97-AF65-F5344CB8AC3E}">
        <p14:creationId xmlns:p14="http://schemas.microsoft.com/office/powerpoint/2010/main" val="5069897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3123</TotalTime>
  <Words>1044</Words>
  <Application>Microsoft Macintosh PowerPoint</Application>
  <PresentationFormat>On-screen Show (4:3)</PresentationFormat>
  <Paragraphs>127</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AdvertisingBold</vt:lpstr>
      <vt:lpstr>Calibri</vt:lpstr>
      <vt:lpstr>Century Gothic</vt:lpstr>
      <vt:lpstr>Tahoma</vt:lpstr>
      <vt:lpstr>Wingdings</vt:lpstr>
      <vt:lpstr>Wingdings 2</vt:lpstr>
      <vt:lpstr>Arial</vt:lpstr>
      <vt:lpstr>أوستن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وقد يكون وضع جهاز بحوث التسويق تابعاً لإدارة التسويق ولكن بسلطة استشارية فقط، وهو ما يوضحه الشكل .</vt:lpstr>
      <vt:lpstr>  ويكون أيضاً ذا سلطة استشارية، وهو ما يوضحه الشكل</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Mashael Al-mugairen</cp:lastModifiedBy>
  <cp:revision>87</cp:revision>
  <dcterms:created xsi:type="dcterms:W3CDTF">2018-01-29T07:57:55Z</dcterms:created>
  <dcterms:modified xsi:type="dcterms:W3CDTF">2018-02-03T18:51:05Z</dcterms:modified>
</cp:coreProperties>
</file>