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12"/>
    <p:restoredTop sz="50000" autoAdjust="0"/>
  </p:normalViewPr>
  <p:slideViewPr>
    <p:cSldViewPr>
      <p:cViewPr>
        <p:scale>
          <a:sx n="70" d="100"/>
          <a:sy n="70" d="100"/>
        </p:scale>
        <p:origin x="3264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4/15/18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4/15/18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4/15/18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4/15/18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4/15/18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0" t="38983" r="34570" b="37800"/>
          <a:stretch/>
        </p:blipFill>
        <p:spPr bwMode="auto">
          <a:xfrm>
            <a:off x="411275" y="3733800"/>
            <a:ext cx="599902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الوحدة التاسعة</a:t>
            </a:r>
          </a:p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تقرير البحث التسويقي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معرفة </a:t>
            </a:r>
            <a:r>
              <a:rPr lang="ar-SA" sz="1800" dirty="0"/>
              <a:t>كيفية كتابة تقرير تسويقي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عندما </a:t>
            </a:r>
            <a:r>
              <a:rPr lang="ar-SA" sz="1800" dirty="0"/>
              <a:t>تكمل هذه الوحدة يكون المتدرب قادراً وبكفاءة على أن:</a:t>
            </a:r>
          </a:p>
          <a:p>
            <a:pPr marL="68580" indent="0" algn="justLow" rtl="1">
              <a:buNone/>
            </a:pPr>
            <a:r>
              <a:rPr lang="ar-SA" sz="1800" dirty="0"/>
              <a:t>يكتب تقريراً تسويقياً.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مقدمة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كتابة التقرير التسويقي هي آخر خطوات البحث وينبغي على الباحث </a:t>
            </a:r>
            <a:r>
              <a:rPr lang="ar-SA" sz="1800" dirty="0"/>
              <a:t>أن </a:t>
            </a:r>
            <a:r>
              <a:rPr lang="ar-SA" sz="1800" dirty="0" smtClean="0"/>
              <a:t>يتبع أسس</a:t>
            </a:r>
            <a:r>
              <a:rPr lang="ar-SA" sz="1800" dirty="0"/>
              <a:t> </a:t>
            </a:r>
            <a:r>
              <a:rPr lang="ar-SA" sz="1800" dirty="0" smtClean="0"/>
              <a:t>كتابة </a:t>
            </a:r>
            <a:r>
              <a:rPr lang="ar-SA" sz="1800" dirty="0"/>
              <a:t>التقارير. إن التقرير الجيد هو التقرير الذي يستطيع المدير أن </a:t>
            </a:r>
            <a:r>
              <a:rPr lang="ar-SA" sz="1800" dirty="0" smtClean="0"/>
              <a:t>يعتمد على نتائجه </a:t>
            </a:r>
            <a:r>
              <a:rPr lang="ar-SA" sz="1800" dirty="0"/>
              <a:t>في</a:t>
            </a:r>
          </a:p>
          <a:p>
            <a:pPr marL="68580" indent="0" algn="justLow" rtl="1">
              <a:buNone/>
            </a:pPr>
            <a:r>
              <a:rPr lang="ar-SA" sz="1800" dirty="0"/>
              <a:t>اتخاذ القرار التسويقي </a:t>
            </a:r>
            <a:r>
              <a:rPr lang="ar-SA" sz="1800" dirty="0" smtClean="0"/>
              <a:t>المناسب</a:t>
            </a:r>
            <a:r>
              <a:rPr lang="ar-SA" sz="1800" dirty="0"/>
              <a:t>. </a:t>
            </a:r>
            <a:r>
              <a:rPr lang="ar-SA" sz="1800" dirty="0" smtClean="0"/>
              <a:t>وسنتناول بإيجاز أهم متطلبات كتابة التقرير التسويقي</a:t>
            </a:r>
            <a:r>
              <a:rPr lang="ar-SA" sz="1800" dirty="0"/>
              <a:t> </a:t>
            </a:r>
            <a:r>
              <a:rPr lang="ar-SA" sz="1800" dirty="0" smtClean="0"/>
              <a:t>وفق </a:t>
            </a:r>
            <a:r>
              <a:rPr lang="ar-SA" sz="1800" dirty="0"/>
              <a:t>المعايير المعروفة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أولاً- ماهية التقرير</a:t>
            </a:r>
          </a:p>
          <a:p>
            <a:pPr marL="68580" indent="0" algn="justLow" rtl="1">
              <a:buNone/>
            </a:pPr>
            <a:r>
              <a:rPr lang="ar-SA" sz="1800" dirty="0" smtClean="0"/>
              <a:t>يعتبر إعداد وعرض التقرير النهائي هو الخطوة الأخيرة </a:t>
            </a:r>
            <a:r>
              <a:rPr lang="ar-SA" sz="1800" dirty="0"/>
              <a:t>في </a:t>
            </a:r>
            <a:r>
              <a:rPr lang="ar-SA" sz="1800" dirty="0" smtClean="0"/>
              <a:t>عملية البحث التسويقي</a:t>
            </a:r>
            <a:r>
              <a:rPr lang="ar-SA" sz="1800" dirty="0"/>
              <a:t>. </a:t>
            </a:r>
            <a:r>
              <a:rPr lang="ar-SA" sz="1800" dirty="0" smtClean="0"/>
              <a:t>ويعرف</a:t>
            </a:r>
            <a:r>
              <a:rPr lang="ar-SA" sz="1800" dirty="0"/>
              <a:t> </a:t>
            </a:r>
            <a:r>
              <a:rPr lang="ar-SA" sz="1800" dirty="0" smtClean="0"/>
              <a:t>التقرير </a:t>
            </a:r>
            <a:r>
              <a:rPr lang="ar-SA" sz="1800" dirty="0"/>
              <a:t>النهائي للبحث التسويقي بأنه </a:t>
            </a:r>
            <a:r>
              <a:rPr lang="ar-SA" sz="1800" dirty="0" smtClean="0"/>
              <a:t>عرض </a:t>
            </a:r>
            <a:r>
              <a:rPr lang="ar-SA" sz="1800" dirty="0"/>
              <a:t>نتائج البحث التسويقي على </a:t>
            </a:r>
            <a:r>
              <a:rPr lang="ar-SA" sz="1800" dirty="0" smtClean="0"/>
              <a:t>بعض </a:t>
            </a:r>
            <a:r>
              <a:rPr lang="ar-SA" sz="1800" dirty="0"/>
              <a:t>الأفراد </a:t>
            </a:r>
            <a:r>
              <a:rPr lang="ar-SA" sz="1800" dirty="0" smtClean="0"/>
              <a:t>المهتمين</a:t>
            </a:r>
            <a:r>
              <a:rPr lang="ar-SA" sz="1800" dirty="0"/>
              <a:t> </a:t>
            </a:r>
            <a:r>
              <a:rPr lang="ar-SA" sz="1800" dirty="0" smtClean="0"/>
              <a:t>بهذه </a:t>
            </a:r>
            <a:r>
              <a:rPr lang="ar-SA" sz="1800" dirty="0"/>
              <a:t>النتائج لتحقيق هدف معين. </a:t>
            </a:r>
            <a:r>
              <a:rPr lang="ar-SA" sz="1800" dirty="0" smtClean="0"/>
              <a:t>وقد يكون عرض التقرير مكتوباً </a:t>
            </a:r>
            <a:r>
              <a:rPr lang="ar-SA" sz="1800" dirty="0"/>
              <a:t>أو </a:t>
            </a:r>
            <a:r>
              <a:rPr lang="ar-SA" sz="1800" dirty="0" smtClean="0"/>
              <a:t>شفهيا </a:t>
            </a:r>
            <a:r>
              <a:rPr lang="ar-SA" sz="1800" dirty="0"/>
              <a:t>. </a:t>
            </a:r>
            <a:r>
              <a:rPr lang="ar-SA" sz="1800" dirty="0" smtClean="0"/>
              <a:t>وتبدو أهمية</a:t>
            </a:r>
            <a:r>
              <a:rPr lang="ar-SA" sz="1800" dirty="0"/>
              <a:t> </a:t>
            </a:r>
            <a:r>
              <a:rPr lang="ar-SA" sz="1800" dirty="0" smtClean="0"/>
              <a:t>التقرير </a:t>
            </a:r>
            <a:r>
              <a:rPr lang="ar-SA" sz="1800" dirty="0"/>
              <a:t>النهائي للبحث التسويقي نظراً للأسباب التالية</a:t>
            </a:r>
            <a:r>
              <a:rPr lang="ar-SA" sz="1800" dirty="0" smtClean="0"/>
              <a:t>: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التقرير النهائي هو النتيجة النهائية لعملية البحث </a:t>
            </a:r>
            <a:r>
              <a:rPr lang="ar-SA" sz="1800" dirty="0" smtClean="0"/>
              <a:t>التسويقي.</a:t>
            </a:r>
          </a:p>
          <a:p>
            <a:pPr algn="justLow" rtl="1">
              <a:buFontTx/>
              <a:buChar char="-"/>
            </a:pPr>
            <a:r>
              <a:rPr lang="ar-SA" sz="1800" dirty="0" smtClean="0"/>
              <a:t>أن </a:t>
            </a:r>
            <a:r>
              <a:rPr lang="ar-SA" sz="1800" dirty="0"/>
              <a:t>التقرير النهائي يمثل </a:t>
            </a:r>
            <a:r>
              <a:rPr lang="ar-SA" sz="1800" dirty="0" smtClean="0"/>
              <a:t>النتيجة النهائية لعملية البحث التسويقي التي يعتمد عليها في اتخاذ العديد من القرارات التسويقية </a:t>
            </a:r>
            <a:r>
              <a:rPr lang="ar-SA" sz="1800" dirty="0"/>
              <a:t>ذات </a:t>
            </a:r>
            <a:r>
              <a:rPr lang="ar-SA" sz="1800" dirty="0" smtClean="0"/>
              <a:t>الصلة بموضوع البحث.</a:t>
            </a:r>
          </a:p>
          <a:p>
            <a:pPr algn="justLow" rtl="1">
              <a:buFontTx/>
              <a:buChar char="-"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r>
              <a:rPr lang="ar-SA" sz="1800" dirty="0">
                <a:solidFill>
                  <a:srgbClr val="0070C0"/>
                </a:solidFill>
              </a:rPr>
              <a:t>ثانياً- العوامل الأساسية في التقرير</a:t>
            </a:r>
          </a:p>
          <a:p>
            <a:pPr marL="68580" indent="0" algn="justLow" rtl="1">
              <a:buNone/>
            </a:pPr>
            <a:r>
              <a:rPr lang="ar-SA" sz="1800" dirty="0"/>
              <a:t>توجد مجموعة من العوامل التي يجب على مقدم التقرير أن يأخذها في الاعتبار وهي</a:t>
            </a:r>
            <a:r>
              <a:rPr lang="ar-SA" sz="1800" dirty="0" smtClean="0"/>
              <a:t>:</a:t>
            </a:r>
          </a:p>
          <a:p>
            <a:pPr marL="355600" indent="0" algn="justLow" rtl="1">
              <a:buNone/>
            </a:pPr>
            <a:r>
              <a:rPr lang="ar-SA" sz="1800" dirty="0" smtClean="0"/>
              <a:t>التركيز </a:t>
            </a:r>
            <a:r>
              <a:rPr lang="ar-SA" sz="1800" dirty="0"/>
              <a:t>على قراء </a:t>
            </a:r>
            <a:r>
              <a:rPr lang="ar-SA" sz="1800" dirty="0" smtClean="0"/>
              <a:t>التقرير .</a:t>
            </a:r>
          </a:p>
          <a:p>
            <a:pPr marL="355600" indent="0" algn="justLow" rtl="1">
              <a:buNone/>
            </a:pPr>
            <a:r>
              <a:rPr lang="ar-SA" sz="1800" dirty="0"/>
              <a:t>توفير المعلومات </a:t>
            </a:r>
            <a:r>
              <a:rPr lang="ar-SA" sz="1800" dirty="0" smtClean="0"/>
              <a:t>المطلوبة</a:t>
            </a:r>
          </a:p>
          <a:p>
            <a:pPr marL="355600" indent="0" algn="justLow" rtl="1">
              <a:buNone/>
            </a:pPr>
            <a:r>
              <a:rPr lang="ar-SA" sz="1800" dirty="0"/>
              <a:t>اكتمال التقرير مع </a:t>
            </a:r>
            <a:r>
              <a:rPr lang="ar-SA" sz="1800" dirty="0" smtClean="0"/>
              <a:t>الإيجاز</a:t>
            </a:r>
          </a:p>
          <a:p>
            <a:pPr marL="355600" indent="0" algn="justLow" rtl="1">
              <a:buNone/>
            </a:pPr>
            <a:r>
              <a:rPr lang="ar-SA" sz="1800" dirty="0"/>
              <a:t>دقة التقرير</a:t>
            </a: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ثالثاً- </a:t>
            </a:r>
            <a:r>
              <a:rPr lang="ar-SA" sz="1800" dirty="0">
                <a:solidFill>
                  <a:srgbClr val="0070C0"/>
                </a:solidFill>
              </a:rPr>
              <a:t>تنظيم التقرير</a:t>
            </a:r>
          </a:p>
          <a:p>
            <a:pPr marL="68580" indent="0" algn="justLow" rtl="1">
              <a:buNone/>
            </a:pPr>
            <a:r>
              <a:rPr lang="ar-SA" sz="1800" dirty="0"/>
              <a:t>يجب على </a:t>
            </a:r>
            <a:r>
              <a:rPr lang="ar-SA" sz="1800" dirty="0" smtClean="0"/>
              <a:t>الباحث التسويقي </a:t>
            </a:r>
            <a:r>
              <a:rPr lang="ar-SA" sz="1800" dirty="0"/>
              <a:t>أن </a:t>
            </a:r>
            <a:r>
              <a:rPr lang="ar-SA" sz="1800" dirty="0" smtClean="0"/>
              <a:t>يحدد الأسلوب الملائم لتنظيم التقرير</a:t>
            </a:r>
            <a:r>
              <a:rPr lang="ar-SA" sz="1800" dirty="0"/>
              <a:t>. وفي </a:t>
            </a:r>
            <a:r>
              <a:rPr lang="ar-SA" sz="1800" dirty="0" smtClean="0"/>
              <a:t>الواقع فإنه لا يوجد </a:t>
            </a:r>
            <a:r>
              <a:rPr lang="ar-SA" sz="1800" dirty="0"/>
              <a:t>أسلوب أو تصميم أمثل لتنظيم </a:t>
            </a:r>
            <a:r>
              <a:rPr lang="ar-SA" sz="1800" dirty="0" smtClean="0"/>
              <a:t>التقرير لكن يمكن القول بوجود تنظيم أفضل لتقرير</a:t>
            </a:r>
            <a:r>
              <a:rPr lang="ar-SA" sz="1800" dirty="0"/>
              <a:t> </a:t>
            </a:r>
            <a:r>
              <a:rPr lang="ar-SA" sz="1800" dirty="0" smtClean="0"/>
              <a:t>معين.</a:t>
            </a:r>
          </a:p>
          <a:p>
            <a:pPr marL="68580" indent="0" algn="justLow" rtl="1">
              <a:buNone/>
            </a:pPr>
            <a:r>
              <a:rPr lang="ar-SA" sz="1800" dirty="0"/>
              <a:t>وفيما يلي </a:t>
            </a:r>
            <a:r>
              <a:rPr lang="ar-SA" sz="1800" dirty="0" smtClean="0"/>
              <a:t>عرض </a:t>
            </a:r>
            <a:r>
              <a:rPr lang="ar-SA" sz="1800" dirty="0"/>
              <a:t>لتنظيم التقرير التسويقي والذي قد يكون ملائماً لبعا </a:t>
            </a:r>
            <a:r>
              <a:rPr lang="ar-SA" sz="1800" dirty="0" smtClean="0"/>
              <a:t>التقارير ولكنه لا </a:t>
            </a:r>
            <a:r>
              <a:rPr lang="ar-SA" sz="1800" dirty="0"/>
              <a:t>يكون مناسباً لتقارير أخر 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صفحة العنوان</a:t>
            </a:r>
          </a:p>
          <a:p>
            <a:pPr marL="690563" indent="-406400" algn="justLow" rtl="1">
              <a:buNone/>
            </a:pPr>
            <a:r>
              <a:rPr lang="ar-SA" sz="1800" dirty="0"/>
              <a:t>- كتابة عنوان البحث في منتصف الصفحة بخط كبير وغامق.</a:t>
            </a:r>
          </a:p>
          <a:p>
            <a:pPr marL="690563" indent="-406400" algn="justLow" rtl="1">
              <a:buNone/>
            </a:pPr>
            <a:r>
              <a:rPr lang="ar-SA" sz="1800" dirty="0"/>
              <a:t>- كتابة الجهة التي قامت بإعداد التقرير في الجانب الأيمن أعلى الصفحة.</a:t>
            </a:r>
          </a:p>
          <a:p>
            <a:pPr marL="690563" indent="-406400" algn="justLow" rtl="1">
              <a:buNone/>
            </a:pPr>
            <a:r>
              <a:rPr lang="ar-SA" sz="1800" dirty="0"/>
              <a:t>- كتابة الجهة الموجه إليها التقرير أسفل العنوان.</a:t>
            </a:r>
          </a:p>
          <a:p>
            <a:pPr marL="690563" indent="-406400" algn="justLow" rtl="1">
              <a:buNone/>
            </a:pPr>
            <a:r>
              <a:rPr lang="ar-SA" sz="1800" dirty="0"/>
              <a:t>- كتابة تاريخ إعداد التقرير أسفل الصفحة.</a:t>
            </a:r>
          </a:p>
          <a:p>
            <a:pPr marL="690563" indent="-406400" algn="justLow" rtl="1">
              <a:buNone/>
            </a:pPr>
            <a:r>
              <a:rPr lang="ar-SA" sz="1800" dirty="0"/>
              <a:t>- ضرورة تنسيق حجم الخط ومواضع الكتابة على الصفحة.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2-  </a:t>
            </a:r>
            <a:r>
              <a:rPr lang="ar-SA" sz="1800" dirty="0">
                <a:solidFill>
                  <a:srgbClr val="0070C0"/>
                </a:solidFill>
              </a:rPr>
              <a:t>قائمة المحتويات </a:t>
            </a:r>
            <a:r>
              <a:rPr lang="ar-SA" sz="1800" dirty="0" smtClean="0">
                <a:solidFill>
                  <a:srgbClr val="0070C0"/>
                </a:solidFill>
              </a:rPr>
              <a:t>(الفهرس )</a:t>
            </a: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تضم قائمة المحتويات أو </a:t>
            </a:r>
            <a:r>
              <a:rPr lang="ar-SA" sz="1800" dirty="0" smtClean="0"/>
              <a:t>الفهرس </a:t>
            </a:r>
            <a:r>
              <a:rPr lang="ar-SA" sz="1800" dirty="0"/>
              <a:t>الموضوعات التي </a:t>
            </a:r>
            <a:r>
              <a:rPr lang="ar-SA" sz="1800" dirty="0" smtClean="0"/>
              <a:t>يغطيها التقرير حسب ترتيب ورودها في متن التقرير مع تحديد أرقام الصفحات لكل موضوع بهدف مساعدة قار ئ التقرير في</a:t>
            </a:r>
            <a:r>
              <a:rPr lang="ar-SA" sz="1800" dirty="0"/>
              <a:t> </a:t>
            </a:r>
            <a:r>
              <a:rPr lang="ar-SA" sz="1800" dirty="0" smtClean="0"/>
              <a:t>الوصول </a:t>
            </a:r>
            <a:r>
              <a:rPr lang="ar-SA" sz="1800" dirty="0"/>
              <a:t>إلى أي جزء من التقرير بسرعة ودون عناء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3-  </a:t>
            </a:r>
            <a:r>
              <a:rPr lang="ar-SA" sz="1800" dirty="0">
                <a:solidFill>
                  <a:srgbClr val="0070C0"/>
                </a:solidFill>
              </a:rPr>
              <a:t>ملخص التقرير </a:t>
            </a:r>
            <a:r>
              <a:rPr lang="ar-SA" sz="1800" dirty="0" smtClean="0">
                <a:solidFill>
                  <a:srgbClr val="0070C0"/>
                </a:solidFill>
              </a:rPr>
              <a:t>(يقدم </a:t>
            </a:r>
            <a:r>
              <a:rPr lang="ar-SA" sz="1800" dirty="0">
                <a:solidFill>
                  <a:srgbClr val="0070C0"/>
                </a:solidFill>
              </a:rPr>
              <a:t>إلى </a:t>
            </a:r>
            <a:r>
              <a:rPr lang="ar-SA" sz="1800" dirty="0" smtClean="0">
                <a:solidFill>
                  <a:srgbClr val="0070C0"/>
                </a:solidFill>
              </a:rPr>
              <a:t>المديرين)</a:t>
            </a:r>
          </a:p>
          <a:p>
            <a:pPr marL="68580" indent="0" algn="r" rtl="1">
              <a:buNone/>
            </a:pPr>
            <a:r>
              <a:rPr lang="ar-SA" sz="1800" dirty="0" smtClean="0"/>
              <a:t>يحتاج متخذ القرارات </a:t>
            </a:r>
            <a:r>
              <a:rPr lang="ar-SA" sz="1800" dirty="0"/>
              <a:t>إلى </a:t>
            </a:r>
            <a:r>
              <a:rPr lang="ar-SA" sz="1800" dirty="0" smtClean="0"/>
              <a:t>ملخص عن تقرير البحث </a:t>
            </a:r>
            <a:r>
              <a:rPr lang="ar-SA" sz="1800" dirty="0"/>
              <a:t>في </a:t>
            </a:r>
            <a:r>
              <a:rPr lang="ar-SA" sz="1800" dirty="0" smtClean="0"/>
              <a:t>حدود صفحة </a:t>
            </a:r>
            <a:r>
              <a:rPr lang="ar-SA" sz="1800" dirty="0"/>
              <a:t>أو </a:t>
            </a:r>
            <a:r>
              <a:rPr lang="ar-SA" sz="1800" dirty="0" smtClean="0"/>
              <a:t>صفحتين وذلك</a:t>
            </a:r>
            <a:r>
              <a:rPr lang="ar-SA" sz="1800" dirty="0"/>
              <a:t> </a:t>
            </a:r>
            <a:r>
              <a:rPr lang="ar-SA" sz="1800" dirty="0" smtClean="0"/>
              <a:t>بهدف معرفة نتائج التقرير </a:t>
            </a:r>
            <a:r>
              <a:rPr lang="ar-SA" sz="1800" dirty="0"/>
              <a:t>دون </a:t>
            </a:r>
            <a:r>
              <a:rPr lang="ar-SA" sz="1800" dirty="0" smtClean="0"/>
              <a:t>الاطلاع على التفاصيل التي يحتويها التقرير</a:t>
            </a:r>
          </a:p>
          <a:p>
            <a:pPr marL="68580" indent="0" algn="r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4- صلب </a:t>
            </a:r>
            <a:r>
              <a:rPr lang="ar-SA" sz="1800" dirty="0">
                <a:solidFill>
                  <a:srgbClr val="0070C0"/>
                </a:solidFill>
              </a:rPr>
              <a:t>التقرير</a:t>
            </a:r>
          </a:p>
          <a:p>
            <a:pPr marL="68580" indent="0" algn="r" rtl="1">
              <a:buNone/>
            </a:pPr>
            <a:r>
              <a:rPr lang="ar-SA" sz="1800" dirty="0"/>
              <a:t>يتضمن صلب التقرير ما يلي</a:t>
            </a:r>
            <a:r>
              <a:rPr lang="ar-SA" sz="1800" dirty="0" smtClean="0"/>
              <a:t>:</a:t>
            </a:r>
          </a:p>
          <a:p>
            <a:pPr marL="68580" indent="0" algn="r" rtl="1">
              <a:buNone/>
            </a:pPr>
            <a:endParaRPr lang="ar-SA" sz="1800" dirty="0"/>
          </a:p>
          <a:p>
            <a:pPr marL="68580" indent="0" algn="r" rtl="1">
              <a:buNone/>
            </a:pPr>
            <a:r>
              <a:rPr lang="ar-SA" sz="1800" b="1" dirty="0" smtClean="0">
                <a:solidFill>
                  <a:srgbClr val="0070C0"/>
                </a:solidFill>
              </a:rPr>
              <a:t>4 -1 </a:t>
            </a:r>
            <a:r>
              <a:rPr lang="ar-SA" sz="1800" dirty="0" smtClean="0">
                <a:solidFill>
                  <a:srgbClr val="0070C0"/>
                </a:solidFill>
              </a:rPr>
              <a:t>مقدمة التقرير</a:t>
            </a:r>
          </a:p>
          <a:p>
            <a:pPr marL="68580" indent="0" algn="r" rtl="1">
              <a:buNone/>
            </a:pPr>
            <a:r>
              <a:rPr lang="ar-SA" sz="1800" dirty="0" smtClean="0"/>
              <a:t>يجب </a:t>
            </a:r>
            <a:r>
              <a:rPr lang="ar-SA" sz="1800" dirty="0"/>
              <a:t>أن </a:t>
            </a:r>
            <a:r>
              <a:rPr lang="ar-SA" sz="1800" dirty="0" smtClean="0"/>
              <a:t>توفر مقدمة التقرير معلومات تعتبر هي المدخل </a:t>
            </a:r>
            <a:r>
              <a:rPr lang="ar-SA" sz="1800" dirty="0"/>
              <a:t>إلى </a:t>
            </a:r>
            <a:r>
              <a:rPr lang="ar-SA" sz="1800" dirty="0" smtClean="0"/>
              <a:t>قراءة التقرير.</a:t>
            </a:r>
          </a:p>
          <a:p>
            <a:pPr marL="68580" indent="0" algn="r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4-2 </a:t>
            </a:r>
            <a:r>
              <a:rPr lang="ar-SA" sz="1800" dirty="0">
                <a:solidFill>
                  <a:srgbClr val="0070C0"/>
                </a:solidFill>
              </a:rPr>
              <a:t>أسلوب البحث</a:t>
            </a:r>
          </a:p>
          <a:p>
            <a:pPr marL="68580" indent="0" algn="justLow" rtl="1">
              <a:buNone/>
            </a:pPr>
            <a:r>
              <a:rPr lang="ar-SA" sz="1800" dirty="0"/>
              <a:t>يقوم الباحث بتحديد أسلوب البحث من حيث:</a:t>
            </a:r>
          </a:p>
          <a:p>
            <a:pPr marL="68580" indent="0" algn="justLow" rtl="1">
              <a:buNone/>
            </a:pPr>
            <a:r>
              <a:rPr lang="ar-SA" sz="1800" dirty="0"/>
              <a:t>- طبيعة تصميم البحث.</a:t>
            </a:r>
          </a:p>
          <a:p>
            <a:pPr marL="68580" indent="0" algn="justLow" rtl="1">
              <a:buNone/>
            </a:pPr>
            <a:r>
              <a:rPr lang="ar-SA" sz="1800" dirty="0"/>
              <a:t>- طريقة اختيار العينة.</a:t>
            </a:r>
          </a:p>
          <a:p>
            <a:pPr marL="68580" indent="0" algn="justLow" rtl="1">
              <a:buNone/>
            </a:pPr>
            <a:r>
              <a:rPr lang="ar-SA" sz="1800" dirty="0"/>
              <a:t>- أساليب جمع البيانات.</a:t>
            </a:r>
          </a:p>
          <a:p>
            <a:pPr marL="68580" indent="0" algn="justLow" rtl="1">
              <a:buNone/>
            </a:pPr>
            <a:r>
              <a:rPr lang="ar-SA" sz="1800" dirty="0"/>
              <a:t>- أساليب تحليل البيانات.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r" rtl="1">
              <a:buNone/>
            </a:pPr>
            <a:r>
              <a:rPr lang="ar-SA" sz="1800" dirty="0">
                <a:solidFill>
                  <a:srgbClr val="0070C0"/>
                </a:solidFill>
              </a:rPr>
              <a:t>3 -</a:t>
            </a:r>
            <a:r>
              <a:rPr lang="ar-SA" sz="1800" b="1" dirty="0">
                <a:solidFill>
                  <a:srgbClr val="0070C0"/>
                </a:solidFill>
              </a:rPr>
              <a:t>4 </a:t>
            </a:r>
            <a:r>
              <a:rPr lang="ar-SA" sz="1800" dirty="0">
                <a:solidFill>
                  <a:srgbClr val="0070C0"/>
                </a:solidFill>
              </a:rPr>
              <a:t>نتائج وتوصيات البحث</a:t>
            </a:r>
          </a:p>
          <a:p>
            <a:pPr marL="68580" indent="0" algn="r" rtl="1">
              <a:buNone/>
            </a:pPr>
            <a:r>
              <a:rPr lang="ar-SA" sz="1800" dirty="0"/>
              <a:t>يتضمن </a:t>
            </a:r>
            <a:r>
              <a:rPr lang="ar-SA" sz="1800" dirty="0" smtClean="0"/>
              <a:t>التقرير جزءاً هاماً هو نتائج </a:t>
            </a:r>
            <a:r>
              <a:rPr lang="ar-SA" sz="1800" dirty="0"/>
              <a:t>البحث</a:t>
            </a:r>
            <a:r>
              <a:rPr lang="ar-SA" sz="1800" dirty="0" smtClean="0"/>
              <a:t>، ويجب </a:t>
            </a:r>
            <a:r>
              <a:rPr lang="ar-SA" sz="1800" dirty="0"/>
              <a:t>أن </a:t>
            </a:r>
            <a:r>
              <a:rPr lang="ar-SA" sz="1800" dirty="0" smtClean="0"/>
              <a:t>يقوم الباحث بعرض هذه النتائج</a:t>
            </a:r>
            <a:r>
              <a:rPr lang="ar-SA" sz="1800" dirty="0"/>
              <a:t> </a:t>
            </a:r>
            <a:r>
              <a:rPr lang="ar-SA" sz="1800" dirty="0" smtClean="0"/>
              <a:t>بشكل منطقي حسب تسلسل عملية تحليل البيانات والحصول على النتائج منها.</a:t>
            </a:r>
          </a:p>
          <a:p>
            <a:pPr marL="68580" indent="0" algn="r" rtl="1">
              <a:buNone/>
            </a:pPr>
            <a:endParaRPr lang="ar-SA" sz="1800" dirty="0" smtClean="0"/>
          </a:p>
          <a:p>
            <a:pPr marL="68580" indent="0" algn="r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5 - قائمة </a:t>
            </a:r>
            <a:r>
              <a:rPr lang="ar-SA" sz="1800" dirty="0">
                <a:solidFill>
                  <a:srgbClr val="0070C0"/>
                </a:solidFill>
              </a:rPr>
              <a:t>المراجع</a:t>
            </a:r>
          </a:p>
          <a:p>
            <a:pPr marL="68580" indent="0" algn="r" rtl="1">
              <a:buNone/>
            </a:pPr>
            <a:r>
              <a:rPr lang="ar-SA" sz="1800" dirty="0" smtClean="0"/>
              <a:t>يجب </a:t>
            </a:r>
            <a:r>
              <a:rPr lang="ar-SA" sz="1800" dirty="0"/>
              <a:t>أن </a:t>
            </a:r>
            <a:r>
              <a:rPr lang="ar-SA" sz="1800" dirty="0" smtClean="0"/>
              <a:t>يشتمل التقرير على قائمة المراجع العربية والأجنبية التي </a:t>
            </a:r>
            <a:r>
              <a:rPr lang="ar-SA" sz="1800" dirty="0"/>
              <a:t>تم </a:t>
            </a:r>
            <a:r>
              <a:rPr lang="ar-SA" sz="1800" dirty="0" smtClean="0"/>
              <a:t>الاستفادة منها في عملية </a:t>
            </a:r>
            <a:r>
              <a:rPr lang="ar-SA" sz="1800" dirty="0"/>
              <a:t>البحث التسويقي، ومنها ما يلي</a:t>
            </a:r>
            <a:r>
              <a:rPr lang="ar-SA" sz="1800" dirty="0" smtClean="0"/>
              <a:t>:</a:t>
            </a:r>
          </a:p>
          <a:p>
            <a:pPr marL="457200" indent="0" algn="justLow" rtl="1">
              <a:buNone/>
            </a:pPr>
            <a:r>
              <a:rPr lang="ar-SA" sz="1800" dirty="0"/>
              <a:t>- الكتب العلمية.</a:t>
            </a:r>
          </a:p>
          <a:p>
            <a:pPr marL="457200" indent="0" algn="justLow" rtl="1">
              <a:buNone/>
            </a:pPr>
            <a:r>
              <a:rPr lang="ar-SA" sz="1800" dirty="0"/>
              <a:t>- الدوريات العلمية.</a:t>
            </a:r>
          </a:p>
          <a:p>
            <a:pPr marL="457200" indent="0" algn="justLow" rtl="1">
              <a:buNone/>
            </a:pPr>
            <a:r>
              <a:rPr lang="ar-SA" sz="1800" dirty="0"/>
              <a:t>- الرسائل العلمية.</a:t>
            </a:r>
          </a:p>
          <a:p>
            <a:pPr marL="457200" indent="0" algn="justLow" rtl="1">
              <a:buNone/>
            </a:pPr>
            <a:r>
              <a:rPr lang="ar-SA" sz="1800" dirty="0"/>
              <a:t>- الصحف.</a:t>
            </a:r>
          </a:p>
          <a:p>
            <a:pPr marL="457200" indent="0" algn="justLow" rtl="1">
              <a:buNone/>
            </a:pPr>
            <a:r>
              <a:rPr lang="ar-SA" sz="1800" dirty="0" smtClean="0"/>
              <a:t>- التقارير </a:t>
            </a:r>
            <a:r>
              <a:rPr lang="ar-SA" sz="1800" dirty="0"/>
              <a:t>المنشورة أو غير المنشورة</a:t>
            </a:r>
            <a:r>
              <a:rPr lang="ar-SA" sz="1800" dirty="0" smtClean="0"/>
              <a:t>.</a:t>
            </a:r>
          </a:p>
          <a:p>
            <a:pPr marL="45720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6-  </a:t>
            </a:r>
            <a:r>
              <a:rPr lang="ar-SA" sz="1800" dirty="0">
                <a:solidFill>
                  <a:srgbClr val="0070C0"/>
                </a:solidFill>
              </a:rPr>
              <a:t>ملحق البحث</a:t>
            </a:r>
          </a:p>
          <a:p>
            <a:pPr marL="68580" indent="0" algn="justLow" rtl="1">
              <a:buNone/>
            </a:pPr>
            <a:r>
              <a:rPr lang="ar-SA" sz="1800" dirty="0"/>
              <a:t>لابد أن يشتمل التقرير على ملحق يشمل </a:t>
            </a:r>
            <a:r>
              <a:rPr lang="ar-SA" sz="1800" dirty="0" smtClean="0"/>
              <a:t>البيانات التي </a:t>
            </a:r>
            <a:r>
              <a:rPr lang="ar-SA" sz="1800" dirty="0"/>
              <a:t>تم </a:t>
            </a:r>
            <a:r>
              <a:rPr lang="ar-SA" sz="1800" dirty="0" smtClean="0"/>
              <a:t>الاعتماد عليها </a:t>
            </a:r>
            <a:r>
              <a:rPr lang="ar-SA" sz="1800" dirty="0"/>
              <a:t>في </a:t>
            </a:r>
            <a:r>
              <a:rPr lang="ar-SA" sz="1800" dirty="0" smtClean="0"/>
              <a:t>إعداد البحث</a:t>
            </a:r>
            <a:endParaRPr lang="ar-SA" sz="1800" dirty="0"/>
          </a:p>
          <a:p>
            <a:pPr marL="68580" indent="0" algn="justLow" rtl="1">
              <a:buNone/>
            </a:pPr>
            <a:r>
              <a:rPr lang="ar-SA" sz="1800" dirty="0"/>
              <a:t>التسويقي من قبيل ما يلي:</a:t>
            </a:r>
          </a:p>
          <a:p>
            <a:pPr marL="344487" indent="0" algn="justLow" rtl="1">
              <a:buNone/>
            </a:pPr>
            <a:r>
              <a:rPr lang="ar-SA" sz="1800" dirty="0"/>
              <a:t>- نسخة من قائمة الاستقصاء أو نموذج الملاحظة الذي استخدم في جمع البيانات.</a:t>
            </a:r>
          </a:p>
          <a:p>
            <a:pPr marL="344487" indent="0" algn="justLow" rtl="1">
              <a:buNone/>
            </a:pPr>
            <a:r>
              <a:rPr lang="ar-SA" sz="1800" dirty="0"/>
              <a:t>- ملخص بالبيانات الأساسية التي اعتمد عليها البحث.</a:t>
            </a:r>
          </a:p>
          <a:p>
            <a:pPr marL="344487" indent="0" algn="justLow" rtl="1">
              <a:buNone/>
            </a:pPr>
            <a:r>
              <a:rPr lang="ar-SA" sz="1800" dirty="0"/>
              <a:t>- نتائج تحليل البيانات باستخدام الأساليب الإحصائية.</a:t>
            </a:r>
          </a:p>
          <a:p>
            <a:pPr marL="344487" indent="0" algn="justLow" rtl="1">
              <a:buNone/>
            </a:pPr>
            <a:r>
              <a:rPr lang="ar-SA" sz="1800" dirty="0" smtClean="0"/>
              <a:t>الوسائل </a:t>
            </a:r>
            <a:r>
              <a:rPr lang="ar-SA" sz="1800" dirty="0"/>
              <a:t>الإيضاحية من قبيل الجداول والأشكال والرسوم البيانية</a:t>
            </a:r>
            <a:r>
              <a:rPr lang="ar-SA" sz="1800" dirty="0" smtClean="0"/>
              <a:t>.</a:t>
            </a:r>
          </a:p>
          <a:p>
            <a:pPr marL="344487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7-  الترقيم</a:t>
            </a: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/>
              <a:t>توجد أهمية كبيرة </a:t>
            </a:r>
            <a:r>
              <a:rPr lang="ar-SA" sz="1800" dirty="0" smtClean="0"/>
              <a:t>لترقيم صفحات </a:t>
            </a:r>
            <a:r>
              <a:rPr lang="ar-SA" sz="1800" dirty="0"/>
              <a:t>التقرير لأنه يمكن من </a:t>
            </a:r>
            <a:r>
              <a:rPr lang="ar-SA" sz="1800" dirty="0" smtClean="0"/>
              <a:t>الرجوع </a:t>
            </a:r>
            <a:r>
              <a:rPr lang="ar-SA" sz="1800" dirty="0"/>
              <a:t>إلى أي </a:t>
            </a:r>
            <a:r>
              <a:rPr lang="ar-SA" sz="1800" dirty="0" smtClean="0"/>
              <a:t>صفحة بسهولة</a:t>
            </a:r>
            <a:r>
              <a:rPr lang="ar-SA" sz="1800" dirty="0"/>
              <a:t> </a:t>
            </a:r>
            <a:r>
              <a:rPr lang="ar-SA" sz="1800" dirty="0" smtClean="0"/>
              <a:t>أثناء </a:t>
            </a:r>
            <a:r>
              <a:rPr lang="ar-SA" sz="1800" dirty="0"/>
              <a:t>قراءته أو مناقشته من قبل مجموعة أو لجنة من المركز البحثة ي </a:t>
            </a:r>
            <a:r>
              <a:rPr lang="ar-SA" sz="1800" dirty="0" smtClean="0"/>
              <a:t>الذي </a:t>
            </a:r>
            <a:r>
              <a:rPr lang="ar-SA" sz="1800" dirty="0"/>
              <a:t>أ </a:t>
            </a:r>
            <a:r>
              <a:rPr lang="ar-SA" sz="1800" dirty="0" smtClean="0"/>
              <a:t>عد التقرير </a:t>
            </a:r>
            <a:r>
              <a:rPr lang="ar-SA" sz="1800" dirty="0"/>
              <a:t>أو </a:t>
            </a:r>
            <a:r>
              <a:rPr lang="ar-SA" sz="1800" dirty="0" smtClean="0"/>
              <a:t>من</a:t>
            </a:r>
            <a:r>
              <a:rPr lang="ar-SA" sz="1800" dirty="0"/>
              <a:t> </a:t>
            </a:r>
            <a:r>
              <a:rPr lang="ar-SA" sz="1800" dirty="0" smtClean="0"/>
              <a:t>الجهة </a:t>
            </a:r>
            <a:r>
              <a:rPr lang="ar-SA" sz="1800" dirty="0"/>
              <a:t>التي يوجه إليها التقرير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3029</TotalTime>
  <Words>626</Words>
  <Application>Microsoft Macintosh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Tahoma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68</cp:revision>
  <dcterms:created xsi:type="dcterms:W3CDTF">2018-01-29T07:57:55Z</dcterms:created>
  <dcterms:modified xsi:type="dcterms:W3CDTF">2018-04-15T04:49:27Z</dcterms:modified>
</cp:coreProperties>
</file>