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792" r:id="rId1"/>
  </p:sldMasterIdLst>
  <p:notesMasterIdLst>
    <p:notesMasterId r:id="rId17"/>
  </p:notesMasterIdLst>
  <p:handoutMasterIdLst>
    <p:handoutMasterId r:id="rId18"/>
  </p:handout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6" r:id="rId12"/>
    <p:sldId id="287" r:id="rId13"/>
    <p:sldId id="285" r:id="rId14"/>
    <p:sldId id="288" r:id="rId15"/>
    <p:sldId id="289" r:id="rId1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294"/>
    <p:restoredTop sz="50000" autoAdjust="0"/>
  </p:normalViewPr>
  <p:slideViewPr>
    <p:cSldViewPr>
      <p:cViewPr>
        <p:scale>
          <a:sx n="100" d="100"/>
          <a:sy n="100" d="100"/>
        </p:scale>
        <p:origin x="2496" y="1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SA" smtClean="0"/>
              <a:t>الإدارة العامه لتصميم وتطوير المناهج                                                                                    بحوث التسويق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33DE8-A80F-4499-BDCD-49EC5C1E0D06}" type="datetimeFigureOut">
              <a:rPr lang="en-US" smtClean="0"/>
              <a:t>2/11/18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DE842-4BB0-4791-A666-B286C7B56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4834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SA" smtClean="0"/>
              <a:t>الإدارة العامه لتصميم وتطوير المناهج                                                                                    بحوث التسويق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8599F-57F5-419E-A4FA-EA3C75A9A522}" type="datetimeFigureOut">
              <a:rPr lang="en-US" smtClean="0"/>
              <a:t>2/11/18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B1B35-ACE9-4448-B387-022163B6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1389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486822" y="-28681"/>
            <a:ext cx="2628900" cy="30838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0024" y="3611301"/>
            <a:ext cx="2485016" cy="22695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0024" y="5894774"/>
            <a:ext cx="2482352" cy="168083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54058" y="2022438"/>
            <a:ext cx="1600200" cy="1001308"/>
          </a:xfrm>
        </p:spPr>
        <p:txBody>
          <a:bodyPr anchor="b"/>
          <a:lstStyle>
            <a:lvl1pPr algn="l">
              <a:defRPr sz="2400"/>
            </a:lvl1pPr>
          </a:lstStyle>
          <a:p>
            <a:fld id="{79927107-C849-4146-9C56-6B813BFCC140}" type="datetime1">
              <a:rPr lang="en-US" smtClean="0"/>
              <a:t>2/11/18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77640" y="7626622"/>
            <a:ext cx="2123694" cy="486833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6822" y="7626622"/>
            <a:ext cx="482750" cy="48683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01EF-13FA-4E77-908E-BCA41601DCA9}" type="datetime1">
              <a:rPr lang="en-US" smtClean="0"/>
              <a:t>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373529"/>
            <a:ext cx="1113340" cy="6373792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9972" y="1373529"/>
            <a:ext cx="4067778" cy="637379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1424-5534-4BD5-9DD9-A825CFF20063}" type="datetime1">
              <a:rPr lang="en-US" smtClean="0"/>
              <a:t>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76CC-984E-4585-BF9C-F8481F6F8F5D}" type="datetime1">
              <a:rPr lang="en-US" smtClean="0"/>
              <a:t>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984" y="3867773"/>
            <a:ext cx="4978101" cy="1816100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3984" y="5689601"/>
            <a:ext cx="4978100" cy="202721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BC9F-4A42-47A7-B3FA-A462E2F851E5}" type="datetime1">
              <a:rPr lang="en-US" smtClean="0"/>
              <a:t>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40B27-60FA-49EA-B7DE-8A812387545A}" type="datetime1">
              <a:rPr lang="en-US" smtClean="0"/>
              <a:t>2/11/18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81812" y="3084576"/>
            <a:ext cx="2564892" cy="465734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084575"/>
            <a:ext cx="2564892" cy="465734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9083" y="3088012"/>
            <a:ext cx="2292861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291" y="3966259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58878" y="3088013"/>
            <a:ext cx="2291788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64" y="3966259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CC72-DC07-46BB-A2D1-A5E820021D17}" type="datetime1">
              <a:rPr lang="en-US" smtClean="0"/>
              <a:t>2/11/18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2331-E410-48F6-8157-2B34B2741DCB}" type="datetime1">
              <a:rPr lang="en-US" smtClean="0"/>
              <a:t>2/11/18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D484-CC1D-4C19-9597-B43D0F6F8F92}" type="datetime1">
              <a:rPr lang="en-US" smtClean="0"/>
              <a:t>2/11/18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A244-2C48-496C-B376-C593FFB28DE4}" type="datetime1">
              <a:rPr lang="en-US" smtClean="0"/>
              <a:t>2/11/18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79179" y="802511"/>
            <a:ext cx="2671693" cy="75312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421" y="1142036"/>
            <a:ext cx="2317830" cy="686764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7633114"/>
            <a:ext cx="2620248" cy="486833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875" y="3543246"/>
            <a:ext cx="2478429" cy="1950871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2444" y="5515992"/>
            <a:ext cx="2474088" cy="202387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679179" y="802511"/>
            <a:ext cx="2671693" cy="753126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0818" y="3547872"/>
            <a:ext cx="2475738" cy="195072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3907" y="925060"/>
            <a:ext cx="2519717" cy="7290816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0973" y="5510785"/>
            <a:ext cx="2475430" cy="202608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9375-34F2-4392-8EA7-C32A5F6F5F73}" type="datetime1">
              <a:rPr lang="en-US" smtClean="0"/>
              <a:t>2/11/18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7633114"/>
            <a:ext cx="2620248" cy="486833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228600" y="0"/>
            <a:ext cx="7449249" cy="9144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342900" y="444650"/>
            <a:ext cx="6172200" cy="82475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420932" y="-28681"/>
            <a:ext cx="2759337" cy="932325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2618" y="1370219"/>
            <a:ext cx="5268558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19" y="3098203"/>
            <a:ext cx="5082988" cy="4678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8041" y="29932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90A2277-9B3C-4E14-A9E4-D3FA93970639}" type="datetime1">
              <a:rPr lang="en-US" smtClean="0"/>
              <a:t>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1086" y="7802881"/>
            <a:ext cx="262661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86822" y="299322"/>
            <a:ext cx="99911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5" t="23318" r="25804" b="38341"/>
          <a:stretch/>
        </p:blipFill>
        <p:spPr bwMode="auto">
          <a:xfrm>
            <a:off x="502348" y="3276600"/>
            <a:ext cx="5874294" cy="1833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627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1828800"/>
            <a:ext cx="5541981" cy="5948039"/>
          </a:xfrm>
        </p:spPr>
        <p:txBody>
          <a:bodyPr>
            <a:normAutofit/>
          </a:bodyPr>
          <a:lstStyle/>
          <a:p>
            <a:pPr marL="68580" indent="0" algn="justLow" rtl="1">
              <a:buNone/>
            </a:pPr>
            <a:r>
              <a:rPr lang="ar-SA" sz="1800" dirty="0">
                <a:solidFill>
                  <a:schemeClr val="tx1"/>
                </a:solidFill>
              </a:rPr>
              <a:t>4</a:t>
            </a:r>
            <a:r>
              <a:rPr lang="ar-SA" sz="1800" dirty="0">
                <a:solidFill>
                  <a:srgbClr val="0070C0"/>
                </a:solidFill>
              </a:rPr>
              <a:t>-  تحديد أساليب جمع البيانات.</a:t>
            </a:r>
          </a:p>
          <a:p>
            <a:pPr marL="68580" indent="0" algn="justLow" rtl="1">
              <a:buNone/>
            </a:pPr>
            <a:endParaRPr lang="en-US" sz="1800" dirty="0" smtClean="0"/>
          </a:p>
          <a:p>
            <a:pPr marL="68580" indent="0" algn="justLow" rtl="1">
              <a:buNone/>
            </a:pPr>
            <a:r>
              <a:rPr lang="ar-SA" sz="1800" b="1" dirty="0" smtClean="0"/>
              <a:t>يتم </a:t>
            </a:r>
            <a:r>
              <a:rPr lang="ar-SA" sz="1800" b="1" dirty="0"/>
              <a:t>تحديد الأسلوب أو الأساليب الملائمة لجمع البيانات في البحوث التسويقية في </a:t>
            </a:r>
            <a:r>
              <a:rPr lang="ar-SA" sz="1800" b="1" dirty="0" smtClean="0"/>
              <a:t>ضوء عدة</a:t>
            </a:r>
            <a:r>
              <a:rPr lang="ar-SA" sz="1800" b="1" dirty="0"/>
              <a:t> </a:t>
            </a:r>
            <a:r>
              <a:rPr lang="ar-SA" sz="1800" b="1" dirty="0" smtClean="0"/>
              <a:t>اعتبارات </a:t>
            </a:r>
            <a:r>
              <a:rPr lang="ar-SA" sz="1800" b="1" dirty="0"/>
              <a:t>كما </a:t>
            </a:r>
            <a:r>
              <a:rPr lang="ar-SA" sz="1800" b="1" dirty="0" smtClean="0"/>
              <a:t>يلي:</a:t>
            </a:r>
          </a:p>
          <a:p>
            <a:pPr marL="741363" indent="0" algn="justLow" rtl="1">
              <a:buNone/>
            </a:pPr>
            <a:r>
              <a:rPr lang="ar-SA" sz="1800" dirty="0" smtClean="0"/>
              <a:t>- </a:t>
            </a:r>
            <a:r>
              <a:rPr lang="ar-SA" sz="1800" dirty="0"/>
              <a:t>أهداف الدراسة.</a:t>
            </a:r>
          </a:p>
          <a:p>
            <a:pPr marL="741363" indent="0" algn="justLow" rtl="1">
              <a:buNone/>
            </a:pPr>
            <a:r>
              <a:rPr lang="ar-SA" sz="1800" dirty="0"/>
              <a:t>- نوع البيانات المطلوبة.</a:t>
            </a:r>
          </a:p>
          <a:p>
            <a:pPr marL="741363" indent="0" algn="justLow" rtl="1">
              <a:buNone/>
            </a:pPr>
            <a:r>
              <a:rPr lang="ar-SA" sz="1800" dirty="0"/>
              <a:t>- درجة الدقة المطلوبة لجمع البيانات.</a:t>
            </a:r>
          </a:p>
          <a:p>
            <a:pPr marL="741363" indent="0" algn="justLow" rtl="1">
              <a:buNone/>
            </a:pPr>
            <a:r>
              <a:rPr lang="ar-SA" sz="1800" dirty="0"/>
              <a:t>- الوقت المخصص لجمع البيانات.</a:t>
            </a:r>
          </a:p>
          <a:p>
            <a:pPr marL="1027113" indent="-285750" algn="justLow" rtl="1">
              <a:buFontTx/>
              <a:buChar char="-"/>
            </a:pPr>
            <a:r>
              <a:rPr lang="ar-SA" sz="1800" dirty="0" smtClean="0"/>
              <a:t>مد </a:t>
            </a:r>
            <a:r>
              <a:rPr lang="ar-SA" sz="1800" dirty="0"/>
              <a:t>أهمية </a:t>
            </a:r>
            <a:r>
              <a:rPr lang="ar-SA" sz="1800" dirty="0" smtClean="0"/>
              <a:t>الالتزام </a:t>
            </a:r>
            <a:r>
              <a:rPr lang="ar-SA" sz="1800" dirty="0"/>
              <a:t>بالعينة </a:t>
            </a:r>
            <a:r>
              <a:rPr lang="ar-SA" sz="1800" dirty="0" smtClean="0"/>
              <a:t>وخصائصها</a:t>
            </a:r>
            <a:r>
              <a:rPr lang="ar-SA" sz="1800" dirty="0" smtClean="0"/>
              <a:t>.</a:t>
            </a:r>
            <a:endParaRPr lang="en-US" sz="1800" dirty="0"/>
          </a:p>
          <a:p>
            <a:pPr marL="1027113" indent="-285750" algn="justLow" rtl="1">
              <a:buFontTx/>
              <a:buChar char="-"/>
            </a:pPr>
            <a:endParaRPr lang="en-US" sz="1800" dirty="0" smtClean="0"/>
          </a:p>
          <a:p>
            <a:pPr marL="68580" indent="0" algn="justLow" rtl="1">
              <a:buNone/>
            </a:pPr>
            <a:r>
              <a:rPr lang="ar-SA" sz="1800" b="1" dirty="0"/>
              <a:t>ويتم جمع البيانات بوسائل مختلفة هي:</a:t>
            </a:r>
          </a:p>
          <a:p>
            <a:pPr marL="411480" indent="-342900" algn="justLow" rtl="1">
              <a:buAutoNum type="arabic1Minus"/>
            </a:pPr>
            <a:r>
              <a:rPr lang="ar-SA" sz="1800" dirty="0"/>
              <a:t>الاستبيانات		 </a:t>
            </a:r>
            <a:r>
              <a:rPr lang="en-US" sz="1800" dirty="0"/>
              <a:t>Questionnaires</a:t>
            </a:r>
            <a:r>
              <a:rPr lang="ar-SA" sz="1800" dirty="0"/>
              <a:t> </a:t>
            </a:r>
          </a:p>
          <a:p>
            <a:pPr marL="411480" indent="-342900" algn="justLow" rtl="1">
              <a:buAutoNum type="arabic1Minus"/>
            </a:pPr>
            <a:r>
              <a:rPr lang="ar-SA" sz="1800" dirty="0"/>
              <a:t>المقابلات الشخصية  </a:t>
            </a:r>
            <a:r>
              <a:rPr lang="en-US" sz="1800" dirty="0"/>
              <a:t>    </a:t>
            </a:r>
            <a:r>
              <a:rPr lang="ar-SA" sz="1800" dirty="0"/>
              <a:t>	</a:t>
            </a:r>
            <a:r>
              <a:rPr lang="en-US" sz="1800" dirty="0"/>
              <a:t>  Interviews</a:t>
            </a:r>
          </a:p>
          <a:p>
            <a:pPr marL="411480" indent="-342900" algn="r" rtl="1">
              <a:buAutoNum type="arabic1Minus"/>
            </a:pPr>
            <a:r>
              <a:rPr lang="ar-SA" sz="1800" dirty="0"/>
              <a:t>الملاحظات</a:t>
            </a:r>
            <a:r>
              <a:rPr lang="en-US" sz="1800" dirty="0"/>
              <a:t> 	Observations              </a:t>
            </a:r>
          </a:p>
          <a:p>
            <a:pPr marL="411480" indent="-342900" algn="justLow" rtl="1">
              <a:buAutoNum type="arabic1Minus"/>
            </a:pPr>
            <a:r>
              <a:rPr lang="en-US" sz="1800" dirty="0"/>
              <a:t>   </a:t>
            </a:r>
            <a:r>
              <a:rPr lang="ar-SA" sz="1800" dirty="0"/>
              <a:t>التجارب</a:t>
            </a:r>
            <a:r>
              <a:rPr lang="en-US" sz="1800" dirty="0"/>
              <a:t>       Experiments                    </a:t>
            </a:r>
            <a:endParaRPr lang="ar-SA" sz="1800" dirty="0"/>
          </a:p>
          <a:p>
            <a:pPr marL="741363" indent="0" algn="r" rtl="1">
              <a:buNone/>
            </a:pPr>
            <a:endParaRPr lang="ar-SA" sz="1800" dirty="0" smtClean="0"/>
          </a:p>
          <a:p>
            <a:pPr marL="112713" indent="0" algn="justLow" rtl="1">
              <a:buNone/>
              <a:tabLst>
                <a:tab pos="569913" algn="l"/>
              </a:tabLst>
            </a:pPr>
            <a:endParaRPr lang="ar-SA" sz="1800" dirty="0" smtClean="0"/>
          </a:p>
          <a:p>
            <a:pPr marL="68580" indent="0" algn="justLow" rtl="1">
              <a:buNone/>
            </a:pPr>
            <a:endParaRPr lang="ar-SA" sz="1800" dirty="0" smtClean="0">
              <a:solidFill>
                <a:schemeClr val="tx1"/>
              </a:solidFill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3590925" y="152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bg1"/>
                </a:solidFill>
              </a:rPr>
              <a:t>تحديد </a:t>
            </a:r>
            <a:r>
              <a:rPr lang="ar-SA" b="1" dirty="0">
                <a:solidFill>
                  <a:schemeClr val="bg1"/>
                </a:solidFill>
              </a:rPr>
              <a:t>أساليب جمع </a:t>
            </a:r>
            <a:r>
              <a:rPr lang="ar-SA" b="1" dirty="0" smtClean="0">
                <a:solidFill>
                  <a:schemeClr val="bg1"/>
                </a:solidFill>
              </a:rPr>
              <a:t>البيانات</a:t>
            </a:r>
            <a:endParaRPr lang="ar-SA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750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1828800"/>
            <a:ext cx="5541981" cy="5948039"/>
          </a:xfrm>
        </p:spPr>
        <p:txBody>
          <a:bodyPr>
            <a:normAutofit/>
          </a:bodyPr>
          <a:lstStyle/>
          <a:p>
            <a:pPr marL="400050" indent="-331788" algn="justLow" rtl="1">
              <a:buNone/>
            </a:pPr>
            <a:r>
              <a:rPr lang="ar-SA" sz="1800" dirty="0"/>
              <a:t>1- الاستبيان 	           قائمة بالأسئلة المراد الحصول علي اجابات </a:t>
            </a:r>
            <a:r>
              <a:rPr lang="ar-SA" sz="1800" dirty="0" smtClean="0"/>
              <a:t>عنها</a:t>
            </a:r>
          </a:p>
          <a:p>
            <a:pPr marL="400050" indent="-331788" algn="justLow" rtl="1">
              <a:buNone/>
            </a:pPr>
            <a:endParaRPr lang="ar-SA" sz="1800" dirty="0"/>
          </a:p>
          <a:p>
            <a:pPr marL="400050" indent="-331788" algn="justLow" rtl="1">
              <a:buNone/>
            </a:pPr>
            <a:r>
              <a:rPr lang="ar-SA" sz="1800" dirty="0"/>
              <a:t>2- المقابلات الشخصية 		وضع اجابات في نماذج او تسجيلها على </a:t>
            </a:r>
            <a:r>
              <a:rPr lang="ar-SA" sz="1800" dirty="0" err="1"/>
              <a:t>شرائة</a:t>
            </a:r>
            <a:r>
              <a:rPr lang="ar-SA" sz="1800" dirty="0"/>
              <a:t> </a:t>
            </a:r>
            <a:r>
              <a:rPr lang="ar-SA" sz="1800" dirty="0" smtClean="0"/>
              <a:t>الكترونيا.</a:t>
            </a:r>
          </a:p>
          <a:p>
            <a:pPr marL="400050" indent="-331788" algn="justLow" rtl="1">
              <a:buNone/>
            </a:pPr>
            <a:endParaRPr lang="ar-SA" sz="1800" dirty="0"/>
          </a:p>
          <a:p>
            <a:pPr marL="400050" indent="-331788" algn="justLow" rtl="1">
              <a:buNone/>
            </a:pPr>
            <a:r>
              <a:rPr lang="ar-SA" sz="1800" dirty="0" smtClean="0"/>
              <a:t>3- الملاحظات                  تفريغ البيانات من عملية الملاحظة في نماذج تهدف لهذا الغرض</a:t>
            </a:r>
          </a:p>
          <a:p>
            <a:pPr marL="400050" indent="-331788" algn="justLow" rtl="1">
              <a:buNone/>
            </a:pPr>
            <a:endParaRPr lang="ar-SA" sz="1800" dirty="0" smtClean="0"/>
          </a:p>
          <a:p>
            <a:pPr marL="400050" indent="-331788" algn="justLow" rtl="1">
              <a:buNone/>
            </a:pPr>
            <a:r>
              <a:rPr lang="ar-SA" sz="1800" dirty="0" smtClean="0"/>
              <a:t>4- التجارب التسويقية                  تسجيل نتائجهم في نموذج يتم تجهيزه لهذا الغرض</a:t>
            </a:r>
            <a:endParaRPr lang="ar-SA" sz="1800" dirty="0"/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endParaRPr lang="ar-SA" sz="1800" dirty="0" smtClean="0">
              <a:solidFill>
                <a:schemeClr val="tx1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590924" y="152400"/>
            <a:ext cx="2505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0" algn="ctr" rtl="1">
              <a:buNone/>
              <a:tabLst>
                <a:tab pos="569913" algn="l"/>
              </a:tabLst>
            </a:pPr>
            <a:r>
              <a:rPr lang="ar-SA" dirty="0">
                <a:solidFill>
                  <a:schemeClr val="bg1"/>
                </a:solidFill>
              </a:rPr>
              <a:t>5</a:t>
            </a:r>
            <a:r>
              <a:rPr lang="ar-SA" b="1" dirty="0">
                <a:solidFill>
                  <a:schemeClr val="bg1"/>
                </a:solidFill>
              </a:rPr>
              <a:t>- تصميم نماذج جمع </a:t>
            </a:r>
            <a:r>
              <a:rPr lang="ar-SA" b="1" dirty="0" smtClean="0">
                <a:solidFill>
                  <a:schemeClr val="bg1"/>
                </a:solidFill>
              </a:rPr>
              <a:t>البيانات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6" name="سهم إلى اليسار 5"/>
          <p:cNvSpPr/>
          <p:nvPr/>
        </p:nvSpPr>
        <p:spPr>
          <a:xfrm>
            <a:off x="3810000" y="1905000"/>
            <a:ext cx="1066800" cy="22860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سهم إلى اليسار 7"/>
          <p:cNvSpPr/>
          <p:nvPr/>
        </p:nvSpPr>
        <p:spPr>
          <a:xfrm>
            <a:off x="2735317" y="2883776"/>
            <a:ext cx="1066800" cy="22860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سهم إلى اليسار 8"/>
          <p:cNvSpPr/>
          <p:nvPr/>
        </p:nvSpPr>
        <p:spPr>
          <a:xfrm>
            <a:off x="3679278" y="3810000"/>
            <a:ext cx="1066800" cy="22860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سهم إلى اليسار 9"/>
          <p:cNvSpPr/>
          <p:nvPr/>
        </p:nvSpPr>
        <p:spPr>
          <a:xfrm>
            <a:off x="2850931" y="4648200"/>
            <a:ext cx="1066800" cy="22860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27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2362200"/>
            <a:ext cx="5618182" cy="5414639"/>
          </a:xfrm>
        </p:spPr>
        <p:txBody>
          <a:bodyPr>
            <a:normAutofit/>
          </a:bodyPr>
          <a:lstStyle/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6- تحديد </a:t>
            </a:r>
            <a:r>
              <a:rPr lang="ar-SA" sz="1800" dirty="0">
                <a:solidFill>
                  <a:srgbClr val="0070C0"/>
                </a:solidFill>
              </a:rPr>
              <a:t>نوع وحجم </a:t>
            </a:r>
            <a:r>
              <a:rPr lang="ar-SA" sz="1800" dirty="0" smtClean="0">
                <a:solidFill>
                  <a:srgbClr val="0070C0"/>
                </a:solidFill>
              </a:rPr>
              <a:t>العينة.</a:t>
            </a:r>
          </a:p>
          <a:p>
            <a:pPr marL="68580" indent="0" algn="justLow" rtl="1">
              <a:buNone/>
            </a:pPr>
            <a:r>
              <a:rPr lang="ar-SA" sz="1800" dirty="0" smtClean="0"/>
              <a:t>يتم </a:t>
            </a:r>
            <a:r>
              <a:rPr lang="ar-SA" sz="1800" dirty="0"/>
              <a:t>اختيار العينة من </a:t>
            </a:r>
            <a:r>
              <a:rPr lang="ar-SA" sz="1800" b="1" dirty="0"/>
              <a:t>مجتمع البحث</a:t>
            </a:r>
            <a:r>
              <a:rPr lang="ar-SA" sz="1800" dirty="0"/>
              <a:t>. حيث </a:t>
            </a:r>
            <a:r>
              <a:rPr lang="ar-SA" sz="1800" dirty="0" smtClean="0"/>
              <a:t>يعرف مجتمع البحث بأنه جميع المفردات (العملاء</a:t>
            </a:r>
            <a:r>
              <a:rPr lang="ar-SA" sz="1800" dirty="0"/>
              <a:t> </a:t>
            </a:r>
            <a:r>
              <a:rPr lang="ar-SA" sz="1800" dirty="0" smtClean="0"/>
              <a:t>والموزعين</a:t>
            </a:r>
            <a:r>
              <a:rPr lang="ar-SA" sz="1800" dirty="0"/>
              <a:t>، . . </a:t>
            </a:r>
            <a:r>
              <a:rPr lang="ar-SA" sz="1800" dirty="0" smtClean="0"/>
              <a:t>الخ) التي </a:t>
            </a:r>
            <a:r>
              <a:rPr lang="ar-SA" sz="1800" dirty="0"/>
              <a:t>تتوفر </a:t>
            </a:r>
            <a:r>
              <a:rPr lang="ar-SA" sz="1800" dirty="0" smtClean="0"/>
              <a:t>فيها الخصائص المطلوب دراستها.. وتعرف </a:t>
            </a:r>
            <a:r>
              <a:rPr lang="ar-SA" sz="1800" b="1" dirty="0" smtClean="0"/>
              <a:t>العينة</a:t>
            </a:r>
            <a:r>
              <a:rPr lang="ar-SA" sz="1800" dirty="0" smtClean="0"/>
              <a:t> بأنها جزء من</a:t>
            </a:r>
            <a:r>
              <a:rPr lang="ar-SA" sz="1800" dirty="0"/>
              <a:t> </a:t>
            </a:r>
            <a:r>
              <a:rPr lang="ar-SA" sz="1800" dirty="0" smtClean="0"/>
              <a:t>المجتمع</a:t>
            </a:r>
            <a:r>
              <a:rPr lang="ar-SA" sz="1800" dirty="0"/>
              <a:t>.</a:t>
            </a:r>
            <a:endParaRPr lang="ar-SA" sz="1800" dirty="0" smtClean="0">
              <a:solidFill>
                <a:schemeClr val="tx1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590925" y="152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bg1"/>
                </a:solidFill>
              </a:rPr>
              <a:t>تحديد نوع وحجم العينة</a:t>
            </a:r>
            <a:endParaRPr lang="ar-SA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272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2895600"/>
            <a:ext cx="5541981" cy="4881239"/>
          </a:xfrm>
        </p:spPr>
        <p:txBody>
          <a:bodyPr>
            <a:normAutofit/>
          </a:bodyPr>
          <a:lstStyle/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7- جمع البيانات:</a:t>
            </a:r>
          </a:p>
          <a:p>
            <a:pPr marL="68580" indent="0" algn="justLow" rtl="1">
              <a:buNone/>
            </a:pPr>
            <a:r>
              <a:rPr lang="ar-SA" sz="1800" dirty="0" smtClean="0"/>
              <a:t>يقصد بجمع البيانات القيام بتنفيذ الأعمال الميدانية للبحث التسويقي.</a:t>
            </a:r>
          </a:p>
          <a:p>
            <a:pPr algn="r" rtl="1"/>
            <a:r>
              <a:rPr lang="ar-SA" sz="1800" dirty="0" smtClean="0"/>
              <a:t>وتستخدم في  بعض الشركات ما يعرف بنظام الاستخبارات التسويقية </a:t>
            </a:r>
          </a:p>
          <a:p>
            <a:pPr marL="2584450" indent="0" algn="l">
              <a:buNone/>
            </a:pPr>
            <a:r>
              <a:rPr lang="en-US" sz="1800" dirty="0" smtClean="0"/>
              <a:t>Intelligence</a:t>
            </a:r>
            <a:r>
              <a:rPr lang="ar-SA" sz="1800" dirty="0" smtClean="0"/>
              <a:t> </a:t>
            </a:r>
            <a:r>
              <a:rPr lang="en-US" sz="1800" dirty="0" smtClean="0"/>
              <a:t>Marketing </a:t>
            </a:r>
            <a:endParaRPr lang="ar-SA" sz="1800" dirty="0" smtClean="0"/>
          </a:p>
          <a:p>
            <a:pPr algn="r" rtl="1"/>
            <a:r>
              <a:rPr lang="ar-SA" sz="1800" dirty="0" smtClean="0"/>
              <a:t>للحصول </a:t>
            </a:r>
            <a:r>
              <a:rPr lang="ar-SA" sz="1800" dirty="0"/>
              <a:t>على البيانات والمعلومات التي لا تستطيع الحصول عليها بالطرق العادية،</a:t>
            </a:r>
            <a:endParaRPr lang="ar-SA" sz="1800" dirty="0" smtClean="0"/>
          </a:p>
          <a:p>
            <a:pPr marL="68580" indent="0" algn="justLow" rtl="1">
              <a:buNone/>
            </a:pPr>
            <a:endParaRPr lang="ar-SA" sz="1800" dirty="0" smtClean="0"/>
          </a:p>
        </p:txBody>
      </p:sp>
      <p:sp>
        <p:nvSpPr>
          <p:cNvPr id="2" name="مربع نص 1"/>
          <p:cNvSpPr txBox="1"/>
          <p:nvPr/>
        </p:nvSpPr>
        <p:spPr>
          <a:xfrm>
            <a:off x="3657600" y="152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>
                <a:solidFill>
                  <a:schemeClr val="bg1"/>
                </a:solidFill>
              </a:rPr>
              <a:t>جمع </a:t>
            </a:r>
            <a:r>
              <a:rPr lang="ar-SA" b="1" dirty="0" smtClean="0">
                <a:solidFill>
                  <a:schemeClr val="bg1"/>
                </a:solidFill>
              </a:rPr>
              <a:t>البيانات</a:t>
            </a:r>
            <a:endParaRPr lang="ar-SA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05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2286000"/>
            <a:ext cx="5541981" cy="5490839"/>
          </a:xfrm>
        </p:spPr>
        <p:txBody>
          <a:bodyPr>
            <a:normAutofit/>
          </a:bodyPr>
          <a:lstStyle/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8- </a:t>
            </a:r>
            <a:r>
              <a:rPr lang="ar-SA" sz="1800" dirty="0">
                <a:solidFill>
                  <a:srgbClr val="0070C0"/>
                </a:solidFill>
              </a:rPr>
              <a:t>تحليل البيانات وتفسير </a:t>
            </a:r>
            <a:r>
              <a:rPr lang="ar-SA" sz="1800" dirty="0" smtClean="0">
                <a:solidFill>
                  <a:srgbClr val="0070C0"/>
                </a:solidFill>
              </a:rPr>
              <a:t>النتائج :</a:t>
            </a:r>
          </a:p>
          <a:p>
            <a:pPr marL="68580" indent="0" algn="justLow" rtl="1">
              <a:buNone/>
            </a:pPr>
            <a:r>
              <a:rPr lang="ar-SA" sz="1800" dirty="0" smtClean="0"/>
              <a:t>وهي مرحلة</a:t>
            </a:r>
            <a:r>
              <a:rPr lang="ar-SA" sz="1800" dirty="0"/>
              <a:t> </a:t>
            </a:r>
            <a:r>
              <a:rPr lang="ar-SA" sz="1800" dirty="0" smtClean="0"/>
              <a:t>خطيرة </a:t>
            </a:r>
            <a:r>
              <a:rPr lang="ar-SA" sz="1800" dirty="0"/>
              <a:t>نظراً لأنه بناء على عملية تحليل البيانات يتم تفسير النتائج وبناء </a:t>
            </a:r>
            <a:r>
              <a:rPr lang="ar-SA" sz="1800" dirty="0" smtClean="0"/>
              <a:t>على تفسير النتائج يتم</a:t>
            </a:r>
            <a:r>
              <a:rPr lang="ar-SA" sz="1800" dirty="0"/>
              <a:t> </a:t>
            </a:r>
            <a:r>
              <a:rPr lang="ar-SA" sz="1800" dirty="0" smtClean="0"/>
              <a:t>وضع التوصيات التي يمكن </a:t>
            </a:r>
            <a:r>
              <a:rPr lang="ar-SA" sz="1800" dirty="0"/>
              <a:t>أن </a:t>
            </a:r>
            <a:r>
              <a:rPr lang="ar-SA" sz="1800" dirty="0" smtClean="0"/>
              <a:t>تساهم </a:t>
            </a:r>
            <a:r>
              <a:rPr lang="ar-SA" sz="1800" dirty="0"/>
              <a:t>في </a:t>
            </a:r>
            <a:r>
              <a:rPr lang="ar-SA" sz="1800" dirty="0" smtClean="0"/>
              <a:t>ترشيد اتخاذ القرارات التسويقية</a:t>
            </a:r>
            <a:r>
              <a:rPr lang="ar-SA" sz="1800" dirty="0"/>
              <a:t>. وفي </a:t>
            </a:r>
            <a:r>
              <a:rPr lang="ar-SA" sz="1800" dirty="0" smtClean="0"/>
              <a:t>مرحلة التحليل </a:t>
            </a:r>
            <a:r>
              <a:rPr lang="ar-SA" sz="1800" dirty="0"/>
              <a:t>والتفسير يستخدم القائمون </a:t>
            </a:r>
            <a:r>
              <a:rPr lang="ar-SA" sz="1800" dirty="0" smtClean="0"/>
              <a:t>بالبحث أساليب إحصائية بسيطة </a:t>
            </a:r>
            <a:r>
              <a:rPr lang="ar-SA" sz="1800" dirty="0"/>
              <a:t>أو </a:t>
            </a:r>
            <a:r>
              <a:rPr lang="ar-SA" sz="1800" dirty="0" smtClean="0"/>
              <a:t>متقدمة حسب مدى البساطة </a:t>
            </a:r>
            <a:r>
              <a:rPr lang="ar-SA" sz="1800" dirty="0"/>
              <a:t>أو التعقيد في </a:t>
            </a:r>
            <a:r>
              <a:rPr lang="ar-SA" sz="1800" dirty="0" smtClean="0"/>
              <a:t>المشكلة.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3429000" y="76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>
                <a:solidFill>
                  <a:schemeClr val="bg1"/>
                </a:solidFill>
              </a:rPr>
              <a:t>تحليل البيانات وتفسير النتائج </a:t>
            </a:r>
          </a:p>
        </p:txBody>
      </p:sp>
    </p:spTree>
    <p:extLst>
      <p:ext uri="{BB962C8B-B14F-4D97-AF65-F5344CB8AC3E}">
        <p14:creationId xmlns:p14="http://schemas.microsoft.com/office/powerpoint/2010/main" val="1750619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2590800"/>
            <a:ext cx="5541981" cy="5186039"/>
          </a:xfrm>
        </p:spPr>
        <p:txBody>
          <a:bodyPr>
            <a:normAutofit/>
          </a:bodyPr>
          <a:lstStyle/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9- </a:t>
            </a:r>
            <a:r>
              <a:rPr lang="ar-SA" sz="1800" dirty="0">
                <a:solidFill>
                  <a:srgbClr val="0070C0"/>
                </a:solidFill>
              </a:rPr>
              <a:t>كتابة </a:t>
            </a:r>
            <a:r>
              <a:rPr lang="ar-SA" sz="1800" dirty="0" smtClean="0">
                <a:solidFill>
                  <a:srgbClr val="0070C0"/>
                </a:solidFill>
              </a:rPr>
              <a:t>التقرير :</a:t>
            </a:r>
          </a:p>
          <a:p>
            <a:pPr marL="68580" indent="0" algn="justLow" rtl="1">
              <a:buNone/>
            </a:pPr>
            <a:r>
              <a:rPr lang="ar-SA" sz="1800" dirty="0" smtClean="0"/>
              <a:t>التقرير هو ملخص البحث التسويقي ويحتوي </a:t>
            </a:r>
            <a:r>
              <a:rPr lang="ar-SA" sz="1800" dirty="0"/>
              <a:t>في </a:t>
            </a:r>
            <a:r>
              <a:rPr lang="ar-SA" sz="1800" dirty="0" smtClean="0"/>
              <a:t>الأساس على مقدمة البحث ومشكلة</a:t>
            </a:r>
            <a:r>
              <a:rPr lang="ar-SA" sz="1800" dirty="0"/>
              <a:t> </a:t>
            </a:r>
            <a:r>
              <a:rPr lang="ar-SA" sz="1800" dirty="0" smtClean="0"/>
              <a:t>البحث ونتائج البحث وتوصياته</a:t>
            </a:r>
            <a:r>
              <a:rPr lang="ar-SA" sz="1800" dirty="0"/>
              <a:t>، </a:t>
            </a:r>
            <a:r>
              <a:rPr lang="ar-SA" sz="1800" dirty="0" smtClean="0"/>
              <a:t>ويقدم عادة مكتوباً </a:t>
            </a:r>
            <a:r>
              <a:rPr lang="ar-SA" sz="1800" dirty="0"/>
              <a:t>في </a:t>
            </a:r>
            <a:r>
              <a:rPr lang="ar-SA" sz="1800" dirty="0" smtClean="0"/>
              <a:t>مجلد على غلافة عنوان البحث</a:t>
            </a:r>
            <a:r>
              <a:rPr lang="ar-SA" sz="1800" dirty="0"/>
              <a:t> </a:t>
            </a:r>
            <a:r>
              <a:rPr lang="ar-SA" sz="1800" dirty="0" smtClean="0"/>
              <a:t>وتاريخه </a:t>
            </a:r>
            <a:r>
              <a:rPr lang="ar-SA" sz="1800" dirty="0"/>
              <a:t>والجهة التي قامت به.</a:t>
            </a:r>
            <a:endParaRPr lang="ar-SA" sz="1800" dirty="0" smtClean="0">
              <a:solidFill>
                <a:schemeClr val="tx1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657600" y="1524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>
                <a:solidFill>
                  <a:schemeClr val="bg1"/>
                </a:solidFill>
              </a:rPr>
              <a:t>كتابة التقرير </a:t>
            </a:r>
          </a:p>
        </p:txBody>
      </p:sp>
    </p:spTree>
    <p:extLst>
      <p:ext uri="{BB962C8B-B14F-4D97-AF65-F5344CB8AC3E}">
        <p14:creationId xmlns:p14="http://schemas.microsoft.com/office/powerpoint/2010/main" val="1600396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381000" y="1219200"/>
            <a:ext cx="6096000" cy="7162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justLow" rtl="1">
              <a:buNone/>
            </a:pPr>
            <a:endParaRPr lang="ar-SA" sz="1800" dirty="0" smtClean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الهدف </a:t>
            </a:r>
            <a:r>
              <a:rPr lang="ar-SA" sz="1800" dirty="0">
                <a:solidFill>
                  <a:srgbClr val="0070C0"/>
                </a:solidFill>
              </a:rPr>
              <a:t>العام: </a:t>
            </a:r>
            <a:endParaRPr lang="ar-SA" sz="1800" dirty="0" smtClean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 smtClean="0"/>
              <a:t>التعرف </a:t>
            </a:r>
            <a:r>
              <a:rPr lang="ar-SA" sz="1800" dirty="0"/>
              <a:t>على خطوات عملية البحث التسويقي</a:t>
            </a:r>
            <a:r>
              <a:rPr lang="ar-SA" sz="1800" dirty="0" smtClean="0"/>
              <a:t>.</a:t>
            </a:r>
          </a:p>
          <a:p>
            <a:pPr marL="68580" indent="0" algn="justLow" rtl="1">
              <a:buNone/>
            </a:pPr>
            <a:endParaRPr lang="ar-SA" sz="1800" dirty="0"/>
          </a:p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الأهداف التفصيلية: </a:t>
            </a:r>
            <a:endParaRPr lang="ar-SA" sz="1800" dirty="0" smtClean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 smtClean="0"/>
              <a:t>عندما تكتمل </a:t>
            </a:r>
            <a:r>
              <a:rPr lang="ar-SA" sz="1800" dirty="0"/>
              <a:t>هذه الوحدة يكون المتدرب قادراً وبكفاءة على </a:t>
            </a:r>
            <a:r>
              <a:rPr lang="ar-SA" sz="1800" dirty="0" smtClean="0"/>
              <a:t>أن:</a:t>
            </a:r>
          </a:p>
          <a:p>
            <a:pPr marL="68580" indent="0" algn="justLow" rtl="1">
              <a:buNone/>
            </a:pPr>
            <a:r>
              <a:rPr lang="ar-SA" sz="1800" dirty="0" smtClean="0"/>
              <a:t>1 -  </a:t>
            </a:r>
            <a:r>
              <a:rPr lang="ar-SA" sz="1800" dirty="0"/>
              <a:t>يصف كل مرحلة من مراحل عملية البحث </a:t>
            </a:r>
            <a:r>
              <a:rPr lang="ar-SA" sz="1800" dirty="0" smtClean="0"/>
              <a:t>التسويقي.</a:t>
            </a:r>
          </a:p>
          <a:p>
            <a:pPr marL="68580" indent="0" algn="justLow" rtl="1">
              <a:buNone/>
            </a:pPr>
            <a:r>
              <a:rPr lang="ar-SA" sz="1800" dirty="0" smtClean="0"/>
              <a:t>2 - يستطيع </a:t>
            </a:r>
            <a:r>
              <a:rPr lang="ar-SA" sz="1800" dirty="0"/>
              <a:t>أن يحدد المشكلة التسويقية بصياغة السؤال الملائم.</a:t>
            </a:r>
          </a:p>
          <a:p>
            <a:pPr marL="68580" indent="0" algn="justLow" rtl="1">
              <a:buNone/>
            </a:pPr>
            <a:r>
              <a:rPr lang="ar-SA" sz="1800" dirty="0" smtClean="0"/>
              <a:t>3- يربط </a:t>
            </a:r>
            <a:r>
              <a:rPr lang="ar-SA" sz="1800" dirty="0"/>
              <a:t>منطقياً بين الأسباب والنتائج.</a:t>
            </a:r>
          </a:p>
          <a:p>
            <a:pPr marL="68580" indent="0" algn="justLow" rtl="1">
              <a:buNone/>
            </a:pPr>
            <a:r>
              <a:rPr lang="ar-SA" sz="1800" dirty="0" smtClean="0"/>
              <a:t>4- يكون الفروض </a:t>
            </a:r>
            <a:r>
              <a:rPr lang="ar-SA" sz="1800" dirty="0"/>
              <a:t>المناسبة للمشكلة التسويقية.</a:t>
            </a:r>
            <a:endParaRPr lang="en-US" sz="1800" dirty="0"/>
          </a:p>
        </p:txBody>
      </p:sp>
      <p:sp>
        <p:nvSpPr>
          <p:cNvPr id="2" name="مربع نص 1"/>
          <p:cNvSpPr txBox="1"/>
          <p:nvPr/>
        </p:nvSpPr>
        <p:spPr>
          <a:xfrm>
            <a:off x="3581400" y="152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>
                <a:solidFill>
                  <a:schemeClr val="bg1"/>
                </a:solidFill>
              </a:rPr>
              <a:t>عملية البحث التسويقي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402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76400"/>
            <a:ext cx="5791199" cy="6629400"/>
          </a:xfrm>
        </p:spPr>
        <p:txBody>
          <a:bodyPr>
            <a:normAutofit/>
          </a:bodyPr>
          <a:lstStyle/>
          <a:p>
            <a:pPr marL="68580" indent="0" algn="justLow" rtl="1">
              <a:buNone/>
            </a:pPr>
            <a:r>
              <a:rPr lang="ar-SA" sz="1800" dirty="0" smtClean="0"/>
              <a:t>تعني عملية البحث التسويقي إتباع المنهج العلمي </a:t>
            </a:r>
            <a:r>
              <a:rPr lang="ar-SA" sz="1800" dirty="0"/>
              <a:t>في </a:t>
            </a:r>
            <a:r>
              <a:rPr lang="ar-SA" sz="1800" dirty="0" smtClean="0"/>
              <a:t>حل المشكلات التسويقية بغرض</a:t>
            </a:r>
            <a:r>
              <a:rPr lang="ar-SA" sz="1800" dirty="0"/>
              <a:t> </a:t>
            </a:r>
            <a:r>
              <a:rPr lang="ar-SA" sz="1800" dirty="0" smtClean="0"/>
              <a:t>تحقيق الأهداف التسويقية</a:t>
            </a:r>
            <a:r>
              <a:rPr lang="ar-SA" sz="1800" dirty="0"/>
              <a:t>، </a:t>
            </a:r>
            <a:r>
              <a:rPr lang="ar-SA" sz="1800" dirty="0" smtClean="0"/>
              <a:t>ومنها زيادة المبيعات </a:t>
            </a:r>
            <a:r>
              <a:rPr lang="ar-SA" sz="1800" dirty="0"/>
              <a:t>أو </a:t>
            </a:r>
            <a:r>
              <a:rPr lang="ar-SA" sz="1800" dirty="0" smtClean="0"/>
              <a:t>الأرباح </a:t>
            </a:r>
            <a:r>
              <a:rPr lang="ar-SA" sz="1800" dirty="0"/>
              <a:t>أو </a:t>
            </a:r>
            <a:r>
              <a:rPr lang="ar-SA" sz="1800" dirty="0" smtClean="0"/>
              <a:t>تخفيض تكاليف التسويق أو المحافظة </a:t>
            </a:r>
            <a:r>
              <a:rPr lang="ar-SA" sz="1800" dirty="0"/>
              <a:t>على العملاء وغيرها</a:t>
            </a:r>
            <a:r>
              <a:rPr lang="ar-SA" sz="1800" dirty="0" smtClean="0"/>
              <a:t>.</a:t>
            </a:r>
            <a:endParaRPr lang="en-US" sz="1800" dirty="0" smtClean="0"/>
          </a:p>
          <a:p>
            <a:pPr marL="68580" indent="0" algn="justLow" rtl="1">
              <a:buNone/>
            </a:pPr>
            <a:endParaRPr lang="en-US" sz="1800" b="1" dirty="0"/>
          </a:p>
          <a:p>
            <a:pPr marL="68580" indent="0" algn="justLow" rtl="1">
              <a:buNone/>
            </a:pPr>
            <a:endParaRPr lang="en-US" sz="1800" b="1" dirty="0" smtClean="0"/>
          </a:p>
          <a:p>
            <a:pPr marL="68580" indent="0" algn="justLow" rtl="1">
              <a:buNone/>
            </a:pPr>
            <a:r>
              <a:rPr lang="ar-SA" sz="1800" b="1" dirty="0" smtClean="0"/>
              <a:t>غير </a:t>
            </a:r>
            <a:r>
              <a:rPr lang="ar-SA" sz="1800" b="1" dirty="0" smtClean="0"/>
              <a:t>أن البحث </a:t>
            </a:r>
            <a:r>
              <a:rPr lang="ar-SA" sz="1800" b="1" dirty="0"/>
              <a:t>العلمي يمر على أية حال بالخطوات التالية</a:t>
            </a:r>
            <a:r>
              <a:rPr lang="ar-SA" sz="1800" b="1" dirty="0" smtClean="0"/>
              <a:t>:</a:t>
            </a:r>
            <a:endParaRPr lang="en-US" sz="1800" b="1" dirty="0" smtClean="0"/>
          </a:p>
          <a:p>
            <a:pPr marL="68580" indent="0" algn="justLow" rtl="1">
              <a:buNone/>
            </a:pPr>
            <a:endParaRPr lang="ar-SA" sz="1800" b="1" dirty="0" smtClean="0"/>
          </a:p>
          <a:p>
            <a:pPr marL="517525" indent="0" algn="justLow" rtl="1">
              <a:buNone/>
            </a:pPr>
            <a:r>
              <a:rPr lang="ar-SA" sz="1800" dirty="0" smtClean="0"/>
              <a:t>- </a:t>
            </a:r>
            <a:r>
              <a:rPr lang="ar-SA" sz="1800" b="1" dirty="0" smtClean="0"/>
              <a:t>مرحلة المشاهدة: </a:t>
            </a:r>
            <a:r>
              <a:rPr lang="ar-SA" sz="1800" dirty="0" smtClean="0"/>
              <a:t>فمرحلة المشاهدة هي مرحلة رؤية المشكلة </a:t>
            </a:r>
            <a:r>
              <a:rPr lang="ar-SA" sz="1800" dirty="0"/>
              <a:t>أو </a:t>
            </a:r>
            <a:r>
              <a:rPr lang="ar-SA" sz="1800" dirty="0" smtClean="0"/>
              <a:t>أعراضها</a:t>
            </a:r>
            <a:r>
              <a:rPr lang="ar-SA" sz="1800" dirty="0"/>
              <a:t>،</a:t>
            </a:r>
            <a:endParaRPr lang="ar-SA" sz="1800" dirty="0" smtClean="0"/>
          </a:p>
          <a:p>
            <a:pPr marL="517525" indent="0" algn="justLow" rtl="1">
              <a:buNone/>
            </a:pPr>
            <a:r>
              <a:rPr lang="ar-SA" sz="1800" b="1" dirty="0"/>
              <a:t>- مرحلة وضع </a:t>
            </a:r>
            <a:r>
              <a:rPr lang="ar-SA" sz="1800" b="1" dirty="0" smtClean="0"/>
              <a:t>الفروض: </a:t>
            </a:r>
            <a:r>
              <a:rPr lang="ar-SA" sz="1800" dirty="0"/>
              <a:t>مرحلة وضع تخمين أو تصور أسباب المشكلة</a:t>
            </a:r>
            <a:endParaRPr lang="ar-SA" sz="1800" dirty="0" smtClean="0"/>
          </a:p>
          <a:p>
            <a:pPr marL="517525" indent="0" algn="justLow" rtl="1">
              <a:buNone/>
            </a:pPr>
            <a:r>
              <a:rPr lang="ar-SA" sz="1800" b="1" dirty="0" smtClean="0"/>
              <a:t>- مرحلة </a:t>
            </a:r>
            <a:r>
              <a:rPr lang="ar-SA" sz="1800" b="1" dirty="0"/>
              <a:t>اختبار </a:t>
            </a:r>
            <a:r>
              <a:rPr lang="ar-SA" sz="1800" b="1" dirty="0" smtClean="0"/>
              <a:t>الفروض: </a:t>
            </a:r>
            <a:r>
              <a:rPr lang="ar-SA" sz="1800" dirty="0" smtClean="0"/>
              <a:t>مرحلة </a:t>
            </a:r>
            <a:r>
              <a:rPr lang="ar-SA" sz="1800" dirty="0"/>
              <a:t>التحقق من مد صدق التخمين أو التصور</a:t>
            </a:r>
            <a:endParaRPr lang="ar-SA" sz="1800" dirty="0" smtClean="0"/>
          </a:p>
          <a:p>
            <a:pPr marL="803275" indent="-285750" algn="justLow" rtl="1">
              <a:buFontTx/>
              <a:buChar char="-"/>
            </a:pPr>
            <a:endParaRPr lang="en-US" sz="18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3657600" y="152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 smtClean="0">
                <a:solidFill>
                  <a:schemeClr val="bg1"/>
                </a:solidFill>
              </a:rPr>
              <a:t>مفهوم عملية البحث التسويقي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642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914400"/>
            <a:ext cx="5465781" cy="6786239"/>
          </a:xfrm>
        </p:spPr>
        <p:txBody>
          <a:bodyPr>
            <a:normAutofit/>
          </a:bodyPr>
          <a:lstStyle/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endParaRPr lang="ar-SA" sz="1800" dirty="0"/>
          </a:p>
          <a:p>
            <a:pPr marL="68580" indent="0" algn="justLow" rtl="1">
              <a:buNone/>
            </a:pPr>
            <a:r>
              <a:rPr lang="ar-SA" sz="1800" b="1" dirty="0" smtClean="0"/>
              <a:t>تمر </a:t>
            </a:r>
            <a:r>
              <a:rPr lang="ar-SA" sz="1800" b="1" dirty="0"/>
              <a:t>عملية البحث التسويقي بعدد من الخطوات هي</a:t>
            </a:r>
            <a:r>
              <a:rPr lang="ar-SA" sz="1800" b="1" dirty="0" smtClean="0"/>
              <a:t>:</a:t>
            </a:r>
          </a:p>
          <a:p>
            <a:pPr algn="justLow" rtl="1"/>
            <a:r>
              <a:rPr lang="ar-SA" sz="1800" dirty="0"/>
              <a:t>تحديد المشكلة. </a:t>
            </a:r>
            <a:endParaRPr lang="ar-SA" sz="1800" dirty="0" smtClean="0"/>
          </a:p>
          <a:p>
            <a:pPr algn="justLow" rtl="1"/>
            <a:r>
              <a:rPr lang="ar-SA" sz="1800" dirty="0" smtClean="0"/>
              <a:t>تحديد </a:t>
            </a:r>
            <a:r>
              <a:rPr lang="ar-SA" sz="1800" dirty="0"/>
              <a:t>أهداف البحث. </a:t>
            </a:r>
          </a:p>
          <a:p>
            <a:pPr algn="justLow" rtl="1"/>
            <a:r>
              <a:rPr lang="ar-SA" sz="1800" dirty="0"/>
              <a:t>تحديد نوع ومصادر البيانات. </a:t>
            </a:r>
          </a:p>
          <a:p>
            <a:pPr algn="justLow" rtl="1"/>
            <a:r>
              <a:rPr lang="ar-SA" sz="1800" dirty="0"/>
              <a:t>تحديد أساليب جمع البيانات. </a:t>
            </a:r>
          </a:p>
          <a:p>
            <a:pPr algn="justLow" rtl="1"/>
            <a:r>
              <a:rPr lang="ar-SA" sz="1800" dirty="0"/>
              <a:t>تصميم نماذج جمع البيانات. </a:t>
            </a:r>
          </a:p>
          <a:p>
            <a:pPr algn="justLow" rtl="1"/>
            <a:r>
              <a:rPr lang="ar-SA" sz="1800" dirty="0"/>
              <a:t>تحديد نوع وحجم العينة. </a:t>
            </a:r>
          </a:p>
          <a:p>
            <a:pPr algn="justLow" rtl="1"/>
            <a:r>
              <a:rPr lang="ar-SA" sz="1800" dirty="0"/>
              <a:t>جمع البيانات. </a:t>
            </a:r>
          </a:p>
          <a:p>
            <a:pPr algn="justLow" rtl="1"/>
            <a:r>
              <a:rPr lang="ar-SA" sz="1800" dirty="0"/>
              <a:t>تحليل البيانات وتفسير النتائج. </a:t>
            </a:r>
          </a:p>
          <a:p>
            <a:pPr algn="justLow" rtl="1"/>
            <a:r>
              <a:rPr lang="ar-SA" sz="1800" dirty="0"/>
              <a:t>كتابة التقرير.</a:t>
            </a:r>
            <a:endParaRPr lang="ar-SA" sz="1800" dirty="0" smtClean="0"/>
          </a:p>
          <a:p>
            <a:pPr algn="justLow" rtl="1"/>
            <a:endParaRPr lang="en-US" sz="1800" dirty="0"/>
          </a:p>
        </p:txBody>
      </p:sp>
      <p:sp>
        <p:nvSpPr>
          <p:cNvPr id="2" name="مربع نص 1"/>
          <p:cNvSpPr txBox="1"/>
          <p:nvPr/>
        </p:nvSpPr>
        <p:spPr>
          <a:xfrm>
            <a:off x="3581400" y="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ثانياً- خطوات عملية البحث التسويقي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142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1752600"/>
            <a:ext cx="5541981" cy="3276600"/>
          </a:xfrm>
        </p:spPr>
        <p:txBody>
          <a:bodyPr>
            <a:normAutofit lnSpcReduction="10000"/>
          </a:bodyPr>
          <a:lstStyle/>
          <a:p>
            <a:pPr marL="68580" indent="0" algn="justLow" rtl="1">
              <a:buNone/>
            </a:pPr>
            <a:endParaRPr lang="ar-SA" sz="1800" dirty="0" smtClean="0"/>
          </a:p>
          <a:p>
            <a:pPr algn="justLow" rtl="1"/>
            <a:r>
              <a:rPr lang="ar-SA" sz="1800" dirty="0" smtClean="0"/>
              <a:t>وتعرف </a:t>
            </a:r>
            <a:r>
              <a:rPr lang="ar-SA" sz="1800" dirty="0"/>
              <a:t>المشكلة </a:t>
            </a:r>
            <a:r>
              <a:rPr lang="ar-SA" sz="1800" dirty="0" smtClean="0"/>
              <a:t>التسويقية بأنها حدث </a:t>
            </a:r>
            <a:r>
              <a:rPr lang="ar-SA" sz="1800" dirty="0"/>
              <a:t>أو </a:t>
            </a:r>
            <a:r>
              <a:rPr lang="ar-SA" sz="1800" dirty="0" smtClean="0"/>
              <a:t>ظاهرة تمثل مخاطر </a:t>
            </a:r>
            <a:r>
              <a:rPr lang="ar-SA" sz="1800" dirty="0"/>
              <a:t>أو </a:t>
            </a:r>
            <a:r>
              <a:rPr lang="ar-SA" sz="1800" dirty="0" smtClean="0"/>
              <a:t>تهديدات للمؤسسة قد</a:t>
            </a:r>
            <a:r>
              <a:rPr lang="ar-SA" sz="1800" dirty="0"/>
              <a:t> </a:t>
            </a:r>
            <a:r>
              <a:rPr lang="ar-SA" sz="1800" dirty="0" smtClean="0"/>
              <a:t>تمنعها من تحقيق أهدافها</a:t>
            </a:r>
            <a:r>
              <a:rPr lang="ar-SA" sz="1800" dirty="0" smtClean="0"/>
              <a:t>.</a:t>
            </a:r>
            <a:endParaRPr lang="en-US" sz="1800" dirty="0" smtClean="0"/>
          </a:p>
          <a:p>
            <a:pPr algn="justLow" rtl="1">
              <a:buFontTx/>
              <a:buChar char="-"/>
            </a:pPr>
            <a:endParaRPr lang="en-US" sz="1800" dirty="0"/>
          </a:p>
          <a:p>
            <a:pPr algn="justLow" rtl="1">
              <a:buFontTx/>
              <a:buChar char="-"/>
            </a:pPr>
            <a:r>
              <a:rPr lang="ar-SA" sz="1800" dirty="0" smtClean="0"/>
              <a:t>وينبغي </a:t>
            </a:r>
            <a:r>
              <a:rPr lang="ar-SA" sz="1800" dirty="0"/>
              <a:t>التمييز بين نوعين من المشاكل التسويقية </a:t>
            </a:r>
            <a:r>
              <a:rPr lang="ar-SA" sz="1800" dirty="0" smtClean="0"/>
              <a:t>فهناك (أ) </a:t>
            </a:r>
            <a:r>
              <a:rPr lang="ar-SA" sz="1800" dirty="0"/>
              <a:t>المشاكل التي تتم دراستها </a:t>
            </a:r>
            <a:r>
              <a:rPr lang="ar-SA" sz="1800" dirty="0" smtClean="0"/>
              <a:t>من أجل </a:t>
            </a:r>
            <a:r>
              <a:rPr lang="ar-SA" sz="1800" dirty="0"/>
              <a:t>التعرف عليها و لا تكون بالضرورة بارزة للمؤسسة أو قد تظهر في المستقبل و </a:t>
            </a:r>
            <a:r>
              <a:rPr lang="ar-SA" sz="1800" dirty="0" smtClean="0"/>
              <a:t>(ب) </a:t>
            </a:r>
            <a:r>
              <a:rPr lang="ar-SA" sz="1800" dirty="0"/>
              <a:t>المشاكل التي تجابه المؤسسة وتحتاج إلى دراسات متخصصة من أجل الوصول إلى </a:t>
            </a:r>
            <a:r>
              <a:rPr lang="ar-SA" sz="1800" dirty="0" smtClean="0"/>
              <a:t>حلول. ويوضح  الشكل هذا </a:t>
            </a:r>
            <a:r>
              <a:rPr lang="ar-SA" sz="1800" dirty="0"/>
              <a:t>التصنيف وأمثلة على مواضيعها.</a:t>
            </a:r>
            <a:endParaRPr lang="en-US" sz="1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7" t="21037" r="29350" b="21793"/>
          <a:stretch/>
        </p:blipFill>
        <p:spPr bwMode="auto">
          <a:xfrm>
            <a:off x="553770" y="5029200"/>
            <a:ext cx="5662188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3553608" y="381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>
                <a:solidFill>
                  <a:schemeClr val="bg1"/>
                </a:solidFill>
              </a:rPr>
              <a:t>1- تحديد المشكلة</a:t>
            </a:r>
          </a:p>
        </p:txBody>
      </p:sp>
    </p:spTree>
    <p:extLst>
      <p:ext uri="{BB962C8B-B14F-4D97-AF65-F5344CB8AC3E}">
        <p14:creationId xmlns:p14="http://schemas.microsoft.com/office/powerpoint/2010/main" val="933200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3400" y="990600"/>
            <a:ext cx="5791199" cy="3276600"/>
          </a:xfrm>
        </p:spPr>
        <p:txBody>
          <a:bodyPr>
            <a:normAutofit/>
          </a:bodyPr>
          <a:lstStyle/>
          <a:p>
            <a:pPr algn="justLow" rtl="1"/>
            <a:r>
              <a:rPr lang="ar-SA" sz="1800" dirty="0"/>
              <a:t>وحين ينشئ الباحث سؤال البحث الأولي لمشكلة البحث </a:t>
            </a:r>
            <a:r>
              <a:rPr lang="ar-SA" sz="1800" dirty="0" smtClean="0"/>
              <a:t>لابد له من الأخذ بنظر الاعتبار</a:t>
            </a:r>
            <a:r>
              <a:rPr lang="ar-SA" sz="1800" dirty="0"/>
              <a:t> </a:t>
            </a:r>
            <a:r>
              <a:rPr lang="ar-SA" sz="1800" dirty="0" smtClean="0"/>
              <a:t>أن </a:t>
            </a:r>
            <a:r>
              <a:rPr lang="ar-SA" sz="1800" dirty="0"/>
              <a:t>قراراً يمكن أن يتخذ في ضوء نتائج البحث </a:t>
            </a:r>
            <a:r>
              <a:rPr lang="ar-SA" sz="1800" dirty="0" smtClean="0"/>
              <a:t>بعد اكتماله ولضمان </a:t>
            </a:r>
            <a:r>
              <a:rPr lang="ar-SA" sz="1800" dirty="0"/>
              <a:t>أن </a:t>
            </a:r>
            <a:r>
              <a:rPr lang="ar-SA" sz="1800" dirty="0" smtClean="0"/>
              <a:t>النتائج ستكون</a:t>
            </a:r>
            <a:r>
              <a:rPr lang="ar-SA" sz="1800" dirty="0"/>
              <a:t> </a:t>
            </a:r>
            <a:r>
              <a:rPr lang="ar-SA" sz="1800" dirty="0" smtClean="0"/>
              <a:t>قريبة </a:t>
            </a:r>
            <a:r>
              <a:rPr lang="ar-SA" sz="1800" dirty="0"/>
              <a:t>للواقع لابد للباحث من ملاحظة الأمور التالية</a:t>
            </a:r>
            <a:r>
              <a:rPr lang="ar-SA" sz="1800" dirty="0" smtClean="0"/>
              <a:t>:</a:t>
            </a:r>
          </a:p>
          <a:p>
            <a:pPr marL="355600" indent="0" algn="justLow" rtl="1">
              <a:buNone/>
            </a:pPr>
            <a:r>
              <a:rPr lang="ar-SA" sz="1800" dirty="0" smtClean="0"/>
              <a:t>-بيئة </a:t>
            </a:r>
            <a:r>
              <a:rPr lang="ar-SA" sz="1800" dirty="0"/>
              <a:t>اتخاذ القرار</a:t>
            </a:r>
          </a:p>
          <a:p>
            <a:pPr marL="355600" indent="0" algn="justLow" rtl="1">
              <a:buNone/>
            </a:pPr>
            <a:r>
              <a:rPr lang="ar-SA" sz="1800" dirty="0" smtClean="0"/>
              <a:t>- </a:t>
            </a:r>
            <a:r>
              <a:rPr lang="ar-SA" sz="1800" dirty="0"/>
              <a:t>أهداف متخذ القرار</a:t>
            </a:r>
          </a:p>
          <a:p>
            <a:pPr marL="355600" indent="0" algn="justLow" rtl="1">
              <a:buNone/>
            </a:pPr>
            <a:r>
              <a:rPr lang="ar-SA" sz="1800" dirty="0" smtClean="0"/>
              <a:t>- </a:t>
            </a:r>
            <a:r>
              <a:rPr lang="ar-SA" sz="1800" dirty="0"/>
              <a:t>الإجراءات والسياسات البديلة للتعامل مع المشكلة</a:t>
            </a:r>
          </a:p>
          <a:p>
            <a:pPr marL="641350" indent="-285750" algn="justLow" rtl="1">
              <a:buFontTx/>
              <a:buChar char="-"/>
            </a:pPr>
            <a:r>
              <a:rPr lang="ar-SA" sz="1800" dirty="0" smtClean="0"/>
              <a:t>نتائج </a:t>
            </a:r>
            <a:r>
              <a:rPr lang="ar-SA" sz="1800" dirty="0"/>
              <a:t>الإجراءات والسياسات </a:t>
            </a:r>
            <a:r>
              <a:rPr lang="ar-SA" sz="1800" dirty="0" smtClean="0"/>
              <a:t>البديلة</a:t>
            </a:r>
          </a:p>
          <a:p>
            <a:pPr marL="641350" indent="-285750" algn="justLow" rtl="1">
              <a:buFontTx/>
              <a:buChar char="-"/>
            </a:pPr>
            <a:r>
              <a:rPr lang="ar-SA" sz="1800" dirty="0" smtClean="0"/>
              <a:t> ويوضح الشكل العلاقات التبادلية بين تلك العناصر.</a:t>
            </a:r>
          </a:p>
          <a:p>
            <a:pPr marL="641350" indent="-285750" algn="justLow" rtl="1">
              <a:buFontTx/>
              <a:buChar char="-"/>
            </a:pPr>
            <a:endParaRPr lang="en-US" sz="1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09" t="15917" r="31619" b="21964"/>
          <a:stretch/>
        </p:blipFill>
        <p:spPr bwMode="auto">
          <a:xfrm>
            <a:off x="632035" y="4419600"/>
            <a:ext cx="5844965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3579917" y="228600"/>
            <a:ext cx="2389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bg1"/>
                </a:solidFill>
              </a:rPr>
              <a:t>تحديد </a:t>
            </a:r>
            <a:r>
              <a:rPr lang="ar-SA" b="1" dirty="0" err="1" smtClean="0">
                <a:solidFill>
                  <a:schemeClr val="bg1"/>
                </a:solidFill>
              </a:rPr>
              <a:t>المشكله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555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1828800"/>
            <a:ext cx="5541981" cy="5948039"/>
          </a:xfrm>
        </p:spPr>
        <p:txBody>
          <a:bodyPr>
            <a:normAutofit/>
          </a:bodyPr>
          <a:lstStyle/>
          <a:p>
            <a:pPr algn="justLow" rtl="1"/>
            <a:r>
              <a:rPr lang="ar-SA" sz="1800" b="1" dirty="0" smtClean="0">
                <a:solidFill>
                  <a:srgbClr val="0070C0"/>
                </a:solidFill>
              </a:rPr>
              <a:t>هناك بعض </a:t>
            </a:r>
            <a:r>
              <a:rPr lang="ar-SA" sz="1800" b="1" dirty="0">
                <a:solidFill>
                  <a:srgbClr val="0070C0"/>
                </a:solidFill>
              </a:rPr>
              <a:t>الحقائق التي يلزم ملاحظتها في مرحلة تحديد المشكلة</a:t>
            </a:r>
            <a:r>
              <a:rPr lang="ar-SA" sz="1800" b="1" dirty="0" smtClean="0">
                <a:solidFill>
                  <a:srgbClr val="0070C0"/>
                </a:solidFill>
              </a:rPr>
              <a:t>:</a:t>
            </a:r>
          </a:p>
          <a:p>
            <a:pPr marL="68580" indent="0" algn="justLow" rtl="1">
              <a:buNone/>
            </a:pPr>
            <a:r>
              <a:rPr lang="ar-SA" sz="1800" dirty="0" smtClean="0"/>
              <a:t>1- </a:t>
            </a:r>
            <a:r>
              <a:rPr lang="ar-SA" sz="1800" dirty="0"/>
              <a:t>إن البحث التسويقي لا يستطيع تقديم حلول لكل المشاكل </a:t>
            </a:r>
            <a:r>
              <a:rPr lang="ar-SA" sz="1800" dirty="0" smtClean="0"/>
              <a:t>التسويقية.</a:t>
            </a:r>
          </a:p>
          <a:p>
            <a:pPr marL="68580" indent="0" algn="justLow" rtl="1">
              <a:buNone/>
            </a:pPr>
            <a:r>
              <a:rPr lang="ar-SA" sz="1800" dirty="0" smtClean="0"/>
              <a:t>2 - إن </a:t>
            </a:r>
            <a:r>
              <a:rPr lang="ar-SA" sz="1800" dirty="0"/>
              <a:t>هدف </a:t>
            </a:r>
            <a:r>
              <a:rPr lang="ar-SA" sz="1800" dirty="0" smtClean="0"/>
              <a:t>البحث التسويقي هو تقليل المخاطر الناجمة من عملية اتخاذ القرارات</a:t>
            </a:r>
            <a:r>
              <a:rPr lang="ar-SA" sz="1800" dirty="0"/>
              <a:t>، </a:t>
            </a:r>
            <a:r>
              <a:rPr lang="ar-SA" sz="1800" dirty="0" smtClean="0"/>
              <a:t>أي دراسة </a:t>
            </a:r>
            <a:r>
              <a:rPr lang="ar-SA" sz="1800" dirty="0"/>
              <a:t>حالة عدم التأكد.</a:t>
            </a:r>
          </a:p>
          <a:p>
            <a:pPr marL="68580" indent="0" algn="justLow" rtl="1">
              <a:buNone/>
            </a:pPr>
            <a:r>
              <a:rPr lang="ar-SA" sz="1800" dirty="0" smtClean="0"/>
              <a:t>3- إن </a:t>
            </a:r>
            <a:r>
              <a:rPr lang="ar-SA" sz="1800" dirty="0"/>
              <a:t>البحث التسويقي لا يعطينا قرارات </a:t>
            </a:r>
            <a:r>
              <a:rPr lang="ar-SA" sz="1800" dirty="0" smtClean="0"/>
              <a:t>وليس المطلوب منه اتخاذ قرارات</a:t>
            </a:r>
            <a:r>
              <a:rPr lang="ar-SA" sz="1800" dirty="0"/>
              <a:t>. </a:t>
            </a:r>
            <a:r>
              <a:rPr lang="ar-SA" sz="1800" dirty="0" smtClean="0"/>
              <a:t>والتوصيات</a:t>
            </a:r>
            <a:r>
              <a:rPr lang="ar-SA" sz="1800" dirty="0"/>
              <a:t> </a:t>
            </a:r>
            <a:r>
              <a:rPr lang="ar-SA" sz="1800" dirty="0" smtClean="0"/>
              <a:t>التي </a:t>
            </a:r>
            <a:r>
              <a:rPr lang="ar-SA" sz="1800" dirty="0"/>
              <a:t>ترد في البحث هي الخطوة الأولى لتمكين الإدارة على اتخاذ قراراتها.</a:t>
            </a:r>
          </a:p>
          <a:p>
            <a:pPr marL="68580" indent="0" algn="justLow" rtl="1">
              <a:buNone/>
            </a:pPr>
            <a:r>
              <a:rPr lang="ar-SA" sz="1800" dirty="0" smtClean="0"/>
              <a:t>4- إن البحث التسويقي </a:t>
            </a:r>
            <a:r>
              <a:rPr lang="ar-SA" sz="1800" dirty="0"/>
              <a:t>لا </a:t>
            </a:r>
            <a:r>
              <a:rPr lang="ar-SA" sz="1800" dirty="0" smtClean="0"/>
              <a:t>يضمن النجاح دائماً</a:t>
            </a:r>
            <a:r>
              <a:rPr lang="ar-SA" sz="1800" dirty="0"/>
              <a:t>، وفي </a:t>
            </a:r>
            <a:r>
              <a:rPr lang="ar-SA" sz="1800" dirty="0" smtClean="0"/>
              <a:t>أحسن حالاته يسعى للاقتراب من</a:t>
            </a:r>
            <a:r>
              <a:rPr lang="ar-SA" sz="1800" dirty="0"/>
              <a:t> </a:t>
            </a:r>
            <a:r>
              <a:rPr lang="ar-SA" sz="1800" dirty="0" smtClean="0"/>
              <a:t>القرار </a:t>
            </a:r>
            <a:r>
              <a:rPr lang="ar-SA" sz="1800" dirty="0"/>
              <a:t>المناسب</a:t>
            </a:r>
            <a:r>
              <a:rPr lang="ar-SA" sz="1800" dirty="0" smtClean="0"/>
              <a:t>.</a:t>
            </a:r>
          </a:p>
          <a:p>
            <a:pPr marL="68580" indent="0" algn="justLow" rtl="1">
              <a:buNone/>
            </a:pPr>
            <a:endParaRPr lang="ar-SA" sz="18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3554516" y="153948"/>
            <a:ext cx="2389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 smtClean="0">
                <a:solidFill>
                  <a:schemeClr val="bg1"/>
                </a:solidFill>
              </a:rPr>
              <a:t>تحديد المشكلة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975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1828800"/>
            <a:ext cx="5541981" cy="5948039"/>
          </a:xfrm>
        </p:spPr>
        <p:txBody>
          <a:bodyPr>
            <a:normAutofit/>
          </a:bodyPr>
          <a:lstStyle/>
          <a:p>
            <a:pPr marL="68580" indent="0" algn="justLow" rtl="1">
              <a:buNone/>
            </a:pPr>
            <a:r>
              <a:rPr lang="ar-SA" sz="1800" b="1" dirty="0" smtClean="0"/>
              <a:t>مثلاً </a:t>
            </a:r>
            <a:r>
              <a:rPr lang="ar-SA" sz="1800" b="1" dirty="0"/>
              <a:t>من الأهداف </a:t>
            </a:r>
            <a:r>
              <a:rPr lang="ar-SA" sz="1800" b="1" dirty="0" smtClean="0"/>
              <a:t>التي قد يسعى البحث التسويقي </a:t>
            </a:r>
            <a:r>
              <a:rPr lang="ar-SA" sz="1800" b="1" dirty="0"/>
              <a:t>إلى </a:t>
            </a:r>
            <a:r>
              <a:rPr lang="ar-SA" sz="1800" b="1" dirty="0" smtClean="0"/>
              <a:t>تحقيقها في مشكلة انخفاض المبيعات في </a:t>
            </a:r>
            <a:r>
              <a:rPr lang="ar-SA" sz="1800" b="1" dirty="0"/>
              <a:t>أي شركة ما </a:t>
            </a:r>
            <a:r>
              <a:rPr lang="ar-SA" sz="1800" b="1" dirty="0" smtClean="0"/>
              <a:t>يلي</a:t>
            </a:r>
            <a:r>
              <a:rPr lang="en-US" sz="1800" b="1" dirty="0">
                <a:solidFill>
                  <a:srgbClr val="0070C0"/>
                </a:solidFill>
              </a:rPr>
              <a:t>:</a:t>
            </a:r>
            <a:r>
              <a:rPr lang="ar-SA" sz="1800" b="1" dirty="0" smtClean="0">
                <a:solidFill>
                  <a:srgbClr val="0070C0"/>
                </a:solidFill>
              </a:rPr>
              <a:t> </a:t>
            </a:r>
            <a:endParaRPr lang="en-US" sz="1800" b="1" dirty="0" smtClean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endParaRPr lang="ar-SA" sz="1800" b="1" dirty="0" smtClean="0">
              <a:solidFill>
                <a:srgbClr val="0070C0"/>
              </a:solidFill>
            </a:endParaRPr>
          </a:p>
          <a:p>
            <a:pPr marL="344488" indent="-231775" algn="justLow" rtl="1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- </a:t>
            </a:r>
            <a:r>
              <a:rPr lang="ar-SA" sz="1800" dirty="0" smtClean="0">
                <a:solidFill>
                  <a:schemeClr val="tx1"/>
                </a:solidFill>
              </a:rPr>
              <a:t>معرفة </a:t>
            </a:r>
            <a:r>
              <a:rPr lang="ar-SA" sz="1800" dirty="0">
                <a:solidFill>
                  <a:schemeClr val="tx1"/>
                </a:solidFill>
              </a:rPr>
              <a:t>أسباب </a:t>
            </a:r>
            <a:r>
              <a:rPr lang="ar-SA" sz="1800" dirty="0" smtClean="0">
                <a:solidFill>
                  <a:schemeClr val="tx1"/>
                </a:solidFill>
              </a:rPr>
              <a:t>انخفاض </a:t>
            </a:r>
            <a:r>
              <a:rPr lang="ar-SA" sz="1800" dirty="0">
                <a:solidFill>
                  <a:schemeClr val="tx1"/>
                </a:solidFill>
              </a:rPr>
              <a:t>المبيعات.</a:t>
            </a:r>
          </a:p>
          <a:p>
            <a:pPr marL="344488" indent="-231775" algn="justLow" rtl="1">
              <a:buNone/>
            </a:pPr>
            <a:r>
              <a:rPr lang="ar-SA" sz="1800" dirty="0">
                <a:solidFill>
                  <a:schemeClr val="tx1"/>
                </a:solidFill>
              </a:rPr>
              <a:t>- معرفة ترتيب الأسباب في إحداث المشكلة.</a:t>
            </a:r>
          </a:p>
          <a:p>
            <a:pPr marL="344488" indent="-231775" algn="justLow" rtl="1">
              <a:buNone/>
            </a:pPr>
            <a:r>
              <a:rPr lang="ar-SA" sz="1800" dirty="0">
                <a:solidFill>
                  <a:schemeClr val="tx1"/>
                </a:solidFill>
              </a:rPr>
              <a:t>- </a:t>
            </a:r>
            <a:r>
              <a:rPr lang="ar-SA" sz="1800" dirty="0" smtClean="0">
                <a:solidFill>
                  <a:schemeClr val="tx1"/>
                </a:solidFill>
              </a:rPr>
              <a:t>معرفة ما </a:t>
            </a:r>
            <a:r>
              <a:rPr lang="ar-SA" sz="1800" dirty="0">
                <a:solidFill>
                  <a:schemeClr val="tx1"/>
                </a:solidFill>
              </a:rPr>
              <a:t>إذا </a:t>
            </a:r>
            <a:r>
              <a:rPr lang="ar-SA" sz="1800" dirty="0" smtClean="0">
                <a:solidFill>
                  <a:schemeClr val="tx1"/>
                </a:solidFill>
              </a:rPr>
              <a:t>كانت الأسباب التي </a:t>
            </a:r>
            <a:r>
              <a:rPr lang="ar-SA" sz="1800" dirty="0">
                <a:solidFill>
                  <a:schemeClr val="tx1"/>
                </a:solidFill>
              </a:rPr>
              <a:t>أدت إلى </a:t>
            </a:r>
            <a:r>
              <a:rPr lang="ar-SA" sz="1800" dirty="0" smtClean="0">
                <a:solidFill>
                  <a:schemeClr val="tx1"/>
                </a:solidFill>
              </a:rPr>
              <a:t>المشكلة تمثل </a:t>
            </a:r>
            <a:r>
              <a:rPr lang="ar-SA" sz="1800" dirty="0">
                <a:solidFill>
                  <a:schemeClr val="tx1"/>
                </a:solidFill>
              </a:rPr>
              <a:t>في </a:t>
            </a:r>
            <a:r>
              <a:rPr lang="ar-SA" sz="1800" dirty="0" smtClean="0">
                <a:solidFill>
                  <a:schemeClr val="tx1"/>
                </a:solidFill>
              </a:rPr>
              <a:t>حد ذاتها مشكلة كبيرة </a:t>
            </a:r>
            <a:r>
              <a:rPr lang="ar-SA" sz="1800" dirty="0">
                <a:solidFill>
                  <a:schemeClr val="tx1"/>
                </a:solidFill>
              </a:rPr>
              <a:t>أم مشكلة صغيرة.</a:t>
            </a:r>
          </a:p>
          <a:p>
            <a:pPr marL="344488" indent="-231775" algn="justLow" rtl="1">
              <a:buNone/>
            </a:pPr>
            <a:r>
              <a:rPr lang="ar-SA" sz="1800" dirty="0">
                <a:solidFill>
                  <a:schemeClr val="tx1"/>
                </a:solidFill>
              </a:rPr>
              <a:t>- </a:t>
            </a:r>
            <a:r>
              <a:rPr lang="ar-SA" sz="1800" dirty="0" smtClean="0">
                <a:solidFill>
                  <a:schemeClr val="tx1"/>
                </a:solidFill>
              </a:rPr>
              <a:t>معرفة المناطق الجغرافية التي انخفضت فيها المبيعات بدرجة أكبر من المناطق الأخرى </a:t>
            </a:r>
            <a:r>
              <a:rPr lang="ar-SA" sz="1800" dirty="0">
                <a:solidFill>
                  <a:schemeClr val="tx1"/>
                </a:solidFill>
              </a:rPr>
              <a:t>.</a:t>
            </a:r>
          </a:p>
          <a:p>
            <a:pPr marL="344488" indent="-231775" algn="justLow" rtl="1">
              <a:buNone/>
            </a:pPr>
            <a:r>
              <a:rPr lang="ar-SA" sz="1800" dirty="0">
                <a:solidFill>
                  <a:schemeClr val="tx1"/>
                </a:solidFill>
              </a:rPr>
              <a:t>- معرفة </a:t>
            </a:r>
            <a:r>
              <a:rPr lang="ar-SA" sz="1800" dirty="0" smtClean="0">
                <a:solidFill>
                  <a:schemeClr val="tx1"/>
                </a:solidFill>
              </a:rPr>
              <a:t>الفترات </a:t>
            </a:r>
            <a:r>
              <a:rPr lang="ar-SA" sz="1800" dirty="0">
                <a:solidFill>
                  <a:schemeClr val="tx1"/>
                </a:solidFill>
              </a:rPr>
              <a:t>التي انخفضت فيها المبيعات بدرجة أكبر من </a:t>
            </a:r>
            <a:r>
              <a:rPr lang="ar-SA" sz="1800" dirty="0" smtClean="0">
                <a:solidFill>
                  <a:schemeClr val="tx1"/>
                </a:solidFill>
              </a:rPr>
              <a:t>الفترات الأخرى.</a:t>
            </a:r>
            <a:endParaRPr lang="ar-SA" sz="1800" dirty="0">
              <a:solidFill>
                <a:schemeClr val="tx1"/>
              </a:solidFill>
            </a:endParaRPr>
          </a:p>
          <a:p>
            <a:pPr marL="344488" indent="-231775" algn="justLow" rtl="1">
              <a:buNone/>
            </a:pPr>
            <a:r>
              <a:rPr lang="ar-SA" sz="1800" dirty="0">
                <a:solidFill>
                  <a:schemeClr val="tx1"/>
                </a:solidFill>
              </a:rPr>
              <a:t>- </a:t>
            </a:r>
            <a:r>
              <a:rPr lang="ar-SA" sz="1800" dirty="0" smtClean="0">
                <a:solidFill>
                  <a:schemeClr val="tx1"/>
                </a:solidFill>
              </a:rPr>
              <a:t>معرفة العملاء الذين أنهوا تعاملهم مع المؤسسة وأولئك الذي خفضوا مشترياتهم وأولئك </a:t>
            </a:r>
            <a:r>
              <a:rPr lang="ar-SA" sz="1800" dirty="0">
                <a:solidFill>
                  <a:schemeClr val="tx1"/>
                </a:solidFill>
              </a:rPr>
              <a:t>الذين لم يخفضوا </a:t>
            </a:r>
            <a:r>
              <a:rPr lang="ar-SA" sz="1800" dirty="0" smtClean="0">
                <a:solidFill>
                  <a:schemeClr val="tx1"/>
                </a:solidFill>
              </a:rPr>
              <a:t>مشترياتهم </a:t>
            </a:r>
            <a:r>
              <a:rPr lang="ar-SA" sz="1800" dirty="0">
                <a:solidFill>
                  <a:schemeClr val="tx1"/>
                </a:solidFill>
              </a:rPr>
              <a:t>منها.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3553608" y="76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2</a:t>
            </a:r>
            <a:r>
              <a:rPr lang="ar-SA" b="1" dirty="0">
                <a:solidFill>
                  <a:schemeClr val="bg1"/>
                </a:solidFill>
              </a:rPr>
              <a:t>- تحديد أهداف البحث</a:t>
            </a:r>
          </a:p>
        </p:txBody>
      </p:sp>
    </p:spTree>
    <p:extLst>
      <p:ext uri="{BB962C8B-B14F-4D97-AF65-F5344CB8AC3E}">
        <p14:creationId xmlns:p14="http://schemas.microsoft.com/office/powerpoint/2010/main" val="1267676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1295400"/>
            <a:ext cx="5541981" cy="6481439"/>
          </a:xfrm>
        </p:spPr>
        <p:txBody>
          <a:bodyPr>
            <a:normAutofit/>
          </a:bodyPr>
          <a:lstStyle/>
          <a:p>
            <a:pPr algn="justLow" rtl="1">
              <a:buFontTx/>
              <a:buChar char="-"/>
            </a:pPr>
            <a:r>
              <a:rPr lang="ar-SA" sz="1800" dirty="0" smtClean="0"/>
              <a:t>3</a:t>
            </a:r>
            <a:r>
              <a:rPr lang="ar-SA" sz="1800" b="1" dirty="0" smtClean="0"/>
              <a:t>- تحديد نوع مصادر البيانات</a:t>
            </a:r>
          </a:p>
          <a:p>
            <a:pPr algn="justLow" rtl="1">
              <a:buFontTx/>
              <a:buChar char="-"/>
            </a:pPr>
            <a:r>
              <a:rPr lang="ar-SA" sz="1800" dirty="0" smtClean="0"/>
              <a:t>يقصد بنوع البيانات </a:t>
            </a:r>
            <a:r>
              <a:rPr lang="ar-SA" sz="1800" dirty="0"/>
              <a:t>في </a:t>
            </a:r>
            <a:r>
              <a:rPr lang="ar-SA" sz="1800" dirty="0" smtClean="0"/>
              <a:t>بحوث التسويق ما </a:t>
            </a:r>
            <a:r>
              <a:rPr lang="ar-SA" sz="1800" dirty="0"/>
              <a:t>إذا </a:t>
            </a:r>
            <a:r>
              <a:rPr lang="ar-SA" sz="1800" dirty="0" smtClean="0"/>
              <a:t>كانت بيانات عن المنتج </a:t>
            </a:r>
            <a:r>
              <a:rPr lang="ar-SA" sz="1800" dirty="0"/>
              <a:t>أم </a:t>
            </a:r>
            <a:r>
              <a:rPr lang="ar-SA" sz="1800" dirty="0" smtClean="0"/>
              <a:t>الأسعار أم التوزيع </a:t>
            </a:r>
            <a:r>
              <a:rPr lang="ar-SA" sz="1800" dirty="0"/>
              <a:t>أم </a:t>
            </a:r>
            <a:r>
              <a:rPr lang="ar-SA" sz="1800" dirty="0" smtClean="0"/>
              <a:t>الترويج أم </a:t>
            </a:r>
            <a:r>
              <a:rPr lang="ar-SA" sz="1800" dirty="0"/>
              <a:t>رجال البيع أم العملاء أم </a:t>
            </a:r>
            <a:r>
              <a:rPr lang="ar-SA" sz="1800" dirty="0" smtClean="0"/>
              <a:t>المنافسين </a:t>
            </a:r>
            <a:r>
              <a:rPr lang="ar-SA" sz="1800" dirty="0"/>
              <a:t>أم </a:t>
            </a:r>
            <a:r>
              <a:rPr lang="ar-SA" sz="1800" dirty="0" smtClean="0"/>
              <a:t>الموردين، وهل هي بيانات اقتصادية</a:t>
            </a:r>
            <a:r>
              <a:rPr lang="ar-SA" sz="1800" dirty="0"/>
              <a:t> </a:t>
            </a:r>
            <a:r>
              <a:rPr lang="ar-SA" sz="1800" dirty="0" smtClean="0"/>
              <a:t>أم </a:t>
            </a:r>
            <a:r>
              <a:rPr lang="ar-SA" sz="1800" dirty="0"/>
              <a:t>سياسية أم ثقافية أم اجتماعية. ففي </a:t>
            </a:r>
            <a:r>
              <a:rPr lang="ar-SA" sz="1800" dirty="0" smtClean="0"/>
              <a:t>بحوث التسويق لابد من التحديد الدقيق لنوع البيانات.</a:t>
            </a:r>
          </a:p>
          <a:p>
            <a:pPr algn="justLow" rtl="1">
              <a:buFontTx/>
              <a:buChar char="-"/>
            </a:pPr>
            <a:endParaRPr lang="ar-SA" sz="1800" dirty="0" smtClean="0"/>
          </a:p>
          <a:p>
            <a:pPr algn="justLow" rtl="1">
              <a:buFontTx/>
              <a:buChar char="-"/>
            </a:pPr>
            <a:r>
              <a:rPr lang="ar-SA" sz="1800" dirty="0">
                <a:solidFill>
                  <a:srgbClr val="0070C0"/>
                </a:solidFill>
              </a:rPr>
              <a:t>أ- المصادر الثانوية </a:t>
            </a:r>
            <a:r>
              <a:rPr lang="ar-SA" sz="1800" dirty="0" smtClean="0">
                <a:solidFill>
                  <a:srgbClr val="0070C0"/>
                </a:solidFill>
              </a:rPr>
              <a:t>(المكتبية)</a:t>
            </a:r>
          </a:p>
          <a:p>
            <a:pPr marL="569913" indent="0" algn="justLow" rtl="1">
              <a:buNone/>
            </a:pPr>
            <a:r>
              <a:rPr lang="ar-SA" sz="1800" dirty="0"/>
              <a:t>- سجلات الشركة .</a:t>
            </a:r>
          </a:p>
          <a:p>
            <a:pPr marL="569913" indent="0" algn="justLow" rtl="1">
              <a:buNone/>
            </a:pPr>
            <a:r>
              <a:rPr lang="ar-SA" sz="1800" dirty="0"/>
              <a:t>- التقارير المنشورة وغير المنشورة.</a:t>
            </a:r>
          </a:p>
          <a:p>
            <a:pPr marL="569913" indent="0" algn="justLow" rtl="1">
              <a:buNone/>
            </a:pPr>
            <a:r>
              <a:rPr lang="ar-SA" sz="1800" dirty="0"/>
              <a:t>- جهاز الإحصاء والسكان.</a:t>
            </a:r>
          </a:p>
          <a:p>
            <a:pPr marL="569913" indent="0" algn="justLow" rtl="1">
              <a:buNone/>
            </a:pPr>
            <a:r>
              <a:rPr lang="ar-SA" sz="1800" dirty="0"/>
              <a:t>- الغرفة التجارية والصناعية.</a:t>
            </a:r>
          </a:p>
          <a:p>
            <a:pPr marL="569913" indent="0" algn="justLow" rtl="1">
              <a:buNone/>
            </a:pPr>
            <a:r>
              <a:rPr lang="ar-SA" sz="1800" dirty="0"/>
              <a:t>- الوزارات المعنية.</a:t>
            </a:r>
          </a:p>
          <a:p>
            <a:pPr marL="569913" indent="0" algn="justLow" rtl="1">
              <a:buNone/>
            </a:pPr>
            <a:r>
              <a:rPr lang="ar-SA" sz="1800" dirty="0"/>
              <a:t>- الجامعات ومراكز البحوث.</a:t>
            </a:r>
          </a:p>
          <a:p>
            <a:pPr marL="855663" indent="-285750" algn="justLow" rtl="1">
              <a:buFontTx/>
              <a:buChar char="-"/>
            </a:pPr>
            <a:r>
              <a:rPr lang="ar-SA" sz="1800" dirty="0" smtClean="0"/>
              <a:t>المجلات </a:t>
            </a:r>
            <a:r>
              <a:rPr lang="ar-SA" sz="1800" dirty="0"/>
              <a:t>والكتب </a:t>
            </a:r>
            <a:r>
              <a:rPr lang="ar-SA" sz="1800" dirty="0" smtClean="0"/>
              <a:t>والصحف.</a:t>
            </a:r>
          </a:p>
          <a:p>
            <a:pPr marL="855663" indent="-285750" algn="justLow" rtl="1">
              <a:buFontTx/>
              <a:buChar char="-"/>
            </a:pPr>
            <a:endParaRPr lang="ar-SA" sz="1800" dirty="0" smtClean="0">
              <a:solidFill>
                <a:schemeClr val="tx1"/>
              </a:solidFill>
            </a:endParaRPr>
          </a:p>
          <a:p>
            <a:pPr marL="173038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ب- </a:t>
            </a:r>
            <a:r>
              <a:rPr lang="ar-SA" sz="1800" dirty="0" smtClean="0">
                <a:solidFill>
                  <a:srgbClr val="0070C0"/>
                </a:solidFill>
              </a:rPr>
              <a:t>المصادر الأولية .</a:t>
            </a:r>
          </a:p>
          <a:p>
            <a:pPr marL="173038" indent="0" algn="justLow" rtl="1">
              <a:buNone/>
            </a:pPr>
            <a:r>
              <a:rPr lang="ar-SA" sz="1800" dirty="0" smtClean="0"/>
              <a:t>يتم الحصول من المصادر الأولية على البيانات التي يتم جمعها </a:t>
            </a:r>
            <a:r>
              <a:rPr lang="ar-SA" sz="1800" dirty="0"/>
              <a:t>لأول </a:t>
            </a:r>
            <a:r>
              <a:rPr lang="ar-SA" sz="1800" dirty="0" smtClean="0"/>
              <a:t>مرة.</a:t>
            </a:r>
            <a:endParaRPr lang="ar-SA" sz="1800" dirty="0" smtClean="0">
              <a:solidFill>
                <a:srgbClr val="0070C0"/>
              </a:solidFill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3581400" y="57834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bg1"/>
                </a:solidFill>
              </a:rPr>
              <a:t>تحديد </a:t>
            </a:r>
            <a:r>
              <a:rPr lang="ar-SA" b="1" dirty="0">
                <a:solidFill>
                  <a:schemeClr val="bg1"/>
                </a:solidFill>
              </a:rPr>
              <a:t>نوع ومصادر البيانات</a:t>
            </a:r>
          </a:p>
        </p:txBody>
      </p:sp>
    </p:spTree>
    <p:extLst>
      <p:ext uri="{BB962C8B-B14F-4D97-AF65-F5344CB8AC3E}">
        <p14:creationId xmlns:p14="http://schemas.microsoft.com/office/powerpoint/2010/main" val="5931234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3210</TotalTime>
  <Words>907</Words>
  <Application>Microsoft Macintosh PowerPoint</Application>
  <PresentationFormat>On-screen Show (4:3)</PresentationFormat>
  <Paragraphs>115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Century Gothic</vt:lpstr>
      <vt:lpstr>Tahoma</vt:lpstr>
      <vt:lpstr>Wingdings 2</vt:lpstr>
      <vt:lpstr>Arial</vt:lpstr>
      <vt:lpstr>أوستن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Mashael Al-mugairen</cp:lastModifiedBy>
  <cp:revision>83</cp:revision>
  <dcterms:created xsi:type="dcterms:W3CDTF">2018-01-29T07:57:55Z</dcterms:created>
  <dcterms:modified xsi:type="dcterms:W3CDTF">2018-02-11T04:29:24Z</dcterms:modified>
</cp:coreProperties>
</file>