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334" r:id="rId2"/>
    <p:sldId id="335" r:id="rId3"/>
    <p:sldId id="336" r:id="rId4"/>
    <p:sldId id="337" r:id="rId5"/>
    <p:sldId id="338" r:id="rId6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1294"/>
    <p:restoredTop sz="50000" autoAdjust="0"/>
  </p:normalViewPr>
  <p:slideViewPr>
    <p:cSldViewPr>
      <p:cViewPr>
        <p:scale>
          <a:sx n="70" d="100"/>
          <a:sy n="70" d="100"/>
        </p:scale>
        <p:origin x="3160" y="55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33DE8-A80F-4499-BDCD-49EC5C1E0D06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DE842-4BB0-4791-A666-B286C7B567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4834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ar-SA" smtClean="0"/>
              <a:t>الإدارة العامه لتصميم وتطوير المناهج                                                                                    بحوث التسويق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599F-57F5-419E-A4FA-EA3C75A9A522}" type="datetimeFigureOut">
              <a:rPr lang="en-US" smtClean="0"/>
              <a:t>4/15/18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B1B35-ACE9-4448-B387-022163B6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13898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486822" y="-28681"/>
            <a:ext cx="2628900" cy="30838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50024" y="3611301"/>
            <a:ext cx="2485016" cy="22695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0024" y="5894774"/>
            <a:ext cx="2482352" cy="168083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54058" y="2022438"/>
            <a:ext cx="1600200" cy="1001308"/>
          </a:xfrm>
        </p:spPr>
        <p:txBody>
          <a:bodyPr anchor="b"/>
          <a:lstStyle>
            <a:lvl1pPr algn="l">
              <a:defRPr sz="2400"/>
            </a:lvl1pPr>
          </a:lstStyle>
          <a:p>
            <a:fld id="{79927107-C849-4146-9C56-6B813BFCC140}" type="datetime1">
              <a:rPr lang="en-US" smtClean="0"/>
              <a:t>4/15/18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77640" y="7626622"/>
            <a:ext cx="2123694" cy="486833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86822" y="7626622"/>
            <a:ext cx="482750" cy="4868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201EF-13FA-4E77-908E-BCA41601DCA9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373529"/>
            <a:ext cx="1113340" cy="6373792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9972" y="1373529"/>
            <a:ext cx="4067778" cy="637379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81424-5534-4BD5-9DD9-A825CFF20063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76CC-984E-4585-BF9C-F8481F6F8F5D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3984" y="3867773"/>
            <a:ext cx="4978101" cy="1816100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3984" y="5689601"/>
            <a:ext cx="4978100" cy="202721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4BC9F-4A42-47A7-B3FA-A462E2F851E5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40B27-60FA-49EA-B7DE-8A812387545A}" type="datetime1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781812" y="3084576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084575"/>
            <a:ext cx="2564892" cy="4657344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9083" y="3088012"/>
            <a:ext cx="2292861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291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58878" y="3088013"/>
            <a:ext cx="2291788" cy="85301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864" y="3966259"/>
            <a:ext cx="2564892" cy="37810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6CC72-DC07-46BB-A2D1-A5E820021D17}" type="datetime1">
              <a:rPr lang="en-US" smtClean="0"/>
              <a:t>4/15/18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2331-E410-48F6-8157-2B34B2741DCB}" type="datetime1">
              <a:rPr lang="en-US" smtClean="0"/>
              <a:t>4/15/18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1D484-CC1D-4C19-9597-B43D0F6F8F92}" type="datetime1">
              <a:rPr lang="en-US" smtClean="0"/>
              <a:t>4/15/18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CA244-2C48-496C-B376-C593FFB28DE4}" type="datetime1">
              <a:rPr lang="en-US" smtClean="0"/>
              <a:t>4/15/18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9421" y="1142036"/>
            <a:ext cx="2317830" cy="6867645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4875" y="3543246"/>
            <a:ext cx="2478429" cy="1950871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2444" y="5515992"/>
            <a:ext cx="2474088" cy="202387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286803" y="0"/>
            <a:ext cx="7449249" cy="9144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3420932" y="-28681"/>
            <a:ext cx="2759337" cy="836245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679179" y="802511"/>
            <a:ext cx="2671693" cy="753126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3488167" y="8117712"/>
            <a:ext cx="2628900" cy="108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0818" y="3547872"/>
            <a:ext cx="2475738" cy="195072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3907" y="925060"/>
            <a:ext cx="2519717" cy="7290816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50973" y="5510785"/>
            <a:ext cx="2475430" cy="20260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9375-34F2-4392-8EA7-C32A5F6F5F73}" type="datetime1">
              <a:rPr lang="en-US" smtClean="0"/>
              <a:t>4/15/18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81086" y="7633114"/>
            <a:ext cx="2620248" cy="486833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228600" y="0"/>
            <a:ext cx="7449249" cy="9144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42900" y="444650"/>
            <a:ext cx="6172200" cy="824752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420932" y="-28681"/>
            <a:ext cx="2759337" cy="932325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486822" y="-28680"/>
            <a:ext cx="2628900" cy="8319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2618" y="1370219"/>
            <a:ext cx="5268558" cy="1524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19" y="3098203"/>
            <a:ext cx="5082988" cy="4678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8041" y="29932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90A2277-9B3C-4E14-A9E4-D3FA93970639}" type="datetime1">
              <a:rPr lang="en-US" smtClean="0"/>
              <a:t>4/15/18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1086" y="7802881"/>
            <a:ext cx="2626614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86822" y="299322"/>
            <a:ext cx="999117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46B1557-BA21-4FAD-A3CB-6BEEF1C653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9" t="34713" r="41460" b="34713"/>
          <a:stretch/>
        </p:blipFill>
        <p:spPr bwMode="auto">
          <a:xfrm>
            <a:off x="678609" y="3622317"/>
            <a:ext cx="5569791" cy="1864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ctr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 </a:t>
            </a:r>
            <a:r>
              <a:rPr lang="ar-SA" sz="1800" dirty="0">
                <a:solidFill>
                  <a:srgbClr val="0070C0"/>
                </a:solidFill>
              </a:rPr>
              <a:t>الوحدة الثامنة</a:t>
            </a:r>
          </a:p>
          <a:p>
            <a:pPr marL="68580" indent="0" algn="ct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تحليل البيانات</a:t>
            </a:r>
          </a:p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الهدف العام: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dirty="0" smtClean="0"/>
              <a:t>معرفة </a:t>
            </a:r>
            <a:r>
              <a:rPr lang="ar-SA" sz="1800" dirty="0"/>
              <a:t>أهم الأساليب الإحصائية المستخدمة في البحوث التسويقية</a:t>
            </a:r>
          </a:p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الأهداف التفصيلية: </a:t>
            </a:r>
            <a:endParaRPr lang="ar-SA" sz="1800" dirty="0" smtClean="0">
              <a:solidFill>
                <a:srgbClr val="0070C0"/>
              </a:solidFill>
            </a:endParaRPr>
          </a:p>
          <a:p>
            <a:pPr marL="68580" indent="0" algn="r" rtl="1">
              <a:buNone/>
            </a:pPr>
            <a:r>
              <a:rPr lang="ar-SA" sz="1800" dirty="0" smtClean="0"/>
              <a:t>عندما تكمل </a:t>
            </a:r>
            <a:r>
              <a:rPr lang="ar-SA" sz="1800" dirty="0"/>
              <a:t>هذه الوحدة يكون المتدرب قادراً وبكفاءة على أن:</a:t>
            </a:r>
          </a:p>
          <a:p>
            <a:pPr marL="68580" indent="0" algn="r" rtl="1">
              <a:buNone/>
            </a:pPr>
            <a:r>
              <a:rPr lang="ar-SA" sz="1800" dirty="0"/>
              <a:t>1</a:t>
            </a:r>
            <a:r>
              <a:rPr lang="ar-SA" sz="1800" dirty="0" smtClean="0"/>
              <a:t>- يفهم </a:t>
            </a:r>
            <a:r>
              <a:rPr lang="ar-SA" sz="1800" dirty="0"/>
              <a:t>أهم الأساليب الإحصائية الوصفية المستخدمة في البحوث التسويقية</a:t>
            </a:r>
          </a:p>
          <a:p>
            <a:pPr marL="68580" indent="0" algn="r" rtl="1">
              <a:buNone/>
            </a:pPr>
            <a:r>
              <a:rPr lang="ar-SA" sz="1800" dirty="0" smtClean="0"/>
              <a:t>2 - يحسب مقاييس </a:t>
            </a:r>
            <a:r>
              <a:rPr lang="ar-SA" sz="1800" dirty="0"/>
              <a:t>النزعة المركزية </a:t>
            </a:r>
            <a:r>
              <a:rPr lang="ar-SA" sz="1800" dirty="0" smtClean="0"/>
              <a:t>(المتوسط </a:t>
            </a:r>
            <a:r>
              <a:rPr lang="ar-SA" sz="1800" dirty="0"/>
              <a:t>الحسابي، الوسيط، </a:t>
            </a:r>
            <a:r>
              <a:rPr lang="ar-SA" sz="1800" dirty="0" smtClean="0"/>
              <a:t>المنوال)ويفهم</a:t>
            </a:r>
            <a:r>
              <a:rPr lang="ar-SA" sz="1800" dirty="0"/>
              <a:t> </a:t>
            </a:r>
            <a:r>
              <a:rPr lang="ar-SA" sz="1800" dirty="0" smtClean="0"/>
              <a:t>مدلولاتها</a:t>
            </a:r>
            <a:endParaRPr lang="ar-SA" sz="1800" dirty="0"/>
          </a:p>
          <a:p>
            <a:pPr marL="68580" indent="0" algn="r" rtl="1">
              <a:buNone/>
            </a:pPr>
            <a:r>
              <a:rPr lang="ar-SA" sz="1800" dirty="0" smtClean="0"/>
              <a:t>3- يحسب مقاييس </a:t>
            </a:r>
            <a:r>
              <a:rPr lang="ar-SA" sz="1800" dirty="0"/>
              <a:t>التشتت </a:t>
            </a:r>
            <a:r>
              <a:rPr lang="ar-SA" sz="1800" dirty="0" smtClean="0"/>
              <a:t>(المد </a:t>
            </a:r>
            <a:r>
              <a:rPr lang="ar-SA" sz="1800" dirty="0"/>
              <a:t>والانحراف </a:t>
            </a:r>
            <a:r>
              <a:rPr lang="ar-SA" sz="1800" dirty="0" smtClean="0"/>
              <a:t>المعياري) </a:t>
            </a:r>
            <a:r>
              <a:rPr lang="ar-SA" sz="1800" dirty="0"/>
              <a:t>ويفهم مدلولاتهما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مقدمة</a:t>
            </a:r>
          </a:p>
          <a:p>
            <a:pPr marL="68580" indent="0" algn="r" rtl="1">
              <a:buNone/>
            </a:pPr>
            <a:r>
              <a:rPr lang="ar-SA" sz="1800" dirty="0"/>
              <a:t>يتوقف استخراج النتائج على تحليل البيانات، ويرتبط نوع التحليل بهدف البحث و </a:t>
            </a:r>
            <a:r>
              <a:rPr lang="ar-SA" sz="1800" dirty="0" smtClean="0"/>
              <a:t>بالقرار الذي </a:t>
            </a:r>
            <a:r>
              <a:rPr lang="ar-SA" sz="1800" dirty="0"/>
              <a:t>يمكن أن </a:t>
            </a:r>
            <a:r>
              <a:rPr lang="ar-SA" sz="1800" dirty="0" smtClean="0"/>
              <a:t>يتخذ </a:t>
            </a:r>
            <a:r>
              <a:rPr lang="ar-SA" sz="1800" dirty="0"/>
              <a:t>من الإدارة لمعالجة المشكلة</a:t>
            </a:r>
            <a:r>
              <a:rPr lang="ar-SA" sz="1800" dirty="0" smtClean="0"/>
              <a:t>.</a:t>
            </a:r>
          </a:p>
          <a:p>
            <a:pPr marL="68580" indent="0" algn="r" rtl="1">
              <a:buNone/>
            </a:pPr>
            <a:endParaRPr lang="ar-SA" sz="1800" dirty="0" smtClean="0"/>
          </a:p>
          <a:p>
            <a:pPr marL="68580" indent="0" algn="r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أولاً- عملية تحليل </a:t>
            </a:r>
            <a:r>
              <a:rPr lang="ar-SA" sz="1800" dirty="0" smtClean="0">
                <a:solidFill>
                  <a:srgbClr val="0070C0"/>
                </a:solidFill>
              </a:rPr>
              <a:t>البيانات</a:t>
            </a:r>
          </a:p>
          <a:p>
            <a:pPr marL="68580" indent="0" algn="justLow" rtl="1">
              <a:buNone/>
            </a:pPr>
            <a:r>
              <a:rPr lang="ar-SA" sz="1800" dirty="0"/>
              <a:t>بعد ترميز البيانات وإدخالها في الحاسب الآلي ستتكون لدينا قاعدة بيانات والتي تعرف </a:t>
            </a:r>
            <a:r>
              <a:rPr lang="ar-SA" sz="1800" dirty="0" smtClean="0"/>
              <a:t>بأنها مصفوفة </a:t>
            </a:r>
            <a:r>
              <a:rPr lang="ar-SA" sz="1800" dirty="0"/>
              <a:t>من الأرقام تنظم في أسطر وأعمدة كما هو الحال في برنامج </a:t>
            </a:r>
            <a:r>
              <a:rPr lang="ar-SA" sz="1800" dirty="0" err="1" smtClean="0"/>
              <a:t>الإكسل</a:t>
            </a:r>
            <a:r>
              <a:rPr lang="ar-SA" sz="1800" dirty="0" smtClean="0"/>
              <a:t>، حيث توجد هنا </a:t>
            </a:r>
            <a:r>
              <a:rPr lang="ar-SA" sz="1800" dirty="0"/>
              <a:t>خلايا يتم إدخال البيانات فيها تمهيداً لإجراء </a:t>
            </a:r>
            <a:r>
              <a:rPr lang="ar-SA" sz="1800" dirty="0" smtClean="0"/>
              <a:t>التحليل .</a:t>
            </a:r>
          </a:p>
          <a:p>
            <a:pPr marL="68580" indent="0" algn="justLow" rtl="1">
              <a:buNone/>
            </a:pPr>
            <a:r>
              <a:rPr lang="ar-SA" sz="1800" dirty="0"/>
              <a:t>وبعبارة أخر هنا أربعة أنواع من التحليل وهي التوصيف والتعميم والاختلاف والعلاقات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r>
              <a:rPr lang="ar-SA" sz="1800" dirty="0"/>
              <a:t>ويوضح </a:t>
            </a:r>
            <a:r>
              <a:rPr lang="ar-SA" sz="1800" dirty="0" smtClean="0"/>
              <a:t>الشكل </a:t>
            </a:r>
            <a:r>
              <a:rPr lang="ar-SA" sz="1800" dirty="0"/>
              <a:t>التدرج في </a:t>
            </a:r>
            <a:r>
              <a:rPr lang="ar-SA" sz="1800" dirty="0" smtClean="0"/>
              <a:t>صعوبة</a:t>
            </a:r>
            <a:r>
              <a:rPr lang="ar-SA" sz="1800" dirty="0"/>
              <a:t> </a:t>
            </a:r>
            <a:r>
              <a:rPr lang="ar-SA" sz="1800" dirty="0" smtClean="0"/>
              <a:t>وتعقيد الأساليب الإحصائية </a:t>
            </a:r>
            <a:r>
              <a:rPr lang="ar-SA" sz="1800" dirty="0"/>
              <a:t>المستخدمة في التحليل وفقاً لطبيعة النتائج المطلوبة.</a:t>
            </a:r>
            <a:endParaRPr lang="ar-SA" sz="1800" dirty="0" smtClean="0">
              <a:solidFill>
                <a:schemeClr val="tx1"/>
              </a:solidFill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42" t="21459" r="41857" b="21277"/>
          <a:stretch/>
        </p:blipFill>
        <p:spPr bwMode="auto">
          <a:xfrm>
            <a:off x="1295400" y="5732209"/>
            <a:ext cx="3352800" cy="284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مقاييس الإحصاء الوصفي:</a:t>
            </a:r>
          </a:p>
          <a:p>
            <a:pPr marL="68580" indent="0" algn="justLow" rtl="1">
              <a:buNone/>
            </a:pPr>
            <a:r>
              <a:rPr lang="ar-SA" sz="1800" dirty="0"/>
              <a:t>نقصد </a:t>
            </a:r>
            <a:r>
              <a:rPr lang="ar-SA" sz="1800" dirty="0" smtClean="0"/>
              <a:t>بمقاييس </a:t>
            </a:r>
            <a:r>
              <a:rPr lang="ar-SA" sz="1800" dirty="0"/>
              <a:t>الإحصاء الوصفي </a:t>
            </a:r>
            <a:r>
              <a:rPr lang="ar-SA" sz="1800" dirty="0" smtClean="0"/>
              <a:t>مقاييس النزعة </a:t>
            </a:r>
            <a:r>
              <a:rPr lang="ar-SA" sz="1800" dirty="0"/>
              <a:t>المركزية </a:t>
            </a:r>
            <a:r>
              <a:rPr lang="ar-SA" sz="1800" dirty="0" smtClean="0"/>
              <a:t>ومقاييس التشتت </a:t>
            </a:r>
            <a:r>
              <a:rPr lang="ar-SA" sz="1800" dirty="0"/>
              <a:t>و </a:t>
            </a:r>
            <a:r>
              <a:rPr lang="ar-SA" sz="1800" dirty="0" smtClean="0"/>
              <a:t>الهدف الأساسي </a:t>
            </a:r>
            <a:r>
              <a:rPr lang="ar-SA" sz="1800" dirty="0"/>
              <a:t>من </a:t>
            </a:r>
            <a:r>
              <a:rPr lang="ar-SA" sz="1800" dirty="0" smtClean="0"/>
              <a:t>استخدام مقاييس النزعة </a:t>
            </a:r>
            <a:r>
              <a:rPr lang="ar-SA" sz="1800" dirty="0"/>
              <a:t>المركزية </a:t>
            </a:r>
            <a:r>
              <a:rPr lang="ar-SA" sz="1800" dirty="0" smtClean="0"/>
              <a:t>ومقاييس التشتت </a:t>
            </a:r>
            <a:r>
              <a:rPr lang="ar-SA" sz="1800" dirty="0"/>
              <a:t>هو </a:t>
            </a:r>
            <a:r>
              <a:rPr lang="ar-SA" sz="1800" dirty="0" smtClean="0"/>
              <a:t>تلخيص البيانات في محاولة </a:t>
            </a:r>
            <a:r>
              <a:rPr lang="ar-SA" sz="1800" dirty="0"/>
              <a:t>أخر لوصفها عن طريق التعرف </a:t>
            </a:r>
            <a:r>
              <a:rPr lang="ar-SA" sz="1800" dirty="0" smtClean="0"/>
              <a:t>على مركزها </a:t>
            </a:r>
            <a:r>
              <a:rPr lang="ar-SA" sz="1800" dirty="0"/>
              <a:t>ومقدار تشتت البيانات حول </a:t>
            </a:r>
            <a:r>
              <a:rPr lang="ar-SA" sz="1800" dirty="0" smtClean="0"/>
              <a:t>هذا المركز (درجة </a:t>
            </a:r>
            <a:r>
              <a:rPr lang="ar-SA" sz="1800" dirty="0"/>
              <a:t>تجان </a:t>
            </a:r>
            <a:r>
              <a:rPr lang="ar-SA" sz="1800" dirty="0" smtClean="0"/>
              <a:t>البيانات) </a:t>
            </a:r>
            <a:r>
              <a:rPr lang="ar-SA" sz="1800" dirty="0"/>
              <a:t>ومن خلال هذين المؤشرين يتمكن الباحث من فهم </a:t>
            </a:r>
            <a:r>
              <a:rPr lang="ar-SA" sz="1800" dirty="0" smtClean="0"/>
              <a:t>أبعاد الظاهرة </a:t>
            </a:r>
            <a:r>
              <a:rPr lang="ar-SA" sz="1800" dirty="0"/>
              <a:t>قيد الدراسة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chemeClr val="tx1"/>
              </a:solidFill>
            </a:endParaRP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أولاً- مقاييس النزعة المركزية:</a:t>
            </a:r>
          </a:p>
          <a:p>
            <a:pPr marL="68580" indent="0" algn="justLow" rtl="1">
              <a:buNone/>
            </a:pPr>
            <a:r>
              <a:rPr lang="ar-SA" sz="1800" dirty="0"/>
              <a:t>سنتناول أهم </a:t>
            </a:r>
            <a:r>
              <a:rPr lang="ar-SA" sz="1800" dirty="0" smtClean="0"/>
              <a:t>مقاييس </a:t>
            </a:r>
            <a:r>
              <a:rPr lang="ar-SA" sz="1800" dirty="0"/>
              <a:t>النزعة المركزية التي تستخدم على نطاق واسع في </a:t>
            </a:r>
            <a:r>
              <a:rPr lang="ar-SA" sz="1800" dirty="0" smtClean="0"/>
              <a:t>البحوث التسويقية.</a:t>
            </a:r>
          </a:p>
          <a:p>
            <a:pPr marL="68580" indent="0" algn="justLow" rtl="1">
              <a:buNone/>
            </a:pPr>
            <a:r>
              <a:rPr lang="ar-SA" sz="1800" dirty="0" smtClean="0"/>
              <a:t>1- 1 الوسط </a:t>
            </a:r>
            <a:r>
              <a:rPr lang="ar-SA" sz="1800" dirty="0" smtClean="0"/>
              <a:t>الحسابي</a:t>
            </a:r>
            <a:r>
              <a:rPr lang="en-US" sz="1800" dirty="0" smtClean="0"/>
              <a:t> ) </a:t>
            </a:r>
            <a:r>
              <a:rPr lang="ar-SA" sz="1800" dirty="0" smtClean="0"/>
              <a:t>الرجوع للكتاب للمسألة)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/>
              <a:t>الوسط الحسابي هو ناتج قسمة مجموع القيم أو المشاهدات على </a:t>
            </a:r>
            <a:r>
              <a:rPr lang="ar-SA" sz="1800" dirty="0" smtClean="0"/>
              <a:t>عددها</a:t>
            </a:r>
            <a:r>
              <a:rPr lang="ar-SA" sz="1800" dirty="0" smtClean="0"/>
              <a:t>.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الوسيط</a:t>
            </a: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قيمة تتوسط توزيع القيم في البيانات بعد ترتيبها </a:t>
            </a:r>
            <a:r>
              <a:rPr lang="en-US" sz="1800" dirty="0"/>
              <a:t>) </a:t>
            </a:r>
            <a:r>
              <a:rPr lang="ar-SA" sz="1800" dirty="0"/>
              <a:t>الرجوع </a:t>
            </a:r>
            <a:r>
              <a:rPr lang="ar-SA" sz="1800" dirty="0" smtClean="0"/>
              <a:t>للكتاب للمسألة)</a:t>
            </a:r>
            <a:endParaRPr lang="ar-SA" sz="1800" dirty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المنوال</a:t>
            </a: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/>
              <a:t>القيمة الشائعة و الأكثر تكرارا. </a:t>
            </a:r>
            <a:r>
              <a:rPr lang="en-US" sz="1800" dirty="0"/>
              <a:t>) </a:t>
            </a:r>
            <a:r>
              <a:rPr lang="ar-SA" sz="1800" dirty="0"/>
              <a:t>الرجوع للكتاب للمسألة)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609600" y="1066800"/>
            <a:ext cx="563880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مقاييس التشتت</a:t>
            </a:r>
          </a:p>
          <a:p>
            <a:pPr marL="68580" indent="0" algn="justLow" rtl="1">
              <a:buNone/>
            </a:pPr>
            <a:r>
              <a:rPr lang="ar-SA" sz="1800" dirty="0"/>
              <a:t>تبين لنا أن المتوسط </a:t>
            </a:r>
            <a:r>
              <a:rPr lang="ar-SA" sz="1800" dirty="0" smtClean="0"/>
              <a:t>(المعدل) </a:t>
            </a:r>
            <a:r>
              <a:rPr lang="ar-SA" sz="1800" dirty="0"/>
              <a:t>هو القيمة المركزية التي تتوزع حولها القيم و لكن </a:t>
            </a:r>
            <a:r>
              <a:rPr lang="ar-SA" sz="1800" dirty="0" smtClean="0"/>
              <a:t>هل المتوسط </a:t>
            </a:r>
            <a:r>
              <a:rPr lang="ar-SA" sz="1800" dirty="0"/>
              <a:t>يعبر تماماً عن كل خصائص القيم؟ الجواب لا فهو يعطينا القيمة المتوسطة </a:t>
            </a:r>
            <a:r>
              <a:rPr lang="ar-SA" sz="1800" dirty="0" smtClean="0"/>
              <a:t>للقيم بدون </a:t>
            </a:r>
            <a:r>
              <a:rPr lang="ar-SA" sz="1800" dirty="0"/>
              <a:t>أن يقول لنا كم مقدار الاختلاف بين المتوسط وكل قيمة لنعرف فيما إذا </a:t>
            </a:r>
            <a:r>
              <a:rPr lang="ar-SA" sz="1800" dirty="0" smtClean="0"/>
              <a:t>كان الاختلاف </a:t>
            </a:r>
            <a:r>
              <a:rPr lang="ar-SA" sz="1800" dirty="0"/>
              <a:t>كبيراً أم صغيراً. ولإتمام وصف البيانات اعتاد الباحثون على حساب </a:t>
            </a:r>
            <a:r>
              <a:rPr lang="ar-SA" sz="1800" dirty="0" smtClean="0"/>
              <a:t>الاختلاف باستخدام </a:t>
            </a:r>
            <a:r>
              <a:rPr lang="ar-SA" sz="1800" dirty="0"/>
              <a:t>مقياسي المد و الانحراف المعياري ،وجر تعريفهما على أنهما مقياسان لتشتت</a:t>
            </a:r>
          </a:p>
          <a:p>
            <a:pPr marL="68580" indent="0" algn="justLow" rtl="1">
              <a:buNone/>
            </a:pPr>
            <a:r>
              <a:rPr lang="ar-SA" sz="1800" dirty="0">
                <a:solidFill>
                  <a:srgbClr val="0070C0"/>
                </a:solidFill>
              </a:rPr>
              <a:t>القيم</a:t>
            </a:r>
            <a:r>
              <a:rPr lang="ar-SA" sz="1800" dirty="0" smtClean="0">
                <a:solidFill>
                  <a:srgbClr val="0070C0"/>
                </a:solidFill>
              </a:rPr>
              <a:t>.</a:t>
            </a: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endParaRPr lang="ar-SA" sz="1800" dirty="0">
              <a:solidFill>
                <a:srgbClr val="0070C0"/>
              </a:solidFill>
            </a:endParaRPr>
          </a:p>
          <a:p>
            <a:pPr marL="68580" indent="0" algn="justLow" rtl="1">
              <a:buNone/>
            </a:pPr>
            <a:r>
              <a:rPr lang="ar-SA" sz="1800" dirty="0" smtClean="0">
                <a:solidFill>
                  <a:srgbClr val="0070C0"/>
                </a:solidFill>
              </a:rPr>
              <a:t>2-1 </a:t>
            </a:r>
            <a:r>
              <a:rPr lang="ar-SA" sz="1800" dirty="0">
                <a:solidFill>
                  <a:srgbClr val="0070C0"/>
                </a:solidFill>
              </a:rPr>
              <a:t>المدى </a:t>
            </a:r>
          </a:p>
          <a:p>
            <a:pPr marL="68580" indent="0" algn="justLow" rtl="1">
              <a:buNone/>
            </a:pPr>
            <a:r>
              <a:rPr lang="ar-SA" sz="1800" dirty="0" smtClean="0"/>
              <a:t>المدى هو </a:t>
            </a:r>
            <a:r>
              <a:rPr lang="ar-SA" sz="1800" dirty="0"/>
              <a:t>الفرق بين أكبر مشاهدة وأصغر مشاهدة في المشاهدات محل الدراسة</a:t>
            </a:r>
            <a:r>
              <a:rPr lang="ar-SA" sz="1800" dirty="0" smtClean="0"/>
              <a:t>. </a:t>
            </a:r>
            <a:r>
              <a:rPr lang="en-US" sz="1800" dirty="0"/>
              <a:t>) </a:t>
            </a:r>
            <a:r>
              <a:rPr lang="ar-SA" sz="1800" dirty="0"/>
              <a:t>الرجوع للكتاب للمسألة)</a:t>
            </a:r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/>
          </a:p>
          <a:p>
            <a:pPr marL="68580" indent="0" algn="justLow" rtl="1">
              <a:buNone/>
            </a:pPr>
            <a:endParaRPr lang="ar-SA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232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3031</TotalTime>
  <Words>384</Words>
  <Application>Microsoft Macintosh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Century Gothic</vt:lpstr>
      <vt:lpstr>Tahoma</vt:lpstr>
      <vt:lpstr>Wingdings 2</vt:lpstr>
      <vt:lpstr>Arial</vt:lpstr>
      <vt:lpstr>أوستن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Hp</dc:creator>
  <cp:lastModifiedBy>Mashael Al-mugairen</cp:lastModifiedBy>
  <cp:revision>68</cp:revision>
  <dcterms:created xsi:type="dcterms:W3CDTF">2018-01-29T07:57:55Z</dcterms:created>
  <dcterms:modified xsi:type="dcterms:W3CDTF">2018-04-15T04:48:00Z</dcterms:modified>
</cp:coreProperties>
</file>