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310" r:id="rId2"/>
    <p:sldId id="311" r:id="rId3"/>
    <p:sldId id="312" r:id="rId4"/>
    <p:sldId id="318" r:id="rId5"/>
    <p:sldId id="313" r:id="rId6"/>
    <p:sldId id="314" r:id="rId7"/>
    <p:sldId id="317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12"/>
    <p:restoredTop sz="50000" autoAdjust="0"/>
  </p:normalViewPr>
  <p:slideViewPr>
    <p:cSldViewPr>
      <p:cViewPr>
        <p:scale>
          <a:sx n="90" d="100"/>
          <a:sy n="90" d="100"/>
        </p:scale>
        <p:origin x="2840" y="-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3/25/18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3/25/18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3/25/18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3/25/18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3/25/18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3/25/18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3/25/18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3" t="38312" r="43256" b="38312"/>
          <a:stretch/>
        </p:blipFill>
        <p:spPr bwMode="auto">
          <a:xfrm>
            <a:off x="614036" y="3657600"/>
            <a:ext cx="5786764" cy="197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25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الوحدة السادسة</a:t>
            </a:r>
          </a:p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معدلات الردود في الاستبيان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الهدف العام</a:t>
            </a:r>
            <a:r>
              <a:rPr lang="ar-SA" sz="1800" dirty="0" smtClean="0">
                <a:solidFill>
                  <a:srgbClr val="0070C0"/>
                </a:solidFill>
              </a:rPr>
              <a:t>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 </a:t>
            </a:r>
            <a:r>
              <a:rPr lang="ar-SA" sz="1800" dirty="0"/>
              <a:t>معرفة أسباب تدني معدل الردود في الاستبيان وسبل معالجتها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الأهداف التفصيلية: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عندما تكتمل </a:t>
            </a:r>
            <a:r>
              <a:rPr lang="ar-SA" sz="1800" dirty="0"/>
              <a:t>هذه الوحدة يكون المتدرب قادراً وبكفاءة على أن: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1 - يفهم </a:t>
            </a:r>
            <a:r>
              <a:rPr lang="ar-SA" sz="1800" dirty="0"/>
              <a:t>أسباب تدني الردود في الاستبيان.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2- يحسب </a:t>
            </a:r>
            <a:r>
              <a:rPr lang="ar-SA" sz="1800" dirty="0"/>
              <a:t>معدلات الردود.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3- يفهم </a:t>
            </a:r>
            <a:r>
              <a:rPr lang="ar-SA" sz="1800" dirty="0"/>
              <a:t>أساليب زيادة معدلات الردود.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4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مقدمة</a:t>
            </a:r>
          </a:p>
          <a:p>
            <a:pPr marL="68580" indent="0" algn="justLow" rtl="1">
              <a:buNone/>
            </a:pPr>
            <a:r>
              <a:rPr lang="ar-SA" sz="1800" dirty="0"/>
              <a:t>تتناول الوحدة مشكلة تدني مستو الردود </a:t>
            </a:r>
            <a:r>
              <a:rPr lang="ar-SA" sz="1800" dirty="0" smtClean="0"/>
              <a:t>(الاستجابات) على </a:t>
            </a:r>
            <a:r>
              <a:rPr lang="ar-SA" sz="1800" dirty="0"/>
              <a:t>الاستبيانات، ومن المعروف </a:t>
            </a:r>
            <a:r>
              <a:rPr lang="ar-SA" sz="1800" dirty="0" smtClean="0"/>
              <a:t>أن البحث </a:t>
            </a:r>
            <a:r>
              <a:rPr lang="ar-SA" sz="1800" dirty="0"/>
              <a:t>الناجح لا يكتمل من دون وجود </a:t>
            </a:r>
            <a:r>
              <a:rPr lang="ar-SA" sz="1800" dirty="0" smtClean="0"/>
              <a:t>عدد لا بأس به </a:t>
            </a:r>
            <a:r>
              <a:rPr lang="ar-SA" sz="1800" dirty="0"/>
              <a:t>من الاستجابات تبرر اعتبار </a:t>
            </a:r>
            <a:r>
              <a:rPr lang="ar-SA" sz="1800" dirty="0" smtClean="0"/>
              <a:t>العينة ممثلة </a:t>
            </a:r>
            <a:r>
              <a:rPr lang="ar-SA" sz="1800" dirty="0"/>
              <a:t>لمجتمع البحث. وستكون الأسباب والحلول المناسبة لرفع مستو الردود بواسطة </a:t>
            </a:r>
            <a:r>
              <a:rPr lang="ar-SA" sz="1800" dirty="0" smtClean="0"/>
              <a:t>مختلف طرق </a:t>
            </a:r>
            <a:r>
              <a:rPr lang="ar-SA" sz="1800" dirty="0"/>
              <a:t>جمع البيانات موضوعاً لهذه الوحدة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أولاً- مفهوم معدل الردود</a:t>
            </a:r>
          </a:p>
          <a:p>
            <a:pPr marL="68580" indent="0" algn="justLow" rtl="1">
              <a:buNone/>
            </a:pPr>
            <a:r>
              <a:rPr lang="ar-SA" sz="1800" dirty="0"/>
              <a:t>تواجه البحوث التسويقية في الواقع العملي مشاكل جمة لعل من أهمها مشكلة عدم </a:t>
            </a:r>
            <a:r>
              <a:rPr lang="ar-SA" sz="1800" dirty="0" smtClean="0"/>
              <a:t>إقبال مفردات البحث على المشاركة </a:t>
            </a:r>
            <a:r>
              <a:rPr lang="ar-SA" sz="1800" dirty="0"/>
              <a:t>في </a:t>
            </a:r>
            <a:r>
              <a:rPr lang="ar-SA" sz="1800" dirty="0" smtClean="0"/>
              <a:t>الاستبيان.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حساب معدل الردود</a:t>
            </a:r>
          </a:p>
          <a:p>
            <a:pPr marL="68580" indent="0" algn="justLow" rtl="1">
              <a:buNone/>
            </a:pPr>
            <a:r>
              <a:rPr lang="ar-SA" sz="1800" dirty="0"/>
              <a:t>يعرف معدل الردود أو معدل الاستجابة بأنه نسبة عدد المستفيدين </a:t>
            </a:r>
            <a:r>
              <a:rPr lang="ar-SA" sz="1800" dirty="0" smtClean="0"/>
              <a:t>الذين أجابوا على قائمة</a:t>
            </a:r>
            <a:r>
              <a:rPr lang="ar-SA" sz="1800" dirty="0"/>
              <a:t> </a:t>
            </a:r>
            <a:r>
              <a:rPr lang="ar-SA" sz="1800" dirty="0" smtClean="0"/>
              <a:t>الاستبيان </a:t>
            </a:r>
            <a:r>
              <a:rPr lang="ar-SA" sz="1800" dirty="0"/>
              <a:t>إلى إجمالي عدد المستقصين منهم في العينة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0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19200"/>
            <a:ext cx="5541981" cy="7315200"/>
          </a:xfrm>
        </p:spPr>
        <p:txBody>
          <a:bodyPr>
            <a:normAutofit lnSpcReduction="10000"/>
          </a:bodyPr>
          <a:lstStyle/>
          <a:p>
            <a:pPr marL="68580" indent="0" algn="r" rtl="1">
              <a:buNone/>
            </a:pPr>
            <a:r>
              <a:rPr lang="ar-SA" sz="1800" dirty="0" smtClean="0"/>
              <a:t>مثال </a:t>
            </a:r>
            <a:r>
              <a:rPr lang="ar-SA" sz="1800" dirty="0"/>
              <a:t>:</a:t>
            </a:r>
          </a:p>
          <a:p>
            <a:pPr marL="68580" indent="0" algn="r" rtl="1">
              <a:buNone/>
            </a:pPr>
            <a:r>
              <a:rPr lang="ar-SA" sz="1800" dirty="0"/>
              <a:t>إذا توافرت البيانات التالية:</a:t>
            </a:r>
          </a:p>
          <a:p>
            <a:pPr marL="68580" indent="0" algn="r" rtl="1">
              <a:buNone/>
            </a:pPr>
            <a:r>
              <a:rPr lang="ar-SA" sz="1800" dirty="0"/>
              <a:t>عدد مفردات العينة = 500</a:t>
            </a:r>
          </a:p>
          <a:p>
            <a:pPr marL="68580" indent="0" algn="r" rtl="1">
              <a:buNone/>
            </a:pPr>
            <a:r>
              <a:rPr lang="ar-SA" sz="1800" dirty="0"/>
              <a:t>عدد الإجابات الصحيحة = 200</a:t>
            </a:r>
          </a:p>
          <a:p>
            <a:pPr marL="68580" indent="0" algn="r" rtl="1">
              <a:buNone/>
            </a:pPr>
            <a:r>
              <a:rPr lang="ar-SA" sz="1800" dirty="0"/>
              <a:t>عدد الذين رفضوا المقابلة = 50</a:t>
            </a:r>
          </a:p>
          <a:p>
            <a:pPr marL="68580" indent="0" algn="r" rtl="1">
              <a:buNone/>
            </a:pPr>
            <a:r>
              <a:rPr lang="ar-SA" sz="1800" dirty="0"/>
              <a:t>عدد الذين تعثر الاتصال بهم = 250</a:t>
            </a:r>
          </a:p>
          <a:p>
            <a:pPr marL="68580" indent="0" algn="r" rtl="1">
              <a:buNone/>
            </a:pPr>
            <a:r>
              <a:rPr lang="ar-SA" sz="1800" dirty="0"/>
              <a:t>فما معدل الردود؟</a:t>
            </a:r>
          </a:p>
          <a:p>
            <a:pPr marL="68580" indent="0" algn="r" rtl="1">
              <a:buNone/>
            </a:pPr>
            <a:endParaRPr lang="ar-SA" sz="1800" dirty="0"/>
          </a:p>
          <a:p>
            <a:pPr marL="68580" indent="0" algn="r" rtl="1">
              <a:buNone/>
            </a:pPr>
            <a:r>
              <a:rPr lang="ar-SA" sz="1800" dirty="0"/>
              <a:t>مثال :</a:t>
            </a:r>
          </a:p>
          <a:p>
            <a:pPr marL="68580" indent="0" algn="r" rtl="1">
              <a:buNone/>
            </a:pPr>
            <a:r>
              <a:rPr lang="ar-SA" sz="1800" dirty="0"/>
              <a:t>إذا توافرت البيانات التالية:</a:t>
            </a:r>
          </a:p>
          <a:p>
            <a:pPr marL="68580" indent="0" algn="r" rtl="1">
              <a:buNone/>
            </a:pPr>
            <a:r>
              <a:rPr lang="ar-SA" sz="1800" dirty="0"/>
              <a:t>عدد مفردات العينة = 1000</a:t>
            </a:r>
          </a:p>
          <a:p>
            <a:pPr marL="68580" indent="0" algn="r" rtl="1">
              <a:buNone/>
            </a:pPr>
            <a:r>
              <a:rPr lang="ar-SA" sz="1800" dirty="0"/>
              <a:t>عدد الإجابات الصحيحة على الأسئلة = </a:t>
            </a:r>
            <a:r>
              <a:rPr lang="en-US" sz="1800" dirty="0" smtClean="0"/>
              <a:t>600</a:t>
            </a:r>
            <a:endParaRPr lang="ar-SA" sz="1800" dirty="0"/>
          </a:p>
          <a:p>
            <a:pPr marL="68580" indent="0" algn="r" rtl="1">
              <a:buNone/>
            </a:pPr>
            <a:r>
              <a:rPr lang="ar-SA" sz="1800" dirty="0"/>
              <a:t>عدد الذين رفضوا المقابلة = 100</a:t>
            </a:r>
          </a:p>
          <a:p>
            <a:pPr marL="68580" indent="0" algn="r" rtl="1">
              <a:buNone/>
            </a:pPr>
            <a:r>
              <a:rPr lang="ar-SA" sz="1800" dirty="0"/>
              <a:t>عدد الإجابات غير الصحيحة = 200</a:t>
            </a:r>
          </a:p>
          <a:p>
            <a:pPr marL="68580" indent="0" algn="r" rtl="1">
              <a:buNone/>
            </a:pPr>
            <a:r>
              <a:rPr lang="ar-SA" sz="1800" dirty="0"/>
              <a:t>عدد الذين تعثر الاتصال بهم = 100</a:t>
            </a:r>
          </a:p>
          <a:p>
            <a:pPr marL="68580" indent="0" algn="r" rtl="1">
              <a:buNone/>
            </a:pPr>
            <a:endParaRPr lang="en-US" sz="1800" dirty="0" smtClean="0"/>
          </a:p>
          <a:p>
            <a:pPr marL="68580" indent="0" algn="r" rtl="1">
              <a:buNone/>
            </a:pPr>
            <a:r>
              <a:rPr lang="ar-SA" sz="1800" dirty="0" smtClean="0"/>
              <a:t>فما </a:t>
            </a:r>
            <a:r>
              <a:rPr lang="ar-SA" sz="1800" dirty="0"/>
              <a:t>معدل الردود</a:t>
            </a:r>
            <a:r>
              <a:rPr lang="ar-SA" sz="1800" dirty="0" smtClean="0"/>
              <a:t>؟</a:t>
            </a:r>
            <a:endParaRPr lang="en-US" sz="1800" dirty="0" smtClean="0"/>
          </a:p>
          <a:p>
            <a:pPr marL="68580" indent="0" algn="r" rtl="1">
              <a:buNone/>
            </a:pPr>
            <a:endParaRPr lang="ar-SA" sz="1800" dirty="0"/>
          </a:p>
          <a:p>
            <a:pPr marL="68580" indent="0" algn="r" rtl="1">
              <a:buNone/>
            </a:pPr>
            <a:r>
              <a:rPr lang="ar-SA" sz="1800" dirty="0"/>
              <a:t>الحل:</a:t>
            </a:r>
          </a:p>
          <a:p>
            <a:pPr marL="68580" indent="0" algn="r" rtl="1">
              <a:buNone/>
            </a:pPr>
            <a:r>
              <a:rPr lang="ar-SA" sz="1800" dirty="0" smtClean="0"/>
              <a:t>معدل الردود = (عدد الإجابات </a:t>
            </a:r>
            <a:r>
              <a:rPr lang="ar-SA" sz="1800" dirty="0" err="1" smtClean="0"/>
              <a:t>الضحيحة</a:t>
            </a:r>
            <a:r>
              <a:rPr lang="ar-SA" sz="1800" dirty="0" smtClean="0"/>
              <a:t> + عدد الإجابات غير الصحيحة )÷ عدد مفردات العينة</a:t>
            </a:r>
          </a:p>
          <a:p>
            <a:pPr marL="68580" indent="0" algn="r" rtl="1">
              <a:buNone/>
            </a:pPr>
            <a:r>
              <a:rPr lang="ar-SA" sz="1800" dirty="0" smtClean="0"/>
              <a:t>= (600+200) ÷ 1000= عدد مفردات العينة</a:t>
            </a:r>
          </a:p>
          <a:p>
            <a:pPr marL="68580" indent="0" algn="r" rtl="1">
              <a:buNone/>
            </a:pPr>
            <a:r>
              <a:rPr lang="ar-SA" sz="1800" dirty="0" smtClean="0"/>
              <a:t>= 600+ 1000=60%</a:t>
            </a:r>
          </a:p>
          <a:p>
            <a:pPr marL="68580" indent="0" algn="r" rtl="1">
              <a:buNone/>
            </a:pP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263624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ثانياً- معدل ردود المقابلات الشخصية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يمكن القول بوجود صعوبة </a:t>
            </a:r>
            <a:r>
              <a:rPr lang="ar-SA" sz="1800" dirty="0"/>
              <a:t>في </a:t>
            </a:r>
            <a:r>
              <a:rPr lang="ar-SA" sz="1800" dirty="0" smtClean="0"/>
              <a:t>الحصول على معدل </a:t>
            </a:r>
            <a:r>
              <a:rPr lang="ar-SA" sz="1800" dirty="0"/>
              <a:t>ردود </a:t>
            </a:r>
            <a:r>
              <a:rPr lang="ar-SA" sz="1800" dirty="0" smtClean="0"/>
              <a:t>يساوي </a:t>
            </a:r>
            <a:r>
              <a:rPr lang="ar-SA" sz="1800" dirty="0"/>
              <a:t>100 % في </a:t>
            </a:r>
            <a:r>
              <a:rPr lang="ar-SA" sz="1800" dirty="0" smtClean="0"/>
              <a:t>الاستبيان عن</a:t>
            </a:r>
            <a:r>
              <a:rPr lang="ar-SA" sz="1800" dirty="0"/>
              <a:t> </a:t>
            </a:r>
            <a:r>
              <a:rPr lang="ar-SA" sz="1800" dirty="0" smtClean="0"/>
              <a:t>طريق </a:t>
            </a:r>
            <a:r>
              <a:rPr lang="ar-SA" sz="1800" dirty="0"/>
              <a:t>المقابلات الشخصية للأسباب التالية</a:t>
            </a:r>
            <a:r>
              <a:rPr lang="ar-SA" sz="1800" dirty="0" smtClean="0"/>
              <a:t>: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25475" indent="0" algn="justLow" rtl="1">
              <a:buNone/>
            </a:pPr>
            <a:r>
              <a:rPr lang="ar-SA" sz="1800" dirty="0" smtClean="0"/>
              <a:t>- عدم </a:t>
            </a:r>
            <a:r>
              <a:rPr lang="ar-SA" sz="1800" dirty="0"/>
              <a:t>وجود مفردة البحث. </a:t>
            </a:r>
            <a:endParaRPr lang="ar-SA" sz="1800" dirty="0" smtClean="0"/>
          </a:p>
          <a:p>
            <a:pPr marL="625475" indent="0" algn="justLow" rtl="1">
              <a:buNone/>
            </a:pPr>
            <a:r>
              <a:rPr lang="ar-SA" sz="1800" dirty="0" smtClean="0"/>
              <a:t>- رفض </a:t>
            </a:r>
            <a:r>
              <a:rPr lang="ar-SA" sz="1800" dirty="0"/>
              <a:t>التعاون من مفردة البحث. </a:t>
            </a:r>
            <a:endParaRPr lang="ar-SA" sz="1800" dirty="0" smtClean="0"/>
          </a:p>
          <a:p>
            <a:pPr marL="911225" indent="-285750" algn="justLow" rtl="1">
              <a:buFontTx/>
              <a:buChar char="-"/>
            </a:pPr>
            <a:r>
              <a:rPr lang="ar-SA" sz="1800" dirty="0" smtClean="0"/>
              <a:t>عدم </a:t>
            </a:r>
            <a:r>
              <a:rPr lang="ar-SA" sz="1800" dirty="0"/>
              <a:t>إمكانية إجراء المقابلة</a:t>
            </a:r>
            <a:r>
              <a:rPr lang="ar-SA" sz="1800" dirty="0" smtClean="0"/>
              <a:t>.</a:t>
            </a:r>
          </a:p>
          <a:p>
            <a:pPr marL="911225" indent="-285750" algn="justLow" rtl="1">
              <a:buFontTx/>
              <a:buChar char="-"/>
            </a:pPr>
            <a:endParaRPr lang="ar-SA" sz="1800" dirty="0" smtClean="0"/>
          </a:p>
          <a:p>
            <a:pPr marL="55563" indent="0" algn="justLow" rtl="1">
              <a:buNone/>
            </a:pPr>
            <a:r>
              <a:rPr lang="ar-SA" sz="1800" dirty="0"/>
              <a:t>أساليب زيادة معدلات الردود في المقابلة </a:t>
            </a:r>
            <a:r>
              <a:rPr lang="ar-SA" sz="1800" dirty="0" smtClean="0"/>
              <a:t>الشخصية</a:t>
            </a:r>
          </a:p>
          <a:p>
            <a:pPr marL="685800" indent="0" algn="justLow" rtl="1">
              <a:buNone/>
            </a:pPr>
            <a:r>
              <a:rPr lang="ar-SA" sz="1800" dirty="0" smtClean="0"/>
              <a:t>- أسلوب المتابعة</a:t>
            </a:r>
          </a:p>
          <a:p>
            <a:pPr marL="685800" indent="0" algn="justLow" rtl="1">
              <a:buNone/>
            </a:pPr>
            <a:r>
              <a:rPr lang="ar-SA" sz="1800" dirty="0" smtClean="0"/>
              <a:t>- التدريب </a:t>
            </a:r>
            <a:r>
              <a:rPr lang="ar-SA" sz="1800" dirty="0"/>
              <a:t>الجيد </a:t>
            </a:r>
            <a:r>
              <a:rPr lang="ar-SA" sz="1800" dirty="0" smtClean="0"/>
              <a:t>للمقابلين</a:t>
            </a:r>
          </a:p>
          <a:p>
            <a:pPr marL="685800" indent="0" algn="justLow" rtl="1">
              <a:buNone/>
            </a:pPr>
            <a:r>
              <a:rPr lang="ar-SA" sz="1800" dirty="0" smtClean="0"/>
              <a:t>أسلوب </a:t>
            </a:r>
            <a:r>
              <a:rPr lang="ar-SA" sz="1800" dirty="0"/>
              <a:t>إحلال مفردات </a:t>
            </a:r>
            <a:r>
              <a:rPr lang="ar-SA" sz="1800" dirty="0" smtClean="0"/>
              <a:t>بديلة</a:t>
            </a:r>
          </a:p>
          <a:p>
            <a:pPr marL="68580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ثالثاً- معدل ردود البريد</a:t>
            </a:r>
          </a:p>
          <a:p>
            <a:pPr marL="68580" indent="0" algn="justLow" rtl="1">
              <a:buNone/>
            </a:pPr>
            <a:r>
              <a:rPr lang="ar-SA" sz="1800" dirty="0" err="1" smtClean="0"/>
              <a:t>يواجة</a:t>
            </a:r>
            <a:r>
              <a:rPr lang="ar-SA" sz="1800" dirty="0" smtClean="0"/>
              <a:t> الاستقصاء البريدي مشكلة انخفاض معدل الردود </a:t>
            </a:r>
            <a:r>
              <a:rPr lang="ar-SA" sz="1800" dirty="0"/>
              <a:t>أو </a:t>
            </a:r>
            <a:r>
              <a:rPr lang="ar-SA" sz="1800" dirty="0" smtClean="0"/>
              <a:t>الاستجابة بسبب رفض</a:t>
            </a:r>
            <a:r>
              <a:rPr lang="ar-SA" sz="1800" dirty="0"/>
              <a:t> </a:t>
            </a:r>
            <a:r>
              <a:rPr lang="ar-SA" sz="1800" dirty="0" smtClean="0"/>
              <a:t>مفردات </a:t>
            </a:r>
            <a:r>
              <a:rPr lang="ar-SA" sz="1800" dirty="0"/>
              <a:t>البحث التعاون في الرد </a:t>
            </a:r>
            <a:r>
              <a:rPr lang="ar-SA" sz="1800" dirty="0" smtClean="0"/>
              <a:t>على الاستقصاء </a:t>
            </a:r>
            <a:r>
              <a:rPr lang="ar-SA" sz="1800" dirty="0"/>
              <a:t>أو </a:t>
            </a:r>
            <a:r>
              <a:rPr lang="ar-SA" sz="1800" dirty="0" smtClean="0"/>
              <a:t>بسبب إرسال قوائم الاستقاء </a:t>
            </a:r>
            <a:r>
              <a:rPr lang="ar-SA" sz="1800" dirty="0"/>
              <a:t>إلى </a:t>
            </a:r>
            <a:r>
              <a:rPr lang="ar-SA" sz="1800" dirty="0" smtClean="0"/>
              <a:t>أسماء</a:t>
            </a:r>
            <a:r>
              <a:rPr lang="ar-SA" sz="1800" dirty="0"/>
              <a:t> </a:t>
            </a:r>
            <a:r>
              <a:rPr lang="ar-SA" sz="1800" dirty="0" smtClean="0"/>
              <a:t>أو </a:t>
            </a:r>
            <a:r>
              <a:rPr lang="ar-SA" sz="1800" dirty="0"/>
              <a:t>عناوين خطأ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/>
          </a:p>
        </p:txBody>
      </p:sp>
    </p:spTree>
    <p:extLst>
      <p:ext uri="{BB962C8B-B14F-4D97-AF65-F5344CB8AC3E}">
        <p14:creationId xmlns:p14="http://schemas.microsoft.com/office/powerpoint/2010/main" val="259741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54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أساليب زيادة معدلات الردود في الاستقصاء </a:t>
            </a:r>
            <a:r>
              <a:rPr lang="ar-SA" sz="1800" dirty="0" smtClean="0">
                <a:solidFill>
                  <a:srgbClr val="0070C0"/>
                </a:solidFill>
              </a:rPr>
              <a:t>البريدي</a:t>
            </a:r>
          </a:p>
          <a:p>
            <a:pPr marL="68580" indent="0" algn="justLow" rtl="1">
              <a:buNone/>
            </a:pPr>
            <a:r>
              <a:rPr lang="ar-SA" sz="1800" dirty="0"/>
              <a:t>تشجيع مفردات البحث على الإجابة عن </a:t>
            </a:r>
            <a:r>
              <a:rPr lang="ar-SA" sz="1800" dirty="0" smtClean="0"/>
              <a:t>الأسئلة باستخدام </a:t>
            </a:r>
            <a:r>
              <a:rPr lang="ar-SA" sz="1800" dirty="0"/>
              <a:t>عدة أساليب منها</a:t>
            </a:r>
            <a:r>
              <a:rPr lang="ar-SA" sz="1800" dirty="0" smtClean="0"/>
              <a:t>: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/>
              <a:t>ارسال خطاب يرفق مع قائمة الاستقصاء يحفز </a:t>
            </a:r>
            <a:r>
              <a:rPr lang="ar-SA" sz="1800" dirty="0" err="1"/>
              <a:t>المستقصى</a:t>
            </a:r>
            <a:r>
              <a:rPr lang="ar-SA" sz="1800" dirty="0"/>
              <a:t> منه على الاجابة عن الأسئلة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متابعة </a:t>
            </a:r>
            <a:r>
              <a:rPr lang="ar-SA" sz="1800" dirty="0" err="1"/>
              <a:t>المستقصى</a:t>
            </a:r>
            <a:r>
              <a:rPr lang="ar-SA" sz="1800" dirty="0"/>
              <a:t> منهم الذين تأخرت ردودهم وتذكيرهم </a:t>
            </a:r>
            <a:r>
              <a:rPr lang="ar-SA" sz="1800" dirty="0" err="1"/>
              <a:t>بالاجابة</a:t>
            </a:r>
            <a:r>
              <a:rPr lang="ar-SA" sz="1800" dirty="0"/>
              <a:t> وإرسال قائمة </a:t>
            </a:r>
            <a:r>
              <a:rPr lang="ar-SA" sz="1800" dirty="0" smtClean="0"/>
              <a:t>الاستقصاء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ان تكون قائمة الاستقصاء </a:t>
            </a:r>
            <a:r>
              <a:rPr lang="ar-SA" sz="1800" dirty="0" smtClean="0"/>
              <a:t>قصيرة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ارفاق </a:t>
            </a:r>
            <a:r>
              <a:rPr lang="ar-SA" sz="1800" dirty="0"/>
              <a:t>مظروف خالص الرسوم (مدفوع قيمة البريد ) مع قائمة </a:t>
            </a:r>
            <a:r>
              <a:rPr lang="ar-SA" sz="1800" dirty="0" smtClean="0"/>
              <a:t>الاستقصاء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/>
              <a:t>يمكن ارسال جوائز </a:t>
            </a:r>
            <a:r>
              <a:rPr lang="ar-SA" sz="1800" dirty="0" err="1"/>
              <a:t>نقديرة</a:t>
            </a:r>
            <a:r>
              <a:rPr lang="ar-SA" sz="1800" dirty="0"/>
              <a:t> أو هدايا عينية مع قائمة الاستقصاء </a:t>
            </a:r>
            <a:endParaRPr lang="ar-SA" sz="1800" dirty="0" smtClean="0"/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تحديد </a:t>
            </a:r>
            <a:r>
              <a:rPr lang="ar-SA" sz="1800" dirty="0"/>
              <a:t>فترة زمنية لرد </a:t>
            </a:r>
            <a:r>
              <a:rPr lang="ar-SA" sz="1800" dirty="0" err="1"/>
              <a:t>المستقصى</a:t>
            </a:r>
            <a:r>
              <a:rPr lang="ar-SA" sz="1800" dirty="0"/>
              <a:t> منه عن قائمة الاسئلة واظهار ذلك بوضوح ضمن الخطاب المرفق مع قائمة الاستقصاء. </a:t>
            </a:r>
          </a:p>
          <a:p>
            <a:pPr marL="166687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96807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143000"/>
            <a:ext cx="5465781" cy="6633839"/>
          </a:xfrm>
        </p:spPr>
        <p:txBody>
          <a:bodyPr>
            <a:normAutofit fontScale="47500" lnSpcReduction="20000"/>
          </a:bodyPr>
          <a:lstStyle/>
          <a:p>
            <a:pPr marL="68580" indent="0" algn="r" rtl="1">
              <a:buNone/>
            </a:pPr>
            <a:endParaRPr lang="ar-SA" dirty="0" smtClean="0"/>
          </a:p>
          <a:p>
            <a:pPr marL="68580" indent="0" algn="r" rtl="1">
              <a:buNone/>
            </a:pPr>
            <a:r>
              <a:rPr lang="ar-SA" sz="4000" dirty="0" smtClean="0">
                <a:solidFill>
                  <a:srgbClr val="00B0F0"/>
                </a:solidFill>
              </a:rPr>
              <a:t>رابعاً- </a:t>
            </a:r>
            <a:r>
              <a:rPr lang="ar-SA" sz="4000" dirty="0">
                <a:solidFill>
                  <a:srgbClr val="00B0F0"/>
                </a:solidFill>
              </a:rPr>
              <a:t>معدل ردود الهاتف</a:t>
            </a:r>
          </a:p>
          <a:p>
            <a:pPr marL="68580" indent="0" algn="r" rtl="1">
              <a:buNone/>
            </a:pPr>
            <a:r>
              <a:rPr lang="ar-SA" sz="3400" dirty="0"/>
              <a:t>تقل معدلات ردود </a:t>
            </a:r>
            <a:r>
              <a:rPr lang="ar-SA" sz="3400" dirty="0" err="1"/>
              <a:t>المستقصى</a:t>
            </a:r>
            <a:r>
              <a:rPr lang="ar-SA" sz="3400" dirty="0"/>
              <a:t> منهم على قائمة الاستقصاء عبر الهاتف بسبب الاختيار </a:t>
            </a:r>
            <a:r>
              <a:rPr lang="ar-SA" sz="3400" dirty="0" smtClean="0"/>
              <a:t>غير المناسب </a:t>
            </a:r>
            <a:r>
              <a:rPr lang="ar-SA" sz="3400" dirty="0"/>
              <a:t>لوقت الاتصال أو يوم الاتصال، وكذلك بسب رفض </a:t>
            </a:r>
            <a:r>
              <a:rPr lang="ar-SA" sz="3400" dirty="0" err="1"/>
              <a:t>المستقصى</a:t>
            </a:r>
            <a:r>
              <a:rPr lang="ar-SA" sz="3400" dirty="0"/>
              <a:t> منه التعاون والإجابة عن الأسئلة ربما بفعل التأثير السلبي لمقدمة الاتصال من المقابل أو </a:t>
            </a:r>
            <a:r>
              <a:rPr lang="ar-SA" sz="3400" dirty="0" err="1"/>
              <a:t>نةوع</a:t>
            </a:r>
            <a:r>
              <a:rPr lang="ar-SA" sz="3400" dirty="0"/>
              <a:t> المقابلة (المتصل) هل هو ذكر أم أنثى وفحو الخطابات المرسلة إلى </a:t>
            </a:r>
            <a:r>
              <a:rPr lang="ar-SA" sz="3400" dirty="0" err="1"/>
              <a:t>المستقصى</a:t>
            </a:r>
            <a:r>
              <a:rPr lang="ar-SA" sz="3400" dirty="0"/>
              <a:t> منهم قبل إجراء الاتصال الهاتفي</a:t>
            </a:r>
            <a:r>
              <a:rPr lang="ar-SA" sz="3400" dirty="0" smtClean="0"/>
              <a:t>.</a:t>
            </a:r>
          </a:p>
          <a:p>
            <a:pPr marL="68580" indent="0" algn="r" rtl="1">
              <a:buNone/>
            </a:pPr>
            <a:endParaRPr lang="ar-SA" sz="3400" dirty="0"/>
          </a:p>
          <a:p>
            <a:pPr marL="68580" indent="0" algn="justLow" rtl="1">
              <a:buNone/>
            </a:pPr>
            <a:r>
              <a:rPr lang="ar-SA" sz="3600" dirty="0">
                <a:solidFill>
                  <a:srgbClr val="0070C0"/>
                </a:solidFill>
              </a:rPr>
              <a:t>أساليب زيادة معدلات الردود في الاستقصاء </a:t>
            </a:r>
            <a:r>
              <a:rPr lang="ar-SA" sz="3600" dirty="0" smtClean="0">
                <a:solidFill>
                  <a:srgbClr val="0070C0"/>
                </a:solidFill>
              </a:rPr>
              <a:t>الهاتفي</a:t>
            </a:r>
          </a:p>
          <a:p>
            <a:pPr marL="68580" indent="0" algn="justLow" rtl="1">
              <a:buNone/>
            </a:pPr>
            <a:endParaRPr lang="ar-SA" sz="3600" dirty="0">
              <a:solidFill>
                <a:srgbClr val="0070C0"/>
              </a:solidFill>
            </a:endParaRPr>
          </a:p>
          <a:p>
            <a:pPr marL="225425" indent="0" algn="justLow" rtl="1">
              <a:buNone/>
            </a:pPr>
            <a:r>
              <a:rPr lang="ar-SA" sz="3600" dirty="0"/>
              <a:t>- إعادة الاتصال الهاتفي </a:t>
            </a:r>
            <a:r>
              <a:rPr lang="ar-SA" sz="3600" dirty="0" err="1"/>
              <a:t>بالمستقصى</a:t>
            </a:r>
            <a:r>
              <a:rPr lang="ar-SA" sz="3600" dirty="0"/>
              <a:t> منهم مع مراعاة اختيار الوقت واليوم المناسب</a:t>
            </a:r>
          </a:p>
          <a:p>
            <a:pPr marL="225425" indent="0" algn="justLow" rtl="1">
              <a:buNone/>
            </a:pPr>
            <a:r>
              <a:rPr lang="ar-SA" sz="3600" dirty="0"/>
              <a:t>للاتصال</a:t>
            </a:r>
            <a:r>
              <a:rPr lang="ar-SA" sz="3600" dirty="0" smtClean="0"/>
              <a:t>.</a:t>
            </a:r>
            <a:endParaRPr lang="ar-SA" sz="3600" dirty="0"/>
          </a:p>
          <a:p>
            <a:pPr marL="796925" indent="-571500" algn="justLow" rtl="1">
              <a:buFontTx/>
              <a:buChar char="-"/>
            </a:pPr>
            <a:r>
              <a:rPr lang="ar-SA" sz="3600" dirty="0" smtClean="0"/>
              <a:t>إرسال </a:t>
            </a:r>
            <a:r>
              <a:rPr lang="ar-SA" sz="3600" dirty="0"/>
              <a:t>خطابات مبكرة إلى </a:t>
            </a:r>
            <a:r>
              <a:rPr lang="ar-SA" sz="3600" dirty="0" err="1"/>
              <a:t>المستقصى</a:t>
            </a:r>
            <a:r>
              <a:rPr lang="ar-SA" sz="3600" dirty="0"/>
              <a:t> منهم قبل إجراء الاتصال الهاتفي حيث تزيل هذه الخطابات المبكرة الشعور السلبي الناتج عن الاتصال المفاجئ</a:t>
            </a:r>
            <a:r>
              <a:rPr lang="ar-SA" sz="3600" dirty="0" smtClean="0"/>
              <a:t>.</a:t>
            </a:r>
          </a:p>
          <a:p>
            <a:pPr marL="796925" indent="-571500" algn="justLow" rtl="1">
              <a:buFontTx/>
              <a:buChar char="-"/>
            </a:pPr>
            <a:endParaRPr lang="ar-SA" sz="3600" dirty="0"/>
          </a:p>
          <a:p>
            <a:pPr marL="796925" indent="-571500" algn="justLow" rtl="1">
              <a:buFontTx/>
              <a:buChar char="-"/>
            </a:pPr>
            <a:r>
              <a:rPr lang="ar-SA" sz="3600" dirty="0" smtClean="0"/>
              <a:t>يمكن </a:t>
            </a:r>
            <a:r>
              <a:rPr lang="ar-SA" sz="3600" dirty="0"/>
              <a:t>اتباع ما يعرف بأسلوب "قدم داخل الباب" وفحواه أن يقوم المقابل بسؤال </a:t>
            </a:r>
            <a:r>
              <a:rPr lang="ar-SA" sz="3600" dirty="0" err="1"/>
              <a:t>المستقصى</a:t>
            </a:r>
            <a:r>
              <a:rPr lang="ar-SA" sz="3600" dirty="0"/>
              <a:t> منه عدداً قليلاً من الأسئلة ( 5 أسئلة) في المقابلة الأولى ثم يعاود الاتصال به مرة أخر وسؤاله عدداً أكبر من الأسئلة     (20 سؤالاً). </a:t>
            </a:r>
            <a:endParaRPr lang="ar-SA" sz="3600" dirty="0" smtClean="0"/>
          </a:p>
          <a:p>
            <a:pPr marL="796925" indent="-571500" algn="justLow" rtl="1">
              <a:buFontTx/>
              <a:buChar char="-"/>
            </a:pPr>
            <a:endParaRPr lang="ar-SA" sz="3600" dirty="0"/>
          </a:p>
          <a:p>
            <a:pPr marL="796925" indent="-571500" algn="justLow" rtl="1">
              <a:buFontTx/>
              <a:buChar char="-"/>
            </a:pPr>
            <a:r>
              <a:rPr lang="ar-SA" sz="3600" dirty="0" smtClean="0"/>
              <a:t>تدريب </a:t>
            </a:r>
            <a:r>
              <a:rPr lang="ar-SA" sz="3600" dirty="0"/>
              <a:t>المقابلين في حالة الاتصال الهاتفي على كيفية إجراء المقابلة الهاتفية</a:t>
            </a:r>
            <a:r>
              <a:rPr lang="ar-SA" sz="3600" dirty="0" smtClean="0"/>
              <a:t>.</a:t>
            </a:r>
          </a:p>
          <a:p>
            <a:pPr marL="796925" indent="-571500" algn="justLow" rtl="1">
              <a:buFontTx/>
              <a:buChar char="-"/>
            </a:pPr>
            <a:endParaRPr lang="ar-SA" sz="3600" dirty="0">
              <a:solidFill>
                <a:schemeClr val="tx1"/>
              </a:solidFill>
            </a:endParaRPr>
          </a:p>
          <a:p>
            <a:pPr marL="68580" indent="0" algn="r" rtl="1">
              <a:buNone/>
            </a:pPr>
            <a:endParaRPr lang="ar-SA" sz="3400" dirty="0"/>
          </a:p>
          <a:p>
            <a:pPr marL="6858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7111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3144</TotalTime>
  <Words>612</Words>
  <Application>Microsoft Macintosh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Gothic</vt:lpstr>
      <vt:lpstr>Tahoma</vt:lpstr>
      <vt:lpstr>Wingdings 2</vt:lpstr>
      <vt:lpstr>Arial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83</cp:revision>
  <dcterms:created xsi:type="dcterms:W3CDTF">2018-01-29T07:57:55Z</dcterms:created>
  <dcterms:modified xsi:type="dcterms:W3CDTF">2018-03-25T04:55:19Z</dcterms:modified>
</cp:coreProperties>
</file>