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316" r:id="rId2"/>
    <p:sldId id="327" r:id="rId3"/>
    <p:sldId id="328" r:id="rId4"/>
    <p:sldId id="329" r:id="rId5"/>
    <p:sldId id="330" r:id="rId6"/>
    <p:sldId id="331" r:id="rId7"/>
    <p:sldId id="332" r:id="rId8"/>
    <p:sldId id="33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4"/>
    <p:restoredTop sz="50000" autoAdjust="0"/>
  </p:normalViewPr>
  <p:slideViewPr>
    <p:cSldViewPr>
      <p:cViewPr>
        <p:scale>
          <a:sx n="80" d="100"/>
          <a:sy n="80" d="100"/>
        </p:scale>
        <p:origin x="2944" y="2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3/25/18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3/25/18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3/25/18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3/25/18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0" t="37709" r="38324" b="40028"/>
          <a:stretch/>
        </p:blipFill>
        <p:spPr bwMode="auto">
          <a:xfrm>
            <a:off x="579044" y="3276600"/>
            <a:ext cx="5821756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6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السابعة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تجهيز البيانات</a:t>
            </a:r>
          </a:p>
          <a:p>
            <a:pPr marL="68580" indent="0" algn="justLow" rtl="1">
              <a:buNone/>
            </a:pPr>
            <a:r>
              <a:rPr lang="ar-SA" sz="1800" dirty="0"/>
              <a:t>الهدف العام</a:t>
            </a:r>
            <a:r>
              <a:rPr lang="ar-SA" sz="1800" dirty="0" smtClean="0"/>
              <a:t>:</a:t>
            </a:r>
            <a:endParaRPr lang="en-US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 </a:t>
            </a:r>
            <a:r>
              <a:rPr lang="ar-SA" sz="1800" dirty="0"/>
              <a:t>التعرف على عمليات تهيئة البيانات تمهيداً لتحليلها</a:t>
            </a:r>
          </a:p>
          <a:p>
            <a:pPr marL="68580" indent="0" algn="justLow" rtl="1">
              <a:buNone/>
            </a:pPr>
            <a:r>
              <a:rPr lang="ar-SA" sz="1800" dirty="0"/>
              <a:t>الأهداف التفصيلية: </a:t>
            </a:r>
            <a:endParaRPr lang="en-US" sz="1800" dirty="0" smtClean="0"/>
          </a:p>
          <a:p>
            <a:pPr marL="68580" indent="0" algn="justLow" rtl="1">
              <a:buNone/>
            </a:pPr>
            <a:r>
              <a:rPr lang="ar-SA" sz="1800" dirty="0" smtClean="0"/>
              <a:t>عندما تكمل </a:t>
            </a:r>
            <a:r>
              <a:rPr lang="ar-SA" sz="1800" dirty="0"/>
              <a:t>هذه الوحدة يكون المتدرب قادراً وبكفاءة على أن:</a:t>
            </a:r>
          </a:p>
          <a:p>
            <a:pPr marL="341313" indent="0" algn="justLow" rtl="1">
              <a:buNone/>
            </a:pPr>
            <a:r>
              <a:rPr lang="ar-SA" sz="1800" dirty="0" smtClean="0"/>
              <a:t>1- يفهم </a:t>
            </a:r>
            <a:r>
              <a:rPr lang="ar-SA" sz="1800" dirty="0"/>
              <a:t>كيفية مراجعة البيانات.</a:t>
            </a:r>
          </a:p>
          <a:p>
            <a:pPr marL="341313" indent="0" algn="justLow" rtl="1">
              <a:buNone/>
            </a:pPr>
            <a:r>
              <a:rPr lang="ar-SA" sz="1800" dirty="0" smtClean="0"/>
              <a:t>2- يفهم </a:t>
            </a:r>
            <a:r>
              <a:rPr lang="ar-SA" sz="1800" dirty="0"/>
              <a:t>كيفية ترميز البيانات.</a:t>
            </a:r>
          </a:p>
          <a:p>
            <a:pPr marL="341313" indent="0" algn="justLow" rtl="1">
              <a:buNone/>
            </a:pPr>
            <a:r>
              <a:rPr lang="ar-SA" sz="1800" dirty="0" smtClean="0"/>
              <a:t>3- يفهم </a:t>
            </a:r>
            <a:r>
              <a:rPr lang="ar-SA" sz="1800" dirty="0"/>
              <a:t>كيفية إدخال البيانات.</a:t>
            </a:r>
          </a:p>
          <a:p>
            <a:pPr marL="341313" indent="0" algn="justLow" rtl="1">
              <a:buNone/>
            </a:pPr>
            <a:r>
              <a:rPr lang="ar-SA" sz="1800" dirty="0" smtClean="0"/>
              <a:t>4- يفهم </a:t>
            </a:r>
            <a:r>
              <a:rPr lang="ar-SA" sz="1800" dirty="0"/>
              <a:t>كيفية جدولة البيانات</a:t>
            </a:r>
            <a:r>
              <a:rPr lang="ar-SA" sz="1800" dirty="0" smtClean="0"/>
              <a:t>.</a:t>
            </a:r>
          </a:p>
          <a:p>
            <a:pPr marL="341313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341313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مقدمة:</a:t>
            </a:r>
          </a:p>
          <a:p>
            <a:pPr marL="68580" indent="0" algn="justLow" rtl="1">
              <a:buNone/>
            </a:pPr>
            <a:r>
              <a:rPr lang="ar-SA" sz="1800" dirty="0"/>
              <a:t>بعد ورود البيانات على صفحات الاستبيان يعكف الباحث على تدقيقها </a:t>
            </a:r>
            <a:r>
              <a:rPr lang="ar-SA" sz="1800" dirty="0" smtClean="0"/>
              <a:t>ومعالجة النواقص</a:t>
            </a:r>
            <a:r>
              <a:rPr lang="ar-SA" sz="1800" dirty="0"/>
              <a:t> </a:t>
            </a:r>
            <a:r>
              <a:rPr lang="ar-SA" sz="1800" dirty="0" smtClean="0"/>
              <a:t>والثغرات </a:t>
            </a:r>
            <a:r>
              <a:rPr lang="ar-SA" sz="1800" dirty="0"/>
              <a:t>إن وجدت، ويستخدم في </a:t>
            </a:r>
            <a:r>
              <a:rPr lang="ar-SA" sz="1800" dirty="0" smtClean="0"/>
              <a:t>الأساس </a:t>
            </a:r>
            <a:r>
              <a:rPr lang="ar-SA" sz="1800" dirty="0"/>
              <a:t>خبرته في ذلك. </a:t>
            </a:r>
            <a:r>
              <a:rPr lang="ar-SA" sz="1800" dirty="0" smtClean="0"/>
              <a:t>وتعد هذه الخطوة بمثابة عملية</a:t>
            </a:r>
            <a:r>
              <a:rPr lang="ar-SA" sz="1800" dirty="0"/>
              <a:t> </a:t>
            </a:r>
            <a:r>
              <a:rPr lang="ar-SA" sz="1800" dirty="0" smtClean="0"/>
              <a:t>تشذيب وتنقية للبيانات قبل إجراء التحليل والحصول على النتائج</a:t>
            </a:r>
            <a:r>
              <a:rPr lang="ar-SA" sz="1800" dirty="0"/>
              <a:t>، </a:t>
            </a:r>
            <a:r>
              <a:rPr lang="ar-SA" sz="1800" dirty="0" smtClean="0"/>
              <a:t>لذا ينبغي الاهتمام</a:t>
            </a:r>
            <a:r>
              <a:rPr lang="ar-SA" sz="1800" dirty="0"/>
              <a:t> </a:t>
            </a:r>
            <a:r>
              <a:rPr lang="ar-SA" sz="1800" dirty="0" smtClean="0"/>
              <a:t>بمراجعتها </a:t>
            </a:r>
            <a:r>
              <a:rPr lang="ar-SA" sz="1800" dirty="0"/>
              <a:t>وإعطائها </a:t>
            </a:r>
            <a:r>
              <a:rPr lang="ar-SA" sz="1800" dirty="0" smtClean="0"/>
              <a:t>الترميز المناسب </a:t>
            </a:r>
            <a:r>
              <a:rPr lang="ar-SA" sz="1800" dirty="0"/>
              <a:t>ثم القيام بعملية الإدخال إلى الحاسب الآلي.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أولاً – مراجعة </a:t>
            </a:r>
            <a:r>
              <a:rPr lang="ar-SA" sz="1800" dirty="0" smtClean="0">
                <a:solidFill>
                  <a:srgbClr val="0070C0"/>
                </a:solidFill>
              </a:rPr>
              <a:t>البيانات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تحتاج البيانات التي يتم جمعها إلى عمليات تجهيز </a:t>
            </a:r>
            <a:r>
              <a:rPr lang="en-US" sz="1800" dirty="0"/>
              <a:t>Data Preparation</a:t>
            </a:r>
            <a:r>
              <a:rPr lang="ar-SA" sz="1800" dirty="0"/>
              <a:t> قبل ان تدخل في مرحلة التحليل ومن أولى خطوات تجهيز البيانات عملية المراجعة التي تهدف إلى تحديد الإجابات السليمة وحذف البيانات غير الصحيحة.</a:t>
            </a:r>
          </a:p>
          <a:p>
            <a:pPr marL="68580" indent="0" algn="justLow" rtl="1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وينصح في هذا الصدد بأن يقوم </a:t>
            </a:r>
            <a:r>
              <a:rPr lang="ar-SA" sz="1800" dirty="0" err="1"/>
              <a:t>المستقصى</a:t>
            </a:r>
            <a:r>
              <a:rPr lang="ar-SA" sz="1800" dirty="0"/>
              <a:t> والمشرف المراجع النهائي بدورهم في عملية مراجعة البيانات كما </a:t>
            </a:r>
            <a:r>
              <a:rPr lang="ar-SA" sz="1800" dirty="0" smtClean="0"/>
              <a:t>يلي</a:t>
            </a:r>
            <a:r>
              <a:rPr lang="en-US" sz="1800" dirty="0" smtClean="0"/>
              <a:t>:</a:t>
            </a: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452437" indent="-285750" algn="justLow" rtl="1">
              <a:buFontTx/>
              <a:buChar char="-"/>
            </a:pPr>
            <a:endParaRPr lang="en-US" sz="1800" dirty="0" smtClean="0"/>
          </a:p>
          <a:p>
            <a:pPr marL="452437" indent="-285750" algn="justLow" rtl="1"/>
            <a:r>
              <a:rPr lang="ar-SA" sz="1800" dirty="0" smtClean="0"/>
              <a:t>يجب </a:t>
            </a:r>
            <a:r>
              <a:rPr lang="ar-SA" sz="1800" dirty="0"/>
              <a:t>على المستقصي أن </a:t>
            </a:r>
            <a:r>
              <a:rPr lang="ar-SA" sz="1800" dirty="0" smtClean="0"/>
              <a:t>يقوم بمراجعة قائمة الأسئلة بسرعة قبل </a:t>
            </a:r>
            <a:r>
              <a:rPr lang="ar-SA" sz="1800" dirty="0"/>
              <a:t>أن </a:t>
            </a:r>
            <a:r>
              <a:rPr lang="ar-SA" sz="1800" dirty="0" smtClean="0"/>
              <a:t>ينصرف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 .</a:t>
            </a:r>
          </a:p>
          <a:p>
            <a:pPr marL="452437" indent="-285750" algn="justLow" rtl="1">
              <a:buFontTx/>
              <a:buChar char="-"/>
            </a:pPr>
            <a:endParaRPr lang="ar-SA" sz="1800" dirty="0" smtClean="0"/>
          </a:p>
          <a:p>
            <a:pPr marL="354012" indent="-285750" algn="justLow" rtl="1"/>
            <a:r>
              <a:rPr lang="ar-SA" sz="1800" dirty="0" smtClean="0"/>
              <a:t>يجب </a:t>
            </a:r>
            <a:r>
              <a:rPr lang="ar-SA" sz="1800" dirty="0" smtClean="0"/>
              <a:t>على المشرفين الميدانيين على </a:t>
            </a:r>
            <a:r>
              <a:rPr lang="ar-SA" sz="1800" dirty="0" err="1" smtClean="0"/>
              <a:t>المستقصى</a:t>
            </a:r>
            <a:r>
              <a:rPr lang="ar-SA" sz="1800" dirty="0" smtClean="0"/>
              <a:t> منهم ان يقوموا برقابه أداء عملية الاستقصاء خاصة من زاوية مراجعة البيانات والتأكد من صحة تدوينها.</a:t>
            </a:r>
          </a:p>
          <a:p>
            <a:pPr marL="68262" indent="0" algn="justLow" rtl="1">
              <a:buNone/>
            </a:pPr>
            <a:endParaRPr lang="en-US" sz="1800" dirty="0" smtClean="0"/>
          </a:p>
          <a:p>
            <a:pPr marL="354012" indent="-285750" algn="justLow" rtl="1"/>
            <a:r>
              <a:rPr lang="ar-SA" sz="1800" dirty="0" smtClean="0"/>
              <a:t>ينبغي </a:t>
            </a:r>
            <a:r>
              <a:rPr lang="ar-SA" sz="1800" dirty="0" smtClean="0"/>
              <a:t>ان تتم المراجعة النهائية لبيانات قوائم الاستقصاء في مراكز إعداد البحث التسويقي.</a:t>
            </a:r>
          </a:p>
          <a:p>
            <a:pPr marL="68262" indent="0" algn="justLow" rtl="1">
              <a:buNone/>
            </a:pPr>
            <a:endParaRPr lang="ar-SA" sz="1800" dirty="0" smtClean="0"/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1 -تحديد الإجابات الناقصة</a:t>
            </a: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 smtClean="0"/>
              <a:t>يمكن </a:t>
            </a:r>
            <a:r>
              <a:rPr lang="ar-SA" sz="1800" dirty="0"/>
              <a:t>استيفاء الإجابات التالية</a:t>
            </a:r>
            <a:r>
              <a:rPr lang="ar-SA" sz="1800" dirty="0" smtClean="0"/>
              <a:t>:</a:t>
            </a:r>
          </a:p>
          <a:p>
            <a:pPr algn="justLow" rtl="1">
              <a:buFont typeface="Wingdings" charset="2"/>
              <a:buChar char="Ø"/>
            </a:pPr>
            <a:r>
              <a:rPr lang="ar-SA" sz="1800" dirty="0" smtClean="0"/>
              <a:t>المنطقة </a:t>
            </a:r>
            <a:r>
              <a:rPr lang="ar-SA" sz="1800" dirty="0"/>
              <a:t>الجغرافية التي يسكن فيها </a:t>
            </a:r>
            <a:r>
              <a:rPr lang="ar-SA" sz="1800" dirty="0" err="1"/>
              <a:t>المستقصى</a:t>
            </a:r>
            <a:r>
              <a:rPr lang="ar-SA" sz="1800" dirty="0"/>
              <a:t> منه</a:t>
            </a:r>
            <a:r>
              <a:rPr lang="ar-SA" sz="1800" dirty="0" smtClean="0"/>
              <a:t>.</a:t>
            </a:r>
          </a:p>
          <a:p>
            <a:pPr algn="justLow" rtl="1">
              <a:buFont typeface="Wingdings" charset="2"/>
              <a:buChar char="Ø"/>
            </a:pPr>
            <a:r>
              <a:rPr lang="ar-SA" sz="1800" dirty="0" smtClean="0"/>
              <a:t>الجنس .</a:t>
            </a:r>
          </a:p>
          <a:p>
            <a:pPr algn="justLow" rtl="1">
              <a:buFont typeface="Wingdings" charset="2"/>
              <a:buChar char="Ø"/>
            </a:pPr>
            <a:r>
              <a:rPr lang="ar-SA" sz="1800" dirty="0"/>
              <a:t>السن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2-  </a:t>
            </a:r>
            <a:r>
              <a:rPr lang="ar-SA" sz="1800" dirty="0">
                <a:solidFill>
                  <a:srgbClr val="0070C0"/>
                </a:solidFill>
              </a:rPr>
              <a:t>تحديد الإجابات </a:t>
            </a:r>
            <a:r>
              <a:rPr lang="ar-SA" sz="1800" dirty="0" smtClean="0">
                <a:solidFill>
                  <a:srgbClr val="0070C0"/>
                </a:solidFill>
              </a:rPr>
              <a:t>الغامضة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قد يجد المراجع اجابات على بعض الاسئلة في قائمة الاستقصاء تنطوي على كثير من الغموض أو اللبس بحيث يصعب </a:t>
            </a:r>
            <a:r>
              <a:rPr lang="ar-SA" sz="1800" dirty="0" err="1" smtClean="0"/>
              <a:t>توبيبها</a:t>
            </a:r>
            <a:r>
              <a:rPr lang="ar-SA" sz="1800" dirty="0" smtClean="0"/>
              <a:t> . </a:t>
            </a:r>
            <a:endParaRPr lang="en-US" sz="1800" dirty="0" smtClean="0"/>
          </a:p>
          <a:p>
            <a:pPr marL="68580" indent="0" algn="justLow" rtl="1">
              <a:buNone/>
            </a:pPr>
            <a:endParaRPr lang="en-US" sz="1800" dirty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3-  </a:t>
            </a:r>
            <a:r>
              <a:rPr lang="ar-SA" sz="1800" dirty="0">
                <a:solidFill>
                  <a:srgbClr val="0070C0"/>
                </a:solidFill>
              </a:rPr>
              <a:t>تحديد الإجابات </a:t>
            </a:r>
            <a:r>
              <a:rPr lang="ar-SA" sz="1800" dirty="0" smtClean="0">
                <a:solidFill>
                  <a:srgbClr val="0070C0"/>
                </a:solidFill>
              </a:rPr>
              <a:t>الخطأ</a:t>
            </a: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قد </a:t>
            </a:r>
            <a:r>
              <a:rPr lang="ar-SA" sz="1800" dirty="0"/>
              <a:t>يجد المراجع إجابات غير صحيحة على بعا </a:t>
            </a:r>
            <a:r>
              <a:rPr lang="ar-SA" sz="1800" dirty="0" smtClean="0"/>
              <a:t>الأسئلة </a:t>
            </a:r>
            <a:r>
              <a:rPr lang="ar-SA" sz="1800" dirty="0"/>
              <a:t>في </a:t>
            </a:r>
            <a:r>
              <a:rPr lang="ar-SA" sz="1800" dirty="0" smtClean="0"/>
              <a:t>قائمة الاستقصاء</a:t>
            </a:r>
            <a:r>
              <a:rPr lang="ar-SA" sz="1800" dirty="0"/>
              <a:t>. </a:t>
            </a:r>
            <a:r>
              <a:rPr lang="ar-SA" sz="1800" dirty="0" smtClean="0"/>
              <a:t>فقد تكون</a:t>
            </a:r>
            <a:r>
              <a:rPr lang="ar-SA" sz="1800" dirty="0"/>
              <a:t> </a:t>
            </a:r>
            <a:r>
              <a:rPr lang="ar-SA" sz="1800" dirty="0" smtClean="0"/>
              <a:t>هنا إجابتان غير متناسقتين منطقياً.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4- تحديد </a:t>
            </a:r>
            <a:r>
              <a:rPr lang="ar-SA" sz="1800" dirty="0">
                <a:solidFill>
                  <a:srgbClr val="0070C0"/>
                </a:solidFill>
              </a:rPr>
              <a:t>الإجابات غير </a:t>
            </a:r>
            <a:r>
              <a:rPr lang="ar-SA" sz="1800" dirty="0" smtClean="0">
                <a:solidFill>
                  <a:srgbClr val="0070C0"/>
                </a:solidFill>
              </a:rPr>
              <a:t>المناسبة</a:t>
            </a:r>
          </a:p>
          <a:p>
            <a:pPr marL="68580" indent="0" algn="justLow" rtl="1">
              <a:buNone/>
            </a:pPr>
            <a:r>
              <a:rPr lang="ar-SA" sz="1800" dirty="0"/>
              <a:t>قد يجد المراجع بعا الإجابات على أسئلة الاستقصاء لا ترتبط من قريب أو </a:t>
            </a:r>
            <a:r>
              <a:rPr lang="ar-SA" sz="1800" dirty="0" smtClean="0"/>
              <a:t>بعيد بموضوع</a:t>
            </a:r>
            <a:r>
              <a:rPr lang="ar-SA" sz="1800" dirty="0"/>
              <a:t> </a:t>
            </a:r>
            <a:r>
              <a:rPr lang="ar-SA" sz="1800" dirty="0" smtClean="0"/>
              <a:t>الأسئلة</a:t>
            </a:r>
            <a:r>
              <a:rPr lang="ar-SA" sz="1800" dirty="0"/>
              <a:t>.</a:t>
            </a: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5-  </a:t>
            </a:r>
            <a:r>
              <a:rPr lang="ar-SA" sz="1800" dirty="0">
                <a:solidFill>
                  <a:srgbClr val="0070C0"/>
                </a:solidFill>
              </a:rPr>
              <a:t>تحديد الخطأ </a:t>
            </a:r>
            <a:r>
              <a:rPr lang="ar-SA" sz="1800" dirty="0" smtClean="0">
                <a:solidFill>
                  <a:srgbClr val="0070C0"/>
                </a:solidFill>
              </a:rPr>
              <a:t>والتزييف</a:t>
            </a:r>
          </a:p>
          <a:p>
            <a:pPr marL="68580" indent="0" algn="r" rtl="1">
              <a:buNone/>
            </a:pPr>
            <a:r>
              <a:rPr lang="ar-SA" sz="1800" dirty="0" smtClean="0"/>
              <a:t>قد يجد المراجع وجود أخطأ وتزييف في الإجابات على أسئلة الاستقصاء بسبب عد إخلاص بعض المستقصين في عملية جمع البيانات من مفردات البحث </a:t>
            </a:r>
            <a:r>
              <a:rPr lang="ar-SA" sz="1800" dirty="0" smtClean="0"/>
              <a:t>.</a:t>
            </a:r>
            <a:endParaRPr lang="en-US" sz="1800" dirty="0" smtClean="0"/>
          </a:p>
          <a:p>
            <a:pPr marL="68580" indent="0" algn="r" rtl="1">
              <a:buNone/>
            </a:pPr>
            <a:endParaRPr lang="en-US" sz="1800" dirty="0"/>
          </a:p>
          <a:p>
            <a:pPr marL="68580" indent="0" algn="r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/>
              <a:t>وعلى أية حال فإنه يوصى </a:t>
            </a:r>
            <a:r>
              <a:rPr lang="ar-SA" sz="1800" dirty="0" smtClean="0"/>
              <a:t>عادة بأن يقوم مركز البحث التسويقي بمعالجة</a:t>
            </a:r>
            <a:r>
              <a:rPr lang="ar-SA" sz="1800" dirty="0"/>
              <a:t> </a:t>
            </a:r>
            <a:r>
              <a:rPr lang="ar-SA" sz="1800" dirty="0" smtClean="0"/>
              <a:t>المشكلات </a:t>
            </a:r>
            <a:r>
              <a:rPr lang="ar-SA" sz="1800" dirty="0"/>
              <a:t>التي تكتشفها عملية المراجعة من خلال القيام بأحد البدائل التالية</a:t>
            </a:r>
            <a:r>
              <a:rPr lang="ar-SA" sz="1800" dirty="0" smtClean="0"/>
              <a:t>: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/>
              <a:t>إعادة الاتصال </a:t>
            </a:r>
            <a:r>
              <a:rPr lang="ar-SA" sz="1800" dirty="0" err="1"/>
              <a:t>بالمستقصى</a:t>
            </a:r>
            <a:r>
              <a:rPr lang="ar-SA" sz="1800" dirty="0"/>
              <a:t> منه وإجراء المقابلة مرة </a:t>
            </a:r>
            <a:r>
              <a:rPr lang="ar-SA" sz="1800" dirty="0" smtClean="0"/>
              <a:t>أخري للحصول </a:t>
            </a:r>
            <a:r>
              <a:rPr lang="ar-SA" sz="1800" dirty="0"/>
              <a:t>على البيانات.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/>
              <a:t>الغاء قائمة الاستقصاء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/>
              <a:t>استبعاد بعض الاسئلة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/>
              <a:t>معالجة الاسئلة ذات الاجابات الناقصة أو غير الواضحة .</a:t>
            </a:r>
          </a:p>
          <a:p>
            <a:pPr algn="justLow" rtl="1">
              <a:buFont typeface="Courier New" pitchFamily="49" charset="0"/>
              <a:buChar char="o"/>
            </a:pP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9053" y="22860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ar-SA" b="1" dirty="0" smtClean="0">
                <a:solidFill>
                  <a:schemeClr val="bg1"/>
                </a:solidFill>
              </a:rPr>
              <a:t>عناصر </a:t>
            </a:r>
            <a:r>
              <a:rPr lang="ar-SA" b="1" smtClean="0">
                <a:solidFill>
                  <a:schemeClr val="bg1"/>
                </a:solidFill>
              </a:rPr>
              <a:t>مراجعة البيانات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31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ثانياً- ترميز </a:t>
            </a:r>
            <a:r>
              <a:rPr lang="ar-SA" sz="1800" dirty="0" smtClean="0">
                <a:solidFill>
                  <a:srgbClr val="0070C0"/>
                </a:solidFill>
              </a:rPr>
              <a:t>البيانات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chemeClr val="tx1"/>
                </a:solidFill>
              </a:rPr>
              <a:t>ترميز </a:t>
            </a:r>
            <a:r>
              <a:rPr lang="ar-SA" sz="1800" dirty="0" smtClean="0">
                <a:solidFill>
                  <a:schemeClr val="tx1"/>
                </a:solidFill>
              </a:rPr>
              <a:t>البيانات يعني تجميع الإجابات المتجانسة الواردة </a:t>
            </a:r>
            <a:r>
              <a:rPr lang="ar-SA" sz="1800" dirty="0">
                <a:solidFill>
                  <a:schemeClr val="tx1"/>
                </a:solidFill>
              </a:rPr>
              <a:t>في </a:t>
            </a:r>
            <a:r>
              <a:rPr lang="ar-SA" sz="1800" dirty="0" smtClean="0">
                <a:solidFill>
                  <a:schemeClr val="tx1"/>
                </a:solidFill>
              </a:rPr>
              <a:t>استمارة </a:t>
            </a:r>
            <a:r>
              <a:rPr lang="ar-SA" sz="1800" dirty="0" err="1" smtClean="0">
                <a:solidFill>
                  <a:schemeClr val="tx1"/>
                </a:solidFill>
              </a:rPr>
              <a:t>الاستقضاء</a:t>
            </a:r>
            <a:r>
              <a:rPr lang="ar-SA" sz="1800" dirty="0" smtClean="0">
                <a:solidFill>
                  <a:schemeClr val="tx1"/>
                </a:solidFill>
              </a:rPr>
              <a:t> ووضعها في فئات معينة ثم إعطاء هذه الفئات رقماً </a:t>
            </a:r>
            <a:r>
              <a:rPr lang="ar-SA" sz="1800" dirty="0">
                <a:solidFill>
                  <a:schemeClr val="tx1"/>
                </a:solidFill>
              </a:rPr>
              <a:t>أو </a:t>
            </a:r>
            <a:r>
              <a:rPr lang="ar-SA" sz="1800" dirty="0" smtClean="0">
                <a:solidFill>
                  <a:schemeClr val="tx1"/>
                </a:solidFill>
              </a:rPr>
              <a:t>رمزاً معيناً  بحيث </a:t>
            </a:r>
            <a:r>
              <a:rPr lang="ar-SA" sz="1800" dirty="0">
                <a:solidFill>
                  <a:schemeClr val="tx1"/>
                </a:solidFill>
              </a:rPr>
              <a:t>يصبح هذا الرقم أو الرمز هو مفتاح الوصول إلى تلك الفئات أو أية معلومات </a:t>
            </a:r>
            <a:r>
              <a:rPr lang="ar-SA" sz="1800" dirty="0" smtClean="0">
                <a:solidFill>
                  <a:schemeClr val="tx1"/>
                </a:solidFill>
              </a:rPr>
              <a:t>عنها. وعادة ما يفضل الاعتماد على الجداول الآلية لبيانات البحوث التسويقية في الحالات التالية :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 smtClean="0">
                <a:solidFill>
                  <a:schemeClr val="tx1"/>
                </a:solidFill>
              </a:rPr>
              <a:t>عندما يكون قوائم الاستقصاء كبيرا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 smtClean="0">
                <a:solidFill>
                  <a:schemeClr val="tx1"/>
                </a:solidFill>
              </a:rPr>
              <a:t>عندما يكون عدد اسئلة القائمة كبيرا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 smtClean="0">
                <a:solidFill>
                  <a:schemeClr val="tx1"/>
                </a:solidFill>
              </a:rPr>
              <a:t>عندما تكون </a:t>
            </a:r>
            <a:r>
              <a:rPr lang="ar-SA" sz="1800" dirty="0" err="1" smtClean="0">
                <a:solidFill>
                  <a:schemeClr val="tx1"/>
                </a:solidFill>
              </a:rPr>
              <a:t>التبويبات</a:t>
            </a:r>
            <a:r>
              <a:rPr lang="ar-SA" sz="1800" dirty="0" smtClean="0">
                <a:solidFill>
                  <a:schemeClr val="tx1"/>
                </a:solidFill>
              </a:rPr>
              <a:t> المتداخلة كبيرة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 smtClean="0">
                <a:solidFill>
                  <a:schemeClr val="tx1"/>
                </a:solidFill>
              </a:rPr>
              <a:t>عندما يتم تخزين البيانات على اجهزة الحاسب</a:t>
            </a:r>
          </a:p>
          <a:p>
            <a:pPr algn="justLow" rtl="1">
              <a:buFont typeface="Courier New" pitchFamily="49" charset="0"/>
              <a:buChar char="o"/>
            </a:pPr>
            <a:r>
              <a:rPr lang="ar-SA" sz="1800" dirty="0" smtClean="0">
                <a:solidFill>
                  <a:schemeClr val="tx1"/>
                </a:solidFill>
              </a:rPr>
              <a:t>عند القيام بإجراء تحليلات إحصائية متقدمة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ثالثاً – إدخال البيانات</a:t>
            </a:r>
          </a:p>
          <a:p>
            <a:pPr marL="68580" indent="0" algn="justLow" rtl="1">
              <a:buNone/>
            </a:pPr>
            <a:r>
              <a:rPr lang="ar-SA" sz="1800" dirty="0" smtClean="0"/>
              <a:t>بعد الانتهاء من ترميز البيانات </a:t>
            </a:r>
            <a:r>
              <a:rPr lang="ar-SA" sz="1800" dirty="0"/>
              <a:t>أو </a:t>
            </a:r>
            <a:r>
              <a:rPr lang="ar-SA" sz="1800" dirty="0" smtClean="0"/>
              <a:t>إجابات أسئلة الاستقصاء يقوم الباحث بإدخال هذه</a:t>
            </a:r>
            <a:r>
              <a:rPr lang="ar-SA" sz="1800" dirty="0"/>
              <a:t> </a:t>
            </a:r>
            <a:r>
              <a:rPr lang="ar-SA" sz="1800" dirty="0" smtClean="0"/>
              <a:t>البيانات </a:t>
            </a:r>
            <a:r>
              <a:rPr lang="ar-SA" sz="1800" dirty="0" err="1" smtClean="0"/>
              <a:t>المرمزة</a:t>
            </a:r>
            <a:r>
              <a:rPr lang="ar-SA" sz="1800" dirty="0" smtClean="0"/>
              <a:t> </a:t>
            </a:r>
            <a:r>
              <a:rPr lang="ar-SA" sz="1800" dirty="0"/>
              <a:t>إلى </a:t>
            </a:r>
            <a:r>
              <a:rPr lang="ar-SA" sz="1800" dirty="0" smtClean="0"/>
              <a:t>الحاسب الآلي باستخدام البرامج الجاهزة المناسبة.</a:t>
            </a:r>
          </a:p>
          <a:p>
            <a:pPr algn="justLow" rtl="1"/>
            <a:r>
              <a:rPr lang="ar-SA" sz="1800" dirty="0"/>
              <a:t>ومن أشهر البرامج هو حزمة الأساليب الإحصائية في البحوث الاجتماعية الجاهزة  </a:t>
            </a:r>
            <a:r>
              <a:rPr lang="en-US" sz="1800" dirty="0"/>
              <a:t>Software </a:t>
            </a:r>
            <a:r>
              <a:rPr lang="ar-SA" sz="1800" dirty="0"/>
              <a:t>هو حزمة الأساليب الإحصائية في البحوث الاجتماعية .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رابعاً – جدولة </a:t>
            </a:r>
            <a:r>
              <a:rPr lang="ar-SA" sz="1800" dirty="0" smtClean="0">
                <a:solidFill>
                  <a:srgbClr val="0070C0"/>
                </a:solidFill>
              </a:rPr>
              <a:t>البيانات</a:t>
            </a:r>
          </a:p>
          <a:p>
            <a:pPr algn="justLow" rtl="1"/>
            <a:r>
              <a:rPr lang="ar-SA" sz="1800" dirty="0"/>
              <a:t>يقصد بجدولة البيانات </a:t>
            </a:r>
            <a:r>
              <a:rPr lang="en-US" sz="1800" dirty="0"/>
              <a:t>Tabulation</a:t>
            </a:r>
            <a:r>
              <a:rPr lang="ar-SA" sz="1800" dirty="0"/>
              <a:t> عد أو حصر عدد الحالات أو </a:t>
            </a:r>
            <a:r>
              <a:rPr lang="ar-SA" sz="1800" dirty="0" err="1"/>
              <a:t>المستقصى</a:t>
            </a:r>
            <a:r>
              <a:rPr lang="ar-SA" sz="1800" dirty="0"/>
              <a:t> منهم </a:t>
            </a:r>
            <a:r>
              <a:rPr lang="ar-SA" sz="1800" dirty="0" err="1"/>
              <a:t>بالنسة</a:t>
            </a:r>
            <a:r>
              <a:rPr lang="ar-SA" sz="1800" dirty="0"/>
              <a:t> لكل خاصية أو متغير أو في كل بند من بنود المتغير الواحد </a:t>
            </a:r>
            <a:r>
              <a:rPr lang="ar-SA" sz="1800" dirty="0" smtClean="0"/>
              <a:t>.</a:t>
            </a:r>
            <a:endParaRPr lang="ar-SA" sz="1800" dirty="0"/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الجدولة البسيطة</a:t>
            </a:r>
          </a:p>
          <a:p>
            <a:pPr marL="68580" indent="0" algn="r" rtl="1">
              <a:buNone/>
            </a:pPr>
            <a:r>
              <a:rPr lang="ar-SA" sz="1800" dirty="0"/>
              <a:t>تمثل الجدولة البسيطة أو الجدولة في اتجاه واحد إعداد جدول لمتغير واحد</a:t>
            </a:r>
            <a:r>
              <a:rPr lang="ar-SA" sz="1800" dirty="0" smtClean="0"/>
              <a:t>.</a:t>
            </a:r>
          </a:p>
          <a:p>
            <a:pPr marL="68580" indent="0" algn="r" rtl="1">
              <a:buNone/>
            </a:pPr>
            <a:r>
              <a:rPr lang="ar-SA" sz="1800" dirty="0" smtClean="0"/>
              <a:t>مثال 1- توزيع </a:t>
            </a:r>
            <a:r>
              <a:rPr lang="ar-SA" sz="1800" dirty="0"/>
              <a:t>العينة حسب فئات العمر</a:t>
            </a:r>
            <a:r>
              <a:rPr lang="ar-SA" sz="1800" dirty="0" smtClean="0"/>
              <a:t>.</a:t>
            </a:r>
          </a:p>
          <a:p>
            <a:pPr marL="68580" indent="0" algn="r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t="18117" r="37115" b="26169"/>
          <a:stretch/>
        </p:blipFill>
        <p:spPr bwMode="auto">
          <a:xfrm>
            <a:off x="772546" y="2819400"/>
            <a:ext cx="5338795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0" t="26328" r="37538" b="8218"/>
          <a:stretch/>
        </p:blipFill>
        <p:spPr bwMode="auto">
          <a:xfrm>
            <a:off x="1219200" y="1015641"/>
            <a:ext cx="4864976" cy="355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6" t="17403" r="35704" b="14471"/>
          <a:stretch/>
        </p:blipFill>
        <p:spPr bwMode="auto">
          <a:xfrm>
            <a:off x="1219200" y="4724400"/>
            <a:ext cx="4864976" cy="361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2- الجدولة المتقاطعة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9" t="32972" r="46941" b="16522"/>
          <a:stretch/>
        </p:blipFill>
        <p:spPr bwMode="auto">
          <a:xfrm>
            <a:off x="990600" y="1531504"/>
            <a:ext cx="5410200" cy="691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3344</TotalTime>
  <Words>580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Century Gothic</vt:lpstr>
      <vt:lpstr>Courier New</vt:lpstr>
      <vt:lpstr>Tahoma</vt:lpstr>
      <vt:lpstr>Wingdings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82</cp:revision>
  <dcterms:created xsi:type="dcterms:W3CDTF">2018-01-29T07:57:55Z</dcterms:created>
  <dcterms:modified xsi:type="dcterms:W3CDTF">2018-03-24T21:34:40Z</dcterms:modified>
</cp:coreProperties>
</file>