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95" r:id="rId2"/>
    <p:sldId id="298" r:id="rId3"/>
    <p:sldId id="299" r:id="rId4"/>
    <p:sldId id="300" r:id="rId5"/>
    <p:sldId id="301" r:id="rId6"/>
    <p:sldId id="302" r:id="rId7"/>
    <p:sldId id="303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94"/>
    <p:restoredTop sz="50000" autoAdjust="0"/>
  </p:normalViewPr>
  <p:slideViewPr>
    <p:cSldViewPr>
      <p:cViewPr>
        <p:scale>
          <a:sx n="70" d="100"/>
          <a:sy n="70" d="100"/>
        </p:scale>
        <p:origin x="3160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3/3/18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3/3/18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3/3/18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3/3/18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3/3/18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3/3/18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3/3/18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3/3/18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3/3/18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9" t="30558" r="36941" b="46356"/>
          <a:stretch/>
        </p:blipFill>
        <p:spPr bwMode="auto">
          <a:xfrm>
            <a:off x="516010" y="3715134"/>
            <a:ext cx="5960990" cy="1771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26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85800" y="1600200"/>
            <a:ext cx="5486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>
                <a:solidFill>
                  <a:srgbClr val="0070C0"/>
                </a:solidFill>
              </a:rPr>
              <a:t>أولاً- طريقة المقابلات </a:t>
            </a:r>
            <a:r>
              <a:rPr lang="ar-SA" b="1" dirty="0" smtClean="0">
                <a:solidFill>
                  <a:srgbClr val="0070C0"/>
                </a:solidFill>
              </a:rPr>
              <a:t>الشخصية</a:t>
            </a:r>
          </a:p>
          <a:p>
            <a:pPr algn="justLow" rtl="1"/>
            <a:endParaRPr lang="ar-SA" dirty="0">
              <a:solidFill>
                <a:srgbClr val="0070C0"/>
              </a:solidFill>
            </a:endParaRPr>
          </a:p>
          <a:p>
            <a:pPr algn="justLow" rtl="1"/>
            <a:endParaRPr lang="ar-SA" dirty="0" smtClean="0">
              <a:solidFill>
                <a:srgbClr val="0070C0"/>
              </a:solidFill>
            </a:endParaRPr>
          </a:p>
          <a:p>
            <a:pPr algn="justLow" rtl="1"/>
            <a:r>
              <a:rPr lang="ar-SA" dirty="0">
                <a:solidFill>
                  <a:srgbClr val="0070C0"/>
                </a:solidFill>
              </a:rPr>
              <a:t>مميزات الاستقصاء عبر المقابلات الشخصية</a:t>
            </a:r>
            <a:r>
              <a:rPr lang="ar-SA" dirty="0" smtClean="0">
                <a:solidFill>
                  <a:srgbClr val="0070C0"/>
                </a:solidFill>
              </a:rPr>
              <a:t>:</a:t>
            </a:r>
            <a:endParaRPr lang="ar-SA" dirty="0" smtClean="0">
              <a:solidFill>
                <a:srgbClr val="0070C0"/>
              </a:solidFill>
            </a:endParaRPr>
          </a:p>
          <a:p>
            <a:pPr marL="803275" indent="-285750" algn="justLow" rtl="1">
              <a:buFontTx/>
              <a:buChar char="-"/>
            </a:pPr>
            <a:r>
              <a:rPr lang="ar-SA" dirty="0" smtClean="0"/>
              <a:t>الدقة </a:t>
            </a:r>
            <a:r>
              <a:rPr lang="ar-SA" dirty="0"/>
              <a:t>الناتجة عن </a:t>
            </a:r>
            <a:r>
              <a:rPr lang="ar-SA" dirty="0" smtClean="0"/>
              <a:t>توفير أكبر قدر من الوضوح</a:t>
            </a:r>
          </a:p>
          <a:p>
            <a:pPr marL="803275" indent="-285750" algn="justLow" rtl="1">
              <a:buFontTx/>
              <a:buChar char="-"/>
            </a:pPr>
            <a:r>
              <a:rPr lang="ar-SA" dirty="0" smtClean="0"/>
              <a:t>الملاءمة لقوائم الأسئلة الطويلة.</a:t>
            </a:r>
          </a:p>
          <a:p>
            <a:pPr marL="803275" indent="-285750" algn="justLow" rtl="1">
              <a:buFontTx/>
              <a:buChar char="-"/>
            </a:pPr>
            <a:r>
              <a:rPr lang="ar-SA" dirty="0"/>
              <a:t>الحصول على الإجابات بشكل </a:t>
            </a:r>
            <a:r>
              <a:rPr lang="ar-SA" dirty="0" smtClean="0"/>
              <a:t>مرتب</a:t>
            </a:r>
          </a:p>
          <a:p>
            <a:pPr marL="803275" indent="-285750" algn="justLow" rtl="1">
              <a:buFontTx/>
              <a:buChar char="-"/>
            </a:pPr>
            <a:r>
              <a:rPr lang="ar-SA" dirty="0"/>
              <a:t>تقليل أخطاء </a:t>
            </a:r>
            <a:r>
              <a:rPr lang="ar-SA" dirty="0" smtClean="0"/>
              <a:t>العينة</a:t>
            </a:r>
          </a:p>
          <a:p>
            <a:pPr marL="803275" indent="-285750" algn="justLow" rtl="1">
              <a:buFontTx/>
              <a:buChar char="-"/>
            </a:pPr>
            <a:r>
              <a:rPr lang="ar-SA" dirty="0"/>
              <a:t>إمكانية استخدام الوسائل </a:t>
            </a:r>
            <a:r>
              <a:rPr lang="ar-SA" dirty="0" smtClean="0"/>
              <a:t>الإيضاحية</a:t>
            </a:r>
          </a:p>
          <a:p>
            <a:pPr marL="803275" indent="-285750" algn="justLow" rtl="1">
              <a:buFontTx/>
              <a:buChar char="-"/>
            </a:pPr>
            <a:r>
              <a:rPr lang="ar-SA" dirty="0"/>
              <a:t>إجراء الرقابة والتحكم في زمن الحصول على </a:t>
            </a:r>
            <a:r>
              <a:rPr lang="ar-SA" dirty="0" smtClean="0"/>
              <a:t>البيانات </a:t>
            </a:r>
          </a:p>
          <a:p>
            <a:pPr marL="517525" algn="justLow" rtl="1"/>
            <a:endParaRPr lang="ar-SA" dirty="0" smtClean="0">
              <a:solidFill>
                <a:srgbClr val="0070C0"/>
              </a:solidFill>
            </a:endParaRPr>
          </a:p>
          <a:p>
            <a:pPr marL="517525" algn="justLow" rtl="1"/>
            <a:endParaRPr lang="ar-SA" dirty="0">
              <a:solidFill>
                <a:srgbClr val="0070C0"/>
              </a:solidFill>
            </a:endParaRPr>
          </a:p>
          <a:p>
            <a:pPr marL="517525" algn="justLow" rtl="1"/>
            <a:endParaRPr lang="ar-SA" dirty="0" smtClean="0">
              <a:solidFill>
                <a:srgbClr val="0070C0"/>
              </a:solidFill>
            </a:endParaRPr>
          </a:p>
          <a:p>
            <a:pPr marL="517525" algn="justLow" rtl="1"/>
            <a:r>
              <a:rPr lang="ar-SA" dirty="0" smtClean="0">
                <a:solidFill>
                  <a:srgbClr val="0070C0"/>
                </a:solidFill>
              </a:rPr>
              <a:t>عيوب </a:t>
            </a:r>
            <a:r>
              <a:rPr lang="ar-SA" dirty="0">
                <a:solidFill>
                  <a:srgbClr val="0070C0"/>
                </a:solidFill>
              </a:rPr>
              <a:t>الاستقصاء عبر المقابلات الشخصية</a:t>
            </a:r>
            <a:r>
              <a:rPr lang="ar-SA" dirty="0" smtClean="0">
                <a:solidFill>
                  <a:srgbClr val="0070C0"/>
                </a:solidFill>
              </a:rPr>
              <a:t>:</a:t>
            </a:r>
            <a:endParaRPr lang="ar-SA" dirty="0" smtClean="0">
              <a:solidFill>
                <a:srgbClr val="0070C0"/>
              </a:solidFill>
            </a:endParaRPr>
          </a:p>
          <a:p>
            <a:pPr marL="801688" indent="-284163" algn="justLow" rtl="1"/>
            <a:r>
              <a:rPr lang="ar-SA" dirty="0"/>
              <a:t>- عدم إمكانية الحصول على البيانات من بعض المفردات مثل بعض الزوجات او ربات البيوت في المجتمعات الشرقية.</a:t>
            </a:r>
          </a:p>
          <a:p>
            <a:pPr marL="801688" indent="-284163" algn="justLow" rtl="1"/>
            <a:r>
              <a:rPr lang="ar-SA" dirty="0"/>
              <a:t>- التحيز في الإجابات</a:t>
            </a:r>
          </a:p>
          <a:p>
            <a:pPr marL="801688" indent="-284163" algn="justLow" rtl="1"/>
            <a:r>
              <a:rPr lang="ar-SA" dirty="0"/>
              <a:t>- المجاملة التي قد يظن </a:t>
            </a:r>
            <a:r>
              <a:rPr lang="ar-SA" dirty="0" err="1"/>
              <a:t>المستقصى</a:t>
            </a:r>
            <a:r>
              <a:rPr lang="ar-SA" dirty="0"/>
              <a:t> منه. </a:t>
            </a:r>
          </a:p>
          <a:p>
            <a:pPr algn="justLow" rtl="1"/>
            <a:endParaRPr lang="ar-SA" dirty="0"/>
          </a:p>
          <a:p>
            <a:pPr algn="justLow" rtl="1"/>
            <a:endParaRPr lang="ar-SA" dirty="0" smtClean="0"/>
          </a:p>
          <a:p>
            <a:pPr algn="justLow" rtl="1"/>
            <a:endParaRPr lang="ar-SA" dirty="0"/>
          </a:p>
          <a:p>
            <a:pPr algn="justLow" rtl="1"/>
            <a:endParaRPr lang="ar-SA" dirty="0" smtClean="0"/>
          </a:p>
          <a:p>
            <a:pPr algn="justLow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3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ثانياً – </a:t>
            </a:r>
            <a:r>
              <a:rPr lang="ar-SA" sz="1800" b="1" dirty="0" smtClean="0">
                <a:solidFill>
                  <a:srgbClr val="0070C0"/>
                </a:solidFill>
              </a:rPr>
              <a:t>البريد</a:t>
            </a:r>
          </a:p>
          <a:p>
            <a:pPr marL="68580" indent="0" algn="ctr" rtl="1">
              <a:buNone/>
            </a:pP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يمكن </a:t>
            </a:r>
            <a:r>
              <a:rPr lang="ar-SA" sz="1800" dirty="0" smtClean="0"/>
              <a:t>استخدام البريد </a:t>
            </a:r>
            <a:r>
              <a:rPr lang="ar-SA" sz="1800" dirty="0"/>
              <a:t>في </a:t>
            </a:r>
            <a:r>
              <a:rPr lang="ar-SA" sz="1800" dirty="0" smtClean="0"/>
              <a:t>الحصول على البيانات التي </a:t>
            </a:r>
            <a:r>
              <a:rPr lang="ar-SA" sz="1800" dirty="0" err="1" smtClean="0"/>
              <a:t>تتطلبها</a:t>
            </a:r>
            <a:r>
              <a:rPr lang="ar-SA" sz="1800" dirty="0" smtClean="0"/>
              <a:t> قائمة الاستقصاء، حيث </a:t>
            </a:r>
            <a:r>
              <a:rPr lang="ar-SA" sz="1800" dirty="0"/>
              <a:t>يتم إرسال قائمة الاستقصاء على عنوان </a:t>
            </a:r>
            <a:r>
              <a:rPr lang="ar-SA" sz="1800" dirty="0" err="1"/>
              <a:t>المستقصى</a:t>
            </a:r>
            <a:r>
              <a:rPr lang="ar-SA" sz="1800" dirty="0"/>
              <a:t> منه عن طريق البريد </a:t>
            </a:r>
            <a:r>
              <a:rPr lang="ar-SA" sz="1800" dirty="0" smtClean="0"/>
              <a:t>الذي يقوم</a:t>
            </a:r>
            <a:r>
              <a:rPr lang="ar-SA" sz="1800" dirty="0"/>
              <a:t> </a:t>
            </a:r>
            <a:r>
              <a:rPr lang="ar-SA" sz="1800" dirty="0" smtClean="0"/>
              <a:t>باستلامها </a:t>
            </a:r>
            <a:r>
              <a:rPr lang="ar-SA" sz="1800" dirty="0"/>
              <a:t>والإجابة </a:t>
            </a:r>
            <a:r>
              <a:rPr lang="ar-SA" sz="1800" dirty="0" smtClean="0"/>
              <a:t>عنها بنفسه </a:t>
            </a:r>
            <a:r>
              <a:rPr lang="ar-SA" sz="1800" dirty="0"/>
              <a:t>دون </a:t>
            </a:r>
            <a:r>
              <a:rPr lang="ar-SA" sz="1800" dirty="0" smtClean="0"/>
              <a:t>تدخل من أحد.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مميزات الاستقصاء عبر البريد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  <a:endParaRPr lang="ar-SA" sz="1800" dirty="0" smtClean="0">
              <a:solidFill>
                <a:srgbClr val="0070C0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انخفاض التكاليف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ضمان وصول قائمة الاستقصاء </a:t>
            </a:r>
            <a:r>
              <a:rPr lang="ar-SA" sz="1800" dirty="0">
                <a:solidFill>
                  <a:schemeClr val="tx1"/>
                </a:solidFill>
              </a:rPr>
              <a:t>إلى </a:t>
            </a:r>
            <a:r>
              <a:rPr lang="ar-SA" sz="1800" dirty="0" smtClean="0">
                <a:solidFill>
                  <a:schemeClr val="tx1"/>
                </a:solidFill>
              </a:rPr>
              <a:t>مفردات البحث الحقيقية</a:t>
            </a:r>
            <a:endParaRPr lang="ar-SA" sz="1800" dirty="0">
              <a:solidFill>
                <a:schemeClr val="tx1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/>
              <a:t>غياب التحيز في </a:t>
            </a:r>
            <a:r>
              <a:rPr lang="ar-SA" sz="1800" dirty="0" smtClean="0"/>
              <a:t>الإجابة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الحصول على إجابات دقيقه</a:t>
            </a:r>
          </a:p>
          <a:p>
            <a:pPr algn="justLow" rtl="1">
              <a:buFontTx/>
              <a:buChar char="-"/>
            </a:pPr>
            <a:r>
              <a:rPr lang="ar-SA" sz="1800" dirty="0"/>
              <a:t>اتساع </a:t>
            </a:r>
            <a:r>
              <a:rPr lang="ar-SA" sz="1800" dirty="0" smtClean="0"/>
              <a:t>المنطقة الجغرافية التي يمكن الحصول على بيانات المفردات منها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عيوب </a:t>
            </a:r>
            <a:r>
              <a:rPr lang="ar-SA" sz="1800" dirty="0">
                <a:solidFill>
                  <a:srgbClr val="0070C0"/>
                </a:solidFill>
              </a:rPr>
              <a:t>الاستقصاء عبر البريد:</a:t>
            </a:r>
            <a:endParaRPr lang="ar-SA" sz="1800" dirty="0" smtClean="0">
              <a:solidFill>
                <a:srgbClr val="0070C0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- </a:t>
            </a:r>
            <a:r>
              <a:rPr lang="ar-SA" sz="1800" dirty="0" smtClean="0"/>
              <a:t>انخفاض معدل الردود </a:t>
            </a:r>
          </a:p>
          <a:p>
            <a:pPr algn="justLow" rtl="1">
              <a:buFontTx/>
              <a:buChar char="-"/>
            </a:pPr>
            <a:r>
              <a:rPr lang="ar-SA" sz="1800" dirty="0"/>
              <a:t>عدم ضمان أن مفردة البحث في </a:t>
            </a:r>
            <a:r>
              <a:rPr lang="ar-SA" sz="1800" dirty="0" smtClean="0"/>
              <a:t>عينة الدراسة هي التي قامت بالإجابة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احتمال عدم فهم </a:t>
            </a:r>
            <a:r>
              <a:rPr lang="ar-SA" sz="1800" dirty="0" err="1" smtClean="0">
                <a:solidFill>
                  <a:schemeClr val="tx1"/>
                </a:solidFill>
              </a:rPr>
              <a:t>المستقصى</a:t>
            </a:r>
            <a:r>
              <a:rPr lang="ar-SA" sz="1800" dirty="0" smtClean="0">
                <a:solidFill>
                  <a:schemeClr val="tx1"/>
                </a:solidFill>
              </a:rPr>
              <a:t> منه بعض الأسئلة</a:t>
            </a:r>
          </a:p>
          <a:p>
            <a:pPr algn="justLow" rtl="1">
              <a:buFontTx/>
              <a:buChar char="-"/>
            </a:pPr>
            <a:r>
              <a:rPr lang="ar-SA" sz="1800" dirty="0"/>
              <a:t>عدم وصول قائمة </a:t>
            </a:r>
            <a:r>
              <a:rPr lang="ar-SA" sz="1800" dirty="0" smtClean="0"/>
              <a:t>الاستقصاء </a:t>
            </a:r>
            <a:r>
              <a:rPr lang="ar-SA" sz="1800" dirty="0"/>
              <a:t>إلى </a:t>
            </a:r>
            <a:r>
              <a:rPr lang="ar-SA" sz="1800" dirty="0" smtClean="0"/>
              <a:t>مف</a:t>
            </a:r>
            <a:r>
              <a:rPr lang="ar-SA" sz="1800" dirty="0"/>
              <a:t>ر</a:t>
            </a:r>
            <a:r>
              <a:rPr lang="ar-SA" sz="1800" dirty="0" smtClean="0"/>
              <a:t>دات العينة بسبب الخطأ </a:t>
            </a:r>
            <a:r>
              <a:rPr lang="ar-SA" sz="1800" dirty="0"/>
              <a:t>في </a:t>
            </a:r>
            <a:r>
              <a:rPr lang="ar-SA" sz="1800" dirty="0" smtClean="0"/>
              <a:t>كتابة العناوين</a:t>
            </a: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8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ctr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ثالثاً </a:t>
            </a:r>
            <a:r>
              <a:rPr lang="ar-SA" sz="1800" b="1" dirty="0">
                <a:solidFill>
                  <a:srgbClr val="0070C0"/>
                </a:solidFill>
              </a:rPr>
              <a:t>–الهاتف</a:t>
            </a:r>
            <a:r>
              <a:rPr lang="ar-SA" sz="1800" b="1" dirty="0" smtClean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يستخدم الاتصال الهاتفي بين المستقصي </a:t>
            </a:r>
            <a:r>
              <a:rPr lang="ar-SA" sz="1800" dirty="0" err="1" smtClean="0"/>
              <a:t>والمستقصى</a:t>
            </a:r>
            <a:r>
              <a:rPr lang="ar-SA" sz="1800" dirty="0" smtClean="0"/>
              <a:t> منه </a:t>
            </a:r>
            <a:r>
              <a:rPr lang="ar-SA" sz="1800" dirty="0"/>
              <a:t>في </a:t>
            </a:r>
            <a:r>
              <a:rPr lang="ar-SA" sz="1800" dirty="0" smtClean="0"/>
              <a:t>الإجابة على أسئلة قائمة</a:t>
            </a:r>
            <a:r>
              <a:rPr lang="ar-SA" sz="1800" dirty="0"/>
              <a:t> </a:t>
            </a:r>
            <a:r>
              <a:rPr lang="ar-SA" sz="1800" dirty="0" smtClean="0"/>
              <a:t>الاستقصاء.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مميزات </a:t>
            </a:r>
            <a:r>
              <a:rPr lang="ar-SA" sz="1800" dirty="0">
                <a:solidFill>
                  <a:srgbClr val="0070C0"/>
                </a:solidFill>
              </a:rPr>
              <a:t>الاستقصاء عبر الهاتف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سرعة الحصل على البيانات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مرونة الاتصال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تكلفة </a:t>
            </a:r>
            <a:r>
              <a:rPr lang="ar-SA" sz="1800" dirty="0"/>
              <a:t>الاستقصاء الهاتفي أقل من تكلفة المقابلة </a:t>
            </a:r>
            <a:r>
              <a:rPr lang="ar-SA" sz="1800" dirty="0" smtClean="0"/>
              <a:t>الشخصية</a:t>
            </a:r>
            <a:r>
              <a:rPr lang="ar-SA" sz="1800" dirty="0"/>
              <a:t>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سهولة </a:t>
            </a:r>
            <a:r>
              <a:rPr lang="ar-SA" sz="1800" dirty="0"/>
              <a:t>إدارة </a:t>
            </a:r>
            <a:r>
              <a:rPr lang="ar-SA" sz="1800" dirty="0" smtClean="0"/>
              <a:t>الاستقصاء الهاتفي من حيث المكان والزمان.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عيوب </a:t>
            </a:r>
            <a:r>
              <a:rPr lang="ar-SA" sz="1800" dirty="0">
                <a:solidFill>
                  <a:srgbClr val="0070C0"/>
                </a:solidFill>
              </a:rPr>
              <a:t>الاستقصاء عبر الهاتف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يرفض الكثير </a:t>
            </a:r>
            <a:r>
              <a:rPr lang="ar-SA" sz="1800" dirty="0"/>
              <a:t>من الأفراد الإجابة على أسئلة </a:t>
            </a:r>
            <a:r>
              <a:rPr lang="ar-SA" sz="1800" dirty="0" smtClean="0"/>
              <a:t>الاستقصاء عبر الهاتف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لا </a:t>
            </a:r>
            <a:r>
              <a:rPr lang="ar-SA" sz="1800" dirty="0"/>
              <a:t>تصلح في حالة قوائم الاستقصاء الطويلة لأنها في هذه الحالة تتسبب فيما يلي</a:t>
            </a:r>
            <a:r>
              <a:rPr lang="ar-SA" sz="1800" dirty="0" smtClean="0"/>
              <a:t>:</a:t>
            </a:r>
            <a:endParaRPr lang="ar-SA" sz="1800" dirty="0"/>
          </a:p>
          <a:p>
            <a:pPr marL="801688" indent="-171450" algn="justLow" rtl="1">
              <a:buNone/>
            </a:pPr>
            <a:r>
              <a:rPr lang="ar-SA" sz="1800" dirty="0"/>
              <a:t>- ارتفاع التكلفة.</a:t>
            </a:r>
          </a:p>
          <a:p>
            <a:pPr marL="801688" indent="-171450" algn="justLow" rtl="1">
              <a:buNone/>
            </a:pPr>
            <a:r>
              <a:rPr lang="ar-SA" sz="1800" dirty="0"/>
              <a:t>- </a:t>
            </a:r>
            <a:r>
              <a:rPr lang="ar-SA" sz="1800" dirty="0" smtClean="0"/>
              <a:t>انخفض </a:t>
            </a:r>
            <a:r>
              <a:rPr lang="ar-SA" sz="1800" dirty="0"/>
              <a:t>معدل الردود بسبب </a:t>
            </a:r>
            <a:r>
              <a:rPr lang="ar-SA" sz="1800" dirty="0" smtClean="0"/>
              <a:t>اعتراض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</a:t>
            </a:r>
            <a:r>
              <a:rPr lang="ar-SA" sz="1800" dirty="0"/>
              <a:t>منهم على إطالة الاتصال.</a:t>
            </a:r>
          </a:p>
          <a:p>
            <a:pPr algn="justLow" rtl="1">
              <a:buFontTx/>
              <a:buChar char="-"/>
            </a:pPr>
            <a:endParaRPr lang="ar-SA" sz="1800" dirty="0" smtClean="0"/>
          </a:p>
          <a:p>
            <a:pPr algn="justLow" rtl="1">
              <a:buFontTx/>
              <a:buChar char="-"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1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tx1"/>
                </a:solidFill>
              </a:rPr>
              <a:t>يعد الحاسب الآلي من الوسائل الحديثة </a:t>
            </a:r>
            <a:r>
              <a:rPr lang="ar-SA" sz="1800" dirty="0">
                <a:solidFill>
                  <a:schemeClr val="tx1"/>
                </a:solidFill>
              </a:rPr>
              <a:t>في </a:t>
            </a:r>
            <a:r>
              <a:rPr lang="ar-SA" sz="1800" dirty="0" smtClean="0">
                <a:solidFill>
                  <a:schemeClr val="tx1"/>
                </a:solidFill>
              </a:rPr>
              <a:t>الاستقصاء</a:t>
            </a:r>
            <a:r>
              <a:rPr lang="ar-SA" sz="1800" dirty="0">
                <a:solidFill>
                  <a:schemeClr val="tx1"/>
                </a:solidFill>
              </a:rPr>
              <a:t>. </a:t>
            </a:r>
            <a:r>
              <a:rPr lang="ar-SA" sz="1800" dirty="0" smtClean="0">
                <a:solidFill>
                  <a:schemeClr val="tx1"/>
                </a:solidFill>
              </a:rPr>
              <a:t>وقد بدأ استخدامه </a:t>
            </a:r>
            <a:r>
              <a:rPr lang="ar-SA" sz="1800" dirty="0">
                <a:solidFill>
                  <a:schemeClr val="tx1"/>
                </a:solidFill>
              </a:rPr>
              <a:t>في </a:t>
            </a:r>
            <a:r>
              <a:rPr lang="ar-SA" sz="1800" dirty="0" smtClean="0">
                <a:solidFill>
                  <a:schemeClr val="tx1"/>
                </a:solidFill>
              </a:rPr>
              <a:t>الولايات المتحدة </a:t>
            </a:r>
            <a:r>
              <a:rPr lang="ar-SA" sz="1800" dirty="0">
                <a:solidFill>
                  <a:schemeClr val="tx1"/>
                </a:solidFill>
              </a:rPr>
              <a:t>والدول </a:t>
            </a:r>
            <a:r>
              <a:rPr lang="ar-SA" sz="1800" dirty="0" smtClean="0">
                <a:solidFill>
                  <a:schemeClr val="tx1"/>
                </a:solidFill>
              </a:rPr>
              <a:t>الأوروبية</a:t>
            </a:r>
            <a:r>
              <a:rPr lang="ar-SA" sz="1800" dirty="0" smtClean="0">
                <a:solidFill>
                  <a:schemeClr val="tx1"/>
                </a:solidFill>
              </a:rPr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مميزات الاستقصاء عبر الحاسب الآلي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انخفض </a:t>
            </a:r>
            <a:r>
              <a:rPr lang="ar-SA" sz="1800" dirty="0"/>
              <a:t>التحيز، حيث العلاقة بين </a:t>
            </a:r>
            <a:r>
              <a:rPr lang="ar-SA" sz="1800" dirty="0" err="1"/>
              <a:t>المستقصى</a:t>
            </a:r>
            <a:r>
              <a:rPr lang="ar-SA" sz="1800" dirty="0"/>
              <a:t> منه وجهاز الحاسب </a:t>
            </a:r>
            <a:r>
              <a:rPr lang="ar-SA" sz="1800" dirty="0" smtClean="0"/>
              <a:t>فقط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السرعة </a:t>
            </a:r>
            <a:r>
              <a:rPr lang="ar-SA" sz="1800" dirty="0"/>
              <a:t>في إجراء الاستقصاء.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سرعة </a:t>
            </a:r>
            <a:r>
              <a:rPr lang="ar-SA" sz="1800" dirty="0"/>
              <a:t>تبويب البيانات لوجود الإجابات على </a:t>
            </a:r>
            <a:r>
              <a:rPr lang="ar-SA" sz="1800" dirty="0" smtClean="0"/>
              <a:t>الحاسب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تصلح </a:t>
            </a:r>
            <a:r>
              <a:rPr lang="ar-SA" sz="1800" dirty="0"/>
              <a:t>في البحوث التي </a:t>
            </a:r>
            <a:r>
              <a:rPr lang="ar-SA" sz="1800" dirty="0" smtClean="0"/>
              <a:t>تحتوي </a:t>
            </a:r>
            <a:r>
              <a:rPr lang="ar-SA" sz="1800" dirty="0"/>
              <a:t>على أسئلة شخصية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عيوب </a:t>
            </a:r>
            <a:r>
              <a:rPr lang="ar-SA" sz="1800" dirty="0" smtClean="0">
                <a:solidFill>
                  <a:srgbClr val="0070C0"/>
                </a:solidFill>
              </a:rPr>
              <a:t>الاستقصاء </a:t>
            </a:r>
            <a:r>
              <a:rPr lang="ar-SA" sz="1800" dirty="0">
                <a:solidFill>
                  <a:srgbClr val="0070C0"/>
                </a:solidFill>
              </a:rPr>
              <a:t>عبر الحاسب الآلي</a:t>
            </a:r>
            <a:r>
              <a:rPr lang="ar-SA" sz="1800" dirty="0" smtClean="0">
                <a:solidFill>
                  <a:srgbClr val="0070C0"/>
                </a:solidFill>
              </a:rPr>
              <a:t>: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ا</a:t>
            </a:r>
            <a:r>
              <a:rPr lang="ar-SA" sz="1800" dirty="0" smtClean="0"/>
              <a:t>رتفاع التكاليف</a:t>
            </a:r>
          </a:p>
          <a:p>
            <a:pPr algn="justLow" rtl="1">
              <a:buFontTx/>
              <a:buChar char="-"/>
            </a:pPr>
            <a:r>
              <a:rPr lang="ar-SA" sz="1800" dirty="0" smtClean="0">
                <a:solidFill>
                  <a:schemeClr val="tx1"/>
                </a:solidFill>
              </a:rPr>
              <a:t>قد يكون مضيعة للوقت اذ لم يكون </a:t>
            </a:r>
            <a:r>
              <a:rPr lang="ar-SA" sz="1800" dirty="0" err="1" smtClean="0">
                <a:solidFill>
                  <a:schemeClr val="tx1"/>
                </a:solidFill>
              </a:rPr>
              <a:t>المستقصى</a:t>
            </a:r>
            <a:r>
              <a:rPr lang="ar-SA" sz="1800" dirty="0" smtClean="0">
                <a:solidFill>
                  <a:schemeClr val="tx1"/>
                </a:solidFill>
              </a:rPr>
              <a:t> منه ملما بمعرفة الحاسب</a:t>
            </a: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رابعاً- الحاسب الآلي</a:t>
            </a:r>
            <a:endParaRPr lang="ar-SA" sz="1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3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خامسا - البريد </a:t>
            </a:r>
            <a:r>
              <a:rPr lang="ar-SA" sz="1800" b="1" dirty="0" smtClean="0">
                <a:solidFill>
                  <a:srgbClr val="0070C0"/>
                </a:solidFill>
              </a:rPr>
              <a:t>الكتروني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البريد </a:t>
            </a:r>
            <a:r>
              <a:rPr lang="ar-SA" sz="1800" dirty="0" smtClean="0"/>
              <a:t>الإلكتروني </a:t>
            </a:r>
            <a:r>
              <a:rPr lang="en-US" sz="1800" dirty="0" smtClean="0"/>
              <a:t>Email </a:t>
            </a:r>
            <a:r>
              <a:rPr lang="ar-SA" sz="1800" dirty="0" smtClean="0"/>
              <a:t> هو وسيلة اتصال من خلال الشبكة الإلكترونية عبر أجهزة الحاسب الألي 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مميزات الاستقصاء عبر البريد </a:t>
            </a:r>
            <a:r>
              <a:rPr lang="ar-SA" sz="1800" dirty="0" smtClean="0">
                <a:solidFill>
                  <a:srgbClr val="0070C0"/>
                </a:solidFill>
              </a:rPr>
              <a:t>الإلكتروني</a:t>
            </a:r>
            <a:r>
              <a:rPr lang="ar-SA" sz="1800" dirty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انخفاض </a:t>
            </a:r>
            <a:r>
              <a:rPr lang="ar-SA" sz="1800" dirty="0"/>
              <a:t>التكاليف</a:t>
            </a:r>
            <a:r>
              <a:rPr lang="ar-SA" sz="1800" dirty="0" smtClean="0"/>
              <a:t>. 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سرعة </a:t>
            </a:r>
            <a:r>
              <a:rPr lang="ar-SA" sz="1800" dirty="0"/>
              <a:t>الحصول على الإجابات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عيوب </a:t>
            </a:r>
            <a:r>
              <a:rPr lang="ar-SA" sz="1800" dirty="0">
                <a:solidFill>
                  <a:srgbClr val="0070C0"/>
                </a:solidFill>
              </a:rPr>
              <a:t>الاستقصاء عبر البريد </a:t>
            </a:r>
            <a:r>
              <a:rPr lang="ar-SA" sz="1800" dirty="0" smtClean="0">
                <a:solidFill>
                  <a:srgbClr val="0070C0"/>
                </a:solidFill>
              </a:rPr>
              <a:t>الإلكتروني</a:t>
            </a:r>
            <a:r>
              <a:rPr lang="ar-SA" sz="1800" dirty="0">
                <a:solidFill>
                  <a:srgbClr val="0070C0"/>
                </a:solidFill>
              </a:rPr>
              <a:t>:</a:t>
            </a:r>
          </a:p>
          <a:p>
            <a:pPr marL="68580" indent="0" algn="justLow" rtl="1">
              <a:buNone/>
            </a:pPr>
            <a:r>
              <a:rPr lang="ar-SA" sz="1800" dirty="0"/>
              <a:t>يعاب على البريد </a:t>
            </a:r>
            <a:r>
              <a:rPr lang="ar-SA" sz="1800" dirty="0" smtClean="0"/>
              <a:t>الإلكتروني </a:t>
            </a:r>
            <a:r>
              <a:rPr lang="ar-SA" sz="1800" dirty="0"/>
              <a:t>ما يلي: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لا </a:t>
            </a:r>
            <a:r>
              <a:rPr lang="ar-SA" sz="1800" dirty="0"/>
              <a:t>يمكن الاتصال بمفردات البحث التي لا تملك بريداً </a:t>
            </a:r>
            <a:r>
              <a:rPr lang="ar-SA" sz="1800" dirty="0" smtClean="0"/>
              <a:t>إلكترونياً</a:t>
            </a:r>
            <a:r>
              <a:rPr lang="ar-SA" sz="1800" dirty="0"/>
              <a:t>.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إهمال </a:t>
            </a:r>
            <a:r>
              <a:rPr lang="ar-SA" sz="1800" dirty="0"/>
              <a:t>الكثيرين للرسائل البريدية غير المتوقعة الأمر التي يقلل من معدل </a:t>
            </a:r>
            <a:r>
              <a:rPr lang="ar-SA" sz="1800" dirty="0" smtClean="0"/>
              <a:t>الردود.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ربما </a:t>
            </a:r>
            <a:r>
              <a:rPr lang="ar-SA" sz="1800" dirty="0"/>
              <a:t>تحتاج هذه الطريقة اتصالاً مسبقاً مع مفردات العينة والطلب منهم الإجابة على </a:t>
            </a:r>
            <a:r>
              <a:rPr lang="ar-SA" sz="1800" dirty="0" smtClean="0"/>
              <a:t>قائمة </a:t>
            </a:r>
            <a:r>
              <a:rPr lang="ar-SA" sz="1800" dirty="0"/>
              <a:t>الاستقصاء.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5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سادساً- </a:t>
            </a:r>
            <a:r>
              <a:rPr lang="ar-SA" sz="1800" b="1" dirty="0" smtClean="0">
                <a:solidFill>
                  <a:srgbClr val="0070C0"/>
                </a:solidFill>
              </a:rPr>
              <a:t>الإنترنت</a:t>
            </a:r>
          </a:p>
          <a:p>
            <a:pPr marL="68580" indent="0" algn="ctr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ويمكن </a:t>
            </a:r>
            <a:r>
              <a:rPr lang="ar-SA" sz="1800" dirty="0"/>
              <a:t>استخدام هذه الميزة في جمع البيانات في مجال البحوث التسويقية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مميزات </a:t>
            </a:r>
            <a:r>
              <a:rPr lang="ar-SA" sz="1800" dirty="0">
                <a:solidFill>
                  <a:srgbClr val="0070C0"/>
                </a:solidFill>
              </a:rPr>
              <a:t>الاستقصاء عبر </a:t>
            </a:r>
            <a:r>
              <a:rPr lang="ar-SA" sz="1800" dirty="0" smtClean="0">
                <a:solidFill>
                  <a:srgbClr val="0070C0"/>
                </a:solidFill>
              </a:rPr>
              <a:t>الإنترنت</a:t>
            </a:r>
            <a:r>
              <a:rPr lang="ar-SA" sz="1800" dirty="0">
                <a:solidFill>
                  <a:srgbClr val="0070C0"/>
                </a:solidFill>
              </a:rPr>
              <a:t>: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dirty="0" smtClean="0"/>
              <a:t>سرعة </a:t>
            </a:r>
            <a:r>
              <a:rPr lang="ar-SA" sz="1800" dirty="0"/>
              <a:t>الحصول على البيانات 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-انخفض </a:t>
            </a:r>
            <a:r>
              <a:rPr lang="ar-SA" sz="1800" dirty="0"/>
              <a:t>تكلفتها مقارنة بالطرق </a:t>
            </a:r>
            <a:r>
              <a:rPr lang="ar-SA" sz="1800" dirty="0" smtClean="0"/>
              <a:t>الأخر</a:t>
            </a:r>
          </a:p>
          <a:p>
            <a:pPr marL="457200" indent="0" algn="justLow" rtl="1">
              <a:buNone/>
            </a:pPr>
            <a:r>
              <a:rPr lang="ar-SA" sz="1800" dirty="0" smtClean="0">
                <a:solidFill>
                  <a:schemeClr val="tx1"/>
                </a:solidFill>
              </a:rPr>
              <a:t>-</a:t>
            </a:r>
            <a:r>
              <a:rPr lang="ar-SA" sz="1800" dirty="0"/>
              <a:t>إمكانية توضيح </a:t>
            </a:r>
            <a:r>
              <a:rPr lang="ar-SA" sz="1800" dirty="0" smtClean="0"/>
              <a:t>الغموض واللبس </a:t>
            </a:r>
            <a:r>
              <a:rPr lang="ar-SA" sz="1800" dirty="0"/>
              <a:t>في الأسئلة </a:t>
            </a:r>
            <a:r>
              <a:rPr lang="ar-SA" sz="1800" dirty="0" err="1"/>
              <a:t>للمستقصى</a:t>
            </a:r>
            <a:r>
              <a:rPr lang="ar-SA" sz="1800" dirty="0"/>
              <a:t> منه</a:t>
            </a:r>
            <a:r>
              <a:rPr lang="ar-SA" sz="1800" dirty="0" smtClean="0"/>
              <a:t>. </a:t>
            </a:r>
          </a:p>
          <a:p>
            <a:pPr marL="45720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عيوب الاستقصاء عبر </a:t>
            </a:r>
            <a:r>
              <a:rPr lang="ar-SA" sz="1800" dirty="0" smtClean="0">
                <a:solidFill>
                  <a:srgbClr val="0070C0"/>
                </a:solidFill>
              </a:rPr>
              <a:t>الإنترانت</a:t>
            </a:r>
            <a:r>
              <a:rPr lang="ar-SA" sz="1800" dirty="0">
                <a:solidFill>
                  <a:srgbClr val="0070C0"/>
                </a:solidFill>
              </a:rPr>
              <a:t>: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</a:t>
            </a:r>
            <a:r>
              <a:rPr lang="ar-SA" sz="1800" dirty="0" smtClean="0"/>
              <a:t>استخدامها </a:t>
            </a:r>
            <a:r>
              <a:rPr lang="ar-SA" sz="1800" dirty="0"/>
              <a:t>محدود بسبب عدم توافر شبكة </a:t>
            </a:r>
            <a:r>
              <a:rPr lang="ar-SA" sz="1800" dirty="0" smtClean="0"/>
              <a:t>الإنترنت لدى الكثيرين </a:t>
            </a:r>
            <a:r>
              <a:rPr lang="ar-SA" sz="1800" dirty="0"/>
              <a:t>من الأفراد. 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تتطلب مهارات استخدام الانترنت في الاتصال مثل مهارات الدخول والخروج</a:t>
            </a:r>
            <a:r>
              <a:rPr lang="ar-SA" sz="1800" dirty="0"/>
              <a:t> </a:t>
            </a:r>
            <a:r>
              <a:rPr lang="ar-SA" sz="1800" dirty="0" smtClean="0"/>
              <a:t>والكتابة</a:t>
            </a:r>
            <a:r>
              <a:rPr lang="ar-SA" sz="1800" dirty="0"/>
              <a:t>.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إمكانية تعدد مرات انقطاع الاتصال بسبب الاستخدام الكثيف للشبكة في</a:t>
            </a:r>
            <a:r>
              <a:rPr lang="ar-SA" sz="1800" dirty="0"/>
              <a:t> </a:t>
            </a:r>
            <a:r>
              <a:rPr lang="ar-SA" sz="1800" dirty="0" smtClean="0"/>
              <a:t>أوقات </a:t>
            </a:r>
            <a:r>
              <a:rPr lang="ar-SA" sz="1800" dirty="0"/>
              <a:t>الذروة.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16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3024</TotalTime>
  <Words>543</Words>
  <Application>Microsoft Macintosh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Tahoma</vt:lpstr>
      <vt:lpstr>Wingdings 2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66</cp:revision>
  <dcterms:created xsi:type="dcterms:W3CDTF">2018-01-29T07:57:55Z</dcterms:created>
  <dcterms:modified xsi:type="dcterms:W3CDTF">2018-03-03T18:40:42Z</dcterms:modified>
</cp:coreProperties>
</file>