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304" r:id="rId2"/>
    <p:sldId id="305" r:id="rId3"/>
    <p:sldId id="306" r:id="rId4"/>
    <p:sldId id="307" r:id="rId5"/>
    <p:sldId id="311" r:id="rId6"/>
    <p:sldId id="310" r:id="rId7"/>
    <p:sldId id="312" r:id="rId8"/>
    <p:sldId id="308" r:id="rId9"/>
    <p:sldId id="309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4"/>
    <p:restoredTop sz="50000" autoAdjust="0"/>
  </p:normalViewPr>
  <p:slideViewPr>
    <p:cSldViewPr>
      <p:cViewPr>
        <p:scale>
          <a:sx n="90" d="100"/>
          <a:sy n="90" d="100"/>
        </p:scale>
        <p:origin x="2736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3/18/18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3/18/18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8" t="37019" r="34951" b="38528"/>
          <a:stretch/>
        </p:blipFill>
        <p:spPr bwMode="auto">
          <a:xfrm>
            <a:off x="592684" y="3925018"/>
            <a:ext cx="5655716" cy="163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24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2057400"/>
            <a:ext cx="5638800" cy="678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معرفة </a:t>
            </a:r>
            <a:r>
              <a:rPr lang="ar-SA" sz="1800" dirty="0"/>
              <a:t>مفهوم العينة و أنواعها وطرق تحديدها.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تكمل </a:t>
            </a:r>
            <a:r>
              <a:rPr lang="ar-SA" sz="1800" dirty="0"/>
              <a:t>هذه الوحدة يكون المتدرب قادراً وبكفاءة على أن:</a:t>
            </a:r>
          </a:p>
          <a:p>
            <a:pPr marL="508000" indent="0" algn="justLow" rtl="1">
              <a:buNone/>
            </a:pPr>
            <a:r>
              <a:rPr lang="ar-SA" sz="1800" dirty="0"/>
              <a:t>يعرف مجتمع وعينة الدراسة. </a:t>
            </a:r>
          </a:p>
          <a:p>
            <a:pPr marL="508000" indent="0" algn="justLow" rtl="1">
              <a:buNone/>
            </a:pPr>
            <a:r>
              <a:rPr lang="ar-SA" sz="1800" dirty="0"/>
              <a:t>يفهم الأسا النظري لاختيار العينة. </a:t>
            </a:r>
            <a:endParaRPr lang="ar-SA" sz="1800" dirty="0" smtClean="0"/>
          </a:p>
          <a:p>
            <a:pPr marL="508000" indent="0" algn="justLow" rtl="1">
              <a:buNone/>
            </a:pPr>
            <a:r>
              <a:rPr lang="ar-SA" sz="1800" dirty="0" smtClean="0"/>
              <a:t>يفهم </a:t>
            </a:r>
            <a:r>
              <a:rPr lang="ar-SA" sz="1800" dirty="0"/>
              <a:t>كيفية تحديد حجم العينة. </a:t>
            </a:r>
          </a:p>
          <a:p>
            <a:pPr marL="508000" indent="0" algn="justLow" rtl="1">
              <a:buNone/>
            </a:pPr>
            <a:r>
              <a:rPr lang="ar-SA" sz="1800" dirty="0"/>
              <a:t>يحسب حجم العينة. </a:t>
            </a:r>
          </a:p>
          <a:p>
            <a:pPr marL="508000" indent="0" algn="justLow" rtl="1">
              <a:buNone/>
            </a:pPr>
            <a:r>
              <a:rPr lang="ar-SA" sz="1800" dirty="0"/>
              <a:t>يميز بين أنواع العينات.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052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>
                <a:solidFill>
                  <a:schemeClr val="bg1"/>
                </a:solidFill>
              </a:rPr>
              <a:t>العينات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6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أولاً- </a:t>
            </a:r>
            <a:r>
              <a:rPr lang="ar-SA" sz="1800" b="1" dirty="0">
                <a:solidFill>
                  <a:srgbClr val="0070C0"/>
                </a:solidFill>
              </a:rPr>
              <a:t>مفهوم العينات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يطلق </a:t>
            </a:r>
            <a:r>
              <a:rPr lang="ar-SA" sz="1800" dirty="0"/>
              <a:t>على كافة المستهلكين أو العملاء أو متاجر الجملة أو متاجر التجزئة المراد دراستهم أو إجراء البحث عليهم </a:t>
            </a:r>
            <a:r>
              <a:rPr lang="ar-SA" sz="1800" b="1" dirty="0"/>
              <a:t>مجتمع البحث </a:t>
            </a:r>
            <a:r>
              <a:rPr lang="en-US" sz="1800" b="1" dirty="0"/>
              <a:t>Population </a:t>
            </a:r>
            <a:r>
              <a:rPr lang="ar-SA" sz="1800" b="1" dirty="0" smtClean="0"/>
              <a:t> </a:t>
            </a:r>
          </a:p>
          <a:p>
            <a:pPr marL="68580" indent="0" algn="justLow" rtl="1">
              <a:buNone/>
            </a:pPr>
            <a:endParaRPr lang="ar-SA" sz="1800" b="1" dirty="0"/>
          </a:p>
          <a:p>
            <a:pPr marL="68580" indent="0" algn="justLow" rtl="1">
              <a:buNone/>
            </a:pPr>
            <a:r>
              <a:rPr lang="ar-SA" sz="1800" dirty="0" smtClean="0"/>
              <a:t>كما </a:t>
            </a:r>
            <a:r>
              <a:rPr lang="ar-SA" sz="1800" dirty="0"/>
              <a:t>يطلق على الجزء الذي نقوم بدراسته </a:t>
            </a:r>
            <a:r>
              <a:rPr lang="ar-SA" sz="1800" b="1" dirty="0"/>
              <a:t>العينة </a:t>
            </a:r>
            <a:r>
              <a:rPr lang="en-US" sz="1800" b="1" dirty="0"/>
              <a:t>.Sample</a:t>
            </a:r>
            <a:endParaRPr lang="ar-SA" sz="1800" b="1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ثانياً- </a:t>
            </a:r>
            <a:r>
              <a:rPr lang="ar-SA" sz="1800" b="1" dirty="0" smtClean="0">
                <a:solidFill>
                  <a:srgbClr val="0070C0"/>
                </a:solidFill>
              </a:rPr>
              <a:t>الأساس </a:t>
            </a:r>
            <a:r>
              <a:rPr lang="ar-SA" sz="1800" b="1" dirty="0">
                <a:solidFill>
                  <a:srgbClr val="0070C0"/>
                </a:solidFill>
              </a:rPr>
              <a:t>النظري لاختيار العينة</a:t>
            </a:r>
          </a:p>
          <a:p>
            <a:pPr marL="68580" indent="0" algn="just" rtl="1">
              <a:buNone/>
            </a:pPr>
            <a:r>
              <a:rPr lang="ar-SA" sz="1800" dirty="0"/>
              <a:t>يقوم الاعتماد في </a:t>
            </a:r>
            <a:r>
              <a:rPr lang="ar-SA" sz="1800" dirty="0" smtClean="0"/>
              <a:t>القياس </a:t>
            </a:r>
            <a:r>
              <a:rPr lang="ar-SA" sz="1800" dirty="0"/>
              <a:t>بأسلوب اختيار عينة على فرضية إن عدداً صغيراً </a:t>
            </a:r>
            <a:r>
              <a:rPr lang="ar-SA" sz="1800" dirty="0" smtClean="0"/>
              <a:t>( عينة) من الأشياء</a:t>
            </a:r>
            <a:r>
              <a:rPr lang="ar-SA" sz="1800" dirty="0"/>
              <a:t> </a:t>
            </a:r>
            <a:r>
              <a:rPr lang="ar-SA" sz="1800" dirty="0" smtClean="0"/>
              <a:t>يتم اختياره </a:t>
            </a:r>
            <a:r>
              <a:rPr lang="ar-SA" sz="1800" dirty="0"/>
              <a:t>عشوائيا أو غير عشوائي ( احتماليا أو غير احتمالي )</a:t>
            </a:r>
          </a:p>
          <a:p>
            <a:pPr algn="just" rtl="1"/>
            <a:endParaRPr lang="ar-SA" sz="1800" dirty="0" smtClean="0"/>
          </a:p>
          <a:p>
            <a:pPr algn="just" rtl="1"/>
            <a:endParaRPr lang="ar-SA" sz="1800" dirty="0"/>
          </a:p>
          <a:p>
            <a:pPr algn="just" rtl="1"/>
            <a:r>
              <a:rPr lang="ar-SA" sz="1800" dirty="0" smtClean="0"/>
              <a:t>كلما </a:t>
            </a:r>
            <a:r>
              <a:rPr lang="ar-SA" sz="1800" dirty="0"/>
              <a:t>زاد </a:t>
            </a:r>
            <a:r>
              <a:rPr lang="ar-SA" sz="1800" dirty="0" smtClean="0"/>
              <a:t>حجم العينة كلما كان ذلك أصدق تمثيلا لخصائص </a:t>
            </a:r>
            <a:r>
              <a:rPr lang="ar-SA" sz="1800" dirty="0"/>
              <a:t>المجتمع.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8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ثالثاً- تحديد حجم </a:t>
            </a:r>
            <a:r>
              <a:rPr lang="ar-SA" sz="1800" b="1" dirty="0" smtClean="0">
                <a:solidFill>
                  <a:srgbClr val="0070C0"/>
                </a:solidFill>
              </a:rPr>
              <a:t>العينة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هناك </a:t>
            </a:r>
            <a:r>
              <a:rPr lang="ar-SA" sz="1800" dirty="0" smtClean="0"/>
              <a:t>ما يعرف </a:t>
            </a:r>
            <a:r>
              <a:rPr lang="ar-SA" sz="1800" b="1" dirty="0" smtClean="0"/>
              <a:t>بخطأ العينة </a:t>
            </a:r>
            <a:r>
              <a:rPr lang="ar-SA" sz="1800" dirty="0" smtClean="0"/>
              <a:t>وهو الخطأ الناتج عن اعتماد العينة في الدراسة</a:t>
            </a:r>
            <a:r>
              <a:rPr lang="ar-SA" sz="1800" dirty="0"/>
              <a:t>، و أن </a:t>
            </a:r>
            <a:r>
              <a:rPr lang="ar-SA" sz="1800" b="1" dirty="0" smtClean="0"/>
              <a:t>مصدري الخطأ هما</a:t>
            </a:r>
            <a:r>
              <a:rPr lang="ar-SA" sz="1800" b="1" dirty="0" smtClean="0"/>
              <a:t>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 smtClean="0"/>
              <a:t> </a:t>
            </a:r>
            <a:r>
              <a:rPr lang="ar-SA" sz="1800" dirty="0" smtClean="0"/>
              <a:t>طرق اختيار العينة </a:t>
            </a:r>
            <a:r>
              <a:rPr lang="ar-SA" sz="1800" dirty="0"/>
              <a:t>و </a:t>
            </a:r>
            <a:r>
              <a:rPr lang="ar-SA" sz="1800" dirty="0" smtClean="0"/>
              <a:t>حجم العينة.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algn="r" rtl="1"/>
            <a:endParaRPr lang="ar-SA" sz="1800" dirty="0" smtClean="0"/>
          </a:p>
          <a:p>
            <a:pPr algn="r" rtl="1"/>
            <a:endParaRPr lang="ar-SA" sz="1800" dirty="0"/>
          </a:p>
          <a:p>
            <a:pPr algn="r" rtl="1"/>
            <a:endParaRPr lang="ar-SA" sz="1800" dirty="0" smtClean="0"/>
          </a:p>
          <a:p>
            <a:pPr algn="r" rtl="1"/>
            <a:endParaRPr lang="ar-SA" sz="1800" dirty="0"/>
          </a:p>
          <a:p>
            <a:pPr algn="r" rtl="1"/>
            <a:r>
              <a:rPr lang="ar-SA" sz="1800" dirty="0" smtClean="0"/>
              <a:t>ومن </a:t>
            </a:r>
            <a:r>
              <a:rPr lang="ar-SA" sz="1800" dirty="0" smtClean="0"/>
              <a:t>المعروف </a:t>
            </a:r>
            <a:r>
              <a:rPr lang="ar-SA" sz="1800" dirty="0"/>
              <a:t>في </a:t>
            </a:r>
            <a:r>
              <a:rPr lang="ar-SA" sz="1800" dirty="0" smtClean="0"/>
              <a:t>علم الإحصاء</a:t>
            </a:r>
            <a:r>
              <a:rPr lang="ar-SA" sz="1800" dirty="0"/>
              <a:t> </a:t>
            </a:r>
            <a:r>
              <a:rPr lang="ar-SA" sz="1800" dirty="0" smtClean="0"/>
              <a:t>حين نصف مقدار خطأ العينة الناتج عن حجم </a:t>
            </a:r>
            <a:r>
              <a:rPr lang="ar-SA" sz="1800" dirty="0" smtClean="0"/>
              <a:t>العينة يعبر </a:t>
            </a:r>
            <a:r>
              <a:rPr lang="ar-SA" sz="1800" dirty="0" smtClean="0"/>
              <a:t>عنه بنسبة مئوية مثل (+ أو – 5%) ويوصف إحصائياً بدرجة الثقة.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     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0" t="26269" r="38154" b="26269"/>
          <a:stretch/>
        </p:blipFill>
        <p:spPr bwMode="auto">
          <a:xfrm>
            <a:off x="1371600" y="3276600"/>
            <a:ext cx="443555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16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حساب حجم العينة</a:t>
            </a:r>
            <a:endParaRPr lang="ar-SA" sz="1800" dirty="0">
              <a:solidFill>
                <a:srgbClr val="0070C0"/>
              </a:solidFill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 smtClean="0"/>
              <a:t> </a:t>
            </a:r>
            <a:r>
              <a:rPr lang="ar-SA" sz="1800" dirty="0">
                <a:latin typeface="Calibri"/>
                <a:ea typeface="Calibri"/>
                <a:cs typeface="Arial"/>
              </a:rPr>
              <a:t>تستخدم الطريقة التالية لحساب حجم العينة، أي عدد المفردات الداخلة فيها</a:t>
            </a:r>
            <a:r>
              <a:rPr lang="en-US" sz="1800" dirty="0">
                <a:latin typeface="Calibri"/>
                <a:ea typeface="Calibri"/>
                <a:cs typeface="Arial"/>
              </a:rPr>
              <a:t>. </a:t>
            </a:r>
            <a:r>
              <a:rPr lang="ar-SA" sz="1800" dirty="0">
                <a:latin typeface="Calibri"/>
                <a:ea typeface="Calibri"/>
                <a:cs typeface="Arial"/>
              </a:rPr>
              <a:t>وصيغة هذه الطريقة كالآتي</a:t>
            </a:r>
            <a:r>
              <a:rPr lang="en-US" sz="1800" dirty="0">
                <a:latin typeface="Calibri"/>
                <a:ea typeface="Calibri"/>
                <a:cs typeface="Arial"/>
              </a:rPr>
              <a:t>:</a:t>
            </a:r>
            <a:endParaRPr lang="en-US" sz="1050" dirty="0">
              <a:latin typeface="Calibri"/>
              <a:ea typeface="Calibri"/>
              <a:cs typeface="Arial"/>
            </a:endParaRP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/>
              <a:t>    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وتسمى </a:t>
            </a:r>
            <a:r>
              <a:rPr lang="ar-SA" sz="1800" dirty="0"/>
              <a:t>صيغة مد الثقة</a:t>
            </a:r>
            <a:endParaRPr lang="en-US" sz="1800" dirty="0"/>
          </a:p>
          <a:p>
            <a:pPr marL="68580" indent="0" algn="justLow" rtl="1">
              <a:buNone/>
            </a:pPr>
            <a:r>
              <a:rPr lang="ar-SA" sz="1800" dirty="0"/>
              <a:t> </a:t>
            </a:r>
            <a:r>
              <a:rPr lang="en-US" sz="1800" dirty="0" smtClean="0"/>
              <a:t>Confidence </a:t>
            </a:r>
            <a:r>
              <a:rPr lang="en-US" sz="1800" dirty="0"/>
              <a:t>Interval </a:t>
            </a:r>
            <a:r>
              <a:rPr lang="en-US" sz="1800" dirty="0" smtClean="0"/>
              <a:t>Formula</a:t>
            </a:r>
            <a:r>
              <a:rPr lang="ar-SA" sz="1800" dirty="0" smtClean="0"/>
              <a:t> حين تكون 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7" t="44168" r="54788" b="47883"/>
          <a:stretch/>
        </p:blipFill>
        <p:spPr bwMode="auto">
          <a:xfrm>
            <a:off x="2819400" y="2514600"/>
            <a:ext cx="166844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5" t="43348" r="38982" b="37500"/>
          <a:stretch/>
        </p:blipFill>
        <p:spPr bwMode="auto">
          <a:xfrm>
            <a:off x="1471090" y="5181600"/>
            <a:ext cx="4763022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31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endParaRPr lang="ar-SA" sz="1800" b="1" dirty="0" smtClean="0">
              <a:solidFill>
                <a:srgbClr val="00B0F0"/>
              </a:solidFill>
            </a:endParaRPr>
          </a:p>
          <a:p>
            <a:pPr marL="68580" indent="0" algn="just" rtl="1">
              <a:buNone/>
            </a:pPr>
            <a:r>
              <a:rPr lang="ar-SA" sz="1800" b="1" dirty="0">
                <a:solidFill>
                  <a:srgbClr val="00B0F0"/>
                </a:solidFill>
              </a:rPr>
              <a:t>حجم العينة كنسبة مئوية من مجتمع </a:t>
            </a:r>
            <a:r>
              <a:rPr lang="ar-SA" sz="1800" b="1" dirty="0" smtClean="0">
                <a:solidFill>
                  <a:srgbClr val="00B0F0"/>
                </a:solidFill>
              </a:rPr>
              <a:t>البحث:</a:t>
            </a:r>
            <a:endParaRPr lang="ar-SA" sz="1800" b="1" dirty="0">
              <a:solidFill>
                <a:srgbClr val="00B0F0"/>
              </a:solidFill>
            </a:endParaRPr>
          </a:p>
          <a:p>
            <a:pPr marL="68580" indent="0" algn="just" rtl="1">
              <a:buNone/>
            </a:pPr>
            <a:r>
              <a:rPr lang="ar-SA" sz="1800" dirty="0"/>
              <a:t>يمكن تحديد حجم </a:t>
            </a:r>
            <a:r>
              <a:rPr lang="ar-SA" sz="1800" dirty="0" smtClean="0"/>
              <a:t>العينة </a:t>
            </a:r>
            <a:r>
              <a:rPr lang="ar-SA" sz="1800" dirty="0"/>
              <a:t>من قبل </a:t>
            </a:r>
            <a:r>
              <a:rPr lang="ar-SA" sz="1800" dirty="0" smtClean="0"/>
              <a:t>الباحث </a:t>
            </a:r>
            <a:r>
              <a:rPr lang="ar-SA" sz="1800" dirty="0"/>
              <a:t>على </a:t>
            </a:r>
            <a:r>
              <a:rPr lang="ar-SA" sz="1800" dirty="0" smtClean="0"/>
              <a:t>أساس </a:t>
            </a:r>
            <a:r>
              <a:rPr lang="ar-SA" sz="1800" dirty="0"/>
              <a:t>نسبة مئوية من </a:t>
            </a:r>
            <a:r>
              <a:rPr lang="ar-SA" sz="1800" dirty="0" smtClean="0"/>
              <a:t>مجتمع البحث، مثلاً </a:t>
            </a:r>
            <a:r>
              <a:rPr lang="ar-SA" sz="1800" dirty="0"/>
              <a:t>5% أو 10 % فإذا كان حجم مجتمع البحث هو 1000 عميل فإن حجم العينة يحسب </a:t>
            </a:r>
            <a:r>
              <a:rPr lang="ar-SA" sz="1800" dirty="0" smtClean="0"/>
              <a:t>كما</a:t>
            </a:r>
            <a:r>
              <a:rPr lang="ar-SA" sz="1800" dirty="0"/>
              <a:t> </a:t>
            </a:r>
            <a:r>
              <a:rPr lang="ar-SA" sz="1800" dirty="0" smtClean="0"/>
              <a:t>يلي</a:t>
            </a:r>
            <a:r>
              <a:rPr lang="ar-SA" sz="1800" dirty="0"/>
              <a:t>:</a:t>
            </a:r>
          </a:p>
          <a:p>
            <a:pPr marL="68580" indent="0" algn="justLow" rtl="1">
              <a:buNone/>
            </a:pPr>
            <a:r>
              <a:rPr lang="ar-SA" sz="1800" dirty="0"/>
              <a:t>حجم العينة : = 1000</a:t>
            </a:r>
            <a:r>
              <a:rPr lang="en-US" sz="1800" dirty="0"/>
              <a:t>x</a:t>
            </a:r>
            <a:r>
              <a:rPr lang="ar-SA" sz="1800" dirty="0"/>
              <a:t>5% = 50 مفردة (عميل)</a:t>
            </a:r>
          </a:p>
          <a:p>
            <a:pPr marL="68580" indent="0" algn="justLow" rtl="1">
              <a:buNone/>
            </a:pPr>
            <a:r>
              <a:rPr lang="ar-SA" sz="1800" dirty="0"/>
              <a:t>أو حجم العينة =1000</a:t>
            </a:r>
            <a:r>
              <a:rPr lang="en-US" sz="1800" dirty="0"/>
              <a:t>x</a:t>
            </a:r>
            <a:r>
              <a:rPr lang="ar-SA" sz="1800" dirty="0"/>
              <a:t>10% = 100 مفردة (عميل)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B0F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B0F0"/>
                </a:solidFill>
              </a:rPr>
              <a:t>ميزانية </a:t>
            </a:r>
            <a:r>
              <a:rPr lang="ar-SA" sz="1800" b="1" dirty="0" smtClean="0">
                <a:solidFill>
                  <a:srgbClr val="00B0F0"/>
                </a:solidFill>
              </a:rPr>
              <a:t>البحث:</a:t>
            </a:r>
            <a:endParaRPr lang="ar-SA" sz="1800" b="1" dirty="0" smtClean="0">
              <a:solidFill>
                <a:srgbClr val="00B0F0"/>
              </a:solidFill>
            </a:endParaRP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/>
              <a:t>يمكن تحديد حجم </a:t>
            </a:r>
            <a:r>
              <a:rPr lang="ar-SA" sz="1800" dirty="0"/>
              <a:t>العينة على أساس ميزانية البحث </a:t>
            </a:r>
            <a:r>
              <a:rPr lang="ar-SA" sz="1800" dirty="0"/>
              <a:t>، أي أن </a:t>
            </a:r>
            <a:r>
              <a:rPr lang="ar-SA" sz="1800" dirty="0"/>
              <a:t>عامل التكلفة هو أساس اختيار حجم العينة</a:t>
            </a:r>
            <a:r>
              <a:rPr lang="ar-SA" sz="1800" dirty="0"/>
              <a:t>. فإذا </a:t>
            </a:r>
            <a:r>
              <a:rPr lang="ar-SA" sz="1800" dirty="0"/>
              <a:t>كانت ميزانية البحث التسويقي عن مدا رضا متاجر التجزئة عن شروط </a:t>
            </a:r>
            <a:r>
              <a:rPr lang="ar-SA" sz="1800" dirty="0"/>
              <a:t>البيع من المنتج هي 100000 ريال وكانت التكاليف الثابتة المخصصة </a:t>
            </a:r>
            <a:r>
              <a:rPr lang="ar-SA" sz="1800" dirty="0"/>
              <a:t>لتصميم البحث وتحليل </a:t>
            </a:r>
            <a:r>
              <a:rPr lang="ar-SA" sz="1800" dirty="0"/>
              <a:t>البيانات هي 20000 ريال </a:t>
            </a:r>
            <a:r>
              <a:rPr lang="ar-SA" sz="1800" dirty="0"/>
              <a:t>وكانت تكلفة الحصول </a:t>
            </a:r>
            <a:r>
              <a:rPr lang="ar-SA" sz="1800" dirty="0"/>
              <a:t>عل </a:t>
            </a:r>
            <a:r>
              <a:rPr lang="ar-SA" sz="1800" dirty="0"/>
              <a:t>ى البيانات من المفردة الواحدة متجر </a:t>
            </a:r>
            <a:r>
              <a:rPr lang="ar-SA" sz="1800" dirty="0"/>
              <a:t>التجزئة( هي 100 ريال فإن حجم العينة يحسب كما يلي</a:t>
            </a:r>
            <a:r>
              <a:rPr lang="ar-SA" sz="1800" dirty="0"/>
              <a:t>:</a:t>
            </a:r>
          </a:p>
          <a:p>
            <a:pPr marL="68580" indent="0" algn="ctr" rtl="1">
              <a:buNone/>
            </a:pPr>
            <a:r>
              <a:rPr lang="ar-SA" sz="1800" dirty="0"/>
              <a:t>حجم العينة = (100000-20000) ÷100</a:t>
            </a:r>
          </a:p>
          <a:p>
            <a:pPr marL="68580" indent="0" algn="ctr" rtl="1">
              <a:buNone/>
            </a:pPr>
            <a:r>
              <a:rPr lang="ar-SA" sz="1800" dirty="0"/>
              <a:t>= 80000÷100</a:t>
            </a:r>
          </a:p>
          <a:p>
            <a:pPr marL="68580" indent="0" algn="ctr" rtl="1">
              <a:buNone/>
            </a:pPr>
            <a:r>
              <a:rPr lang="ar-SA" sz="1800" dirty="0"/>
              <a:t>= 800 مفردة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" rtl="1">
              <a:buNone/>
            </a:pPr>
            <a:r>
              <a:rPr lang="ar-SA" sz="1800" b="1" dirty="0">
                <a:solidFill>
                  <a:srgbClr val="00B0F0"/>
                </a:solidFill>
              </a:rPr>
              <a:t>دقة نتائج </a:t>
            </a:r>
            <a:r>
              <a:rPr lang="ar-SA" sz="1800" b="1" dirty="0" smtClean="0">
                <a:solidFill>
                  <a:srgbClr val="00B0F0"/>
                </a:solidFill>
              </a:rPr>
              <a:t>البحث:</a:t>
            </a:r>
            <a:endParaRPr lang="ar-SA" sz="1800" b="1" dirty="0" smtClean="0">
              <a:solidFill>
                <a:srgbClr val="00B0F0"/>
              </a:solidFill>
            </a:endParaRPr>
          </a:p>
          <a:p>
            <a:pPr marL="68580" indent="0" algn="just" rtl="1">
              <a:buNone/>
            </a:pPr>
            <a:r>
              <a:rPr lang="ar-SA" sz="1800" dirty="0"/>
              <a:t>يتم </a:t>
            </a:r>
            <a:r>
              <a:rPr lang="ar-SA" sz="1800" dirty="0"/>
              <a:t>تحديد حجم العينة أحياناً بناء </a:t>
            </a:r>
            <a:r>
              <a:rPr lang="ar-SA" sz="1800" dirty="0"/>
              <a:t>على دقة النتائج المطلوبة </a:t>
            </a:r>
            <a:r>
              <a:rPr lang="ar-SA" sz="1800" dirty="0"/>
              <a:t>في </a:t>
            </a:r>
            <a:r>
              <a:rPr lang="ar-SA" sz="1800" dirty="0"/>
              <a:t>البحث</a:t>
            </a:r>
            <a:r>
              <a:rPr lang="ar-SA" sz="1800" dirty="0"/>
              <a:t>. </a:t>
            </a:r>
            <a:r>
              <a:rPr lang="ar-SA" sz="1800" dirty="0"/>
              <a:t>وبمعنى آخر يأخذ</a:t>
            </a:r>
            <a:r>
              <a:rPr lang="ar-SA" sz="1800" dirty="0"/>
              <a:t> </a:t>
            </a:r>
            <a:r>
              <a:rPr lang="ar-SA" sz="1800" dirty="0"/>
              <a:t>الباحث </a:t>
            </a:r>
            <a:r>
              <a:rPr lang="ar-SA" sz="1800" dirty="0"/>
              <a:t>في الاعتبار </a:t>
            </a:r>
            <a:r>
              <a:rPr lang="ar-SA" sz="1800" dirty="0"/>
              <a:t>نسبة الخطأ المسموح بها </a:t>
            </a:r>
            <a:r>
              <a:rPr lang="ar-SA" sz="1800" dirty="0"/>
              <a:t>في </a:t>
            </a:r>
            <a:r>
              <a:rPr lang="ar-SA" sz="1800" dirty="0"/>
              <a:t>خصائص مجتمع البحث</a:t>
            </a:r>
            <a:r>
              <a:rPr lang="ar-SA" sz="1800" dirty="0"/>
              <a:t>. </a:t>
            </a:r>
            <a:r>
              <a:rPr lang="ar-SA" sz="1800" dirty="0"/>
              <a:t>ويتم تحديد حجم</a:t>
            </a:r>
            <a:r>
              <a:rPr lang="ar-SA" sz="1800" dirty="0"/>
              <a:t> </a:t>
            </a:r>
            <a:r>
              <a:rPr lang="ar-SA" sz="1800" dirty="0"/>
              <a:t>العينة </a:t>
            </a:r>
            <a:r>
              <a:rPr lang="ar-SA" sz="1800" dirty="0"/>
              <a:t>في هذه الحالة بناء على المعادلة التالية:</a:t>
            </a:r>
          </a:p>
          <a:p>
            <a:pPr marL="68580" indent="0" algn="r" rtl="1">
              <a:buNone/>
            </a:pPr>
            <a:r>
              <a:rPr lang="ar-SA" sz="1800" dirty="0"/>
              <a:t>حجم العينة  </a:t>
            </a:r>
            <a:r>
              <a:rPr lang="ar-SA" sz="1800" dirty="0"/>
              <a:t>= </a:t>
            </a:r>
            <a:r>
              <a:rPr lang="ar-SA" sz="1800" dirty="0"/>
              <a:t>1÷ مربع خطأ المعاينة .</a:t>
            </a:r>
            <a:endParaRPr lang="ar-SA" sz="1800" dirty="0"/>
          </a:p>
          <a:p>
            <a:pPr marL="68580" indent="0" algn="just" rtl="1">
              <a:buNone/>
            </a:pPr>
            <a:r>
              <a:rPr lang="ar-SA" sz="1800" dirty="0"/>
              <a:t>فإذا كانت نسبة الخطأ المسموح بها في النتائج هي 5% يكون حجم العينة كما يلي:</a:t>
            </a:r>
          </a:p>
          <a:p>
            <a:pPr marL="68580" indent="0" algn="ctr" rtl="1">
              <a:buNone/>
            </a:pPr>
            <a:r>
              <a:rPr lang="ar-SA" sz="1800" dirty="0"/>
              <a:t>حجم العينة = 1÷ (0.05)2</a:t>
            </a:r>
            <a:endParaRPr lang="ar-SA" sz="1800" dirty="0"/>
          </a:p>
          <a:p>
            <a:pPr marL="68580" indent="0" algn="ctr" rtl="1">
              <a:buNone/>
            </a:pPr>
            <a:r>
              <a:rPr lang="ar-SA" sz="1800" dirty="0"/>
              <a:t>= 400مفردة</a:t>
            </a: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981200"/>
            <a:ext cx="56388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رابعاً- </a:t>
            </a:r>
            <a:r>
              <a:rPr lang="ar-SA" sz="1800" b="1" dirty="0">
                <a:solidFill>
                  <a:srgbClr val="0070C0"/>
                </a:solidFill>
              </a:rPr>
              <a:t>الاعتبارات التي يتوقف عليها تحديد حجم </a:t>
            </a:r>
            <a:r>
              <a:rPr lang="ar-SA" sz="1800" b="1" dirty="0" smtClean="0">
                <a:solidFill>
                  <a:srgbClr val="0070C0"/>
                </a:solidFill>
              </a:rPr>
              <a:t>العينة</a:t>
            </a:r>
          </a:p>
          <a:p>
            <a:pPr marL="795338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795338" indent="0" algn="justLow" rtl="1">
              <a:buNone/>
            </a:pPr>
            <a:r>
              <a:rPr lang="ar-SA" sz="1800" dirty="0" smtClean="0">
                <a:solidFill>
                  <a:schemeClr val="tx1"/>
                </a:solidFill>
              </a:rPr>
              <a:t>درجة </a:t>
            </a:r>
            <a:r>
              <a:rPr lang="ar-SA" sz="1800" dirty="0" smtClean="0">
                <a:solidFill>
                  <a:schemeClr val="tx1"/>
                </a:solidFill>
              </a:rPr>
              <a:t>الدقة المطلوبة</a:t>
            </a:r>
          </a:p>
          <a:p>
            <a:pPr marL="795338" indent="0" algn="justLow" rtl="1">
              <a:buNone/>
            </a:pPr>
            <a:r>
              <a:rPr lang="ar-SA" sz="1800" dirty="0" smtClean="0"/>
              <a:t>تكلفة البحث</a:t>
            </a:r>
          </a:p>
          <a:p>
            <a:pPr marL="795338" indent="0" algn="justLow" rtl="1">
              <a:buNone/>
            </a:pPr>
            <a:r>
              <a:rPr lang="ar-SA" sz="1800" dirty="0"/>
              <a:t>الوقت المتاح لإجراء البحث</a:t>
            </a:r>
            <a:r>
              <a:rPr lang="ar-SA" sz="1800" dirty="0" smtClean="0"/>
              <a:t>:</a:t>
            </a:r>
          </a:p>
          <a:p>
            <a:pPr marL="795338" indent="0" algn="justLow" rtl="1">
              <a:buNone/>
            </a:pPr>
            <a:r>
              <a:rPr lang="ar-SA" sz="1800" dirty="0" smtClean="0"/>
              <a:t>مدى توافر خصائص المجتمع </a:t>
            </a:r>
            <a:r>
              <a:rPr lang="ar-SA" sz="1800" dirty="0"/>
              <a:t>في </a:t>
            </a:r>
            <a:r>
              <a:rPr lang="ar-SA" sz="1800" dirty="0" smtClean="0"/>
              <a:t>العينة</a:t>
            </a:r>
          </a:p>
          <a:p>
            <a:pPr marL="795338" indent="0" algn="justLow" rtl="1">
              <a:buNone/>
            </a:pPr>
            <a:r>
              <a:rPr lang="ar-SA" sz="1800" dirty="0"/>
              <a:t>حجم مجتمع </a:t>
            </a:r>
            <a:r>
              <a:rPr lang="ar-SA" sz="1800" dirty="0" smtClean="0"/>
              <a:t>البحث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5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خامساً- أنواع </a:t>
            </a:r>
            <a:r>
              <a:rPr lang="ar-SA" sz="1800" dirty="0" smtClean="0">
                <a:solidFill>
                  <a:srgbClr val="0070C0"/>
                </a:solidFill>
              </a:rPr>
              <a:t>العينات</a:t>
            </a:r>
          </a:p>
          <a:p>
            <a:pPr marL="68580" indent="0" algn="justLow" rtl="1">
              <a:buNone/>
            </a:pPr>
            <a:r>
              <a:rPr lang="ar-SA" sz="1800" dirty="0"/>
              <a:t>تنقسم العينات إلى نوعين رئيسين </a:t>
            </a:r>
            <a:r>
              <a:rPr lang="ar-SA" sz="1800" dirty="0" smtClean="0"/>
              <a:t>هما: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 </a:t>
            </a:r>
            <a:r>
              <a:rPr lang="ar-SA" sz="1800" dirty="0"/>
              <a:t>العينات الاحتمالية والعينات </a:t>
            </a:r>
            <a:r>
              <a:rPr lang="ar-SA" sz="1800" dirty="0" smtClean="0"/>
              <a:t>غير الاحتمالية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 وتنقسم العينات </a:t>
            </a:r>
            <a:r>
              <a:rPr lang="ar-SA" sz="1800" b="1" dirty="0"/>
              <a:t>الاحتمالية إلى الأنواع التالية</a:t>
            </a:r>
            <a:r>
              <a:rPr lang="ar-SA" sz="1800" b="1" dirty="0" smtClean="0"/>
              <a:t>:</a:t>
            </a:r>
          </a:p>
          <a:p>
            <a:pPr marL="855663" indent="0" algn="justLow" rtl="1">
              <a:buNone/>
            </a:pPr>
            <a:r>
              <a:rPr lang="ar-SA" sz="1800" dirty="0" smtClean="0"/>
              <a:t>1- </a:t>
            </a:r>
            <a:r>
              <a:rPr lang="ar-SA" sz="1800" dirty="0"/>
              <a:t>العينة العشوائية </a:t>
            </a:r>
            <a:r>
              <a:rPr lang="ar-SA" sz="1800" dirty="0" smtClean="0"/>
              <a:t>البسيطة</a:t>
            </a:r>
          </a:p>
          <a:p>
            <a:pPr marL="1889125" indent="-285750" algn="justLow" defTabSz="1317625" rtl="1">
              <a:buFont typeface="Wingdings" charset="2"/>
              <a:buChar char="ü"/>
            </a:pPr>
            <a:r>
              <a:rPr lang="ar-SA" sz="1800" dirty="0" smtClean="0"/>
              <a:t>طريقة </a:t>
            </a:r>
            <a:r>
              <a:rPr lang="ar-SA" sz="1800" dirty="0"/>
              <a:t>قصاصات </a:t>
            </a:r>
            <a:r>
              <a:rPr lang="ar-SA" sz="1800" dirty="0" smtClean="0"/>
              <a:t>الورق</a:t>
            </a:r>
          </a:p>
          <a:p>
            <a:pPr marL="1889125" indent="-285750" algn="justLow" defTabSz="1317625" rtl="1">
              <a:buFont typeface="Wingdings" charset="2"/>
              <a:buChar char="ü"/>
            </a:pPr>
            <a:r>
              <a:rPr lang="ar-SA" sz="1800" dirty="0">
                <a:solidFill>
                  <a:schemeClr val="tx1"/>
                </a:solidFill>
              </a:rPr>
              <a:t>طريقة جداول الأرقام </a:t>
            </a:r>
            <a:r>
              <a:rPr lang="ar-SA" sz="1800" dirty="0" smtClean="0">
                <a:solidFill>
                  <a:schemeClr val="tx1"/>
                </a:solidFill>
              </a:rPr>
              <a:t>العشوائية</a:t>
            </a:r>
            <a:endParaRPr lang="ar-SA" sz="1800" dirty="0">
              <a:solidFill>
                <a:schemeClr val="tx1"/>
              </a:solidFill>
            </a:endParaRPr>
          </a:p>
          <a:p>
            <a:pPr marL="119063" indent="0" algn="justLow" defTabSz="1317625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2 </a:t>
            </a:r>
            <a:r>
              <a:rPr lang="ar-SA" sz="1800" dirty="0">
                <a:solidFill>
                  <a:srgbClr val="0070C0"/>
                </a:solidFill>
              </a:rPr>
              <a:t>العينة </a:t>
            </a:r>
            <a:r>
              <a:rPr lang="ar-SA" sz="1800" dirty="0" smtClean="0">
                <a:solidFill>
                  <a:srgbClr val="0070C0"/>
                </a:solidFill>
              </a:rPr>
              <a:t>الطبقية</a:t>
            </a:r>
          </a:p>
          <a:p>
            <a:pPr marL="119063" indent="0" algn="justLow" defTabSz="1317625" rtl="1">
              <a:buNone/>
            </a:pPr>
            <a:r>
              <a:rPr lang="ar-SA" sz="1800" dirty="0" smtClean="0"/>
              <a:t>- تحديد حجم العينة الإجمالي.</a:t>
            </a:r>
          </a:p>
          <a:p>
            <a:pPr marL="119063" indent="0" algn="justLow" defTabSz="1317625" rtl="1">
              <a:buNone/>
            </a:pPr>
            <a:r>
              <a:rPr lang="ar-SA" sz="1800" dirty="0" smtClean="0">
                <a:solidFill>
                  <a:schemeClr val="tx1"/>
                </a:solidFill>
              </a:rPr>
              <a:t>- تقسيم مجتمع البحث </a:t>
            </a:r>
            <a:r>
              <a:rPr lang="ar-SA" sz="1800" dirty="0">
                <a:solidFill>
                  <a:schemeClr val="tx1"/>
                </a:solidFill>
              </a:rPr>
              <a:t>إلى </a:t>
            </a:r>
            <a:r>
              <a:rPr lang="ar-SA" sz="1800" dirty="0" smtClean="0">
                <a:solidFill>
                  <a:schemeClr val="tx1"/>
                </a:solidFill>
              </a:rPr>
              <a:t>طبقات متجانسة</a:t>
            </a:r>
          </a:p>
          <a:p>
            <a:pPr marL="119063" indent="0" algn="justLow" defTabSz="1317625" rtl="1">
              <a:buNone/>
            </a:pPr>
            <a:r>
              <a:rPr lang="ar-SA" sz="1800" dirty="0" smtClean="0"/>
              <a:t>- اختيار </a:t>
            </a:r>
            <a:r>
              <a:rPr lang="ar-SA" sz="1800" dirty="0"/>
              <a:t>حجم العينة في كل طبقة وفق أسلوب التناسب</a:t>
            </a:r>
            <a:r>
              <a:rPr lang="ar-SA" sz="1800" dirty="0" smtClean="0"/>
              <a:t>.</a:t>
            </a:r>
          </a:p>
          <a:p>
            <a:pPr marL="119063" indent="0" algn="justLow" defTabSz="1317625" rtl="1">
              <a:buNone/>
            </a:pPr>
            <a:r>
              <a:rPr lang="ar-SA" sz="1800" dirty="0" smtClean="0"/>
              <a:t>- يتم </a:t>
            </a:r>
            <a:r>
              <a:rPr lang="ar-SA" sz="1800" dirty="0"/>
              <a:t>اختيار مفردات العينة داخل كل طبقة باستخدام العينة العشوائية </a:t>
            </a:r>
            <a:r>
              <a:rPr lang="ar-SA" sz="1800" dirty="0" smtClean="0"/>
              <a:t>البسيطة</a:t>
            </a:r>
          </a:p>
          <a:p>
            <a:pPr marL="119063" indent="0" algn="justLow" defTabSz="1317625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3 </a:t>
            </a:r>
            <a:r>
              <a:rPr lang="ar-SA" sz="1800" dirty="0">
                <a:solidFill>
                  <a:srgbClr val="0070C0"/>
                </a:solidFill>
              </a:rPr>
              <a:t>العينة </a:t>
            </a:r>
            <a:r>
              <a:rPr lang="ar-SA" sz="1800" dirty="0" smtClean="0">
                <a:solidFill>
                  <a:srgbClr val="0070C0"/>
                </a:solidFill>
              </a:rPr>
              <a:t>المنتظمة</a:t>
            </a:r>
          </a:p>
          <a:p>
            <a:pPr marL="566738" indent="-280988" algn="justLow" rtl="1">
              <a:buNone/>
            </a:pPr>
            <a:r>
              <a:rPr lang="ar-SA" sz="1800" dirty="0"/>
              <a:t>أ- تحديد مجتمع البحث وترتيب مفرداته بشكل مسلسل.</a:t>
            </a:r>
          </a:p>
          <a:p>
            <a:pPr marL="566738" indent="-280988" algn="justLow" rtl="1">
              <a:buNone/>
            </a:pPr>
            <a:r>
              <a:rPr lang="ar-SA" sz="1800" dirty="0"/>
              <a:t>ب- تحديد حجم العينة.</a:t>
            </a:r>
          </a:p>
          <a:p>
            <a:pPr marL="566738" indent="-280988" algn="justLow" rtl="1">
              <a:buNone/>
            </a:pPr>
            <a:r>
              <a:rPr lang="ar-SA" sz="1800" dirty="0"/>
              <a:t>ج- حساب مد المعاينة.</a:t>
            </a:r>
          </a:p>
          <a:p>
            <a:pPr marL="566738" indent="-280988" algn="justLow" rtl="1">
              <a:buNone/>
            </a:pPr>
            <a:r>
              <a:rPr lang="ar-SA" sz="1800" dirty="0"/>
              <a:t>د- استخدام طريقة قصاصات الورق أو طريقة الأعداد العشوائية.</a:t>
            </a:r>
          </a:p>
          <a:p>
            <a:pPr marL="566738" indent="-280988" algn="justLow" rtl="1">
              <a:buNone/>
            </a:pPr>
            <a:r>
              <a:rPr lang="ar-SA" sz="1800" dirty="0" smtClean="0"/>
              <a:t>هـ- </a:t>
            </a:r>
            <a:r>
              <a:rPr lang="ar-SA" sz="1800" dirty="0"/>
              <a:t>اختيار المفردة الأولى بصورة عشوائية.</a:t>
            </a:r>
          </a:p>
          <a:p>
            <a:pPr marL="566738" indent="-280988" algn="justLow" rtl="1">
              <a:buNone/>
            </a:pPr>
            <a:r>
              <a:rPr lang="ar-SA" sz="1800" dirty="0"/>
              <a:t>و- يتم إضافة رقم ثابت هو مد المعاينة إلى رقم المفردة الأولى لاختيار المفردة الثانية </a:t>
            </a:r>
            <a:r>
              <a:rPr lang="ar-SA" sz="1800" dirty="0" smtClean="0"/>
              <a:t>ثم</a:t>
            </a:r>
            <a:r>
              <a:rPr lang="ar-SA" sz="1800" dirty="0"/>
              <a:t> </a:t>
            </a:r>
            <a:r>
              <a:rPr lang="ar-SA" sz="1800" dirty="0" smtClean="0"/>
              <a:t>إضافة </a:t>
            </a:r>
            <a:r>
              <a:rPr lang="ar-SA" sz="1800" dirty="0"/>
              <a:t>هذا الرقم الثابت إلى المفردة الثانية لاختيار المفردة الثالثة وهكذا مع باقي المفردات</a:t>
            </a:r>
            <a:r>
              <a:rPr lang="ar-SA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99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r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2</a:t>
            </a:r>
            <a:r>
              <a:rPr lang="ar-SA" sz="1800" b="1" dirty="0" smtClean="0">
                <a:solidFill>
                  <a:srgbClr val="0070C0"/>
                </a:solidFill>
              </a:rPr>
              <a:t> -العينات </a:t>
            </a:r>
            <a:r>
              <a:rPr lang="ar-SA" sz="1800" b="1" dirty="0">
                <a:solidFill>
                  <a:srgbClr val="0070C0"/>
                </a:solidFill>
              </a:rPr>
              <a:t>غير </a:t>
            </a:r>
            <a:r>
              <a:rPr lang="ar-SA" sz="1800" b="1" dirty="0" smtClean="0">
                <a:solidFill>
                  <a:srgbClr val="0070C0"/>
                </a:solidFill>
              </a:rPr>
              <a:t>الاحتمالية:</a:t>
            </a:r>
          </a:p>
          <a:p>
            <a:pPr marL="68580" indent="0" algn="r" rtl="1">
              <a:buNone/>
            </a:pP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b="1" dirty="0" smtClean="0"/>
              <a:t>-</a:t>
            </a:r>
            <a:r>
              <a:rPr lang="ar-SA" sz="1800" b="1" dirty="0" smtClean="0"/>
              <a:t>1 </a:t>
            </a:r>
            <a:r>
              <a:rPr lang="ar-SA" sz="1800" b="1" dirty="0"/>
              <a:t>العينة </a:t>
            </a:r>
            <a:r>
              <a:rPr lang="ar-SA" sz="1800" b="1" dirty="0" smtClean="0"/>
              <a:t>الميسرة</a:t>
            </a:r>
          </a:p>
          <a:p>
            <a:pPr marL="341313" indent="0" algn="just" rtl="1">
              <a:buNone/>
            </a:pPr>
            <a:r>
              <a:rPr lang="ar-SA" sz="1800" dirty="0" smtClean="0"/>
              <a:t>أو </a:t>
            </a:r>
            <a:r>
              <a:rPr lang="ar-SA" sz="1800" dirty="0"/>
              <a:t>العينة السهلة هي </a:t>
            </a:r>
            <a:r>
              <a:rPr lang="ar-SA" sz="1800" dirty="0" smtClean="0"/>
              <a:t>عينة يكون اختيارها ميسراً </a:t>
            </a:r>
            <a:r>
              <a:rPr lang="en-US" sz="1800" dirty="0"/>
              <a:t>Convenience </a:t>
            </a:r>
            <a:r>
              <a:rPr lang="en-US" sz="1800" dirty="0" smtClean="0"/>
              <a:t>Sample</a:t>
            </a:r>
            <a:r>
              <a:rPr lang="ar-SA" sz="1800" dirty="0"/>
              <a:t> </a:t>
            </a:r>
            <a:r>
              <a:rPr lang="ar-SA" sz="1800" dirty="0" smtClean="0"/>
              <a:t>وسريعاً وبتكلفة بسيطة العينات الميسرة تكون غير دقيقه نظراً لأن اختيار </a:t>
            </a:r>
            <a:r>
              <a:rPr lang="ar-SA" sz="1800" dirty="0"/>
              <a:t>العينة تم على </a:t>
            </a:r>
            <a:r>
              <a:rPr lang="ar-SA" sz="1800" dirty="0" smtClean="0"/>
              <a:t>أساس </a:t>
            </a:r>
            <a:r>
              <a:rPr lang="ar-SA" sz="1800" dirty="0"/>
              <a:t>السهولة أو اليسر بالنسبة للباحث</a:t>
            </a:r>
            <a:r>
              <a:rPr lang="ar-SA" sz="1800" dirty="0" smtClean="0"/>
              <a:t>.</a:t>
            </a:r>
          </a:p>
          <a:p>
            <a:pPr marL="341313" indent="0" algn="justLow" rtl="1">
              <a:buNone/>
            </a:pPr>
            <a:endParaRPr lang="ar-SA" sz="1800" b="1" dirty="0"/>
          </a:p>
          <a:p>
            <a:pPr marL="341313" indent="0" algn="justLow" rtl="1">
              <a:buNone/>
            </a:pPr>
            <a:r>
              <a:rPr lang="ar-SA" sz="1800" b="1" dirty="0" smtClean="0"/>
              <a:t>-</a:t>
            </a:r>
            <a:r>
              <a:rPr lang="ar-SA" sz="1800" b="1" dirty="0"/>
              <a:t>2 العينة </a:t>
            </a:r>
            <a:r>
              <a:rPr lang="ar-SA" sz="1800" b="1" dirty="0" err="1" smtClean="0"/>
              <a:t>الحصصية</a:t>
            </a:r>
            <a:endParaRPr lang="ar-SA" sz="1800" b="1" dirty="0"/>
          </a:p>
          <a:p>
            <a:pPr marL="341313" indent="0" algn="justLow" rtl="1">
              <a:buNone/>
            </a:pPr>
            <a:r>
              <a:rPr lang="ar-SA" sz="1800" dirty="0" smtClean="0"/>
              <a:t>أكثر </a:t>
            </a:r>
            <a:r>
              <a:rPr lang="ar-SA" sz="1800" dirty="0"/>
              <a:t>أنواع </a:t>
            </a:r>
            <a:r>
              <a:rPr lang="ar-SA" sz="1800" dirty="0" smtClean="0"/>
              <a:t>العينات غير الاحتمالية استخداماً </a:t>
            </a:r>
            <a:r>
              <a:rPr lang="ar-SA" sz="1800" dirty="0" smtClean="0"/>
              <a:t>في </a:t>
            </a:r>
            <a:r>
              <a:rPr lang="ar-SA" sz="1800" dirty="0" smtClean="0"/>
              <a:t>البحوث </a:t>
            </a:r>
            <a:r>
              <a:rPr lang="ar-SA" sz="1800" dirty="0"/>
              <a:t>التسويقية </a:t>
            </a:r>
            <a:r>
              <a:rPr lang="ar-SA" sz="1800" dirty="0" smtClean="0"/>
              <a:t>تعتبر </a:t>
            </a:r>
            <a:r>
              <a:rPr lang="ar-SA" sz="1800" dirty="0"/>
              <a:t>العينة </a:t>
            </a:r>
            <a:r>
              <a:rPr lang="ar-SA" sz="1800" dirty="0" err="1" smtClean="0"/>
              <a:t>الحصصية</a:t>
            </a:r>
            <a:r>
              <a:rPr lang="ar-SA" sz="1800" dirty="0" smtClean="0"/>
              <a:t>، </a:t>
            </a:r>
            <a:r>
              <a:rPr lang="ar-SA" sz="1800" dirty="0"/>
              <a:t>وهي </a:t>
            </a:r>
            <a:r>
              <a:rPr lang="ar-SA" sz="1800" dirty="0" smtClean="0"/>
              <a:t>تقوم على أساس وجود مجموعة من الخصائص </a:t>
            </a:r>
            <a:r>
              <a:rPr lang="ar-SA" sz="1800" dirty="0"/>
              <a:t>في </a:t>
            </a:r>
            <a:r>
              <a:rPr lang="ar-SA" sz="1800" dirty="0" smtClean="0"/>
              <a:t>مجتمع البحث</a:t>
            </a:r>
            <a:r>
              <a:rPr lang="ar-SA" sz="1800" dirty="0" smtClean="0"/>
              <a:t>.</a:t>
            </a:r>
          </a:p>
          <a:p>
            <a:pPr marL="341313" indent="0" algn="justLow" rtl="1">
              <a:buNone/>
            </a:pPr>
            <a:endParaRPr lang="ar-SA" sz="1800" dirty="0"/>
          </a:p>
          <a:p>
            <a:pPr marL="341313" indent="0" algn="justLow" rtl="1">
              <a:buNone/>
            </a:pPr>
            <a:endParaRPr lang="ar-SA" sz="1800" dirty="0" smtClean="0"/>
          </a:p>
          <a:p>
            <a:pPr marL="341313" indent="0" algn="just" rtl="1">
              <a:buNone/>
            </a:pPr>
            <a:r>
              <a:rPr lang="ar-SA" sz="1800" b="1" dirty="0" smtClean="0"/>
              <a:t>-</a:t>
            </a:r>
            <a:r>
              <a:rPr lang="ar-SA" sz="1800" b="1" dirty="0"/>
              <a:t>2 العينة </a:t>
            </a:r>
            <a:r>
              <a:rPr lang="ar-SA" sz="1800" b="1" dirty="0" smtClean="0"/>
              <a:t>التحكمية</a:t>
            </a:r>
          </a:p>
          <a:p>
            <a:pPr marL="68580" indent="0" algn="just" rtl="1">
              <a:buNone/>
            </a:pPr>
            <a:r>
              <a:rPr lang="ar-SA" sz="1800" dirty="0" smtClean="0"/>
              <a:t>هي عينة يختارها الباحث على أساس اعتقاده </a:t>
            </a:r>
            <a:r>
              <a:rPr lang="ar-SA" sz="1800" dirty="0" smtClean="0"/>
              <a:t>  </a:t>
            </a:r>
            <a:r>
              <a:rPr lang="en-US" sz="1800" dirty="0" smtClean="0"/>
              <a:t>Judgment </a:t>
            </a:r>
            <a:r>
              <a:rPr lang="en-US" sz="1800" dirty="0"/>
              <a:t>Sample </a:t>
            </a:r>
            <a:r>
              <a:rPr lang="ar-SA" sz="1800" dirty="0" smtClean="0"/>
              <a:t>بأنها </a:t>
            </a:r>
            <a:r>
              <a:rPr lang="ar-SA" sz="1800" dirty="0" smtClean="0"/>
              <a:t>تمثل مجتمع البحث</a:t>
            </a:r>
            <a:r>
              <a:rPr lang="ar-SA" sz="1800" dirty="0"/>
              <a:t>.</a:t>
            </a:r>
            <a:endParaRPr lang="ar-SA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4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3472</TotalTime>
  <Words>723</Words>
  <Application>Microsoft Macintosh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Century Gothic</vt:lpstr>
      <vt:lpstr>Tahoma</vt:lpstr>
      <vt:lpstr>Wingdings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88</cp:revision>
  <dcterms:created xsi:type="dcterms:W3CDTF">2018-01-29T07:57:55Z</dcterms:created>
  <dcterms:modified xsi:type="dcterms:W3CDTF">2018-03-17T22:06:54Z</dcterms:modified>
</cp:coreProperties>
</file>