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92" r:id="rId1"/>
  </p:sldMasterIdLst>
  <p:notesMasterIdLst>
    <p:notesMasterId r:id="rId15"/>
  </p:notesMasterIdLst>
  <p:handoutMasterIdLst>
    <p:handoutMasterId r:id="rId16"/>
  </p:handoutMasterIdLst>
  <p:sldIdLst>
    <p:sldId id="295" r:id="rId2"/>
    <p:sldId id="305" r:id="rId3"/>
    <p:sldId id="304" r:id="rId4"/>
    <p:sldId id="306" r:id="rId5"/>
    <p:sldId id="298" r:id="rId6"/>
    <p:sldId id="309" r:id="rId7"/>
    <p:sldId id="299" r:id="rId8"/>
    <p:sldId id="310" r:id="rId9"/>
    <p:sldId id="300" r:id="rId10"/>
    <p:sldId id="311" r:id="rId11"/>
    <p:sldId id="301" r:id="rId12"/>
    <p:sldId id="302" r:id="rId13"/>
    <p:sldId id="303" r:id="rId1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extLst>
      <p:ext uri="{19B8F6BF-5375-455C-9EA6-DF929625EA0E}">
        <p15:presenceInfo xmlns:p15="http://schemas.microsoft.com/office/powerpoint/2012/main" userId="leno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97" autoAdjust="0"/>
    <p:restoredTop sz="50000" autoAdjust="0"/>
  </p:normalViewPr>
  <p:slideViewPr>
    <p:cSldViewPr>
      <p:cViewPr varScale="1">
        <p:scale>
          <a:sx n="68" d="100"/>
          <a:sy n="68" d="100"/>
        </p:scale>
        <p:origin x="2406" y="6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15T10:21:10.775" idx="1">
    <p:pos x="4310" y="10"/>
    <p:text>ص 141 كتاب البحوث بازرعة</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633DE8-A80F-4499-BDCD-49EC5C1E0D06}" type="datetimeFigureOut">
              <a:rPr lang="en-US" smtClean="0"/>
              <a:t>10/29/2018</a:t>
            </a:fld>
            <a:endParaRPr lang="en-US"/>
          </a:p>
        </p:txBody>
      </p:sp>
      <p:sp>
        <p:nvSpPr>
          <p:cNvPr id="4" name="عنصر نائب للتذييل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عنصر نائب لرقم الشريحة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CDE842-4BB0-4791-A666-B286C7B56708}" type="slidenum">
              <a:rPr lang="en-US" smtClean="0"/>
              <a:t>‹#›</a:t>
            </a:fld>
            <a:endParaRPr lang="en-US"/>
          </a:p>
        </p:txBody>
      </p:sp>
    </p:spTree>
    <p:extLst>
      <p:ext uri="{BB962C8B-B14F-4D97-AF65-F5344CB8AC3E}">
        <p14:creationId xmlns:p14="http://schemas.microsoft.com/office/powerpoint/2010/main" val="3705748340"/>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C8599F-57F5-419E-A4FA-EA3C75A9A522}" type="datetimeFigureOut">
              <a:rPr lang="en-US" smtClean="0"/>
              <a:t>10/29/2018</a:t>
            </a:fld>
            <a:endParaRPr lang="en-US"/>
          </a:p>
        </p:txBody>
      </p:sp>
      <p:sp>
        <p:nvSpPr>
          <p:cNvPr id="4" name="عنصر نائب لصورة الشريحة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B1B35-ACE9-4448-B387-022163B67C3C}" type="slidenum">
              <a:rPr lang="en-US" smtClean="0"/>
              <a:t>‹#›</a:t>
            </a:fld>
            <a:endParaRPr lang="en-US"/>
          </a:p>
        </p:txBody>
      </p:sp>
    </p:spTree>
    <p:extLst>
      <p:ext uri="{BB962C8B-B14F-4D97-AF65-F5344CB8AC3E}">
        <p14:creationId xmlns:p14="http://schemas.microsoft.com/office/powerpoint/2010/main" val="179451389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286803" y="0"/>
            <a:ext cx="7449249" cy="9144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486822" y="-28681"/>
            <a:ext cx="2628900" cy="30838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50024" y="3611301"/>
            <a:ext cx="2485016" cy="2269547"/>
          </a:xfrm>
        </p:spPr>
        <p:txBody>
          <a:bodyPr>
            <a:normAutofit/>
          </a:bodyPr>
          <a:lstStyle>
            <a:lvl1pPr>
              <a:defRPr sz="36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3550024" y="5894774"/>
            <a:ext cx="2482352" cy="168083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3554058" y="2022438"/>
            <a:ext cx="1600200" cy="1001308"/>
          </a:xfrm>
        </p:spPr>
        <p:txBody>
          <a:bodyPr anchor="b"/>
          <a:lstStyle>
            <a:lvl1pPr algn="l">
              <a:defRPr sz="2400"/>
            </a:lvl1pPr>
          </a:lstStyle>
          <a:p>
            <a:fld id="{79927107-C849-4146-9C56-6B813BFCC140}" type="datetime1">
              <a:rPr lang="en-US" smtClean="0"/>
              <a:t>10/29/2018</a:t>
            </a:fld>
            <a:endParaRPr lang="en-US"/>
          </a:p>
        </p:txBody>
      </p:sp>
      <p:sp>
        <p:nvSpPr>
          <p:cNvPr id="50" name="Rectangle 49"/>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3977640" y="7626622"/>
            <a:ext cx="2123694" cy="486833"/>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486822" y="7626622"/>
            <a:ext cx="482750" cy="486833"/>
          </a:xfrm>
        </p:spPr>
        <p:txBody>
          <a:bodyPr/>
          <a:lstStyle>
            <a:lvl1pPr>
              <a:defRPr>
                <a:solidFill>
                  <a:schemeClr val="accent1"/>
                </a:solidFill>
              </a:defRPr>
            </a:lvl1pPr>
          </a:lstStyle>
          <a:p>
            <a:fld id="{E46B1557-BA21-4FAD-A3CB-6BEEF1C653ED}" type="slidenum">
              <a:rPr lang="en-US" smtClean="0"/>
              <a:t>‹#›</a:t>
            </a:fld>
            <a:endParaRPr lang="en-US"/>
          </a:p>
        </p:txBody>
      </p:sp>
      <p:sp>
        <p:nvSpPr>
          <p:cNvPr id="89" name="Rectangle 88"/>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5CD201EF-13FA-4E77-908E-BCA41601DCA9}"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373529"/>
            <a:ext cx="1113340" cy="6373792"/>
          </a:xfrm>
        </p:spPr>
        <p:txBody>
          <a:bodyPr vert="eaVert" anchor="ctr"/>
          <a:lstStyle/>
          <a:p>
            <a:r>
              <a:rPr lang="ar-SA"/>
              <a:t>انقر لتحرير نمط العنوان الرئيسي</a:t>
            </a:r>
            <a:endParaRPr lang="en-US"/>
          </a:p>
        </p:txBody>
      </p:sp>
      <p:sp>
        <p:nvSpPr>
          <p:cNvPr id="3" name="Vertical Text Placeholder 2"/>
          <p:cNvSpPr>
            <a:spLocks noGrp="1"/>
          </p:cNvSpPr>
          <p:nvPr>
            <p:ph type="body" orient="vert" idx="1"/>
          </p:nvPr>
        </p:nvSpPr>
        <p:spPr>
          <a:xfrm>
            <a:off x="789972" y="1373529"/>
            <a:ext cx="4067778" cy="6373792"/>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6CE81424-5534-4BD5-9DD9-A825CFF20063}"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E2E76CC-984E-4585-BF9C-F8481F6F8F5D}"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943984" y="3867773"/>
            <a:ext cx="4978101" cy="1816100"/>
          </a:xfrm>
        </p:spPr>
        <p:txBody>
          <a:bodyPr anchor="b"/>
          <a:lstStyle>
            <a:lvl1pPr algn="l">
              <a:defRPr sz="4000" b="0" cap="none" baseline="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943984" y="5689601"/>
            <a:ext cx="4978100" cy="202721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BD64BC9F-4A42-47A7-B3FA-A462E2F851E5}"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5" name="Date Placeholder 4"/>
          <p:cNvSpPr>
            <a:spLocks noGrp="1"/>
          </p:cNvSpPr>
          <p:nvPr>
            <p:ph type="dt" sz="half" idx="10"/>
          </p:nvPr>
        </p:nvSpPr>
        <p:spPr/>
        <p:txBody>
          <a:bodyPr/>
          <a:lstStyle/>
          <a:p>
            <a:fld id="{1C140B27-60FA-49EA-B7DE-8A812387545A}" type="datetime1">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9" name="Content Placeholder 8"/>
          <p:cNvSpPr>
            <a:spLocks noGrp="1"/>
          </p:cNvSpPr>
          <p:nvPr>
            <p:ph sz="quarter" idx="13"/>
          </p:nvPr>
        </p:nvSpPr>
        <p:spPr>
          <a:xfrm>
            <a:off x="781812" y="3084576"/>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1" name="Content Placeholder 10"/>
          <p:cNvSpPr>
            <a:spLocks noGrp="1"/>
          </p:cNvSpPr>
          <p:nvPr>
            <p:ph sz="quarter" idx="14"/>
          </p:nvPr>
        </p:nvSpPr>
        <p:spPr>
          <a:xfrm>
            <a:off x="3483864" y="3084575"/>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1059083" y="3088012"/>
            <a:ext cx="2292861"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781291"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3758878" y="3088013"/>
            <a:ext cx="2291788"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3483864"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EAD6CC72-DC07-46BB-A2D1-A5E820021D17}" type="datetime1">
              <a:rPr lang="en-US" smtClean="0"/>
              <a:t>10/29/2018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818F2331-E410-48F6-8157-2B34B2741DCB}" type="datetime1">
              <a:rPr lang="en-US" smtClean="0"/>
              <a:t>10/29/2018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C1D484-CC1D-4C19-9597-B43D0F6F8F92}" type="datetime1">
              <a:rPr lang="en-US" smtClean="0"/>
              <a:t>10/29/2018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55CA244-2C48-496C-B376-C593FFB28DE4}" type="datetime1">
              <a:rPr lang="en-US" smtClean="0"/>
              <a:t>10/29/2018</a:t>
            </a:fld>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58" name="Rectangle 57"/>
          <p:cNvSpPr/>
          <p:nvPr/>
        </p:nvSpPr>
        <p:spPr>
          <a:xfrm>
            <a:off x="679179" y="802511"/>
            <a:ext cx="2671693" cy="753126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59421" y="1142036"/>
            <a:ext cx="2317830" cy="6867645"/>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61" name="Rectangle 60"/>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2" name="Title 1"/>
          <p:cNvSpPr>
            <a:spLocks noGrp="1"/>
          </p:cNvSpPr>
          <p:nvPr>
            <p:ph type="title"/>
          </p:nvPr>
        </p:nvSpPr>
        <p:spPr>
          <a:xfrm>
            <a:off x="3554875" y="3543246"/>
            <a:ext cx="2478429" cy="1950871"/>
          </a:xfrm>
        </p:spPr>
        <p:txBody>
          <a:bodyPr anchor="b">
            <a:normAutofit/>
          </a:bodyPr>
          <a:lstStyle>
            <a:lvl1pPr algn="l">
              <a:defRPr sz="2800" b="0"/>
            </a:lvl1pPr>
          </a:lstStyle>
          <a:p>
            <a:r>
              <a:rPr lang="ar-SA"/>
              <a:t>انقر لتحرير نمط العنوان الرئيسي</a:t>
            </a:r>
            <a:endParaRPr lang="en-US"/>
          </a:p>
        </p:txBody>
      </p:sp>
      <p:sp>
        <p:nvSpPr>
          <p:cNvPr id="4" name="Text Placeholder 3"/>
          <p:cNvSpPr>
            <a:spLocks noGrp="1"/>
          </p:cNvSpPr>
          <p:nvPr>
            <p:ph type="body" sz="half" idx="2"/>
          </p:nvPr>
        </p:nvSpPr>
        <p:spPr>
          <a:xfrm>
            <a:off x="3552444" y="5515992"/>
            <a:ext cx="2474088" cy="2023872"/>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79179" y="802511"/>
            <a:ext cx="2671693" cy="7531260"/>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50818" y="3547872"/>
            <a:ext cx="2475738" cy="1950720"/>
          </a:xfrm>
        </p:spPr>
        <p:txBody>
          <a:bodyPr anchor="b">
            <a:normAutofit/>
          </a:bodyPr>
          <a:lstStyle>
            <a:lvl1pPr algn="l">
              <a:defRPr sz="2800" b="0"/>
            </a:lvl1pPr>
          </a:lstStyle>
          <a:p>
            <a:r>
              <a:rPr lang="ar-SA"/>
              <a:t>انقر لتحرير نمط العنوان الرئيسي</a:t>
            </a:r>
            <a:endParaRPr lang="en-US"/>
          </a:p>
        </p:txBody>
      </p:sp>
      <p:sp>
        <p:nvSpPr>
          <p:cNvPr id="3" name="Picture Placeholder 2"/>
          <p:cNvSpPr>
            <a:spLocks noGrp="1"/>
          </p:cNvSpPr>
          <p:nvPr>
            <p:ph type="pic" idx="1"/>
          </p:nvPr>
        </p:nvSpPr>
        <p:spPr>
          <a:xfrm>
            <a:off x="753907" y="925060"/>
            <a:ext cx="2519717" cy="7290816"/>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3550973" y="5510785"/>
            <a:ext cx="2475430" cy="202608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F28C9375-34F2-4392-8EA7-C32A5F6F5F73}" type="datetime1">
              <a:rPr lang="en-US" smtClean="0"/>
              <a:t>10/29/2018</a:t>
            </a:fld>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28600" y="0"/>
            <a:ext cx="7449249" cy="9144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42900" y="444650"/>
            <a:ext cx="6172200" cy="824752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420932" y="-28681"/>
            <a:ext cx="2759337" cy="932325"/>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82618" y="1370219"/>
            <a:ext cx="5268558" cy="1524000"/>
          </a:xfrm>
          <a:prstGeom prst="rect">
            <a:avLst/>
          </a:prstGeom>
        </p:spPr>
        <p:txBody>
          <a:bodyPr vert="horz" lIns="91440" tIns="45720" rIns="91440" bIns="45720" rtlCol="0" anchor="b">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782619" y="3098203"/>
            <a:ext cx="5082988" cy="4678636"/>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4498041" y="299324"/>
            <a:ext cx="1600200" cy="486833"/>
          </a:xfrm>
          <a:prstGeom prst="rect">
            <a:avLst/>
          </a:prstGeom>
        </p:spPr>
        <p:txBody>
          <a:bodyPr vert="horz" lIns="91440" tIns="45720" rIns="91440" bIns="45720" rtlCol="0" anchor="ctr"/>
          <a:lstStyle>
            <a:lvl1pPr algn="r">
              <a:defRPr sz="1200">
                <a:solidFill>
                  <a:srgbClr val="FEFEFE"/>
                </a:solidFill>
              </a:defRPr>
            </a:lvl1pPr>
          </a:lstStyle>
          <a:p>
            <a:fld id="{190A2277-9B3C-4E14-A9E4-D3FA93970639}" type="datetime1">
              <a:rPr lang="en-US" smtClean="0"/>
              <a:t>10/29/2018</a:t>
            </a:fld>
            <a:endParaRPr lang="en-US"/>
          </a:p>
        </p:txBody>
      </p:sp>
      <p:sp>
        <p:nvSpPr>
          <p:cNvPr id="5" name="Footer Placeholder 4"/>
          <p:cNvSpPr>
            <a:spLocks noGrp="1"/>
          </p:cNvSpPr>
          <p:nvPr>
            <p:ph type="ftr" sz="quarter" idx="3"/>
          </p:nvPr>
        </p:nvSpPr>
        <p:spPr>
          <a:xfrm>
            <a:off x="3481086" y="7802881"/>
            <a:ext cx="2626614" cy="486833"/>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486822" y="299322"/>
            <a:ext cx="999117" cy="486833"/>
          </a:xfrm>
          <a:prstGeom prst="rect">
            <a:avLst/>
          </a:prstGeom>
        </p:spPr>
        <p:txBody>
          <a:bodyPr vert="horz" lIns="91440" tIns="45720" rIns="91440" bIns="45720" rtlCol="0" anchor="ctr"/>
          <a:lstStyle>
            <a:lvl1pPr algn="l">
              <a:defRPr sz="1200">
                <a:solidFill>
                  <a:srgbClr val="FEFEFE"/>
                </a:solidFill>
              </a:defRPr>
            </a:lvl1pPr>
          </a:lstStyle>
          <a:p>
            <a:fld id="{E46B1557-BA21-4FAD-A3CB-6BEEF1C653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pic>
        <p:nvPicPr>
          <p:cNvPr id="1024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379" t="30558" r="36941" b="46356"/>
          <a:stretch/>
        </p:blipFill>
        <p:spPr bwMode="auto">
          <a:xfrm>
            <a:off x="516010" y="3715134"/>
            <a:ext cx="5960990" cy="1771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6264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6" name="عنصر نائب للمحتوى 2"/>
          <p:cNvSpPr txBox="1">
            <a:spLocks/>
          </p:cNvSpPr>
          <p:nvPr/>
        </p:nvSpPr>
        <p:spPr>
          <a:xfrm>
            <a:off x="609600" y="697523"/>
            <a:ext cx="59436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1800" dirty="0"/>
          </a:p>
          <a:p>
            <a:pPr marL="68580" indent="0" algn="ctr" rtl="1">
              <a:buNone/>
            </a:pPr>
            <a:r>
              <a:rPr lang="ar-SA" sz="1800" b="1" dirty="0">
                <a:solidFill>
                  <a:srgbClr val="0070C0"/>
                </a:solidFill>
              </a:rPr>
              <a:t>ثالثاً –الهاتف:</a:t>
            </a:r>
          </a:p>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عيوب الاستقصاء عبر الهاتف:</a:t>
            </a:r>
          </a:p>
          <a:p>
            <a:pPr algn="justLow" rtl="1">
              <a:buFontTx/>
              <a:buChar char="-"/>
            </a:pPr>
            <a:r>
              <a:rPr lang="ar-SA" sz="1800" dirty="0"/>
              <a:t>يرفض الكثير من الأفراد الإجابة على أسئلة الاستقصاء عبر الهاتف (الثقة , الجهل بالمعلومات,الوقت غير مناسب او الاستقصاء طويل)</a:t>
            </a:r>
          </a:p>
          <a:p>
            <a:pPr marL="68580" indent="0" algn="justLow" rtl="1">
              <a:buNone/>
            </a:pPr>
            <a:r>
              <a:rPr lang="ar-SA" sz="1800" dirty="0"/>
              <a:t>- لا تصلح في حالة قوائم الاستقصاء الطويلة لأنها في هذه الحالة تتسبب فيما يلي:</a:t>
            </a:r>
          </a:p>
          <a:p>
            <a:pPr marL="801688" indent="-171450" algn="justLow" rtl="1">
              <a:buNone/>
            </a:pPr>
            <a:r>
              <a:rPr lang="ar-SA" sz="1800" dirty="0"/>
              <a:t>- ارتفاع التكلفة.</a:t>
            </a:r>
          </a:p>
          <a:p>
            <a:pPr marL="915988" indent="-285750" algn="justLow" rtl="1">
              <a:buFontTx/>
              <a:buChar char="-"/>
            </a:pPr>
            <a:r>
              <a:rPr lang="ar-SA" sz="1800" dirty="0"/>
              <a:t>انخفض معدل الردود بسبب اعتراض المستقصى منهم على إطالة الاتصال.</a:t>
            </a:r>
          </a:p>
          <a:p>
            <a:pPr marL="915988" indent="-285750" algn="justLow" rtl="1">
              <a:buFontTx/>
              <a:buChar char="-"/>
            </a:pPr>
            <a:r>
              <a:rPr lang="ar-SA" sz="1800" dirty="0"/>
              <a:t>لا تمكن من وجود وسائل ايضاح أو رسومات.</a:t>
            </a:r>
          </a:p>
          <a:p>
            <a:pPr marL="915988" indent="-285750" algn="justLow" rtl="1">
              <a:buFontTx/>
              <a:buChar char="-"/>
            </a:pPr>
            <a:r>
              <a:rPr lang="ar-SA" sz="1800" dirty="0"/>
              <a:t>صعوبة الرد على الاسئلة التي تتطلب الاختيار بين الاجابات او الترتيب تصاعدياُ</a:t>
            </a:r>
          </a:p>
          <a:p>
            <a:pPr marL="915988" indent="-285750" algn="justLow" rtl="1">
              <a:buFontTx/>
              <a:buChar char="-"/>
            </a:pPr>
            <a:r>
              <a:rPr lang="ar-SA" sz="1800" dirty="0"/>
              <a:t>احراج المستقصي بسبب بعض الردود العنيفة من المستقصي منه بسبب الوقت غير المناسب او المكان الغير ملائم</a:t>
            </a:r>
          </a:p>
          <a:p>
            <a:pPr algn="justLow" rtl="1">
              <a:buFontTx/>
              <a:buChar char="-"/>
            </a:pPr>
            <a:endParaRPr lang="ar-SA" sz="1800" dirty="0"/>
          </a:p>
          <a:p>
            <a:pPr algn="justLow" rtl="1">
              <a:buFontTx/>
              <a:buChar char="-"/>
            </a:pPr>
            <a:endParaRPr lang="ar-SA" sz="1800" dirty="0"/>
          </a:p>
          <a:p>
            <a:pPr marL="68580" indent="0" algn="justLow" rtl="1">
              <a:buNone/>
            </a:pPr>
            <a:endParaRPr lang="ar-SA" sz="1800" dirty="0">
              <a:solidFill>
                <a:schemeClr val="tx1"/>
              </a:solidFill>
            </a:endParaRPr>
          </a:p>
        </p:txBody>
      </p:sp>
    </p:spTree>
    <p:extLst>
      <p:ext uri="{BB962C8B-B14F-4D97-AF65-F5344CB8AC3E}">
        <p14:creationId xmlns:p14="http://schemas.microsoft.com/office/powerpoint/2010/main" val="1015063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35727" y="1066800"/>
            <a:ext cx="5541981" cy="7162800"/>
          </a:xfrm>
        </p:spPr>
        <p:txBody>
          <a:bodyPr>
            <a:normAutofit/>
          </a:bodyPr>
          <a:lstStyle/>
          <a:p>
            <a:pPr marL="68580" indent="0" algn="justLow" rtl="1">
              <a:buNone/>
            </a:pPr>
            <a:r>
              <a:rPr lang="ar-SA" sz="1800" dirty="0">
                <a:solidFill>
                  <a:srgbClr val="0070C0"/>
                </a:solidFill>
              </a:rPr>
              <a:t> </a:t>
            </a:r>
          </a:p>
          <a:p>
            <a:pPr marL="68580" indent="0" algn="justLow" rtl="1">
              <a:buNone/>
            </a:pPr>
            <a:r>
              <a:rPr lang="ar-SA" sz="1800" dirty="0">
                <a:solidFill>
                  <a:schemeClr val="tx1"/>
                </a:solidFill>
              </a:rPr>
              <a:t>يعد الحاسب الآلي من الوسائل الحديثة في الاستقصاء. وقد بدأ استخدامه في الولايات المتحدة والدول الأوروبية.حيث تقوم الشركة بتثبيت الحاسب الالي في المركز التجاري او المحل المستهدف للبحث و يقوم احد افراد المنفذة بالشرح و الاشراف على ملئ الاستبيان.</a:t>
            </a:r>
          </a:p>
          <a:p>
            <a:pPr marL="68580" indent="0" algn="justLow" rtl="1">
              <a:buNone/>
            </a:pPr>
            <a:endParaRPr lang="ar-SA" sz="1800" dirty="0">
              <a:solidFill>
                <a:schemeClr val="tx1"/>
              </a:solidFill>
            </a:endParaRPr>
          </a:p>
          <a:p>
            <a:pPr marL="68580" indent="0" algn="justLow" rtl="1">
              <a:buNone/>
            </a:pPr>
            <a:r>
              <a:rPr lang="ar-SA" sz="1800" dirty="0">
                <a:solidFill>
                  <a:srgbClr val="0070C0"/>
                </a:solidFill>
              </a:rPr>
              <a:t>مميزات الاستقصاء عبر الحاسب الآلي:</a:t>
            </a:r>
          </a:p>
          <a:p>
            <a:pPr marL="68580" indent="0" algn="justLow" rtl="1">
              <a:buNone/>
            </a:pPr>
            <a:r>
              <a:rPr lang="ar-SA" sz="1800" dirty="0"/>
              <a:t>- انخفض التحيز، حيث العلاقة بين </a:t>
            </a:r>
            <a:r>
              <a:rPr lang="ar-SA" sz="1800" dirty="0" err="1"/>
              <a:t>المستقصى</a:t>
            </a:r>
            <a:r>
              <a:rPr lang="ar-SA" sz="1800" dirty="0"/>
              <a:t> منه وجهاز الحاسب فقط</a:t>
            </a:r>
          </a:p>
          <a:p>
            <a:pPr algn="justLow" rtl="1">
              <a:buFontTx/>
              <a:buChar char="-"/>
            </a:pPr>
            <a:r>
              <a:rPr lang="ar-SA" sz="1800" dirty="0"/>
              <a:t>السرعة في إجراء الاستقصاء. </a:t>
            </a:r>
          </a:p>
          <a:p>
            <a:pPr algn="justLow" rtl="1">
              <a:buFontTx/>
              <a:buChar char="-"/>
            </a:pPr>
            <a:r>
              <a:rPr lang="ar-SA" sz="1800" dirty="0"/>
              <a:t>سرعة تبويب البيانات لوجود الإجابات على الحاسب</a:t>
            </a:r>
          </a:p>
          <a:p>
            <a:pPr algn="justLow" rtl="1">
              <a:buFontTx/>
              <a:buChar char="-"/>
            </a:pPr>
            <a:r>
              <a:rPr lang="ar-SA" sz="1800" dirty="0"/>
              <a:t>تصلح في البحوث التي تحتوي على أسئلة شخصية.</a:t>
            </a:r>
          </a:p>
          <a:p>
            <a:pPr algn="justLow" rtl="1">
              <a:buFontTx/>
              <a:buChar char="-"/>
            </a:pPr>
            <a:endParaRPr lang="ar-SA" sz="1800" dirty="0"/>
          </a:p>
          <a:p>
            <a:pPr marL="68580" indent="0" algn="justLow" rtl="1">
              <a:buNone/>
            </a:pPr>
            <a:r>
              <a:rPr lang="ar-SA" sz="1800" dirty="0">
                <a:solidFill>
                  <a:srgbClr val="0070C0"/>
                </a:solidFill>
              </a:rPr>
              <a:t>عيوب الاستقصاء عبر الحاسب الآلي:</a:t>
            </a:r>
          </a:p>
          <a:p>
            <a:pPr algn="justLow" rtl="1">
              <a:buFontTx/>
              <a:buChar char="-"/>
            </a:pPr>
            <a:r>
              <a:rPr lang="ar-SA" sz="1800" dirty="0">
                <a:solidFill>
                  <a:schemeClr val="tx1"/>
                </a:solidFill>
              </a:rPr>
              <a:t>ا</a:t>
            </a:r>
            <a:r>
              <a:rPr lang="ar-SA" sz="1800" dirty="0"/>
              <a:t>رتفاع التكاليف لتوفير الاجهزة و المشرفين.</a:t>
            </a:r>
          </a:p>
          <a:p>
            <a:pPr algn="justLow" rtl="1">
              <a:buFontTx/>
              <a:buChar char="-"/>
            </a:pPr>
            <a:r>
              <a:rPr lang="ar-SA" sz="1800" dirty="0">
                <a:solidFill>
                  <a:schemeClr val="tx1"/>
                </a:solidFill>
              </a:rPr>
              <a:t>قد يكون مضيعة للوقت اذ لم يكون </a:t>
            </a:r>
            <a:r>
              <a:rPr lang="ar-SA" sz="1800" dirty="0" err="1">
                <a:solidFill>
                  <a:schemeClr val="tx1"/>
                </a:solidFill>
              </a:rPr>
              <a:t>المستقصى</a:t>
            </a:r>
            <a:r>
              <a:rPr lang="ar-SA" sz="1800" dirty="0">
                <a:solidFill>
                  <a:schemeClr val="tx1"/>
                </a:solidFill>
              </a:rPr>
              <a:t> منه ملما بمعرفة الحاسب</a:t>
            </a:r>
          </a:p>
          <a:p>
            <a:pPr algn="justLow" rtl="1">
              <a:buFontTx/>
              <a:buChar char="-"/>
            </a:pP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r>
              <a:rPr lang="ar-SA" sz="1800" b="1" dirty="0">
                <a:solidFill>
                  <a:srgbClr val="0070C0"/>
                </a:solidFill>
              </a:rPr>
              <a:t>رابعاً- الحاسب الآلي</a:t>
            </a:r>
          </a:p>
        </p:txBody>
      </p:sp>
    </p:spTree>
    <p:extLst>
      <p:ext uri="{BB962C8B-B14F-4D97-AF65-F5344CB8AC3E}">
        <p14:creationId xmlns:p14="http://schemas.microsoft.com/office/powerpoint/2010/main" val="70553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914400" y="9906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r>
              <a:rPr lang="ar-SA" sz="1800" b="1" dirty="0">
                <a:solidFill>
                  <a:srgbClr val="0070C0"/>
                </a:solidFill>
              </a:rPr>
              <a:t>خامسا - البريد الكتروني</a:t>
            </a:r>
          </a:p>
          <a:p>
            <a:pPr marL="68580" indent="0" algn="justLow" rtl="1">
              <a:buNone/>
            </a:pPr>
            <a:endParaRPr lang="ar-SA" sz="1800" dirty="0"/>
          </a:p>
          <a:p>
            <a:pPr marL="68580" indent="0" algn="justLow" rtl="1">
              <a:buNone/>
            </a:pPr>
            <a:r>
              <a:rPr lang="ar-SA" sz="1800" dirty="0"/>
              <a:t>البريد الإلكتروني </a:t>
            </a:r>
            <a:r>
              <a:rPr lang="en-US" sz="1800" dirty="0"/>
              <a:t>Email </a:t>
            </a:r>
            <a:r>
              <a:rPr lang="ar-SA" sz="1800" dirty="0"/>
              <a:t> هو وسيلة اتصال من خلال الشبكة الإلكترونية عبر أجهزة الحاسب الألي </a:t>
            </a:r>
          </a:p>
          <a:p>
            <a:pPr marL="68580" indent="0" algn="justLow" rtl="1">
              <a:buNone/>
            </a:pPr>
            <a:endParaRPr lang="ar-SA" sz="1800" dirty="0"/>
          </a:p>
          <a:p>
            <a:pPr marL="68580" indent="0" algn="justLow" rtl="1">
              <a:buNone/>
            </a:pPr>
            <a:r>
              <a:rPr lang="ar-SA" sz="1800" dirty="0">
                <a:solidFill>
                  <a:srgbClr val="0070C0"/>
                </a:solidFill>
              </a:rPr>
              <a:t>مميزات الاستقصاء عبر البريد الإلكتروني:</a:t>
            </a:r>
          </a:p>
          <a:p>
            <a:pPr marL="68580" indent="0" algn="justLow" rtl="1">
              <a:buNone/>
            </a:pPr>
            <a:r>
              <a:rPr lang="ar-SA" sz="1800" dirty="0"/>
              <a:t>- انخفاض التكاليف. </a:t>
            </a:r>
          </a:p>
          <a:p>
            <a:pPr marL="68580" indent="0" algn="justLow" rtl="1">
              <a:buNone/>
            </a:pPr>
            <a:r>
              <a:rPr lang="ar-SA" sz="1800" dirty="0"/>
              <a:t>- سرعة الحصول على الإجابات.</a:t>
            </a:r>
          </a:p>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عيوب الاستقصاء عبر البريد الإلكتروني:</a:t>
            </a:r>
          </a:p>
          <a:p>
            <a:pPr marL="68580" indent="0" algn="justLow" rtl="1">
              <a:buNone/>
            </a:pPr>
            <a:r>
              <a:rPr lang="ar-SA" sz="1800" dirty="0"/>
              <a:t>يعاب على البريد الإلكتروني ما يلي:</a:t>
            </a:r>
          </a:p>
          <a:p>
            <a:pPr algn="justLow" rtl="1">
              <a:buFontTx/>
              <a:buChar char="-"/>
            </a:pPr>
            <a:r>
              <a:rPr lang="ar-SA" sz="1800" dirty="0"/>
              <a:t>لا يمكن الاتصال بمفردات البحث التي لا تملك بريداً إلكترونياً. </a:t>
            </a:r>
          </a:p>
          <a:p>
            <a:pPr algn="justLow" rtl="1">
              <a:buFontTx/>
              <a:buChar char="-"/>
            </a:pPr>
            <a:r>
              <a:rPr lang="ar-SA" sz="1800" dirty="0"/>
              <a:t>إهمال الكثيرين للرسائل البريدية غير المتوقعة الأمر التي يقلل من معدل الردود.</a:t>
            </a:r>
          </a:p>
          <a:p>
            <a:pPr algn="justLow" rtl="1">
              <a:buFontTx/>
              <a:buChar char="-"/>
            </a:pPr>
            <a:r>
              <a:rPr lang="ar-SA" sz="1800" dirty="0"/>
              <a:t>ربما تحتاج هذه الطريقة اتصالاً مسبقاً مع مفردات العينة والطلب منهم الإجابة على قائمة الاستقصاء.</a:t>
            </a:r>
          </a:p>
          <a:p>
            <a:pPr marL="68580" indent="0" algn="justLow" rtl="1">
              <a:buNone/>
            </a:pPr>
            <a:endParaRPr lang="ar-SA" sz="1800" dirty="0">
              <a:solidFill>
                <a:schemeClr val="tx1"/>
              </a:solidFill>
            </a:endParaRPr>
          </a:p>
        </p:txBody>
      </p:sp>
    </p:spTree>
    <p:extLst>
      <p:ext uri="{BB962C8B-B14F-4D97-AF65-F5344CB8AC3E}">
        <p14:creationId xmlns:p14="http://schemas.microsoft.com/office/powerpoint/2010/main" val="1204750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782618" y="9144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r>
              <a:rPr lang="ar-SA" sz="1800" b="1" dirty="0">
                <a:solidFill>
                  <a:srgbClr val="0070C0"/>
                </a:solidFill>
              </a:rPr>
              <a:t>سادساً- الإنترنت</a:t>
            </a:r>
          </a:p>
          <a:p>
            <a:pPr marL="68580" indent="0" algn="ctr" rtl="1">
              <a:buNone/>
            </a:pPr>
            <a:endParaRPr lang="ar-SA" sz="1800" b="1" dirty="0">
              <a:solidFill>
                <a:srgbClr val="0070C0"/>
              </a:solidFill>
            </a:endParaRPr>
          </a:p>
          <a:p>
            <a:pPr marL="68580" indent="0" algn="justLow" rtl="1">
              <a:buNone/>
            </a:pPr>
            <a:r>
              <a:rPr lang="ar-SA" sz="1800" dirty="0"/>
              <a:t>يستخدم الانترنت كوسيلة للاتصال كتابية/ صوتية/مرئية.</a:t>
            </a:r>
            <a:r>
              <a:rPr lang="en-US" sz="1800" dirty="0"/>
              <a:t>chat , conference,</a:t>
            </a:r>
            <a:endParaRPr lang="ar-SA" sz="1800" dirty="0"/>
          </a:p>
          <a:p>
            <a:pPr marL="68580" indent="0" algn="justLow" rtl="1">
              <a:buNone/>
            </a:pPr>
            <a:r>
              <a:rPr lang="ar-SA" sz="1800" dirty="0"/>
              <a:t>ويمكن استخدام هذه الميزة في جمع البيانات في مجال البحوث التسويقية.</a:t>
            </a:r>
          </a:p>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مميزات الاستقصاء عبر الإنترنت:</a:t>
            </a:r>
          </a:p>
          <a:p>
            <a:pPr marL="457200" indent="0" algn="justLow" rtl="1">
              <a:buNone/>
            </a:pPr>
            <a:r>
              <a:rPr lang="ar-SA" sz="1800" dirty="0"/>
              <a:t>- سرعة الحصول على البيانات </a:t>
            </a:r>
          </a:p>
          <a:p>
            <a:pPr marL="457200" indent="0" algn="justLow" rtl="1">
              <a:buNone/>
            </a:pPr>
            <a:r>
              <a:rPr lang="ar-SA" sz="1800" dirty="0"/>
              <a:t>-انخفض تكلفتها مقارنة بالطرق الأخر</a:t>
            </a:r>
          </a:p>
          <a:p>
            <a:pPr marL="457200" indent="0" algn="justLow" rtl="1">
              <a:buNone/>
            </a:pPr>
            <a:r>
              <a:rPr lang="ar-SA" sz="1800" dirty="0">
                <a:solidFill>
                  <a:schemeClr val="tx1"/>
                </a:solidFill>
              </a:rPr>
              <a:t>-</a:t>
            </a:r>
            <a:r>
              <a:rPr lang="ar-SA" sz="1800" dirty="0"/>
              <a:t>إمكانية توضيح الغموض واللبس في الأسئلة </a:t>
            </a:r>
            <a:r>
              <a:rPr lang="ar-SA" sz="1800" dirty="0" err="1"/>
              <a:t>للمستقصى</a:t>
            </a:r>
            <a:r>
              <a:rPr lang="ar-SA" sz="1800" dirty="0"/>
              <a:t> منه. </a:t>
            </a:r>
          </a:p>
          <a:p>
            <a:pPr marL="457200" indent="0" algn="justLow" rtl="1">
              <a:buNone/>
            </a:pPr>
            <a:endParaRPr lang="ar-SA" sz="1800" dirty="0"/>
          </a:p>
          <a:p>
            <a:pPr marL="68580" indent="0" algn="justLow" rtl="1">
              <a:buNone/>
            </a:pPr>
            <a:r>
              <a:rPr lang="ar-SA" sz="1800" dirty="0">
                <a:solidFill>
                  <a:srgbClr val="0070C0"/>
                </a:solidFill>
              </a:rPr>
              <a:t>عيوب الاستقصاء عبر الإنترانت:</a:t>
            </a:r>
          </a:p>
          <a:p>
            <a:pPr marL="457200" indent="0" algn="justLow" rtl="1">
              <a:buNone/>
            </a:pPr>
            <a:r>
              <a:rPr lang="ar-SA" sz="1800" dirty="0"/>
              <a:t>- استخدامها محدود بسبب عدم توافر شبكة الإنترنت لدى الكثيرين من الأفراد. </a:t>
            </a:r>
          </a:p>
          <a:p>
            <a:pPr marL="457200" indent="0" algn="justLow" rtl="1">
              <a:buNone/>
            </a:pPr>
            <a:r>
              <a:rPr lang="ar-SA" sz="1800" dirty="0"/>
              <a:t>- تتطلب مهارات استخدام الانترنت في الاتصال مثل مهارات الدخول والخروج والكتابة.</a:t>
            </a:r>
          </a:p>
          <a:p>
            <a:pPr marL="457200" indent="0" algn="justLow" rtl="1">
              <a:buNone/>
            </a:pPr>
            <a:r>
              <a:rPr lang="ar-SA" sz="1800" dirty="0"/>
              <a:t>- إمكانية تعدد مرات انقطاع الاتصال بسبب الاستخدام الكثيف للشبكة في أوقات الذروة.</a:t>
            </a:r>
            <a:endParaRPr lang="ar-SA" sz="1800" dirty="0">
              <a:solidFill>
                <a:schemeClr val="tx1"/>
              </a:solidFill>
            </a:endParaRPr>
          </a:p>
        </p:txBody>
      </p:sp>
    </p:spTree>
    <p:extLst>
      <p:ext uri="{BB962C8B-B14F-4D97-AF65-F5344CB8AC3E}">
        <p14:creationId xmlns:p14="http://schemas.microsoft.com/office/powerpoint/2010/main" val="82201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181C9-04F2-4942-AE4B-66BA9AA2FE2A}"/>
              </a:ext>
            </a:extLst>
          </p:cNvPr>
          <p:cNvSpPr>
            <a:spLocks noGrp="1"/>
          </p:cNvSpPr>
          <p:nvPr>
            <p:ph type="title"/>
          </p:nvPr>
        </p:nvSpPr>
        <p:spPr/>
        <p:txBody>
          <a:bodyPr/>
          <a:lstStyle/>
          <a:p>
            <a:endParaRPr lang="en-US"/>
          </a:p>
        </p:txBody>
      </p:sp>
      <p:grpSp>
        <p:nvGrpSpPr>
          <p:cNvPr id="5" name="Group 4">
            <a:extLst>
              <a:ext uri="{FF2B5EF4-FFF2-40B4-BE49-F238E27FC236}">
                <a16:creationId xmlns:a16="http://schemas.microsoft.com/office/drawing/2014/main" id="{2CBC144D-A669-4D67-BAD0-44261293A5A5}"/>
              </a:ext>
            </a:extLst>
          </p:cNvPr>
          <p:cNvGrpSpPr/>
          <p:nvPr/>
        </p:nvGrpSpPr>
        <p:grpSpPr>
          <a:xfrm>
            <a:off x="307020" y="2132219"/>
            <a:ext cx="6550980" cy="3626954"/>
            <a:chOff x="154619" y="3528413"/>
            <a:chExt cx="6320159" cy="2131323"/>
          </a:xfrm>
        </p:grpSpPr>
        <p:sp>
          <p:nvSpPr>
            <p:cNvPr id="6" name="Freeform: Shape 5">
              <a:extLst>
                <a:ext uri="{FF2B5EF4-FFF2-40B4-BE49-F238E27FC236}">
                  <a16:creationId xmlns:a16="http://schemas.microsoft.com/office/drawing/2014/main" id="{BD21688B-1EC5-433D-954C-C2BC69598A2B}"/>
                </a:ext>
              </a:extLst>
            </p:cNvPr>
            <p:cNvSpPr/>
            <p:nvPr/>
          </p:nvSpPr>
          <p:spPr>
            <a:xfrm>
              <a:off x="4595813" y="5057550"/>
              <a:ext cx="1503173" cy="178843"/>
            </a:xfrm>
            <a:custGeom>
              <a:avLst/>
              <a:gdLst/>
              <a:ahLst/>
              <a:cxnLst/>
              <a:rect l="0" t="0" r="0" b="0"/>
              <a:pathLst>
                <a:path>
                  <a:moveTo>
                    <a:pt x="0" y="0"/>
                  </a:moveTo>
                  <a:lnTo>
                    <a:pt x="0" y="121876"/>
                  </a:lnTo>
                  <a:lnTo>
                    <a:pt x="1503173" y="121876"/>
                  </a:lnTo>
                  <a:lnTo>
                    <a:pt x="150317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Shape 6">
              <a:extLst>
                <a:ext uri="{FF2B5EF4-FFF2-40B4-BE49-F238E27FC236}">
                  <a16:creationId xmlns:a16="http://schemas.microsoft.com/office/drawing/2014/main" id="{112D11BB-D5A8-4F14-9DB4-3C9CFDEBD3D7}"/>
                </a:ext>
              </a:extLst>
            </p:cNvPr>
            <p:cNvSpPr/>
            <p:nvPr/>
          </p:nvSpPr>
          <p:spPr>
            <a:xfrm>
              <a:off x="4595813" y="5057550"/>
              <a:ext cx="751586" cy="178843"/>
            </a:xfrm>
            <a:custGeom>
              <a:avLst/>
              <a:gdLst/>
              <a:ahLst/>
              <a:cxnLst/>
              <a:rect l="0" t="0" r="0" b="0"/>
              <a:pathLst>
                <a:path>
                  <a:moveTo>
                    <a:pt x="0" y="0"/>
                  </a:moveTo>
                  <a:lnTo>
                    <a:pt x="0" y="121876"/>
                  </a:lnTo>
                  <a:lnTo>
                    <a:pt x="751586" y="121876"/>
                  </a:lnTo>
                  <a:lnTo>
                    <a:pt x="751586"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Shape 7">
              <a:extLst>
                <a:ext uri="{FF2B5EF4-FFF2-40B4-BE49-F238E27FC236}">
                  <a16:creationId xmlns:a16="http://schemas.microsoft.com/office/drawing/2014/main" id="{64BC12BD-D9D9-4148-B19D-E5956046E88A}"/>
                </a:ext>
              </a:extLst>
            </p:cNvPr>
            <p:cNvSpPr/>
            <p:nvPr/>
          </p:nvSpPr>
          <p:spPr>
            <a:xfrm>
              <a:off x="4550093" y="5057550"/>
              <a:ext cx="91440" cy="178843"/>
            </a:xfrm>
            <a:custGeom>
              <a:avLst/>
              <a:gdLst/>
              <a:ahLst/>
              <a:cxnLst/>
              <a:rect l="0" t="0" r="0" b="0"/>
              <a:pathLst>
                <a:path>
                  <a:moveTo>
                    <a:pt x="45720" y="0"/>
                  </a:moveTo>
                  <a:lnTo>
                    <a:pt x="4572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Shape 8">
              <a:extLst>
                <a:ext uri="{FF2B5EF4-FFF2-40B4-BE49-F238E27FC236}">
                  <a16:creationId xmlns:a16="http://schemas.microsoft.com/office/drawing/2014/main" id="{C1C94A5C-308E-4EE4-858B-F04FE4C4C4B3}"/>
                </a:ext>
              </a:extLst>
            </p:cNvPr>
            <p:cNvSpPr/>
            <p:nvPr/>
          </p:nvSpPr>
          <p:spPr>
            <a:xfrm>
              <a:off x="3844226" y="5057550"/>
              <a:ext cx="751586" cy="178843"/>
            </a:xfrm>
            <a:custGeom>
              <a:avLst/>
              <a:gdLst/>
              <a:ahLst/>
              <a:cxnLst/>
              <a:rect l="0" t="0" r="0" b="0"/>
              <a:pathLst>
                <a:path>
                  <a:moveTo>
                    <a:pt x="751586" y="0"/>
                  </a:moveTo>
                  <a:lnTo>
                    <a:pt x="751586"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Shape 9">
              <a:extLst>
                <a:ext uri="{FF2B5EF4-FFF2-40B4-BE49-F238E27FC236}">
                  <a16:creationId xmlns:a16="http://schemas.microsoft.com/office/drawing/2014/main" id="{754C09CB-9CFE-40FD-A0FB-617D96863C31}"/>
                </a:ext>
              </a:extLst>
            </p:cNvPr>
            <p:cNvSpPr/>
            <p:nvPr/>
          </p:nvSpPr>
          <p:spPr>
            <a:xfrm>
              <a:off x="3092640" y="5057550"/>
              <a:ext cx="1503173" cy="178843"/>
            </a:xfrm>
            <a:custGeom>
              <a:avLst/>
              <a:gdLst/>
              <a:ahLst/>
              <a:cxnLst/>
              <a:rect l="0" t="0" r="0" b="0"/>
              <a:pathLst>
                <a:path>
                  <a:moveTo>
                    <a:pt x="1503173" y="0"/>
                  </a:moveTo>
                  <a:lnTo>
                    <a:pt x="150317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Shape 10">
              <a:extLst>
                <a:ext uri="{FF2B5EF4-FFF2-40B4-BE49-F238E27FC236}">
                  <a16:creationId xmlns:a16="http://schemas.microsoft.com/office/drawing/2014/main" id="{DB45DDB8-FE39-409C-AB3B-192C195F5904}"/>
                </a:ext>
              </a:extLst>
            </p:cNvPr>
            <p:cNvSpPr/>
            <p:nvPr/>
          </p:nvSpPr>
          <p:spPr>
            <a:xfrm>
              <a:off x="3280536" y="4488223"/>
              <a:ext cx="1315276" cy="178843"/>
            </a:xfrm>
            <a:custGeom>
              <a:avLst/>
              <a:gdLst/>
              <a:ahLst/>
              <a:cxnLst/>
              <a:rect l="0" t="0" r="0" b="0"/>
              <a:pathLst>
                <a:path>
                  <a:moveTo>
                    <a:pt x="0" y="0"/>
                  </a:moveTo>
                  <a:lnTo>
                    <a:pt x="0" y="121876"/>
                  </a:lnTo>
                  <a:lnTo>
                    <a:pt x="1315276" y="121876"/>
                  </a:lnTo>
                  <a:lnTo>
                    <a:pt x="1315276"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Freeform: Shape 11">
              <a:extLst>
                <a:ext uri="{FF2B5EF4-FFF2-40B4-BE49-F238E27FC236}">
                  <a16:creationId xmlns:a16="http://schemas.microsoft.com/office/drawing/2014/main" id="{C4DFD65F-3608-4A86-BC67-F549EC8FDA14}"/>
                </a:ext>
              </a:extLst>
            </p:cNvPr>
            <p:cNvSpPr/>
            <p:nvPr/>
          </p:nvSpPr>
          <p:spPr>
            <a:xfrm>
              <a:off x="1965260" y="5057550"/>
              <a:ext cx="375793" cy="178843"/>
            </a:xfrm>
            <a:custGeom>
              <a:avLst/>
              <a:gdLst/>
              <a:ahLst/>
              <a:cxnLst/>
              <a:rect l="0" t="0" r="0" b="0"/>
              <a:pathLst>
                <a:path>
                  <a:moveTo>
                    <a:pt x="0" y="0"/>
                  </a:moveTo>
                  <a:lnTo>
                    <a:pt x="0" y="121876"/>
                  </a:lnTo>
                  <a:lnTo>
                    <a:pt x="375793" y="121876"/>
                  </a:lnTo>
                  <a:lnTo>
                    <a:pt x="37579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BF11FB1E-0663-47E1-936A-879D9810F9C8}"/>
                </a:ext>
              </a:extLst>
            </p:cNvPr>
            <p:cNvSpPr/>
            <p:nvPr/>
          </p:nvSpPr>
          <p:spPr>
            <a:xfrm>
              <a:off x="1589466" y="5057550"/>
              <a:ext cx="375793" cy="178843"/>
            </a:xfrm>
            <a:custGeom>
              <a:avLst/>
              <a:gdLst/>
              <a:ahLst/>
              <a:cxnLst/>
              <a:rect l="0" t="0" r="0" b="0"/>
              <a:pathLst>
                <a:path>
                  <a:moveTo>
                    <a:pt x="375793" y="0"/>
                  </a:moveTo>
                  <a:lnTo>
                    <a:pt x="37579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Freeform: Shape 13">
              <a:extLst>
                <a:ext uri="{FF2B5EF4-FFF2-40B4-BE49-F238E27FC236}">
                  <a16:creationId xmlns:a16="http://schemas.microsoft.com/office/drawing/2014/main" id="{0130CEC7-68C9-4B75-B1C3-DC352CA0A22A}"/>
                </a:ext>
              </a:extLst>
            </p:cNvPr>
            <p:cNvSpPr/>
            <p:nvPr/>
          </p:nvSpPr>
          <p:spPr>
            <a:xfrm>
              <a:off x="1965260" y="4488223"/>
              <a:ext cx="1315276" cy="178843"/>
            </a:xfrm>
            <a:custGeom>
              <a:avLst/>
              <a:gdLst/>
              <a:ahLst/>
              <a:cxnLst/>
              <a:rect l="0" t="0" r="0" b="0"/>
              <a:pathLst>
                <a:path>
                  <a:moveTo>
                    <a:pt x="1315276" y="0"/>
                  </a:moveTo>
                  <a:lnTo>
                    <a:pt x="1315276"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Freeform: Shape 14">
              <a:extLst>
                <a:ext uri="{FF2B5EF4-FFF2-40B4-BE49-F238E27FC236}">
                  <a16:creationId xmlns:a16="http://schemas.microsoft.com/office/drawing/2014/main" id="{7E8C8AB0-75F0-47A8-9EF5-4CA7127DDE6E}"/>
                </a:ext>
              </a:extLst>
            </p:cNvPr>
            <p:cNvSpPr/>
            <p:nvPr/>
          </p:nvSpPr>
          <p:spPr>
            <a:xfrm>
              <a:off x="2059208" y="3918896"/>
              <a:ext cx="1221328" cy="178843"/>
            </a:xfrm>
            <a:custGeom>
              <a:avLst/>
              <a:gdLst/>
              <a:ahLst/>
              <a:cxnLst/>
              <a:rect l="0" t="0" r="0" b="0"/>
              <a:pathLst>
                <a:path>
                  <a:moveTo>
                    <a:pt x="0" y="0"/>
                  </a:moveTo>
                  <a:lnTo>
                    <a:pt x="0" y="121876"/>
                  </a:lnTo>
                  <a:lnTo>
                    <a:pt x="1221328" y="121876"/>
                  </a:lnTo>
                  <a:lnTo>
                    <a:pt x="1221328" y="17884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eeform: Shape 15">
              <a:extLst>
                <a:ext uri="{FF2B5EF4-FFF2-40B4-BE49-F238E27FC236}">
                  <a16:creationId xmlns:a16="http://schemas.microsoft.com/office/drawing/2014/main" id="{C22CB9D8-5D32-42BA-A21D-E837F89E2F07}"/>
                </a:ext>
              </a:extLst>
            </p:cNvPr>
            <p:cNvSpPr/>
            <p:nvPr/>
          </p:nvSpPr>
          <p:spPr>
            <a:xfrm>
              <a:off x="837880" y="4488223"/>
              <a:ext cx="375793" cy="178843"/>
            </a:xfrm>
            <a:custGeom>
              <a:avLst/>
              <a:gdLst/>
              <a:ahLst/>
              <a:cxnLst/>
              <a:rect l="0" t="0" r="0" b="0"/>
              <a:pathLst>
                <a:path>
                  <a:moveTo>
                    <a:pt x="0" y="0"/>
                  </a:moveTo>
                  <a:lnTo>
                    <a:pt x="0" y="121876"/>
                  </a:lnTo>
                  <a:lnTo>
                    <a:pt x="375793" y="121876"/>
                  </a:lnTo>
                  <a:lnTo>
                    <a:pt x="375793"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Freeform: Shape 16">
              <a:extLst>
                <a:ext uri="{FF2B5EF4-FFF2-40B4-BE49-F238E27FC236}">
                  <a16:creationId xmlns:a16="http://schemas.microsoft.com/office/drawing/2014/main" id="{12AC457B-7214-425A-BB0A-5BA3A9791F24}"/>
                </a:ext>
              </a:extLst>
            </p:cNvPr>
            <p:cNvSpPr/>
            <p:nvPr/>
          </p:nvSpPr>
          <p:spPr>
            <a:xfrm>
              <a:off x="462086" y="4488223"/>
              <a:ext cx="375793" cy="178843"/>
            </a:xfrm>
            <a:custGeom>
              <a:avLst/>
              <a:gdLst/>
              <a:ahLst/>
              <a:cxnLst/>
              <a:rect l="0" t="0" r="0" b="0"/>
              <a:pathLst>
                <a:path>
                  <a:moveTo>
                    <a:pt x="375793" y="0"/>
                  </a:moveTo>
                  <a:lnTo>
                    <a:pt x="375793" y="121876"/>
                  </a:lnTo>
                  <a:lnTo>
                    <a:pt x="0" y="121876"/>
                  </a:lnTo>
                  <a:lnTo>
                    <a:pt x="0" y="17884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eeform: Shape 17">
              <a:extLst>
                <a:ext uri="{FF2B5EF4-FFF2-40B4-BE49-F238E27FC236}">
                  <a16:creationId xmlns:a16="http://schemas.microsoft.com/office/drawing/2014/main" id="{510F1FBF-A10A-4CEB-9F34-563E0D910E28}"/>
                </a:ext>
              </a:extLst>
            </p:cNvPr>
            <p:cNvSpPr/>
            <p:nvPr/>
          </p:nvSpPr>
          <p:spPr>
            <a:xfrm>
              <a:off x="837880" y="3918896"/>
              <a:ext cx="1221328" cy="178843"/>
            </a:xfrm>
            <a:custGeom>
              <a:avLst/>
              <a:gdLst/>
              <a:ahLst/>
              <a:cxnLst/>
              <a:rect l="0" t="0" r="0" b="0"/>
              <a:pathLst>
                <a:path>
                  <a:moveTo>
                    <a:pt x="1221328" y="0"/>
                  </a:moveTo>
                  <a:lnTo>
                    <a:pt x="1221328" y="121876"/>
                  </a:lnTo>
                  <a:lnTo>
                    <a:pt x="0" y="121876"/>
                  </a:lnTo>
                  <a:lnTo>
                    <a:pt x="0" y="17884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9" name="Rectangle: Rounded Corners 18">
              <a:extLst>
                <a:ext uri="{FF2B5EF4-FFF2-40B4-BE49-F238E27FC236}">
                  <a16:creationId xmlns:a16="http://schemas.microsoft.com/office/drawing/2014/main" id="{E6EDA0BA-CE31-4967-AEF8-76A0F5BD2F37}"/>
                </a:ext>
              </a:extLst>
            </p:cNvPr>
            <p:cNvSpPr/>
            <p:nvPr/>
          </p:nvSpPr>
          <p:spPr>
            <a:xfrm>
              <a:off x="1751741" y="352841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908D87D4-618C-472D-8CF9-4A43D261A4F9}"/>
                </a:ext>
              </a:extLst>
            </p:cNvPr>
            <p:cNvSpPr/>
            <p:nvPr/>
          </p:nvSpPr>
          <p:spPr>
            <a:xfrm>
              <a:off x="1820067" y="3540905"/>
              <a:ext cx="965107" cy="387049"/>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بيانات البحوث التسويقية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1" name="Rectangle: Rounded Corners 20">
              <a:extLst>
                <a:ext uri="{FF2B5EF4-FFF2-40B4-BE49-F238E27FC236}">
                  <a16:creationId xmlns:a16="http://schemas.microsoft.com/office/drawing/2014/main" id="{ABBA8B8D-5D32-4025-87B4-0F3CBB1CE955}"/>
                </a:ext>
              </a:extLst>
            </p:cNvPr>
            <p:cNvSpPr/>
            <p:nvPr/>
          </p:nvSpPr>
          <p:spPr>
            <a:xfrm>
              <a:off x="530412" y="4097739"/>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69C3EB91-2C17-4BAA-9D79-9AEA8B0218BB}"/>
                </a:ext>
              </a:extLst>
            </p:cNvPr>
            <p:cNvSpPr/>
            <p:nvPr/>
          </p:nvSpPr>
          <p:spPr>
            <a:xfrm>
              <a:off x="598739" y="4278307"/>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ثانوية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3" name="Rectangle: Rounded Corners 22">
              <a:extLst>
                <a:ext uri="{FF2B5EF4-FFF2-40B4-BE49-F238E27FC236}">
                  <a16:creationId xmlns:a16="http://schemas.microsoft.com/office/drawing/2014/main" id="{4F233F19-FB34-449F-9AEC-A32B3BE5A5C1}"/>
                </a:ext>
              </a:extLst>
            </p:cNvPr>
            <p:cNvSpPr/>
            <p:nvPr/>
          </p:nvSpPr>
          <p:spPr>
            <a:xfrm>
              <a:off x="154619"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4" name="Freeform: Shape 23">
              <a:extLst>
                <a:ext uri="{FF2B5EF4-FFF2-40B4-BE49-F238E27FC236}">
                  <a16:creationId xmlns:a16="http://schemas.microsoft.com/office/drawing/2014/main" id="{4AD48DF2-5554-465B-84A8-139263F5E1E8}"/>
                </a:ext>
              </a:extLst>
            </p:cNvPr>
            <p:cNvSpPr/>
            <p:nvPr/>
          </p:nvSpPr>
          <p:spPr>
            <a:xfrm>
              <a:off x="222945" y="4847633"/>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خارجية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5" name="Rectangle: Rounded Corners 24">
              <a:extLst>
                <a:ext uri="{FF2B5EF4-FFF2-40B4-BE49-F238E27FC236}">
                  <a16:creationId xmlns:a16="http://schemas.microsoft.com/office/drawing/2014/main" id="{2F61C477-1AAF-495D-AF1E-9EF3C42B6C58}"/>
                </a:ext>
              </a:extLst>
            </p:cNvPr>
            <p:cNvSpPr/>
            <p:nvPr/>
          </p:nvSpPr>
          <p:spPr>
            <a:xfrm>
              <a:off x="906206"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Freeform: Shape 25">
              <a:extLst>
                <a:ext uri="{FF2B5EF4-FFF2-40B4-BE49-F238E27FC236}">
                  <a16:creationId xmlns:a16="http://schemas.microsoft.com/office/drawing/2014/main" id="{119419B8-A20C-4576-B0FE-290903471702}"/>
                </a:ext>
              </a:extLst>
            </p:cNvPr>
            <p:cNvSpPr/>
            <p:nvPr/>
          </p:nvSpPr>
          <p:spPr>
            <a:xfrm>
              <a:off x="974532" y="4847634"/>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داخلية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7" name="Rectangle: Rounded Corners 26">
              <a:extLst>
                <a:ext uri="{FF2B5EF4-FFF2-40B4-BE49-F238E27FC236}">
                  <a16:creationId xmlns:a16="http://schemas.microsoft.com/office/drawing/2014/main" id="{5ED83495-DAFF-4A1E-B38B-FC3C97E2E63D}"/>
                </a:ext>
              </a:extLst>
            </p:cNvPr>
            <p:cNvSpPr/>
            <p:nvPr/>
          </p:nvSpPr>
          <p:spPr>
            <a:xfrm>
              <a:off x="2973069" y="4097739"/>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Freeform: Shape 27">
              <a:extLst>
                <a:ext uri="{FF2B5EF4-FFF2-40B4-BE49-F238E27FC236}">
                  <a16:creationId xmlns:a16="http://schemas.microsoft.com/office/drawing/2014/main" id="{4169D097-63B7-450E-A56F-A1C0B44D70AE}"/>
                </a:ext>
              </a:extLst>
            </p:cNvPr>
            <p:cNvSpPr/>
            <p:nvPr/>
          </p:nvSpPr>
          <p:spPr>
            <a:xfrm>
              <a:off x="3041395" y="4278307"/>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اولية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29" name="Rectangle: Rounded Corners 28">
              <a:extLst>
                <a:ext uri="{FF2B5EF4-FFF2-40B4-BE49-F238E27FC236}">
                  <a16:creationId xmlns:a16="http://schemas.microsoft.com/office/drawing/2014/main" id="{7D61F4B5-E46D-426F-ADDB-B5C94F1CC1AB}"/>
                </a:ext>
              </a:extLst>
            </p:cNvPr>
            <p:cNvSpPr/>
            <p:nvPr/>
          </p:nvSpPr>
          <p:spPr>
            <a:xfrm>
              <a:off x="1657792"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Freeform: Shape 29">
              <a:extLst>
                <a:ext uri="{FF2B5EF4-FFF2-40B4-BE49-F238E27FC236}">
                  <a16:creationId xmlns:a16="http://schemas.microsoft.com/office/drawing/2014/main" id="{B0546B0E-EF90-4B9C-8DE3-826918100324}"/>
                </a:ext>
              </a:extLst>
            </p:cNvPr>
            <p:cNvSpPr/>
            <p:nvPr/>
          </p:nvSpPr>
          <p:spPr>
            <a:xfrm>
              <a:off x="1726118" y="4847635"/>
              <a:ext cx="802831"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ملاحظة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1" name="Rectangle: Rounded Corners 30">
              <a:extLst>
                <a:ext uri="{FF2B5EF4-FFF2-40B4-BE49-F238E27FC236}">
                  <a16:creationId xmlns:a16="http://schemas.microsoft.com/office/drawing/2014/main" id="{024075BA-FA78-4889-BF9C-BDEC18BA5377}"/>
                </a:ext>
              </a:extLst>
            </p:cNvPr>
            <p:cNvSpPr/>
            <p:nvPr/>
          </p:nvSpPr>
          <p:spPr>
            <a:xfrm>
              <a:off x="1281999" y="5236393"/>
              <a:ext cx="614934" cy="229626"/>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spAutoFit/>
            </a:bodyPr>
            <a:lstStyle/>
            <a:p>
              <a:endParaRPr lang="en-US" dirty="0">
                <a:ln w="0"/>
                <a:solidFill>
                  <a:schemeClr val="tx1"/>
                </a:solidFill>
                <a:effectLst>
                  <a:outerShdw blurRad="38100" dist="19050" dir="2700000" algn="tl" rotWithShape="0">
                    <a:schemeClr val="dk1">
                      <a:alpha val="40000"/>
                    </a:schemeClr>
                  </a:outerShdw>
                </a:effectLst>
              </a:endParaRPr>
            </a:p>
          </p:txBody>
        </p:sp>
        <p:sp>
          <p:nvSpPr>
            <p:cNvPr id="32" name="Freeform: Shape 31">
              <a:extLst>
                <a:ext uri="{FF2B5EF4-FFF2-40B4-BE49-F238E27FC236}">
                  <a16:creationId xmlns:a16="http://schemas.microsoft.com/office/drawing/2014/main" id="{1E39821D-07C9-41C9-BEAE-EC6C6DE6A9ED}"/>
                </a:ext>
              </a:extLst>
            </p:cNvPr>
            <p:cNvSpPr/>
            <p:nvPr/>
          </p:nvSpPr>
          <p:spPr>
            <a:xfrm>
              <a:off x="1278010" y="5443599"/>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3" name="Rectangle: Rounded Corners 32">
              <a:extLst>
                <a:ext uri="{FF2B5EF4-FFF2-40B4-BE49-F238E27FC236}">
                  <a16:creationId xmlns:a16="http://schemas.microsoft.com/office/drawing/2014/main" id="{5D5369C2-52BD-4146-A9D4-A64BF54EA78C}"/>
                </a:ext>
              </a:extLst>
            </p:cNvPr>
            <p:cNvSpPr/>
            <p:nvPr/>
          </p:nvSpPr>
          <p:spPr>
            <a:xfrm>
              <a:off x="2033586"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4" name="Freeform: Shape 33">
              <a:extLst>
                <a:ext uri="{FF2B5EF4-FFF2-40B4-BE49-F238E27FC236}">
                  <a16:creationId xmlns:a16="http://schemas.microsoft.com/office/drawing/2014/main" id="{4FA19FD5-A7E3-42B8-8ED3-05CA6B3F4095}"/>
                </a:ext>
              </a:extLst>
            </p:cNvPr>
            <p:cNvSpPr/>
            <p:nvPr/>
          </p:nvSpPr>
          <p:spPr>
            <a:xfrm>
              <a:off x="1965258" y="5416961"/>
              <a:ext cx="751588"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شخصية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5" name="Rectangle: Rounded Corners 34">
              <a:extLst>
                <a:ext uri="{FF2B5EF4-FFF2-40B4-BE49-F238E27FC236}">
                  <a16:creationId xmlns:a16="http://schemas.microsoft.com/office/drawing/2014/main" id="{F7CB86CE-BCCE-4B02-BD2E-8872F8BB661B}"/>
                </a:ext>
              </a:extLst>
            </p:cNvPr>
            <p:cNvSpPr/>
            <p:nvPr/>
          </p:nvSpPr>
          <p:spPr>
            <a:xfrm>
              <a:off x="4288346" y="4667066"/>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6" name="Freeform: Shape 35">
              <a:extLst>
                <a:ext uri="{FF2B5EF4-FFF2-40B4-BE49-F238E27FC236}">
                  <a16:creationId xmlns:a16="http://schemas.microsoft.com/office/drawing/2014/main" id="{1E432CEC-81C4-4EFB-8C3E-B428030CD1DE}"/>
                </a:ext>
              </a:extLst>
            </p:cNvPr>
            <p:cNvSpPr/>
            <p:nvPr/>
          </p:nvSpPr>
          <p:spPr>
            <a:xfrm>
              <a:off x="4220019" y="4847635"/>
              <a:ext cx="751587"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استقصاء</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7" name="Rectangle: Rounded Corners 36">
              <a:extLst>
                <a:ext uri="{FF2B5EF4-FFF2-40B4-BE49-F238E27FC236}">
                  <a16:creationId xmlns:a16="http://schemas.microsoft.com/office/drawing/2014/main" id="{F4E885D5-7C29-4E1A-9FE9-D21A033B1D3B}"/>
                </a:ext>
              </a:extLst>
            </p:cNvPr>
            <p:cNvSpPr/>
            <p:nvPr/>
          </p:nvSpPr>
          <p:spPr>
            <a:xfrm>
              <a:off x="2785173"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8" name="Freeform: Shape 37">
              <a:extLst>
                <a:ext uri="{FF2B5EF4-FFF2-40B4-BE49-F238E27FC236}">
                  <a16:creationId xmlns:a16="http://schemas.microsoft.com/office/drawing/2014/main" id="{F0833B40-71F5-4238-B3CB-DDDEBC041B0B}"/>
                </a:ext>
              </a:extLst>
            </p:cNvPr>
            <p:cNvSpPr/>
            <p:nvPr/>
          </p:nvSpPr>
          <p:spPr>
            <a:xfrm>
              <a:off x="2853499"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الانترنت</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39" name="Rectangle: Rounded Corners 38">
              <a:extLst>
                <a:ext uri="{FF2B5EF4-FFF2-40B4-BE49-F238E27FC236}">
                  <a16:creationId xmlns:a16="http://schemas.microsoft.com/office/drawing/2014/main" id="{FD941474-848B-481A-BC5C-869CC385EF9B}"/>
                </a:ext>
              </a:extLst>
            </p:cNvPr>
            <p:cNvSpPr/>
            <p:nvPr/>
          </p:nvSpPr>
          <p:spPr>
            <a:xfrm>
              <a:off x="3536759"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Freeform: Shape 39">
              <a:extLst>
                <a:ext uri="{FF2B5EF4-FFF2-40B4-BE49-F238E27FC236}">
                  <a16:creationId xmlns:a16="http://schemas.microsoft.com/office/drawing/2014/main" id="{69F90E95-4D03-4085-A1A1-D76E56240B68}"/>
                </a:ext>
              </a:extLst>
            </p:cNvPr>
            <p:cNvSpPr/>
            <p:nvPr/>
          </p:nvSpPr>
          <p:spPr>
            <a:xfrm>
              <a:off x="3605085"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الهاتف</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1" name="Rectangle: Rounded Corners 40">
              <a:extLst>
                <a:ext uri="{FF2B5EF4-FFF2-40B4-BE49-F238E27FC236}">
                  <a16:creationId xmlns:a16="http://schemas.microsoft.com/office/drawing/2014/main" id="{7E9D19EF-F1E4-4DDD-887D-259386D8FCD7}"/>
                </a:ext>
              </a:extLst>
            </p:cNvPr>
            <p:cNvSpPr/>
            <p:nvPr/>
          </p:nvSpPr>
          <p:spPr>
            <a:xfrm>
              <a:off x="4288346"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Freeform: Shape 41">
              <a:extLst>
                <a:ext uri="{FF2B5EF4-FFF2-40B4-BE49-F238E27FC236}">
                  <a16:creationId xmlns:a16="http://schemas.microsoft.com/office/drawing/2014/main" id="{B79EE3A6-48D2-4934-9E00-A207D99376BE}"/>
                </a:ext>
              </a:extLst>
            </p:cNvPr>
            <p:cNvSpPr/>
            <p:nvPr/>
          </p:nvSpPr>
          <p:spPr>
            <a:xfrm>
              <a:off x="4356672"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البريد</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3" name="Rectangle: Rounded Corners 42">
              <a:extLst>
                <a:ext uri="{FF2B5EF4-FFF2-40B4-BE49-F238E27FC236}">
                  <a16:creationId xmlns:a16="http://schemas.microsoft.com/office/drawing/2014/main" id="{BC53482C-A71F-40D3-8942-43ADA2CDC6FE}"/>
                </a:ext>
              </a:extLst>
            </p:cNvPr>
            <p:cNvSpPr/>
            <p:nvPr/>
          </p:nvSpPr>
          <p:spPr>
            <a:xfrm>
              <a:off x="5039933"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4" name="Freeform: Shape 43">
              <a:extLst>
                <a:ext uri="{FF2B5EF4-FFF2-40B4-BE49-F238E27FC236}">
                  <a16:creationId xmlns:a16="http://schemas.microsoft.com/office/drawing/2014/main" id="{3EB0F6FB-E088-4379-AB85-0690CCB9509B}"/>
                </a:ext>
              </a:extLst>
            </p:cNvPr>
            <p:cNvSpPr/>
            <p:nvPr/>
          </p:nvSpPr>
          <p:spPr>
            <a:xfrm>
              <a:off x="5108259" y="5416961"/>
              <a:ext cx="614934" cy="159165"/>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المقابلة</a:t>
              </a:r>
              <a:endParaRPr lang="en-US" sz="1400" kern="1200" dirty="0">
                <a:ln w="0"/>
                <a:solidFill>
                  <a:schemeClr val="tx1"/>
                </a:solidFill>
                <a:effectLst>
                  <a:outerShdw blurRad="38100" dist="19050" dir="2700000" algn="tl" rotWithShape="0">
                    <a:schemeClr val="dk1">
                      <a:alpha val="40000"/>
                    </a:schemeClr>
                  </a:outerShdw>
                </a:effectLst>
              </a:endParaRPr>
            </a:p>
          </p:txBody>
        </p:sp>
        <p:sp>
          <p:nvSpPr>
            <p:cNvPr id="45" name="Rectangle: Rounded Corners 44">
              <a:extLst>
                <a:ext uri="{FF2B5EF4-FFF2-40B4-BE49-F238E27FC236}">
                  <a16:creationId xmlns:a16="http://schemas.microsoft.com/office/drawing/2014/main" id="{8CF983FC-3FC1-4BB2-8223-83319622047F}"/>
                </a:ext>
              </a:extLst>
            </p:cNvPr>
            <p:cNvSpPr/>
            <p:nvPr/>
          </p:nvSpPr>
          <p:spPr>
            <a:xfrm>
              <a:off x="5791519" y="5236393"/>
              <a:ext cx="614934" cy="390483"/>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6" name="Freeform: Shape 45">
              <a:extLst>
                <a:ext uri="{FF2B5EF4-FFF2-40B4-BE49-F238E27FC236}">
                  <a16:creationId xmlns:a16="http://schemas.microsoft.com/office/drawing/2014/main" id="{60689256-AD4D-4145-B68A-5CC69911D852}"/>
                </a:ext>
              </a:extLst>
            </p:cNvPr>
            <p:cNvSpPr/>
            <p:nvPr/>
          </p:nvSpPr>
          <p:spPr>
            <a:xfrm>
              <a:off x="5791519" y="5386629"/>
              <a:ext cx="683259" cy="273107"/>
            </a:xfrm>
            <a:custGeom>
              <a:avLst/>
              <a:gdLst>
                <a:gd name="connsiteX0" fmla="*/ 0 w 614934"/>
                <a:gd name="connsiteY0" fmla="*/ 39048 h 390483"/>
                <a:gd name="connsiteX1" fmla="*/ 39048 w 614934"/>
                <a:gd name="connsiteY1" fmla="*/ 0 h 390483"/>
                <a:gd name="connsiteX2" fmla="*/ 575886 w 614934"/>
                <a:gd name="connsiteY2" fmla="*/ 0 h 390483"/>
                <a:gd name="connsiteX3" fmla="*/ 614934 w 614934"/>
                <a:gd name="connsiteY3" fmla="*/ 39048 h 390483"/>
                <a:gd name="connsiteX4" fmla="*/ 614934 w 614934"/>
                <a:gd name="connsiteY4" fmla="*/ 351435 h 390483"/>
                <a:gd name="connsiteX5" fmla="*/ 575886 w 614934"/>
                <a:gd name="connsiteY5" fmla="*/ 390483 h 390483"/>
                <a:gd name="connsiteX6" fmla="*/ 39048 w 614934"/>
                <a:gd name="connsiteY6" fmla="*/ 390483 h 390483"/>
                <a:gd name="connsiteX7" fmla="*/ 0 w 614934"/>
                <a:gd name="connsiteY7" fmla="*/ 351435 h 390483"/>
                <a:gd name="connsiteX8" fmla="*/ 0 w 614934"/>
                <a:gd name="connsiteY8" fmla="*/ 39048 h 390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934" h="390483">
                  <a:moveTo>
                    <a:pt x="0" y="39048"/>
                  </a:moveTo>
                  <a:cubicBezTo>
                    <a:pt x="0" y="17482"/>
                    <a:pt x="17482" y="0"/>
                    <a:pt x="39048" y="0"/>
                  </a:cubicBezTo>
                  <a:lnTo>
                    <a:pt x="575886" y="0"/>
                  </a:lnTo>
                  <a:cubicBezTo>
                    <a:pt x="597452" y="0"/>
                    <a:pt x="614934" y="17482"/>
                    <a:pt x="614934" y="39048"/>
                  </a:cubicBezTo>
                  <a:lnTo>
                    <a:pt x="614934" y="351435"/>
                  </a:lnTo>
                  <a:cubicBezTo>
                    <a:pt x="614934" y="373001"/>
                    <a:pt x="597452" y="390483"/>
                    <a:pt x="575886" y="390483"/>
                  </a:cubicBezTo>
                  <a:lnTo>
                    <a:pt x="39048" y="390483"/>
                  </a:lnTo>
                  <a:cubicBezTo>
                    <a:pt x="17482" y="390483"/>
                    <a:pt x="0" y="373001"/>
                    <a:pt x="0" y="351435"/>
                  </a:cubicBezTo>
                  <a:lnTo>
                    <a:pt x="0" y="3904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8107" tIns="38107" rIns="38107" bIns="38107" numCol="1" spcCol="1270" anchor="ctr" anchorCtr="0">
              <a:spAutoFit/>
            </a:bodyPr>
            <a:lstStyle/>
            <a:p>
              <a:pPr marL="0" lvl="0" indent="0" algn="ctr" defTabSz="311150">
                <a:lnSpc>
                  <a:spcPct val="90000"/>
                </a:lnSpc>
                <a:spcBef>
                  <a:spcPct val="0"/>
                </a:spcBef>
                <a:spcAft>
                  <a:spcPct val="35000"/>
                </a:spcAft>
                <a:buNone/>
              </a:pPr>
              <a:r>
                <a:rPr lang="ar-SA" sz="1400" kern="1200" dirty="0">
                  <a:ln w="0"/>
                  <a:solidFill>
                    <a:schemeClr val="tx1"/>
                  </a:solidFill>
                  <a:effectLst>
                    <a:outerShdw blurRad="38100" dist="19050" dir="2700000" algn="tl" rotWithShape="0">
                      <a:schemeClr val="dk1">
                        <a:alpha val="40000"/>
                      </a:schemeClr>
                    </a:outerShdw>
                  </a:effectLst>
                </a:rPr>
                <a:t>الحاسب الالي</a:t>
              </a:r>
              <a:endParaRPr lang="en-US" sz="1400" kern="1200" dirty="0">
                <a:ln w="0"/>
                <a:solidFill>
                  <a:schemeClr val="tx1"/>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336768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endParaRPr lang="ar-SA" sz="1800" dirty="0">
              <a:solidFill>
                <a:schemeClr val="tx1"/>
              </a:solidFill>
            </a:endParaRPr>
          </a:p>
        </p:txBody>
      </p:sp>
      <p:sp>
        <p:nvSpPr>
          <p:cNvPr id="6" name="مربع نص 5"/>
          <p:cNvSpPr txBox="1"/>
          <p:nvPr/>
        </p:nvSpPr>
        <p:spPr>
          <a:xfrm>
            <a:off x="685800" y="1600200"/>
            <a:ext cx="5486400" cy="3693319"/>
          </a:xfrm>
          <a:prstGeom prst="rect">
            <a:avLst/>
          </a:prstGeom>
          <a:noFill/>
        </p:spPr>
        <p:txBody>
          <a:bodyPr wrap="square" rtlCol="0">
            <a:spAutoFit/>
          </a:bodyPr>
          <a:lstStyle/>
          <a:p>
            <a:pPr algn="ctr" rtl="1"/>
            <a:r>
              <a:rPr lang="ar-SA" b="1" dirty="0">
                <a:solidFill>
                  <a:srgbClr val="0070C0"/>
                </a:solidFill>
              </a:rPr>
              <a:t>أولاً- طريقة المقابلات الشخصية</a:t>
            </a:r>
          </a:p>
          <a:p>
            <a:pPr algn="justLow" rtl="1"/>
            <a:endParaRPr lang="ar-SA" dirty="0">
              <a:solidFill>
                <a:srgbClr val="0070C0"/>
              </a:solidFill>
            </a:endParaRPr>
          </a:p>
          <a:p>
            <a:pPr algn="justLow" rtl="1"/>
            <a:endParaRPr lang="ar-SA" dirty="0">
              <a:solidFill>
                <a:srgbClr val="0070C0"/>
              </a:solidFill>
            </a:endParaRPr>
          </a:p>
          <a:p>
            <a:pPr algn="justLow" rtl="1"/>
            <a:r>
              <a:rPr lang="ar-SA" dirty="0"/>
              <a:t>المقابلة الشخصية:</a:t>
            </a:r>
          </a:p>
          <a:p>
            <a:pPr algn="justLow" rtl="1"/>
            <a:r>
              <a:rPr lang="ar-SA" dirty="0"/>
              <a:t>وسيلة اتصال مباشر بين شخص يطلب بيانات تسويقية, يسمى المقابل الباحث أو المستقصي أو المستجوب و شخص اخر يفترض ان تتوفر لديه هذه البيانات يسمى المستقصي منه أو ابمجيب أو مفرة البحث أو مجتمع البحث أو غينة البحث.</a:t>
            </a:r>
          </a:p>
          <a:p>
            <a:pPr algn="justLow" rtl="1"/>
            <a:endParaRPr lang="ar-SA" dirty="0"/>
          </a:p>
          <a:p>
            <a:pPr algn="justLow" rtl="1"/>
            <a:endParaRPr lang="ar-SA" dirty="0"/>
          </a:p>
          <a:p>
            <a:pPr algn="justLow" rtl="1"/>
            <a:endParaRPr lang="ar-SA" dirty="0"/>
          </a:p>
          <a:p>
            <a:pPr algn="justLow" rtl="1"/>
            <a:endParaRPr lang="en-US" dirty="0"/>
          </a:p>
        </p:txBody>
      </p:sp>
    </p:spTree>
    <p:extLst>
      <p:ext uri="{BB962C8B-B14F-4D97-AF65-F5344CB8AC3E}">
        <p14:creationId xmlns:p14="http://schemas.microsoft.com/office/powerpoint/2010/main" val="401680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endParaRPr lang="ar-SA" sz="1800" dirty="0">
              <a:solidFill>
                <a:schemeClr val="tx1"/>
              </a:solidFill>
            </a:endParaRPr>
          </a:p>
        </p:txBody>
      </p:sp>
      <p:sp>
        <p:nvSpPr>
          <p:cNvPr id="6" name="مربع نص 5"/>
          <p:cNvSpPr txBox="1"/>
          <p:nvPr/>
        </p:nvSpPr>
        <p:spPr>
          <a:xfrm>
            <a:off x="762000" y="1028849"/>
            <a:ext cx="5486400" cy="7848302"/>
          </a:xfrm>
          <a:prstGeom prst="rect">
            <a:avLst/>
          </a:prstGeom>
          <a:noFill/>
        </p:spPr>
        <p:txBody>
          <a:bodyPr wrap="square" rtlCol="0">
            <a:spAutoFit/>
          </a:bodyPr>
          <a:lstStyle/>
          <a:p>
            <a:pPr algn="ctr" rtl="1"/>
            <a:r>
              <a:rPr lang="ar-SA" b="1" dirty="0">
                <a:solidFill>
                  <a:srgbClr val="0070C0"/>
                </a:solidFill>
              </a:rPr>
              <a:t>أولاً- طريقة المقابلات الشخصية</a:t>
            </a:r>
          </a:p>
          <a:p>
            <a:pPr algn="justLow" rtl="1"/>
            <a:endParaRPr lang="ar-SA" dirty="0">
              <a:solidFill>
                <a:srgbClr val="0070C0"/>
              </a:solidFill>
            </a:endParaRPr>
          </a:p>
          <a:p>
            <a:pPr algn="justLow" rtl="1"/>
            <a:endParaRPr lang="ar-SA" dirty="0">
              <a:solidFill>
                <a:srgbClr val="0070C0"/>
              </a:solidFill>
            </a:endParaRPr>
          </a:p>
          <a:p>
            <a:pPr algn="justLow" rtl="1"/>
            <a:r>
              <a:rPr lang="ar-SA" b="1" dirty="0"/>
              <a:t>انواع المقابلات الشخصية:</a:t>
            </a:r>
          </a:p>
          <a:p>
            <a:pPr algn="justLow" rtl="1"/>
            <a:r>
              <a:rPr lang="ar-SA" b="1" dirty="0"/>
              <a:t>1- مقابلات نمطية:</a:t>
            </a:r>
          </a:p>
          <a:p>
            <a:pPr algn="justLow" rtl="1"/>
            <a:r>
              <a:rPr lang="ar-SA" dirty="0"/>
              <a:t>تستخدم قائمة استقصاء نمطية توجة الى كل مفردات العينة موضوع البحث بنفس الطريقةوهذا النوع هو الشائع في الاستخدامفي البحوث الميدانية و تعتمد على مقابلة موجهه.</a:t>
            </a:r>
          </a:p>
          <a:p>
            <a:pPr algn="justLow" rtl="1"/>
            <a:r>
              <a:rPr lang="ar-SA" b="1" dirty="0"/>
              <a:t>2- المقابلات المتعمقة:</a:t>
            </a:r>
          </a:p>
          <a:p>
            <a:pPr algn="justLow" rtl="1"/>
            <a:r>
              <a:rPr lang="ar-SA" dirty="0"/>
              <a:t>لا تعتمد على قائمة استقصاء نمطية بل تعتمد على عناصر اساسية يراد اثارتها و مناقشتها مع المستقصي منه, فمن الممكن توجيه السؤال الى المستقصي الاخر بطريقة مختلفة.تصلح مع المفردات التي لديها خبرات و معلومات مثل كبار المسئولين و تحتاج ان يكون المقابل ذو درجة عالية من المهارة و حسن الانصات.</a:t>
            </a:r>
          </a:p>
          <a:p>
            <a:pPr algn="justLow" rtl="1"/>
            <a:r>
              <a:rPr lang="ar-SA" b="1" dirty="0"/>
              <a:t>3- المقابلات الجماعية:</a:t>
            </a:r>
          </a:p>
          <a:p>
            <a:pPr algn="justLow" rtl="1"/>
            <a:r>
              <a:rPr lang="ar-SA" dirty="0"/>
              <a:t>يتم عمل المقابلة مع مجموعة من المفردات تترواح عادة بين 0-30 مفردة و يتولى المقابل ادارة النقاش و طرح الاسئلةو عادة ما يستعين في جهاز تسجيل او فيديو و لكن لابد من تعريف المفردة بذلك. </a:t>
            </a:r>
          </a:p>
          <a:p>
            <a:pPr algn="justLow" rtl="1"/>
            <a:r>
              <a:rPr lang="ar-SA" dirty="0"/>
              <a:t>تستخدم في حالة قياس انطباعات العملاء حول سلعة او رساله اعلانية و تصلح في البحوث الاستطلاعية.</a:t>
            </a:r>
          </a:p>
          <a:p>
            <a:pPr algn="justLow" rtl="1"/>
            <a:endParaRPr lang="ar-SA" dirty="0"/>
          </a:p>
          <a:p>
            <a:pPr algn="justLow" rtl="1"/>
            <a:endParaRPr lang="ar-SA" dirty="0"/>
          </a:p>
          <a:p>
            <a:pPr algn="justLow" rtl="1"/>
            <a:endParaRPr lang="ar-SA" dirty="0"/>
          </a:p>
          <a:p>
            <a:pPr algn="justLow" rtl="1"/>
            <a:endParaRPr lang="en-US" dirty="0"/>
          </a:p>
        </p:txBody>
      </p:sp>
    </p:spTree>
    <p:extLst>
      <p:ext uri="{BB962C8B-B14F-4D97-AF65-F5344CB8AC3E}">
        <p14:creationId xmlns:p14="http://schemas.microsoft.com/office/powerpoint/2010/main" val="1848221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endParaRPr lang="ar-SA" sz="1800" dirty="0">
              <a:solidFill>
                <a:schemeClr val="tx1"/>
              </a:solidFill>
            </a:endParaRPr>
          </a:p>
        </p:txBody>
      </p:sp>
      <p:sp>
        <p:nvSpPr>
          <p:cNvPr id="6" name="مربع نص 5"/>
          <p:cNvSpPr txBox="1"/>
          <p:nvPr/>
        </p:nvSpPr>
        <p:spPr>
          <a:xfrm>
            <a:off x="385371" y="1092200"/>
            <a:ext cx="6087258" cy="4247317"/>
          </a:xfrm>
          <a:prstGeom prst="rect">
            <a:avLst/>
          </a:prstGeom>
          <a:noFill/>
        </p:spPr>
        <p:txBody>
          <a:bodyPr wrap="square" rtlCol="0">
            <a:spAutoFit/>
          </a:bodyPr>
          <a:lstStyle/>
          <a:p>
            <a:pPr algn="ctr" rtl="1"/>
            <a:r>
              <a:rPr lang="ar-SA" b="1" dirty="0">
                <a:solidFill>
                  <a:srgbClr val="0070C0"/>
                </a:solidFill>
              </a:rPr>
              <a:t>أولاً- طريقة المقابلات الشخصية</a:t>
            </a:r>
          </a:p>
          <a:p>
            <a:pPr algn="justLow" rtl="1"/>
            <a:endParaRPr lang="ar-SA" dirty="0">
              <a:solidFill>
                <a:srgbClr val="0070C0"/>
              </a:solidFill>
            </a:endParaRPr>
          </a:p>
          <a:p>
            <a:pPr algn="justLow" rtl="1"/>
            <a:endParaRPr lang="ar-SA" dirty="0">
              <a:solidFill>
                <a:srgbClr val="0070C0"/>
              </a:solidFill>
            </a:endParaRPr>
          </a:p>
          <a:p>
            <a:pPr algn="justLow" rtl="1"/>
            <a:r>
              <a:rPr lang="ar-SA" dirty="0">
                <a:solidFill>
                  <a:srgbClr val="0070C0"/>
                </a:solidFill>
              </a:rPr>
              <a:t>مميزات الاستقصاء عبر المقابلات الشخصية:</a:t>
            </a:r>
          </a:p>
          <a:p>
            <a:pPr marL="803275" indent="-285750" algn="justLow" rtl="1">
              <a:buFontTx/>
              <a:buChar char="-"/>
            </a:pPr>
            <a:r>
              <a:rPr lang="ar-SA" dirty="0"/>
              <a:t>الدقة الناتجة عن توفير أكبر قدر من الوضوح</a:t>
            </a:r>
          </a:p>
          <a:p>
            <a:pPr marL="803275" indent="-285750" algn="justLow" rtl="1">
              <a:buFontTx/>
              <a:buChar char="-"/>
            </a:pPr>
            <a:r>
              <a:rPr lang="ar-SA" dirty="0"/>
              <a:t>الملاءمة لقوائم الأسئلة الطويلة.</a:t>
            </a:r>
          </a:p>
          <a:p>
            <a:pPr marL="803275" indent="-285750" algn="justLow" rtl="1">
              <a:buFontTx/>
              <a:buChar char="-"/>
            </a:pPr>
            <a:r>
              <a:rPr lang="ar-SA" dirty="0"/>
              <a:t>الحصول على الإجابات بشكل مرتب</a:t>
            </a:r>
          </a:p>
          <a:p>
            <a:pPr marL="803275" indent="-285750" algn="justLow" rtl="1">
              <a:buFontTx/>
              <a:buChar char="-"/>
            </a:pPr>
            <a:r>
              <a:rPr lang="ar-SA" dirty="0"/>
              <a:t>تقليل أخطاء العينة</a:t>
            </a:r>
          </a:p>
          <a:p>
            <a:pPr marL="803275" indent="-285750" algn="justLow" rtl="1">
              <a:buFontTx/>
              <a:buChar char="-"/>
            </a:pPr>
            <a:r>
              <a:rPr lang="ar-SA" dirty="0"/>
              <a:t>الحصول على البيانات من أشخاص لا يعرفون القراءة و الكتابة</a:t>
            </a:r>
          </a:p>
          <a:p>
            <a:pPr marL="803275" indent="-285750" algn="justLow" rtl="1">
              <a:buFontTx/>
              <a:buChar char="-"/>
            </a:pPr>
            <a:r>
              <a:rPr lang="ar-SA" dirty="0"/>
              <a:t>إمكانية استخدام الوسائل الإيضاحية</a:t>
            </a:r>
          </a:p>
          <a:p>
            <a:pPr marL="803275" indent="-285750" algn="justLow" rtl="1">
              <a:buFontTx/>
              <a:buChar char="-"/>
            </a:pPr>
            <a:r>
              <a:rPr lang="ar-SA" dirty="0"/>
              <a:t>إجراء الرقابة والتحكم في زمن الحصول على البيانات </a:t>
            </a:r>
          </a:p>
          <a:p>
            <a:pPr marL="803275" indent="-285750" algn="justLow" rtl="1">
              <a:buFontTx/>
              <a:buChar char="-"/>
            </a:pPr>
            <a:r>
              <a:rPr lang="ar-SA" dirty="0"/>
              <a:t>ارتفاع معدلات الردود مقارنة بالاساليب الاخرى.</a:t>
            </a:r>
          </a:p>
          <a:p>
            <a:pPr marL="517525" algn="justLow" rtl="1"/>
            <a:endParaRPr lang="ar-SA" dirty="0">
              <a:solidFill>
                <a:srgbClr val="0070C0"/>
              </a:solidFill>
            </a:endParaRPr>
          </a:p>
          <a:p>
            <a:pPr algn="justLow" rtl="1"/>
            <a:endParaRPr lang="en-US" dirty="0"/>
          </a:p>
        </p:txBody>
      </p:sp>
    </p:spTree>
    <p:extLst>
      <p:ext uri="{BB962C8B-B14F-4D97-AF65-F5344CB8AC3E}">
        <p14:creationId xmlns:p14="http://schemas.microsoft.com/office/powerpoint/2010/main" val="2966031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endParaRPr lang="ar-SA" sz="1800" dirty="0">
              <a:solidFill>
                <a:schemeClr val="tx1"/>
              </a:solidFill>
            </a:endParaRPr>
          </a:p>
        </p:txBody>
      </p:sp>
      <p:sp>
        <p:nvSpPr>
          <p:cNvPr id="6" name="مربع نص 5"/>
          <p:cNvSpPr txBox="1"/>
          <p:nvPr/>
        </p:nvSpPr>
        <p:spPr>
          <a:xfrm>
            <a:off x="561623" y="1066800"/>
            <a:ext cx="6154718" cy="5909310"/>
          </a:xfrm>
          <a:prstGeom prst="rect">
            <a:avLst/>
          </a:prstGeom>
          <a:noFill/>
        </p:spPr>
        <p:txBody>
          <a:bodyPr wrap="square" rtlCol="0">
            <a:spAutoFit/>
          </a:bodyPr>
          <a:lstStyle/>
          <a:p>
            <a:pPr algn="ctr" rtl="1"/>
            <a:r>
              <a:rPr lang="ar-SA" b="1" dirty="0">
                <a:solidFill>
                  <a:srgbClr val="0070C0"/>
                </a:solidFill>
              </a:rPr>
              <a:t>أولاً- طريقة المقابلات الشخصية</a:t>
            </a:r>
          </a:p>
          <a:p>
            <a:pPr algn="justLow" rtl="1"/>
            <a:endParaRPr lang="ar-SA" dirty="0">
              <a:solidFill>
                <a:srgbClr val="0070C0"/>
              </a:solidFill>
            </a:endParaRPr>
          </a:p>
          <a:p>
            <a:pPr marL="517525" algn="justLow" rtl="1"/>
            <a:endParaRPr lang="ar-SA" dirty="0">
              <a:solidFill>
                <a:srgbClr val="0070C0"/>
              </a:solidFill>
            </a:endParaRPr>
          </a:p>
          <a:p>
            <a:pPr marL="517525" algn="justLow" rtl="1"/>
            <a:r>
              <a:rPr lang="ar-SA" dirty="0">
                <a:solidFill>
                  <a:srgbClr val="0070C0"/>
                </a:solidFill>
              </a:rPr>
              <a:t>عيوب الاستقصاء عبر المقابلات الشخصية:</a:t>
            </a:r>
          </a:p>
          <a:p>
            <a:pPr marL="517525" algn="justLow" rtl="1"/>
            <a:r>
              <a:rPr lang="ar-SA" dirty="0"/>
              <a:t>- صعوبة الحصول على المعلومات بسبب تخوف المستقصي منه او المكان أو الوقت غير مناسب.</a:t>
            </a:r>
          </a:p>
          <a:p>
            <a:pPr marL="801688" indent="-284163" algn="justLow" rtl="1"/>
            <a:r>
              <a:rPr lang="ar-SA" dirty="0"/>
              <a:t>- عدم إمكانية الحصول على البيانات من بعض المفردات مثل بعض الزوجات او ربات البيوت في المجتمعات الشرقية.</a:t>
            </a:r>
          </a:p>
          <a:p>
            <a:pPr marL="801688" indent="-284163" algn="justLow" rtl="1"/>
            <a:r>
              <a:rPr lang="ar-SA" dirty="0"/>
              <a:t>- التحيز في الإجابات (المجاملة, الكذب..)</a:t>
            </a:r>
          </a:p>
          <a:p>
            <a:pPr marL="803275" indent="-285750" algn="justLow" rtl="1">
              <a:buFontTx/>
              <a:buChar char="-"/>
            </a:pPr>
            <a:r>
              <a:rPr lang="ar-SA" strike="sngStrike" dirty="0"/>
              <a:t>الخطأ في الاشخاص الذين لا يعرفون القراءة او الكتابة. </a:t>
            </a:r>
          </a:p>
          <a:p>
            <a:pPr marL="803275" indent="-285750" algn="justLow" rtl="1">
              <a:buFontTx/>
              <a:buChar char="-"/>
            </a:pPr>
            <a:r>
              <a:rPr lang="ar-SA" dirty="0"/>
              <a:t>ارتفاع التكلفة (مشتتة جغرافياً)</a:t>
            </a:r>
          </a:p>
          <a:p>
            <a:pPr marL="803275" indent="-285750" algn="justLow" rtl="1">
              <a:buFontTx/>
              <a:buChar char="-"/>
            </a:pPr>
            <a:r>
              <a:rPr lang="ar-SA" dirty="0"/>
              <a:t>احتمالات الغش من المقابل بملئ الاستمارات بنفسه</a:t>
            </a:r>
          </a:p>
          <a:p>
            <a:pPr marL="803275" indent="-285750" algn="justLow" rtl="1">
              <a:buFontTx/>
              <a:buChar char="-"/>
            </a:pPr>
            <a:r>
              <a:rPr lang="ar-SA" dirty="0"/>
              <a:t>قد تكون البيانات خاطئه من المستقصي منه بسبب استعمال عدد قليل من المنتج او فكرة خاطئة لدية</a:t>
            </a:r>
          </a:p>
          <a:p>
            <a:pPr marL="803275" indent="-285750" algn="justLow" rtl="1">
              <a:buFontTx/>
              <a:buChar char="-"/>
            </a:pPr>
            <a:r>
              <a:rPr lang="ar-SA" dirty="0"/>
              <a:t>عزوف الكثير من المقابلين بأجراء المقابلة بسبب الاحراج من عد الاستقبال أو التحجج بالانشغال.</a:t>
            </a:r>
          </a:p>
          <a:p>
            <a:pPr algn="justLow" rtl="1"/>
            <a:endParaRPr lang="ar-SA" dirty="0"/>
          </a:p>
          <a:p>
            <a:pPr algn="justLow" rtl="1"/>
            <a:endParaRPr lang="ar-SA" dirty="0"/>
          </a:p>
          <a:p>
            <a:pPr algn="justLow" rtl="1"/>
            <a:endParaRPr lang="ar-SA" dirty="0"/>
          </a:p>
          <a:p>
            <a:pPr algn="justLow" rtl="1"/>
            <a:endParaRPr lang="en-US" dirty="0"/>
          </a:p>
        </p:txBody>
      </p:sp>
    </p:spTree>
    <p:extLst>
      <p:ext uri="{BB962C8B-B14F-4D97-AF65-F5344CB8AC3E}">
        <p14:creationId xmlns:p14="http://schemas.microsoft.com/office/powerpoint/2010/main" val="3966257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r>
              <a:rPr lang="ar-SA" sz="1800" b="1" dirty="0">
                <a:solidFill>
                  <a:srgbClr val="0070C0"/>
                </a:solidFill>
              </a:rPr>
              <a:t>ثانياً – البريد</a:t>
            </a:r>
          </a:p>
          <a:p>
            <a:pPr marL="68580" indent="0" algn="justLow" rtl="1">
              <a:buNone/>
            </a:pPr>
            <a:r>
              <a:rPr lang="ar-SA" sz="1800" dirty="0"/>
              <a:t>يمكن استخدام البريد في الحصول على البيانات التي تتطلبها قائمة الاستقصاء، حيث يتم إرسال قائمة الاستقصاء على عنوان المستقصى منه عن طريق البريد الذي يقوم باستلامها والإجابة عنها بنفسه دون تدخل من أحد.</a:t>
            </a:r>
          </a:p>
          <a:p>
            <a:pPr marL="68580" indent="0" algn="justLow" rtl="1">
              <a:buNone/>
            </a:pPr>
            <a:endParaRPr lang="ar-SA" sz="1800" dirty="0"/>
          </a:p>
          <a:p>
            <a:pPr marL="68580" indent="0" algn="justLow" rtl="1">
              <a:buNone/>
            </a:pPr>
            <a:r>
              <a:rPr lang="ar-SA" sz="1800" dirty="0">
                <a:solidFill>
                  <a:srgbClr val="0070C0"/>
                </a:solidFill>
              </a:rPr>
              <a:t>مميزات الاستقصاء عبر البريد:</a:t>
            </a:r>
          </a:p>
          <a:p>
            <a:pPr algn="justLow" rtl="1">
              <a:buFontTx/>
              <a:buChar char="-"/>
            </a:pPr>
            <a:r>
              <a:rPr lang="ar-SA" sz="1800" dirty="0">
                <a:solidFill>
                  <a:schemeClr val="tx1"/>
                </a:solidFill>
              </a:rPr>
              <a:t>انخفاض التكاليف</a:t>
            </a:r>
          </a:p>
          <a:p>
            <a:pPr algn="justLow" rtl="1">
              <a:buFontTx/>
              <a:buChar char="-"/>
            </a:pPr>
            <a:r>
              <a:rPr lang="ar-SA" sz="1800" dirty="0">
                <a:solidFill>
                  <a:schemeClr val="tx1"/>
                </a:solidFill>
              </a:rPr>
              <a:t>ضمان وصول قائمة الاستقصاء إلى مفردات البحث الحقيقية</a:t>
            </a:r>
          </a:p>
          <a:p>
            <a:pPr algn="justLow" rtl="1">
              <a:buFontTx/>
              <a:buChar char="-"/>
            </a:pPr>
            <a:r>
              <a:rPr lang="ar-SA" sz="1800" dirty="0"/>
              <a:t>غياب التحيز في الإجابة</a:t>
            </a:r>
          </a:p>
          <a:p>
            <a:pPr algn="justLow" rtl="1">
              <a:buFontTx/>
              <a:buChar char="-"/>
            </a:pPr>
            <a:r>
              <a:rPr lang="ar-SA" sz="1800" dirty="0"/>
              <a:t>الحصول على إجابات دقيقه</a:t>
            </a:r>
          </a:p>
          <a:p>
            <a:pPr algn="justLow" rtl="1">
              <a:buFontTx/>
              <a:buChar char="-"/>
            </a:pPr>
            <a:r>
              <a:rPr lang="ar-SA" sz="1800" dirty="0"/>
              <a:t>اتساع المنطقة الجغرافية التي يمكن الحصول على بيانات المفردات منها</a:t>
            </a:r>
          </a:p>
          <a:p>
            <a:pPr algn="justLow" rtl="1">
              <a:buFontTx/>
              <a:buChar char="-"/>
            </a:pPr>
            <a:r>
              <a:rPr lang="ar-SA" sz="1800" dirty="0"/>
              <a:t>يترك للمستقصي وقت للتفكير بالاجابة.</a:t>
            </a:r>
          </a:p>
          <a:p>
            <a:pPr marL="68580" indent="0" algn="justLow" rtl="1">
              <a:buNone/>
            </a:pPr>
            <a:endParaRPr lang="ar-SA" sz="1800" dirty="0">
              <a:solidFill>
                <a:srgbClr val="0070C0"/>
              </a:solidFill>
            </a:endParaRPr>
          </a:p>
          <a:p>
            <a:pPr algn="justLow" rtl="1">
              <a:buFontTx/>
              <a:buChar char="-"/>
            </a:pPr>
            <a:endParaRPr lang="ar-SA" sz="1800" dirty="0"/>
          </a:p>
          <a:p>
            <a:pPr algn="justLow" rtl="1">
              <a:buFontTx/>
              <a:buChar char="-"/>
            </a:pPr>
            <a:endParaRPr lang="ar-SA" sz="1800" dirty="0">
              <a:solidFill>
                <a:schemeClr val="tx1"/>
              </a:solidFill>
            </a:endParaRPr>
          </a:p>
          <a:p>
            <a:pPr algn="justLow" rtl="1">
              <a:buFontTx/>
              <a:buChar char="-"/>
            </a:pPr>
            <a:endParaRPr lang="ar-SA" sz="1800" dirty="0">
              <a:solidFill>
                <a:schemeClr val="tx1"/>
              </a:solidFill>
            </a:endParaRPr>
          </a:p>
        </p:txBody>
      </p:sp>
    </p:spTree>
    <p:extLst>
      <p:ext uri="{BB962C8B-B14F-4D97-AF65-F5344CB8AC3E}">
        <p14:creationId xmlns:p14="http://schemas.microsoft.com/office/powerpoint/2010/main" val="1482588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r>
              <a:rPr lang="ar-SA" sz="1800" b="1" dirty="0">
                <a:solidFill>
                  <a:srgbClr val="0070C0"/>
                </a:solidFill>
              </a:rPr>
              <a:t>ثانياً – البريد</a:t>
            </a:r>
          </a:p>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عيوب الاستقصاء عبر البريد:</a:t>
            </a:r>
          </a:p>
          <a:p>
            <a:pPr algn="justLow" rtl="1">
              <a:buFontTx/>
              <a:buChar char="-"/>
            </a:pPr>
            <a:r>
              <a:rPr lang="ar-SA" sz="1800" dirty="0">
                <a:solidFill>
                  <a:schemeClr val="tx1"/>
                </a:solidFill>
              </a:rPr>
              <a:t>- </a:t>
            </a:r>
            <a:r>
              <a:rPr lang="ar-SA" sz="1800" dirty="0"/>
              <a:t>انخفاض معدل الردود (وفقاً للدراسة 5-30%) </a:t>
            </a:r>
          </a:p>
          <a:p>
            <a:pPr algn="justLow" rtl="1">
              <a:buFontTx/>
              <a:buChar char="-"/>
            </a:pPr>
            <a:r>
              <a:rPr lang="ar-SA" sz="1800" dirty="0"/>
              <a:t>عدم ضمان أن مفردة البحث في عينة الدراسة هي التي قامت بالإجابة</a:t>
            </a:r>
          </a:p>
          <a:p>
            <a:pPr algn="justLow" rtl="1">
              <a:buFontTx/>
              <a:buChar char="-"/>
            </a:pPr>
            <a:r>
              <a:rPr lang="ar-SA" sz="1800" dirty="0">
                <a:solidFill>
                  <a:schemeClr val="tx1"/>
                </a:solidFill>
              </a:rPr>
              <a:t>احتمال عدم فهم المستقصى منه بعض الأسئلة</a:t>
            </a:r>
          </a:p>
          <a:p>
            <a:pPr algn="justLow" rtl="1">
              <a:buFontTx/>
              <a:buChar char="-"/>
            </a:pPr>
            <a:r>
              <a:rPr lang="ar-SA" sz="1800" dirty="0">
                <a:solidFill>
                  <a:schemeClr val="tx1"/>
                </a:solidFill>
              </a:rPr>
              <a:t>تأثر المستقصي منه بالاشخاص او الاصداقء الموجودين وقت الاجابة</a:t>
            </a:r>
          </a:p>
          <a:p>
            <a:pPr algn="justLow" rtl="1">
              <a:buFontTx/>
              <a:buChar char="-"/>
            </a:pPr>
            <a:r>
              <a:rPr lang="ar-SA" sz="1800" dirty="0">
                <a:solidFill>
                  <a:schemeClr val="tx1"/>
                </a:solidFill>
              </a:rPr>
              <a:t>وصول الردود متأخرة بعد البدء في التحليل</a:t>
            </a:r>
          </a:p>
          <a:p>
            <a:pPr algn="justLow" rtl="1">
              <a:buFontTx/>
              <a:buChar char="-"/>
            </a:pPr>
            <a:r>
              <a:rPr lang="ar-SA" sz="1800" dirty="0">
                <a:solidFill>
                  <a:schemeClr val="tx1"/>
                </a:solidFill>
              </a:rPr>
              <a:t>قد لا يغطي كل العينة بسبب عدم وجود العنوانين</a:t>
            </a:r>
          </a:p>
          <a:p>
            <a:pPr algn="justLow" rtl="1">
              <a:buFontTx/>
              <a:buChar char="-"/>
            </a:pPr>
            <a:r>
              <a:rPr lang="ar-SA" sz="1800" dirty="0"/>
              <a:t>عدم وصول قائمة الاستقصاء إلى مفردات العينة بسبب الخطأ في كتابة العناوين</a:t>
            </a:r>
          </a:p>
          <a:p>
            <a:pPr algn="justLow" rtl="1">
              <a:buFontTx/>
              <a:buChar char="-"/>
            </a:pPr>
            <a:endParaRPr lang="ar-SA" sz="1800" dirty="0"/>
          </a:p>
          <a:p>
            <a:pPr algn="justLow" rtl="1">
              <a:buFontTx/>
              <a:buChar char="-"/>
            </a:pPr>
            <a:endParaRPr lang="ar-SA" sz="1800" dirty="0">
              <a:solidFill>
                <a:schemeClr val="tx1"/>
              </a:solidFill>
            </a:endParaRPr>
          </a:p>
          <a:p>
            <a:pPr algn="justLow" rtl="1">
              <a:buFontTx/>
              <a:buChar char="-"/>
            </a:pPr>
            <a:endParaRPr lang="ar-SA" sz="1800" dirty="0">
              <a:solidFill>
                <a:schemeClr val="tx1"/>
              </a:solidFill>
            </a:endParaRPr>
          </a:p>
        </p:txBody>
      </p:sp>
    </p:spTree>
    <p:extLst>
      <p:ext uri="{BB962C8B-B14F-4D97-AF65-F5344CB8AC3E}">
        <p14:creationId xmlns:p14="http://schemas.microsoft.com/office/powerpoint/2010/main" val="489227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6" name="عنصر نائب للمحتوى 2"/>
          <p:cNvSpPr txBox="1">
            <a:spLocks/>
          </p:cNvSpPr>
          <p:nvPr/>
        </p:nvSpPr>
        <p:spPr>
          <a:xfrm>
            <a:off x="609600" y="685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1800" dirty="0"/>
          </a:p>
          <a:p>
            <a:pPr marL="68580" indent="0" algn="ctr" rtl="1">
              <a:buNone/>
            </a:pPr>
            <a:r>
              <a:rPr lang="ar-SA" sz="1800" b="1" dirty="0">
                <a:solidFill>
                  <a:srgbClr val="0070C0"/>
                </a:solidFill>
              </a:rPr>
              <a:t>ثالثاً –الهاتف:</a:t>
            </a:r>
          </a:p>
          <a:p>
            <a:pPr marL="68580" indent="0" algn="justLow" rtl="1">
              <a:buNone/>
            </a:pPr>
            <a:r>
              <a:rPr lang="ar-SA" sz="1800" dirty="0"/>
              <a:t>طريقة غير مباشرة و يستخدم الاتصال الهاتفي بين المستقصي والمستقصى منه في الإجابة على أسئلة قائمة الاستقصاء.انتشرت في الاونة الاخيرة نظراً لانتشار الهاتف و صعوبة زيارة المنزل.</a:t>
            </a:r>
          </a:p>
          <a:p>
            <a:pPr marL="68580" indent="0" algn="justLow" rtl="1">
              <a:buNone/>
            </a:pPr>
            <a:endParaRPr lang="ar-SA" sz="1800" dirty="0">
              <a:solidFill>
                <a:srgbClr val="0070C0"/>
              </a:solidFill>
            </a:endParaRPr>
          </a:p>
          <a:p>
            <a:pPr marL="68580" indent="0" algn="justLow" rtl="1">
              <a:buNone/>
            </a:pPr>
            <a:r>
              <a:rPr lang="ar-SA" sz="1800" dirty="0">
                <a:solidFill>
                  <a:srgbClr val="0070C0"/>
                </a:solidFill>
              </a:rPr>
              <a:t>مميزات الاستقصاء عبر الهاتف:</a:t>
            </a:r>
          </a:p>
          <a:p>
            <a:pPr algn="justLow" rtl="1">
              <a:buFontTx/>
              <a:buChar char="-"/>
            </a:pPr>
            <a:r>
              <a:rPr lang="ar-SA" sz="1800" dirty="0">
                <a:solidFill>
                  <a:schemeClr val="tx1"/>
                </a:solidFill>
              </a:rPr>
              <a:t>سرعة الحصل على البيانات</a:t>
            </a:r>
          </a:p>
          <a:p>
            <a:pPr algn="justLow" rtl="1">
              <a:buFontTx/>
              <a:buChar char="-"/>
            </a:pPr>
            <a:r>
              <a:rPr lang="ar-SA" sz="1800" dirty="0">
                <a:solidFill>
                  <a:schemeClr val="tx1"/>
                </a:solidFill>
              </a:rPr>
              <a:t>مرونة الاتصال (المكان,الزمان)</a:t>
            </a:r>
          </a:p>
          <a:p>
            <a:pPr algn="justLow" rtl="1">
              <a:buFontTx/>
              <a:buChar char="-"/>
            </a:pPr>
            <a:r>
              <a:rPr lang="ar-SA" sz="1800" dirty="0"/>
              <a:t>تكلفة الاستقصاء الهاتفي أقل من تكلفة المقابلة الشخصية</a:t>
            </a:r>
          </a:p>
          <a:p>
            <a:pPr algn="justLow" rtl="1">
              <a:buFontTx/>
              <a:buChar char="-"/>
            </a:pPr>
            <a:r>
              <a:rPr lang="ar-SA" sz="1800" dirty="0"/>
              <a:t>مجاراة الاحداث الجارية الحديثة</a:t>
            </a:r>
          </a:p>
          <a:p>
            <a:pPr algn="justLow" rtl="1">
              <a:buFontTx/>
              <a:buChar char="-"/>
            </a:pPr>
            <a:r>
              <a:rPr lang="ar-SA" sz="1800" dirty="0"/>
              <a:t>امكانية شرح السؤال الغامض او وجود المستقصي امامة</a:t>
            </a:r>
          </a:p>
          <a:p>
            <a:pPr algn="justLow" rtl="1">
              <a:buFontTx/>
              <a:buChar char="-"/>
            </a:pPr>
            <a:r>
              <a:rPr lang="ar-SA" sz="1800" dirty="0"/>
              <a:t>امكانية الحصول على معدل ردود عالية. </a:t>
            </a:r>
          </a:p>
          <a:p>
            <a:pPr algn="justLow" rtl="1">
              <a:buFontTx/>
              <a:buChar char="-"/>
            </a:pPr>
            <a:r>
              <a:rPr lang="ar-SA" sz="1800" strike="sngStrike" dirty="0"/>
              <a:t>سهولة إدارة الاستقصاء الهاتفي من حيث المكان والزمان.</a:t>
            </a:r>
          </a:p>
          <a:p>
            <a:pPr marL="68580" indent="0" algn="justLow" rtl="1">
              <a:buNone/>
            </a:pPr>
            <a:endParaRPr lang="ar-SA" sz="1800" dirty="0">
              <a:solidFill>
                <a:srgbClr val="0070C0"/>
              </a:solidFill>
            </a:endParaRPr>
          </a:p>
          <a:p>
            <a:pPr marL="68580" indent="0" algn="justLow" rtl="1">
              <a:buNone/>
            </a:pPr>
            <a:endParaRPr lang="ar-SA" sz="1800" dirty="0">
              <a:solidFill>
                <a:schemeClr val="tx1"/>
              </a:solidFill>
            </a:endParaRPr>
          </a:p>
        </p:txBody>
      </p:sp>
    </p:spTree>
    <p:extLst>
      <p:ext uri="{BB962C8B-B14F-4D97-AF65-F5344CB8AC3E}">
        <p14:creationId xmlns:p14="http://schemas.microsoft.com/office/powerpoint/2010/main" val="3340913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6107</TotalTime>
  <Words>1031</Words>
  <Application>Microsoft Office PowerPoint</Application>
  <PresentationFormat>On-screen Show (4:3)</PresentationFormat>
  <Paragraphs>159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Tahoma</vt:lpstr>
      <vt:lpstr>Wingdings 2</vt:lpstr>
      <vt:lpstr>أوستن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lenovo</cp:lastModifiedBy>
  <cp:revision>82</cp:revision>
  <dcterms:created xsi:type="dcterms:W3CDTF">2018-01-29T07:57:55Z</dcterms:created>
  <dcterms:modified xsi:type="dcterms:W3CDTF">2018-10-29T10:36:32Z</dcterms:modified>
</cp:coreProperties>
</file>