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792" r:id="rId1"/>
  </p:sldMasterIdLst>
  <p:notesMasterIdLst>
    <p:notesMasterId r:id="rId31"/>
  </p:notesMasterIdLst>
  <p:handoutMasterIdLst>
    <p:handoutMasterId r:id="rId32"/>
  </p:handoutMasterIdLst>
  <p:sldIdLst>
    <p:sldId id="275" r:id="rId2"/>
    <p:sldId id="276" r:id="rId3"/>
    <p:sldId id="290" r:id="rId4"/>
    <p:sldId id="303" r:id="rId5"/>
    <p:sldId id="262" r:id="rId6"/>
    <p:sldId id="277" r:id="rId7"/>
    <p:sldId id="278" r:id="rId8"/>
    <p:sldId id="293" r:id="rId9"/>
    <p:sldId id="279" r:id="rId10"/>
    <p:sldId id="291" r:id="rId11"/>
    <p:sldId id="294" r:id="rId12"/>
    <p:sldId id="280" r:id="rId13"/>
    <p:sldId id="281" r:id="rId14"/>
    <p:sldId id="282" r:id="rId15"/>
    <p:sldId id="283" r:id="rId16"/>
    <p:sldId id="301" r:id="rId17"/>
    <p:sldId id="295" r:id="rId18"/>
    <p:sldId id="300" r:id="rId19"/>
    <p:sldId id="299" r:id="rId20"/>
    <p:sldId id="298" r:id="rId21"/>
    <p:sldId id="284" r:id="rId22"/>
    <p:sldId id="286" r:id="rId23"/>
    <p:sldId id="287" r:id="rId24"/>
    <p:sldId id="285" r:id="rId25"/>
    <p:sldId id="288" r:id="rId26"/>
    <p:sldId id="289" r:id="rId27"/>
    <p:sldId id="302" r:id="rId28"/>
    <p:sldId id="297" r:id="rId29"/>
    <p:sldId id="296" r:id="rId30"/>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989" autoAdjust="0"/>
    <p:restoredTop sz="50000" autoAdjust="0"/>
  </p:normalViewPr>
  <p:slideViewPr>
    <p:cSldViewPr>
      <p:cViewPr>
        <p:scale>
          <a:sx n="47" d="100"/>
          <a:sy n="47" d="100"/>
        </p:scale>
        <p:origin x="2120" y="5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1B5ECE-3424-4C6B-BD1E-B9CB738B25AE}" type="doc">
      <dgm:prSet loTypeId="urn:microsoft.com/office/officeart/2005/8/layout/hierarchy1" loCatId="hierarchy" qsTypeId="urn:microsoft.com/office/officeart/2005/8/quickstyle/simple3" qsCatId="simple" csTypeId="urn:microsoft.com/office/officeart/2005/8/colors/colorful1" csCatId="colorful" phldr="1"/>
      <dgm:spPr/>
      <dgm:t>
        <a:bodyPr/>
        <a:lstStyle/>
        <a:p>
          <a:endParaRPr lang="en-US"/>
        </a:p>
      </dgm:t>
    </dgm:pt>
    <dgm:pt modelId="{7A526639-BCB7-44BE-91F4-3A1CE9200D96}">
      <dgm:prSet phldrT="[Text]"/>
      <dgm:spPr/>
      <dgm:t>
        <a:bodyPr/>
        <a:lstStyle/>
        <a:p>
          <a:r>
            <a:rPr lang="ar-SA" dirty="0"/>
            <a:t>البيانات</a:t>
          </a:r>
          <a:endParaRPr lang="en-US" dirty="0"/>
        </a:p>
      </dgm:t>
    </dgm:pt>
    <dgm:pt modelId="{B1C68A39-CB8C-46C2-A43D-4273C0F3FAAC}" type="parTrans" cxnId="{37D768FB-DD3D-4D54-A646-171CC78394D6}">
      <dgm:prSet/>
      <dgm:spPr/>
      <dgm:t>
        <a:bodyPr/>
        <a:lstStyle/>
        <a:p>
          <a:endParaRPr lang="en-US"/>
        </a:p>
      </dgm:t>
    </dgm:pt>
    <dgm:pt modelId="{ACC3E81B-9019-4A5A-A135-145C4167D79F}" type="sibTrans" cxnId="{37D768FB-DD3D-4D54-A646-171CC78394D6}">
      <dgm:prSet/>
      <dgm:spPr/>
      <dgm:t>
        <a:bodyPr/>
        <a:lstStyle/>
        <a:p>
          <a:endParaRPr lang="en-US"/>
        </a:p>
      </dgm:t>
    </dgm:pt>
    <dgm:pt modelId="{B20B346D-6752-4B6F-947B-1AF26986A331}">
      <dgm:prSet phldrT="[Text]"/>
      <dgm:spPr/>
      <dgm:t>
        <a:bodyPr/>
        <a:lstStyle/>
        <a:p>
          <a:r>
            <a:rPr lang="ar-SA" dirty="0"/>
            <a:t>ثانوية</a:t>
          </a:r>
          <a:endParaRPr lang="en-US" dirty="0"/>
        </a:p>
      </dgm:t>
    </dgm:pt>
    <dgm:pt modelId="{4BCBC635-007B-43B9-91EE-FF0A4E492676}" type="parTrans" cxnId="{74480D9B-0277-489E-B458-FEE2CB0901A6}">
      <dgm:prSet/>
      <dgm:spPr/>
      <dgm:t>
        <a:bodyPr/>
        <a:lstStyle/>
        <a:p>
          <a:endParaRPr lang="en-US"/>
        </a:p>
      </dgm:t>
    </dgm:pt>
    <dgm:pt modelId="{3590CF67-0BBE-43C5-BF96-68BEB36E0623}" type="sibTrans" cxnId="{74480D9B-0277-489E-B458-FEE2CB0901A6}">
      <dgm:prSet/>
      <dgm:spPr/>
      <dgm:t>
        <a:bodyPr/>
        <a:lstStyle/>
        <a:p>
          <a:endParaRPr lang="en-US"/>
        </a:p>
      </dgm:t>
    </dgm:pt>
    <dgm:pt modelId="{E1EF071C-9B30-44BF-A237-782AD3C81EE1}">
      <dgm:prSet phldrT="[Text]"/>
      <dgm:spPr/>
      <dgm:t>
        <a:bodyPr/>
        <a:lstStyle/>
        <a:p>
          <a:r>
            <a:rPr lang="ar-SA" dirty="0"/>
            <a:t>أولية</a:t>
          </a:r>
          <a:endParaRPr lang="en-US" dirty="0"/>
        </a:p>
      </dgm:t>
    </dgm:pt>
    <dgm:pt modelId="{7B2454C0-3899-4470-9D7B-47BFA3E01116}" type="parTrans" cxnId="{AAEE73A9-0DED-47E5-BD37-0F22BB78DC85}">
      <dgm:prSet/>
      <dgm:spPr/>
      <dgm:t>
        <a:bodyPr/>
        <a:lstStyle/>
        <a:p>
          <a:endParaRPr lang="en-US"/>
        </a:p>
      </dgm:t>
    </dgm:pt>
    <dgm:pt modelId="{8D21D6EA-B332-4382-806C-B03ACB1B597E}" type="sibTrans" cxnId="{AAEE73A9-0DED-47E5-BD37-0F22BB78DC85}">
      <dgm:prSet/>
      <dgm:spPr/>
      <dgm:t>
        <a:bodyPr/>
        <a:lstStyle/>
        <a:p>
          <a:endParaRPr lang="en-US"/>
        </a:p>
      </dgm:t>
    </dgm:pt>
    <dgm:pt modelId="{474CB54D-CF21-4918-8714-62AA19933C4B}" type="pres">
      <dgm:prSet presAssocID="{051B5ECE-3424-4C6B-BD1E-B9CB738B25AE}" presName="hierChild1" presStyleCnt="0">
        <dgm:presLayoutVars>
          <dgm:chPref val="1"/>
          <dgm:dir/>
          <dgm:animOne val="branch"/>
          <dgm:animLvl val="lvl"/>
          <dgm:resizeHandles/>
        </dgm:presLayoutVars>
      </dgm:prSet>
      <dgm:spPr/>
      <dgm:t>
        <a:bodyPr/>
        <a:lstStyle/>
        <a:p>
          <a:pPr rtl="1"/>
          <a:endParaRPr lang="ar-SA"/>
        </a:p>
      </dgm:t>
    </dgm:pt>
    <dgm:pt modelId="{BFD183FE-E9D1-4F60-9A7B-E688FFB8D4D9}" type="pres">
      <dgm:prSet presAssocID="{7A526639-BCB7-44BE-91F4-3A1CE9200D96}" presName="hierRoot1" presStyleCnt="0"/>
      <dgm:spPr/>
    </dgm:pt>
    <dgm:pt modelId="{0118D626-2A01-4300-80F8-66BA45DF8D0B}" type="pres">
      <dgm:prSet presAssocID="{7A526639-BCB7-44BE-91F4-3A1CE9200D96}" presName="composite" presStyleCnt="0"/>
      <dgm:spPr/>
    </dgm:pt>
    <dgm:pt modelId="{B8CA4AD1-F98A-494C-B428-AD9BFDCAF5D3}" type="pres">
      <dgm:prSet presAssocID="{7A526639-BCB7-44BE-91F4-3A1CE9200D96}" presName="background" presStyleLbl="node0" presStyleIdx="0" presStyleCnt="1"/>
      <dgm:spPr/>
    </dgm:pt>
    <dgm:pt modelId="{8919ECDC-471E-4F2E-B67D-33F95340C877}" type="pres">
      <dgm:prSet presAssocID="{7A526639-BCB7-44BE-91F4-3A1CE9200D96}" presName="text" presStyleLbl="fgAcc0" presStyleIdx="0" presStyleCnt="1">
        <dgm:presLayoutVars>
          <dgm:chPref val="3"/>
        </dgm:presLayoutVars>
      </dgm:prSet>
      <dgm:spPr/>
      <dgm:t>
        <a:bodyPr/>
        <a:lstStyle/>
        <a:p>
          <a:pPr rtl="1"/>
          <a:endParaRPr lang="ar-SA"/>
        </a:p>
      </dgm:t>
    </dgm:pt>
    <dgm:pt modelId="{07EF0A90-9B04-4025-BB63-78C9D02F8729}" type="pres">
      <dgm:prSet presAssocID="{7A526639-BCB7-44BE-91F4-3A1CE9200D96}" presName="hierChild2" presStyleCnt="0"/>
      <dgm:spPr/>
    </dgm:pt>
    <dgm:pt modelId="{AE953B86-2816-498B-923E-1C5C53198C64}" type="pres">
      <dgm:prSet presAssocID="{4BCBC635-007B-43B9-91EE-FF0A4E492676}" presName="Name10" presStyleLbl="parChTrans1D2" presStyleIdx="0" presStyleCnt="2"/>
      <dgm:spPr/>
      <dgm:t>
        <a:bodyPr/>
        <a:lstStyle/>
        <a:p>
          <a:pPr rtl="1"/>
          <a:endParaRPr lang="ar-SA"/>
        </a:p>
      </dgm:t>
    </dgm:pt>
    <dgm:pt modelId="{BE4F5BBB-5DDA-45FA-8BD9-19A407E49569}" type="pres">
      <dgm:prSet presAssocID="{B20B346D-6752-4B6F-947B-1AF26986A331}" presName="hierRoot2" presStyleCnt="0"/>
      <dgm:spPr/>
    </dgm:pt>
    <dgm:pt modelId="{8C1E935C-0E4A-44A8-9D0A-87DACB92A819}" type="pres">
      <dgm:prSet presAssocID="{B20B346D-6752-4B6F-947B-1AF26986A331}" presName="composite2" presStyleCnt="0"/>
      <dgm:spPr/>
    </dgm:pt>
    <dgm:pt modelId="{5789E338-6E42-429D-A879-A239C436F389}" type="pres">
      <dgm:prSet presAssocID="{B20B346D-6752-4B6F-947B-1AF26986A331}" presName="background2" presStyleLbl="node2" presStyleIdx="0" presStyleCnt="2"/>
      <dgm:spPr/>
    </dgm:pt>
    <dgm:pt modelId="{2792FB73-2C71-4B5B-A530-9DF1451B83F3}" type="pres">
      <dgm:prSet presAssocID="{B20B346D-6752-4B6F-947B-1AF26986A331}" presName="text2" presStyleLbl="fgAcc2" presStyleIdx="0" presStyleCnt="2">
        <dgm:presLayoutVars>
          <dgm:chPref val="3"/>
        </dgm:presLayoutVars>
      </dgm:prSet>
      <dgm:spPr/>
      <dgm:t>
        <a:bodyPr/>
        <a:lstStyle/>
        <a:p>
          <a:pPr rtl="1"/>
          <a:endParaRPr lang="ar-SA"/>
        </a:p>
      </dgm:t>
    </dgm:pt>
    <dgm:pt modelId="{E1BC45E5-F05D-4A84-A6B3-1AE1FBF63A06}" type="pres">
      <dgm:prSet presAssocID="{B20B346D-6752-4B6F-947B-1AF26986A331}" presName="hierChild3" presStyleCnt="0"/>
      <dgm:spPr/>
    </dgm:pt>
    <dgm:pt modelId="{AC601762-1434-4D30-AB91-D0ED96A79201}" type="pres">
      <dgm:prSet presAssocID="{7B2454C0-3899-4470-9D7B-47BFA3E01116}" presName="Name10" presStyleLbl="parChTrans1D2" presStyleIdx="1" presStyleCnt="2"/>
      <dgm:spPr/>
      <dgm:t>
        <a:bodyPr/>
        <a:lstStyle/>
        <a:p>
          <a:pPr rtl="1"/>
          <a:endParaRPr lang="ar-SA"/>
        </a:p>
      </dgm:t>
    </dgm:pt>
    <dgm:pt modelId="{982C7D39-217E-4261-8B2F-9D3CD5F04249}" type="pres">
      <dgm:prSet presAssocID="{E1EF071C-9B30-44BF-A237-782AD3C81EE1}" presName="hierRoot2" presStyleCnt="0"/>
      <dgm:spPr/>
    </dgm:pt>
    <dgm:pt modelId="{E6007F79-C7F2-4ED3-9A36-85876AC8D8FA}" type="pres">
      <dgm:prSet presAssocID="{E1EF071C-9B30-44BF-A237-782AD3C81EE1}" presName="composite2" presStyleCnt="0"/>
      <dgm:spPr/>
    </dgm:pt>
    <dgm:pt modelId="{B4A19F2D-8AE5-4C8C-9C9F-8301ED353A30}" type="pres">
      <dgm:prSet presAssocID="{E1EF071C-9B30-44BF-A237-782AD3C81EE1}" presName="background2" presStyleLbl="node2" presStyleIdx="1" presStyleCnt="2"/>
      <dgm:spPr/>
    </dgm:pt>
    <dgm:pt modelId="{51C96635-1E0B-4082-B8E7-9D5AFF6A6021}" type="pres">
      <dgm:prSet presAssocID="{E1EF071C-9B30-44BF-A237-782AD3C81EE1}" presName="text2" presStyleLbl="fgAcc2" presStyleIdx="1" presStyleCnt="2">
        <dgm:presLayoutVars>
          <dgm:chPref val="3"/>
        </dgm:presLayoutVars>
      </dgm:prSet>
      <dgm:spPr/>
      <dgm:t>
        <a:bodyPr/>
        <a:lstStyle/>
        <a:p>
          <a:pPr rtl="1"/>
          <a:endParaRPr lang="ar-SA"/>
        </a:p>
      </dgm:t>
    </dgm:pt>
    <dgm:pt modelId="{319CAD6D-7C2B-4357-8F3B-242B7DA3761D}" type="pres">
      <dgm:prSet presAssocID="{E1EF071C-9B30-44BF-A237-782AD3C81EE1}" presName="hierChild3" presStyleCnt="0"/>
      <dgm:spPr/>
    </dgm:pt>
  </dgm:ptLst>
  <dgm:cxnLst>
    <dgm:cxn modelId="{AAEE73A9-0DED-47E5-BD37-0F22BB78DC85}" srcId="{7A526639-BCB7-44BE-91F4-3A1CE9200D96}" destId="{E1EF071C-9B30-44BF-A237-782AD3C81EE1}" srcOrd="1" destOrd="0" parTransId="{7B2454C0-3899-4470-9D7B-47BFA3E01116}" sibTransId="{8D21D6EA-B332-4382-806C-B03ACB1B597E}"/>
    <dgm:cxn modelId="{74480D9B-0277-489E-B458-FEE2CB0901A6}" srcId="{7A526639-BCB7-44BE-91F4-3A1CE9200D96}" destId="{B20B346D-6752-4B6F-947B-1AF26986A331}" srcOrd="0" destOrd="0" parTransId="{4BCBC635-007B-43B9-91EE-FF0A4E492676}" sibTransId="{3590CF67-0BBE-43C5-BF96-68BEB36E0623}"/>
    <dgm:cxn modelId="{D605F0CB-BB11-435F-84E7-57F798760025}" type="presOf" srcId="{7A526639-BCB7-44BE-91F4-3A1CE9200D96}" destId="{8919ECDC-471E-4F2E-B67D-33F95340C877}" srcOrd="0" destOrd="0" presId="urn:microsoft.com/office/officeart/2005/8/layout/hierarchy1"/>
    <dgm:cxn modelId="{2F4F6164-9EBE-48DB-80BB-7C6241D9BFF3}" type="presOf" srcId="{4BCBC635-007B-43B9-91EE-FF0A4E492676}" destId="{AE953B86-2816-498B-923E-1C5C53198C64}" srcOrd="0" destOrd="0" presId="urn:microsoft.com/office/officeart/2005/8/layout/hierarchy1"/>
    <dgm:cxn modelId="{A3F5BDD1-4093-487F-A354-692677E08427}" type="presOf" srcId="{E1EF071C-9B30-44BF-A237-782AD3C81EE1}" destId="{51C96635-1E0B-4082-B8E7-9D5AFF6A6021}" srcOrd="0" destOrd="0" presId="urn:microsoft.com/office/officeart/2005/8/layout/hierarchy1"/>
    <dgm:cxn modelId="{C6B9387B-C002-48FA-9A33-7F5FF866F025}" type="presOf" srcId="{051B5ECE-3424-4C6B-BD1E-B9CB738B25AE}" destId="{474CB54D-CF21-4918-8714-62AA19933C4B}" srcOrd="0" destOrd="0" presId="urn:microsoft.com/office/officeart/2005/8/layout/hierarchy1"/>
    <dgm:cxn modelId="{9A300F19-1DAC-449F-9E10-94A1EB3C0FE7}" type="presOf" srcId="{B20B346D-6752-4B6F-947B-1AF26986A331}" destId="{2792FB73-2C71-4B5B-A530-9DF1451B83F3}" srcOrd="0" destOrd="0" presId="urn:microsoft.com/office/officeart/2005/8/layout/hierarchy1"/>
    <dgm:cxn modelId="{37D768FB-DD3D-4D54-A646-171CC78394D6}" srcId="{051B5ECE-3424-4C6B-BD1E-B9CB738B25AE}" destId="{7A526639-BCB7-44BE-91F4-3A1CE9200D96}" srcOrd="0" destOrd="0" parTransId="{B1C68A39-CB8C-46C2-A43D-4273C0F3FAAC}" sibTransId="{ACC3E81B-9019-4A5A-A135-145C4167D79F}"/>
    <dgm:cxn modelId="{D3CE0F77-A46D-47A0-A98F-C848023F8842}" type="presOf" srcId="{7B2454C0-3899-4470-9D7B-47BFA3E01116}" destId="{AC601762-1434-4D30-AB91-D0ED96A79201}" srcOrd="0" destOrd="0" presId="urn:microsoft.com/office/officeart/2005/8/layout/hierarchy1"/>
    <dgm:cxn modelId="{21EB30D1-153D-4F97-93B4-7B886134DC4C}" type="presParOf" srcId="{474CB54D-CF21-4918-8714-62AA19933C4B}" destId="{BFD183FE-E9D1-4F60-9A7B-E688FFB8D4D9}" srcOrd="0" destOrd="0" presId="urn:microsoft.com/office/officeart/2005/8/layout/hierarchy1"/>
    <dgm:cxn modelId="{1757C41B-D4FF-4CDE-8B0A-CD12980534CF}" type="presParOf" srcId="{BFD183FE-E9D1-4F60-9A7B-E688FFB8D4D9}" destId="{0118D626-2A01-4300-80F8-66BA45DF8D0B}" srcOrd="0" destOrd="0" presId="urn:microsoft.com/office/officeart/2005/8/layout/hierarchy1"/>
    <dgm:cxn modelId="{0F896C0A-CB9F-46D6-8ED3-4AAB2F83361A}" type="presParOf" srcId="{0118D626-2A01-4300-80F8-66BA45DF8D0B}" destId="{B8CA4AD1-F98A-494C-B428-AD9BFDCAF5D3}" srcOrd="0" destOrd="0" presId="urn:microsoft.com/office/officeart/2005/8/layout/hierarchy1"/>
    <dgm:cxn modelId="{E7CB6C06-3E7E-4537-86C6-B75F16178259}" type="presParOf" srcId="{0118D626-2A01-4300-80F8-66BA45DF8D0B}" destId="{8919ECDC-471E-4F2E-B67D-33F95340C877}" srcOrd="1" destOrd="0" presId="urn:microsoft.com/office/officeart/2005/8/layout/hierarchy1"/>
    <dgm:cxn modelId="{67FA08C9-1936-45C1-B956-7A729C483F9E}" type="presParOf" srcId="{BFD183FE-E9D1-4F60-9A7B-E688FFB8D4D9}" destId="{07EF0A90-9B04-4025-BB63-78C9D02F8729}" srcOrd="1" destOrd="0" presId="urn:microsoft.com/office/officeart/2005/8/layout/hierarchy1"/>
    <dgm:cxn modelId="{298AD975-2FC3-4D80-A061-D74D2CFCAB66}" type="presParOf" srcId="{07EF0A90-9B04-4025-BB63-78C9D02F8729}" destId="{AE953B86-2816-498B-923E-1C5C53198C64}" srcOrd="0" destOrd="0" presId="urn:microsoft.com/office/officeart/2005/8/layout/hierarchy1"/>
    <dgm:cxn modelId="{FD4D6F87-54E0-4B8E-87AC-C763E03E6827}" type="presParOf" srcId="{07EF0A90-9B04-4025-BB63-78C9D02F8729}" destId="{BE4F5BBB-5DDA-45FA-8BD9-19A407E49569}" srcOrd="1" destOrd="0" presId="urn:microsoft.com/office/officeart/2005/8/layout/hierarchy1"/>
    <dgm:cxn modelId="{64DEC85C-3E34-4604-973A-19C7F1B489BC}" type="presParOf" srcId="{BE4F5BBB-5DDA-45FA-8BD9-19A407E49569}" destId="{8C1E935C-0E4A-44A8-9D0A-87DACB92A819}" srcOrd="0" destOrd="0" presId="urn:microsoft.com/office/officeart/2005/8/layout/hierarchy1"/>
    <dgm:cxn modelId="{D6E0CA1D-C84D-4F2F-9263-2B2604EFAFEE}" type="presParOf" srcId="{8C1E935C-0E4A-44A8-9D0A-87DACB92A819}" destId="{5789E338-6E42-429D-A879-A239C436F389}" srcOrd="0" destOrd="0" presId="urn:microsoft.com/office/officeart/2005/8/layout/hierarchy1"/>
    <dgm:cxn modelId="{D1481916-9246-4A4D-9B73-C9115DB1F554}" type="presParOf" srcId="{8C1E935C-0E4A-44A8-9D0A-87DACB92A819}" destId="{2792FB73-2C71-4B5B-A530-9DF1451B83F3}" srcOrd="1" destOrd="0" presId="urn:microsoft.com/office/officeart/2005/8/layout/hierarchy1"/>
    <dgm:cxn modelId="{1BC12EFE-A7B0-4085-A110-5C525976DC4F}" type="presParOf" srcId="{BE4F5BBB-5DDA-45FA-8BD9-19A407E49569}" destId="{E1BC45E5-F05D-4A84-A6B3-1AE1FBF63A06}" srcOrd="1" destOrd="0" presId="urn:microsoft.com/office/officeart/2005/8/layout/hierarchy1"/>
    <dgm:cxn modelId="{1917FE4E-8304-4039-A39A-36444C4388BD}" type="presParOf" srcId="{07EF0A90-9B04-4025-BB63-78C9D02F8729}" destId="{AC601762-1434-4D30-AB91-D0ED96A79201}" srcOrd="2" destOrd="0" presId="urn:microsoft.com/office/officeart/2005/8/layout/hierarchy1"/>
    <dgm:cxn modelId="{3C29E211-B6F4-48ED-9C6A-6FD9F102D5AA}" type="presParOf" srcId="{07EF0A90-9B04-4025-BB63-78C9D02F8729}" destId="{982C7D39-217E-4261-8B2F-9D3CD5F04249}" srcOrd="3" destOrd="0" presId="urn:microsoft.com/office/officeart/2005/8/layout/hierarchy1"/>
    <dgm:cxn modelId="{129B24DC-F73C-45B7-875C-C8592638FF7A}" type="presParOf" srcId="{982C7D39-217E-4261-8B2F-9D3CD5F04249}" destId="{E6007F79-C7F2-4ED3-9A36-85876AC8D8FA}" srcOrd="0" destOrd="0" presId="urn:microsoft.com/office/officeart/2005/8/layout/hierarchy1"/>
    <dgm:cxn modelId="{43624053-FA21-439E-88EA-2E7B54F39FCE}" type="presParOf" srcId="{E6007F79-C7F2-4ED3-9A36-85876AC8D8FA}" destId="{B4A19F2D-8AE5-4C8C-9C9F-8301ED353A30}" srcOrd="0" destOrd="0" presId="urn:microsoft.com/office/officeart/2005/8/layout/hierarchy1"/>
    <dgm:cxn modelId="{12C72B1C-1FB6-4342-AEC0-7FDA5E88F242}" type="presParOf" srcId="{E6007F79-C7F2-4ED3-9A36-85876AC8D8FA}" destId="{51C96635-1E0B-4082-B8E7-9D5AFF6A6021}" srcOrd="1" destOrd="0" presId="urn:microsoft.com/office/officeart/2005/8/layout/hierarchy1"/>
    <dgm:cxn modelId="{F95D4075-56FD-4387-985A-6BCAF1DA1E31}" type="presParOf" srcId="{982C7D39-217E-4261-8B2F-9D3CD5F04249}" destId="{319CAD6D-7C2B-4357-8F3B-242B7DA3761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FB1BC0-8D5D-48FB-B199-63534FD84CB5}" type="doc">
      <dgm:prSet loTypeId="urn:microsoft.com/office/officeart/2005/8/layout/hList1" loCatId="list" qsTypeId="urn:microsoft.com/office/officeart/2005/8/quickstyle/3d2" qsCatId="3D" csTypeId="urn:microsoft.com/office/officeart/2005/8/colors/colorful1" csCatId="colorful" phldr="1"/>
      <dgm:spPr/>
      <dgm:t>
        <a:bodyPr/>
        <a:lstStyle/>
        <a:p>
          <a:endParaRPr lang="en-US"/>
        </a:p>
      </dgm:t>
    </dgm:pt>
    <dgm:pt modelId="{69E0B602-96A4-40BA-A767-AC4A5AA94A77}">
      <dgm:prSet phldrT="[Text]" custT="1"/>
      <dgm:spPr/>
      <dgm:t>
        <a:bodyPr/>
        <a:lstStyle/>
        <a:p>
          <a:r>
            <a:rPr lang="ar-SA" sz="2400" b="1" dirty="0"/>
            <a:t>ثانوية</a:t>
          </a:r>
          <a:endParaRPr lang="en-US" sz="2400" b="1" dirty="0"/>
        </a:p>
      </dgm:t>
    </dgm:pt>
    <dgm:pt modelId="{F442DBC4-607D-470A-A9BA-513C251A784D}" type="parTrans" cxnId="{E1477F1D-E034-4692-BFA0-078FAE22C72F}">
      <dgm:prSet/>
      <dgm:spPr/>
      <dgm:t>
        <a:bodyPr/>
        <a:lstStyle/>
        <a:p>
          <a:endParaRPr lang="en-US"/>
        </a:p>
      </dgm:t>
    </dgm:pt>
    <dgm:pt modelId="{BC58DF1C-D9C0-4F06-B2E8-E1BC1D18DA95}" type="sibTrans" cxnId="{E1477F1D-E034-4692-BFA0-078FAE22C72F}">
      <dgm:prSet/>
      <dgm:spPr/>
      <dgm:t>
        <a:bodyPr/>
        <a:lstStyle/>
        <a:p>
          <a:endParaRPr lang="en-US"/>
        </a:p>
      </dgm:t>
    </dgm:pt>
    <dgm:pt modelId="{B08BA92A-4C25-4D6E-83DA-9C1E25EE924B}">
      <dgm:prSet phldrT="[Text]"/>
      <dgm:spPr/>
      <dgm:t>
        <a:bodyPr/>
        <a:lstStyle/>
        <a:p>
          <a:pPr algn="r" rtl="1">
            <a:buFont typeface="Arial" panose="020B0604020202020204" pitchFamily="34" charset="0"/>
            <a:buChar char="•"/>
          </a:pPr>
          <a:r>
            <a:rPr lang="ar-SA" dirty="0"/>
            <a:t>التقارير المنشورة وغير المنشورة.</a:t>
          </a:r>
          <a:endParaRPr lang="en-US" dirty="0"/>
        </a:p>
      </dgm:t>
    </dgm:pt>
    <dgm:pt modelId="{F91EF2BA-A1B9-4E44-99E0-3B5FFBDCD59F}" type="parTrans" cxnId="{B7E51A83-FB78-4F41-A0D2-2118C68BF3BD}">
      <dgm:prSet/>
      <dgm:spPr/>
      <dgm:t>
        <a:bodyPr/>
        <a:lstStyle/>
        <a:p>
          <a:endParaRPr lang="en-US"/>
        </a:p>
      </dgm:t>
    </dgm:pt>
    <dgm:pt modelId="{3176C6B9-547E-4379-B8AF-B6454CC4DE1D}" type="sibTrans" cxnId="{B7E51A83-FB78-4F41-A0D2-2118C68BF3BD}">
      <dgm:prSet/>
      <dgm:spPr/>
      <dgm:t>
        <a:bodyPr/>
        <a:lstStyle/>
        <a:p>
          <a:endParaRPr lang="en-US"/>
        </a:p>
      </dgm:t>
    </dgm:pt>
    <dgm:pt modelId="{8DBEEC7A-2CCA-4B53-8E42-27A757322DED}">
      <dgm:prSet phldrT="[Text]" custT="1"/>
      <dgm:spPr/>
      <dgm:t>
        <a:bodyPr/>
        <a:lstStyle/>
        <a:p>
          <a:r>
            <a:rPr lang="ar-SA" sz="2400" b="1" dirty="0"/>
            <a:t>أولية</a:t>
          </a:r>
          <a:endParaRPr lang="en-US" sz="2400" b="1" dirty="0"/>
        </a:p>
      </dgm:t>
    </dgm:pt>
    <dgm:pt modelId="{54D364B1-2782-43D0-B8B8-0E8386CB445D}" type="parTrans" cxnId="{B0C9AE25-F849-4A7B-9D4B-C1A106A0E1A8}">
      <dgm:prSet/>
      <dgm:spPr/>
      <dgm:t>
        <a:bodyPr/>
        <a:lstStyle/>
        <a:p>
          <a:endParaRPr lang="en-US"/>
        </a:p>
      </dgm:t>
    </dgm:pt>
    <dgm:pt modelId="{E3C2ADD8-EEC9-4B4A-A023-7873B778B410}" type="sibTrans" cxnId="{B0C9AE25-F849-4A7B-9D4B-C1A106A0E1A8}">
      <dgm:prSet/>
      <dgm:spPr/>
      <dgm:t>
        <a:bodyPr/>
        <a:lstStyle/>
        <a:p>
          <a:endParaRPr lang="en-US"/>
        </a:p>
      </dgm:t>
    </dgm:pt>
    <dgm:pt modelId="{CFCE1197-262D-4828-96DB-AC2BBD49CC2F}">
      <dgm:prSet phldrT="[Text]"/>
      <dgm:spPr/>
      <dgm:t>
        <a:bodyPr/>
        <a:lstStyle/>
        <a:p>
          <a:pPr algn="r" rtl="1"/>
          <a:r>
            <a:rPr lang="ar-SA" dirty="0"/>
            <a:t>المقابلات</a:t>
          </a:r>
          <a:endParaRPr lang="en-US" dirty="0"/>
        </a:p>
      </dgm:t>
    </dgm:pt>
    <dgm:pt modelId="{3D937AD8-30F0-4A26-A13A-CA81DED1FA80}" type="parTrans" cxnId="{AC7BACBC-C72C-4604-A662-B7628B8E8816}">
      <dgm:prSet/>
      <dgm:spPr/>
      <dgm:t>
        <a:bodyPr/>
        <a:lstStyle/>
        <a:p>
          <a:endParaRPr lang="en-US"/>
        </a:p>
      </dgm:t>
    </dgm:pt>
    <dgm:pt modelId="{40172094-05F9-4E0C-8B4C-A3BBB10789B7}" type="sibTrans" cxnId="{AC7BACBC-C72C-4604-A662-B7628B8E8816}">
      <dgm:prSet/>
      <dgm:spPr/>
      <dgm:t>
        <a:bodyPr/>
        <a:lstStyle/>
        <a:p>
          <a:endParaRPr lang="en-US"/>
        </a:p>
      </dgm:t>
    </dgm:pt>
    <dgm:pt modelId="{BD32B4F9-C4B1-4376-A0D0-FCCB0DC47789}">
      <dgm:prSet phldrT="[Text]"/>
      <dgm:spPr/>
      <dgm:t>
        <a:bodyPr/>
        <a:lstStyle/>
        <a:p>
          <a:pPr algn="r" rtl="1"/>
          <a:r>
            <a:rPr lang="ar-SA" dirty="0"/>
            <a:t>الاستبيان</a:t>
          </a:r>
          <a:endParaRPr lang="en-US" dirty="0"/>
        </a:p>
      </dgm:t>
    </dgm:pt>
    <dgm:pt modelId="{9FC88457-1FE5-4A54-99EB-C43BE83135AE}" type="parTrans" cxnId="{7A6A3EBD-7059-494B-A6DB-B388412357A8}">
      <dgm:prSet/>
      <dgm:spPr/>
      <dgm:t>
        <a:bodyPr/>
        <a:lstStyle/>
        <a:p>
          <a:endParaRPr lang="en-US"/>
        </a:p>
      </dgm:t>
    </dgm:pt>
    <dgm:pt modelId="{E81C1AAB-E104-4B42-AC6D-B695B354D146}" type="sibTrans" cxnId="{7A6A3EBD-7059-494B-A6DB-B388412357A8}">
      <dgm:prSet/>
      <dgm:spPr/>
      <dgm:t>
        <a:bodyPr/>
        <a:lstStyle/>
        <a:p>
          <a:endParaRPr lang="en-US"/>
        </a:p>
      </dgm:t>
    </dgm:pt>
    <dgm:pt modelId="{0D2EACEF-4079-4C5A-86D6-4B343BD8821D}">
      <dgm:prSet/>
      <dgm:spPr/>
      <dgm:t>
        <a:bodyPr/>
        <a:lstStyle/>
        <a:p>
          <a:pPr algn="r" rtl="1">
            <a:buFont typeface="Arial" panose="020B0604020202020204" pitchFamily="34" charset="0"/>
            <a:buChar char="•"/>
          </a:pPr>
          <a:r>
            <a:rPr lang="ar-SA" dirty="0"/>
            <a:t>- جهاز الإحصاء والسكان.</a:t>
          </a:r>
        </a:p>
      </dgm:t>
    </dgm:pt>
    <dgm:pt modelId="{E6C6242D-8176-4FEE-9C5A-12F5E8067DA8}" type="parTrans" cxnId="{F73E8199-EABB-402F-B3A8-087476074AD0}">
      <dgm:prSet/>
      <dgm:spPr/>
      <dgm:t>
        <a:bodyPr/>
        <a:lstStyle/>
        <a:p>
          <a:endParaRPr lang="en-US"/>
        </a:p>
      </dgm:t>
    </dgm:pt>
    <dgm:pt modelId="{C2DA57FC-D945-4B4B-882A-321CD97F8774}" type="sibTrans" cxnId="{F73E8199-EABB-402F-B3A8-087476074AD0}">
      <dgm:prSet/>
      <dgm:spPr/>
      <dgm:t>
        <a:bodyPr/>
        <a:lstStyle/>
        <a:p>
          <a:endParaRPr lang="en-US"/>
        </a:p>
      </dgm:t>
    </dgm:pt>
    <dgm:pt modelId="{AC7D67D2-87A1-4FA5-9A0C-898719E68D81}">
      <dgm:prSet/>
      <dgm:spPr/>
      <dgm:t>
        <a:bodyPr/>
        <a:lstStyle/>
        <a:p>
          <a:pPr algn="r" rtl="1">
            <a:buFont typeface="Arial" panose="020B0604020202020204" pitchFamily="34" charset="0"/>
            <a:buChar char="•"/>
          </a:pPr>
          <a:r>
            <a:rPr lang="ar-SA" dirty="0"/>
            <a:t>- الغرفة التجارية والصناعية.</a:t>
          </a:r>
        </a:p>
      </dgm:t>
    </dgm:pt>
    <dgm:pt modelId="{F345D04E-A579-42FC-A7F3-5754E1000B7B}" type="parTrans" cxnId="{97DFEED6-CE28-4A73-9D4F-C299EE755B72}">
      <dgm:prSet/>
      <dgm:spPr/>
      <dgm:t>
        <a:bodyPr/>
        <a:lstStyle/>
        <a:p>
          <a:endParaRPr lang="en-US"/>
        </a:p>
      </dgm:t>
    </dgm:pt>
    <dgm:pt modelId="{1555CF75-FE40-4E3E-AB92-BF2F1BA5CA9D}" type="sibTrans" cxnId="{97DFEED6-CE28-4A73-9D4F-C299EE755B72}">
      <dgm:prSet/>
      <dgm:spPr/>
      <dgm:t>
        <a:bodyPr/>
        <a:lstStyle/>
        <a:p>
          <a:endParaRPr lang="en-US"/>
        </a:p>
      </dgm:t>
    </dgm:pt>
    <dgm:pt modelId="{2510A832-7BC0-44C2-AEDD-95E5CF66B18C}">
      <dgm:prSet/>
      <dgm:spPr/>
      <dgm:t>
        <a:bodyPr/>
        <a:lstStyle/>
        <a:p>
          <a:pPr algn="r" rtl="1">
            <a:buFont typeface="Arial" panose="020B0604020202020204" pitchFamily="34" charset="0"/>
            <a:buChar char="•"/>
          </a:pPr>
          <a:r>
            <a:rPr lang="ar-SA" dirty="0"/>
            <a:t>- الوزارات المعنية.</a:t>
          </a:r>
        </a:p>
      </dgm:t>
    </dgm:pt>
    <dgm:pt modelId="{19D50543-2E7C-4D31-9D6F-7ED89593CE03}" type="parTrans" cxnId="{2DC5010A-C2CB-4999-BA34-8D768AFAE77D}">
      <dgm:prSet/>
      <dgm:spPr/>
      <dgm:t>
        <a:bodyPr/>
        <a:lstStyle/>
        <a:p>
          <a:endParaRPr lang="en-US"/>
        </a:p>
      </dgm:t>
    </dgm:pt>
    <dgm:pt modelId="{A043D38D-900B-4F50-AA90-B2A8B813B7A5}" type="sibTrans" cxnId="{2DC5010A-C2CB-4999-BA34-8D768AFAE77D}">
      <dgm:prSet/>
      <dgm:spPr/>
      <dgm:t>
        <a:bodyPr/>
        <a:lstStyle/>
        <a:p>
          <a:endParaRPr lang="en-US"/>
        </a:p>
      </dgm:t>
    </dgm:pt>
    <dgm:pt modelId="{3FF03017-6462-41D7-8BF3-212C83DAD90F}">
      <dgm:prSet/>
      <dgm:spPr/>
      <dgm:t>
        <a:bodyPr/>
        <a:lstStyle/>
        <a:p>
          <a:pPr algn="r" rtl="1">
            <a:buFont typeface="Arial" panose="020B0604020202020204" pitchFamily="34" charset="0"/>
            <a:buChar char="•"/>
          </a:pPr>
          <a:r>
            <a:rPr lang="ar-SA" dirty="0"/>
            <a:t>- الجامعات ومراكز البحوث.</a:t>
          </a:r>
        </a:p>
      </dgm:t>
    </dgm:pt>
    <dgm:pt modelId="{0B881F8C-AC58-44E4-9153-8D483D897B9B}" type="parTrans" cxnId="{879F7757-60C9-4E2E-80C7-85E03B54CC41}">
      <dgm:prSet/>
      <dgm:spPr/>
      <dgm:t>
        <a:bodyPr/>
        <a:lstStyle/>
        <a:p>
          <a:endParaRPr lang="en-US"/>
        </a:p>
      </dgm:t>
    </dgm:pt>
    <dgm:pt modelId="{27204092-F4B9-453A-A41C-CF56FA097E5F}" type="sibTrans" cxnId="{879F7757-60C9-4E2E-80C7-85E03B54CC41}">
      <dgm:prSet/>
      <dgm:spPr/>
      <dgm:t>
        <a:bodyPr/>
        <a:lstStyle/>
        <a:p>
          <a:endParaRPr lang="en-US"/>
        </a:p>
      </dgm:t>
    </dgm:pt>
    <dgm:pt modelId="{964F83DD-256E-4718-8ADF-FDD6824CF0D5}">
      <dgm:prSet/>
      <dgm:spPr/>
      <dgm:t>
        <a:bodyPr/>
        <a:lstStyle/>
        <a:p>
          <a:pPr algn="r" rtl="1">
            <a:buFont typeface="Arial" panose="020B0604020202020204" pitchFamily="34" charset="0"/>
            <a:buChar char="•"/>
          </a:pPr>
          <a:r>
            <a:rPr lang="ar-SA" dirty="0"/>
            <a:t>المجلات والكتب والصحف</a:t>
          </a:r>
          <a:endParaRPr lang="en-US" dirty="0"/>
        </a:p>
      </dgm:t>
    </dgm:pt>
    <dgm:pt modelId="{B5875C48-0427-45AA-B6F8-7CE5814947EF}" type="parTrans" cxnId="{66809FFF-960D-4EF6-A90B-935CF4C59EEF}">
      <dgm:prSet/>
      <dgm:spPr/>
      <dgm:t>
        <a:bodyPr/>
        <a:lstStyle/>
        <a:p>
          <a:endParaRPr lang="en-US"/>
        </a:p>
      </dgm:t>
    </dgm:pt>
    <dgm:pt modelId="{8F84DA61-C6DF-447A-A492-7218ECA48406}" type="sibTrans" cxnId="{66809FFF-960D-4EF6-A90B-935CF4C59EEF}">
      <dgm:prSet/>
      <dgm:spPr/>
      <dgm:t>
        <a:bodyPr/>
        <a:lstStyle/>
        <a:p>
          <a:endParaRPr lang="en-US"/>
        </a:p>
      </dgm:t>
    </dgm:pt>
    <dgm:pt modelId="{57CA6F9E-B521-4B89-96B0-A789FE537DAD}">
      <dgm:prSet phldrT="[Text]"/>
      <dgm:spPr/>
      <dgm:t>
        <a:bodyPr/>
        <a:lstStyle/>
        <a:p>
          <a:pPr algn="r" rtl="1"/>
          <a:r>
            <a:rPr lang="ar-SA" dirty="0"/>
            <a:t>الملاحظة</a:t>
          </a:r>
          <a:endParaRPr lang="en-US" dirty="0"/>
        </a:p>
      </dgm:t>
    </dgm:pt>
    <dgm:pt modelId="{1606D6A4-2A9E-46DA-9F5A-7CAEE49A784B}" type="parTrans" cxnId="{7DB9A36C-8AE9-403C-BDE5-98CAF6EE6AEB}">
      <dgm:prSet/>
      <dgm:spPr/>
      <dgm:t>
        <a:bodyPr/>
        <a:lstStyle/>
        <a:p>
          <a:endParaRPr lang="en-US"/>
        </a:p>
      </dgm:t>
    </dgm:pt>
    <dgm:pt modelId="{BF709A0F-170C-4C0C-8C08-FCDEE575BCFD}" type="sibTrans" cxnId="{7DB9A36C-8AE9-403C-BDE5-98CAF6EE6AEB}">
      <dgm:prSet/>
      <dgm:spPr/>
      <dgm:t>
        <a:bodyPr/>
        <a:lstStyle/>
        <a:p>
          <a:endParaRPr lang="en-US"/>
        </a:p>
      </dgm:t>
    </dgm:pt>
    <dgm:pt modelId="{36942B4A-71A6-45DA-8190-0DD092295CF2}">
      <dgm:prSet phldrT="[Text]"/>
      <dgm:spPr/>
      <dgm:t>
        <a:bodyPr/>
        <a:lstStyle/>
        <a:p>
          <a:pPr algn="r" rtl="1"/>
          <a:r>
            <a:rPr lang="ar-SA" dirty="0"/>
            <a:t>التجارب</a:t>
          </a:r>
          <a:endParaRPr lang="en-US" dirty="0"/>
        </a:p>
      </dgm:t>
    </dgm:pt>
    <dgm:pt modelId="{FAA6F2C8-0A43-4A66-AD1D-28F509A051F3}" type="parTrans" cxnId="{24AC6F18-747A-4C3A-9193-ED4F885C32F5}">
      <dgm:prSet/>
      <dgm:spPr/>
      <dgm:t>
        <a:bodyPr/>
        <a:lstStyle/>
        <a:p>
          <a:endParaRPr lang="en-US"/>
        </a:p>
      </dgm:t>
    </dgm:pt>
    <dgm:pt modelId="{C15222B2-35D1-46B0-B229-AAD215F0CEF3}" type="sibTrans" cxnId="{24AC6F18-747A-4C3A-9193-ED4F885C32F5}">
      <dgm:prSet/>
      <dgm:spPr/>
      <dgm:t>
        <a:bodyPr/>
        <a:lstStyle/>
        <a:p>
          <a:endParaRPr lang="en-US"/>
        </a:p>
      </dgm:t>
    </dgm:pt>
    <dgm:pt modelId="{9412D979-6DD7-47EB-BEBB-A94A7DCBF781}" type="pres">
      <dgm:prSet presAssocID="{07FB1BC0-8D5D-48FB-B199-63534FD84CB5}" presName="Name0" presStyleCnt="0">
        <dgm:presLayoutVars>
          <dgm:dir/>
          <dgm:animLvl val="lvl"/>
          <dgm:resizeHandles val="exact"/>
        </dgm:presLayoutVars>
      </dgm:prSet>
      <dgm:spPr/>
      <dgm:t>
        <a:bodyPr/>
        <a:lstStyle/>
        <a:p>
          <a:pPr rtl="1"/>
          <a:endParaRPr lang="ar-SA"/>
        </a:p>
      </dgm:t>
    </dgm:pt>
    <dgm:pt modelId="{417629C4-AF56-4849-B226-8212892DD698}" type="pres">
      <dgm:prSet presAssocID="{69E0B602-96A4-40BA-A767-AC4A5AA94A77}" presName="composite" presStyleCnt="0"/>
      <dgm:spPr/>
    </dgm:pt>
    <dgm:pt modelId="{2C499480-8D3D-4072-A129-2C8922770E62}" type="pres">
      <dgm:prSet presAssocID="{69E0B602-96A4-40BA-A767-AC4A5AA94A77}" presName="parTx" presStyleLbl="alignNode1" presStyleIdx="0" presStyleCnt="2">
        <dgm:presLayoutVars>
          <dgm:chMax val="0"/>
          <dgm:chPref val="0"/>
          <dgm:bulletEnabled val="1"/>
        </dgm:presLayoutVars>
      </dgm:prSet>
      <dgm:spPr/>
      <dgm:t>
        <a:bodyPr/>
        <a:lstStyle/>
        <a:p>
          <a:pPr rtl="1"/>
          <a:endParaRPr lang="ar-SA"/>
        </a:p>
      </dgm:t>
    </dgm:pt>
    <dgm:pt modelId="{CF733785-8A6B-4453-BD71-3F3E74DC0A0A}" type="pres">
      <dgm:prSet presAssocID="{69E0B602-96A4-40BA-A767-AC4A5AA94A77}" presName="desTx" presStyleLbl="alignAccFollowNode1" presStyleIdx="0" presStyleCnt="2">
        <dgm:presLayoutVars>
          <dgm:bulletEnabled val="1"/>
        </dgm:presLayoutVars>
      </dgm:prSet>
      <dgm:spPr/>
      <dgm:t>
        <a:bodyPr/>
        <a:lstStyle/>
        <a:p>
          <a:pPr rtl="1"/>
          <a:endParaRPr lang="ar-SA"/>
        </a:p>
      </dgm:t>
    </dgm:pt>
    <dgm:pt modelId="{79D4F737-E2B7-4552-AB08-00D1E0B7C0C1}" type="pres">
      <dgm:prSet presAssocID="{BC58DF1C-D9C0-4F06-B2E8-E1BC1D18DA95}" presName="space" presStyleCnt="0"/>
      <dgm:spPr/>
    </dgm:pt>
    <dgm:pt modelId="{8E2F8154-76BE-4AB2-8B74-6E8BB9D7535F}" type="pres">
      <dgm:prSet presAssocID="{8DBEEC7A-2CCA-4B53-8E42-27A757322DED}" presName="composite" presStyleCnt="0"/>
      <dgm:spPr/>
    </dgm:pt>
    <dgm:pt modelId="{7D5F10B6-C0DA-4CC4-99B7-4EC72820A08C}" type="pres">
      <dgm:prSet presAssocID="{8DBEEC7A-2CCA-4B53-8E42-27A757322DED}" presName="parTx" presStyleLbl="alignNode1" presStyleIdx="1" presStyleCnt="2">
        <dgm:presLayoutVars>
          <dgm:chMax val="0"/>
          <dgm:chPref val="0"/>
          <dgm:bulletEnabled val="1"/>
        </dgm:presLayoutVars>
      </dgm:prSet>
      <dgm:spPr/>
      <dgm:t>
        <a:bodyPr/>
        <a:lstStyle/>
        <a:p>
          <a:pPr rtl="1"/>
          <a:endParaRPr lang="ar-SA"/>
        </a:p>
      </dgm:t>
    </dgm:pt>
    <dgm:pt modelId="{8EF96D58-C2BC-4259-8B2D-D87BD29E7E24}" type="pres">
      <dgm:prSet presAssocID="{8DBEEC7A-2CCA-4B53-8E42-27A757322DED}" presName="desTx" presStyleLbl="alignAccFollowNode1" presStyleIdx="1" presStyleCnt="2">
        <dgm:presLayoutVars>
          <dgm:bulletEnabled val="1"/>
        </dgm:presLayoutVars>
      </dgm:prSet>
      <dgm:spPr/>
      <dgm:t>
        <a:bodyPr/>
        <a:lstStyle/>
        <a:p>
          <a:pPr rtl="1"/>
          <a:endParaRPr lang="ar-SA"/>
        </a:p>
      </dgm:t>
    </dgm:pt>
  </dgm:ptLst>
  <dgm:cxnLst>
    <dgm:cxn modelId="{39BF5624-E3EE-4BDD-92BB-000B102B288B}" type="presOf" srcId="{2510A832-7BC0-44C2-AEDD-95E5CF66B18C}" destId="{CF733785-8A6B-4453-BD71-3F3E74DC0A0A}" srcOrd="0" destOrd="3" presId="urn:microsoft.com/office/officeart/2005/8/layout/hList1"/>
    <dgm:cxn modelId="{AD4B93DD-AD99-480C-B7D3-778F76813365}" type="presOf" srcId="{0D2EACEF-4079-4C5A-86D6-4B343BD8821D}" destId="{CF733785-8A6B-4453-BD71-3F3E74DC0A0A}" srcOrd="0" destOrd="1" presId="urn:microsoft.com/office/officeart/2005/8/layout/hList1"/>
    <dgm:cxn modelId="{B7E51A83-FB78-4F41-A0D2-2118C68BF3BD}" srcId="{69E0B602-96A4-40BA-A767-AC4A5AA94A77}" destId="{B08BA92A-4C25-4D6E-83DA-9C1E25EE924B}" srcOrd="0" destOrd="0" parTransId="{F91EF2BA-A1B9-4E44-99E0-3B5FFBDCD59F}" sibTransId="{3176C6B9-547E-4379-B8AF-B6454CC4DE1D}"/>
    <dgm:cxn modelId="{DD6A2127-05E7-4139-9FEA-4BAE677A6FC7}" type="presOf" srcId="{57CA6F9E-B521-4B89-96B0-A789FE537DAD}" destId="{8EF96D58-C2BC-4259-8B2D-D87BD29E7E24}" srcOrd="0" destOrd="2" presId="urn:microsoft.com/office/officeart/2005/8/layout/hList1"/>
    <dgm:cxn modelId="{0F2B2317-DD0B-43F3-A612-D9BA0055D6A2}" type="presOf" srcId="{8DBEEC7A-2CCA-4B53-8E42-27A757322DED}" destId="{7D5F10B6-C0DA-4CC4-99B7-4EC72820A08C}" srcOrd="0" destOrd="0" presId="urn:microsoft.com/office/officeart/2005/8/layout/hList1"/>
    <dgm:cxn modelId="{2DC5010A-C2CB-4999-BA34-8D768AFAE77D}" srcId="{69E0B602-96A4-40BA-A767-AC4A5AA94A77}" destId="{2510A832-7BC0-44C2-AEDD-95E5CF66B18C}" srcOrd="3" destOrd="0" parTransId="{19D50543-2E7C-4D31-9D6F-7ED89593CE03}" sibTransId="{A043D38D-900B-4F50-AA90-B2A8B813B7A5}"/>
    <dgm:cxn modelId="{F925050B-DE8F-4A17-A2D9-8F1E2D20B4E1}" type="presOf" srcId="{B08BA92A-4C25-4D6E-83DA-9C1E25EE924B}" destId="{CF733785-8A6B-4453-BD71-3F3E74DC0A0A}" srcOrd="0" destOrd="0" presId="urn:microsoft.com/office/officeart/2005/8/layout/hList1"/>
    <dgm:cxn modelId="{93C38771-5CEB-4F1F-A9A4-0D5F93842739}" type="presOf" srcId="{3FF03017-6462-41D7-8BF3-212C83DAD90F}" destId="{CF733785-8A6B-4453-BD71-3F3E74DC0A0A}" srcOrd="0" destOrd="4" presId="urn:microsoft.com/office/officeart/2005/8/layout/hList1"/>
    <dgm:cxn modelId="{879F7757-60C9-4E2E-80C7-85E03B54CC41}" srcId="{69E0B602-96A4-40BA-A767-AC4A5AA94A77}" destId="{3FF03017-6462-41D7-8BF3-212C83DAD90F}" srcOrd="4" destOrd="0" parTransId="{0B881F8C-AC58-44E4-9153-8D483D897B9B}" sibTransId="{27204092-F4B9-453A-A41C-CF56FA097E5F}"/>
    <dgm:cxn modelId="{26BA0507-4C88-47D9-A094-B40F254B29CA}" type="presOf" srcId="{964F83DD-256E-4718-8ADF-FDD6824CF0D5}" destId="{CF733785-8A6B-4453-BD71-3F3E74DC0A0A}" srcOrd="0" destOrd="5" presId="urn:microsoft.com/office/officeart/2005/8/layout/hList1"/>
    <dgm:cxn modelId="{64B356B8-980C-488F-B27D-1F1DF3B56DE1}" type="presOf" srcId="{AC7D67D2-87A1-4FA5-9A0C-898719E68D81}" destId="{CF733785-8A6B-4453-BD71-3F3E74DC0A0A}" srcOrd="0" destOrd="2" presId="urn:microsoft.com/office/officeart/2005/8/layout/hList1"/>
    <dgm:cxn modelId="{84D20341-B955-4B70-B936-3532CF8B489C}" type="presOf" srcId="{36942B4A-71A6-45DA-8190-0DD092295CF2}" destId="{8EF96D58-C2BC-4259-8B2D-D87BD29E7E24}" srcOrd="0" destOrd="3" presId="urn:microsoft.com/office/officeart/2005/8/layout/hList1"/>
    <dgm:cxn modelId="{F73E8199-EABB-402F-B3A8-087476074AD0}" srcId="{69E0B602-96A4-40BA-A767-AC4A5AA94A77}" destId="{0D2EACEF-4079-4C5A-86D6-4B343BD8821D}" srcOrd="1" destOrd="0" parTransId="{E6C6242D-8176-4FEE-9C5A-12F5E8067DA8}" sibTransId="{C2DA57FC-D945-4B4B-882A-321CD97F8774}"/>
    <dgm:cxn modelId="{66809FFF-960D-4EF6-A90B-935CF4C59EEF}" srcId="{3FF03017-6462-41D7-8BF3-212C83DAD90F}" destId="{964F83DD-256E-4718-8ADF-FDD6824CF0D5}" srcOrd="0" destOrd="0" parTransId="{B5875C48-0427-45AA-B6F8-7CE5814947EF}" sibTransId="{8F84DA61-C6DF-447A-A492-7218ECA48406}"/>
    <dgm:cxn modelId="{BA2D577E-AB8C-4E15-A4B0-0A8C1E71E348}" type="presOf" srcId="{69E0B602-96A4-40BA-A767-AC4A5AA94A77}" destId="{2C499480-8D3D-4072-A129-2C8922770E62}" srcOrd="0" destOrd="0" presId="urn:microsoft.com/office/officeart/2005/8/layout/hList1"/>
    <dgm:cxn modelId="{E1477F1D-E034-4692-BFA0-078FAE22C72F}" srcId="{07FB1BC0-8D5D-48FB-B199-63534FD84CB5}" destId="{69E0B602-96A4-40BA-A767-AC4A5AA94A77}" srcOrd="0" destOrd="0" parTransId="{F442DBC4-607D-470A-A9BA-513C251A784D}" sibTransId="{BC58DF1C-D9C0-4F06-B2E8-E1BC1D18DA95}"/>
    <dgm:cxn modelId="{B1D07417-7C42-44F3-A31A-EB0A466EF94D}" type="presOf" srcId="{CFCE1197-262D-4828-96DB-AC2BBD49CC2F}" destId="{8EF96D58-C2BC-4259-8B2D-D87BD29E7E24}" srcOrd="0" destOrd="0" presId="urn:microsoft.com/office/officeart/2005/8/layout/hList1"/>
    <dgm:cxn modelId="{97DFEED6-CE28-4A73-9D4F-C299EE755B72}" srcId="{69E0B602-96A4-40BA-A767-AC4A5AA94A77}" destId="{AC7D67D2-87A1-4FA5-9A0C-898719E68D81}" srcOrd="2" destOrd="0" parTransId="{F345D04E-A579-42FC-A7F3-5754E1000B7B}" sibTransId="{1555CF75-FE40-4E3E-AB92-BF2F1BA5CA9D}"/>
    <dgm:cxn modelId="{670375A7-3702-4603-AB31-1D81983334D8}" type="presOf" srcId="{BD32B4F9-C4B1-4376-A0D0-FCCB0DC47789}" destId="{8EF96D58-C2BC-4259-8B2D-D87BD29E7E24}" srcOrd="0" destOrd="1" presId="urn:microsoft.com/office/officeart/2005/8/layout/hList1"/>
    <dgm:cxn modelId="{7A6A3EBD-7059-494B-A6DB-B388412357A8}" srcId="{8DBEEC7A-2CCA-4B53-8E42-27A757322DED}" destId="{BD32B4F9-C4B1-4376-A0D0-FCCB0DC47789}" srcOrd="1" destOrd="0" parTransId="{9FC88457-1FE5-4A54-99EB-C43BE83135AE}" sibTransId="{E81C1AAB-E104-4B42-AC6D-B695B354D146}"/>
    <dgm:cxn modelId="{24AC6F18-747A-4C3A-9193-ED4F885C32F5}" srcId="{8DBEEC7A-2CCA-4B53-8E42-27A757322DED}" destId="{36942B4A-71A6-45DA-8190-0DD092295CF2}" srcOrd="3" destOrd="0" parTransId="{FAA6F2C8-0A43-4A66-AD1D-28F509A051F3}" sibTransId="{C15222B2-35D1-46B0-B229-AAD215F0CEF3}"/>
    <dgm:cxn modelId="{B0C9AE25-F849-4A7B-9D4B-C1A106A0E1A8}" srcId="{07FB1BC0-8D5D-48FB-B199-63534FD84CB5}" destId="{8DBEEC7A-2CCA-4B53-8E42-27A757322DED}" srcOrd="1" destOrd="0" parTransId="{54D364B1-2782-43D0-B8B8-0E8386CB445D}" sibTransId="{E3C2ADD8-EEC9-4B4A-A023-7873B778B410}"/>
    <dgm:cxn modelId="{AC7BACBC-C72C-4604-A662-B7628B8E8816}" srcId="{8DBEEC7A-2CCA-4B53-8E42-27A757322DED}" destId="{CFCE1197-262D-4828-96DB-AC2BBD49CC2F}" srcOrd="0" destOrd="0" parTransId="{3D937AD8-30F0-4A26-A13A-CA81DED1FA80}" sibTransId="{40172094-05F9-4E0C-8B4C-A3BBB10789B7}"/>
    <dgm:cxn modelId="{EB09DAD2-86CD-4B18-A2F7-15C623BF40CE}" type="presOf" srcId="{07FB1BC0-8D5D-48FB-B199-63534FD84CB5}" destId="{9412D979-6DD7-47EB-BEBB-A94A7DCBF781}" srcOrd="0" destOrd="0" presId="urn:microsoft.com/office/officeart/2005/8/layout/hList1"/>
    <dgm:cxn modelId="{7DB9A36C-8AE9-403C-BDE5-98CAF6EE6AEB}" srcId="{8DBEEC7A-2CCA-4B53-8E42-27A757322DED}" destId="{57CA6F9E-B521-4B89-96B0-A789FE537DAD}" srcOrd="2" destOrd="0" parTransId="{1606D6A4-2A9E-46DA-9F5A-7CAEE49A784B}" sibTransId="{BF709A0F-170C-4C0C-8C08-FCDEE575BCFD}"/>
    <dgm:cxn modelId="{FEB7FB16-120A-41D6-9C33-7124C9B33EED}" type="presParOf" srcId="{9412D979-6DD7-47EB-BEBB-A94A7DCBF781}" destId="{417629C4-AF56-4849-B226-8212892DD698}" srcOrd="0" destOrd="0" presId="urn:microsoft.com/office/officeart/2005/8/layout/hList1"/>
    <dgm:cxn modelId="{B680F384-187F-47EB-B074-39D73BF44E00}" type="presParOf" srcId="{417629C4-AF56-4849-B226-8212892DD698}" destId="{2C499480-8D3D-4072-A129-2C8922770E62}" srcOrd="0" destOrd="0" presId="urn:microsoft.com/office/officeart/2005/8/layout/hList1"/>
    <dgm:cxn modelId="{D5258369-D5D5-48CE-AE40-E7F7D155E481}" type="presParOf" srcId="{417629C4-AF56-4849-B226-8212892DD698}" destId="{CF733785-8A6B-4453-BD71-3F3E74DC0A0A}" srcOrd="1" destOrd="0" presId="urn:microsoft.com/office/officeart/2005/8/layout/hList1"/>
    <dgm:cxn modelId="{BCB6A91D-9F75-4F36-A99E-92502F9BFAB1}" type="presParOf" srcId="{9412D979-6DD7-47EB-BEBB-A94A7DCBF781}" destId="{79D4F737-E2B7-4552-AB08-00D1E0B7C0C1}" srcOrd="1" destOrd="0" presId="urn:microsoft.com/office/officeart/2005/8/layout/hList1"/>
    <dgm:cxn modelId="{274DE524-FE26-448C-9DB8-E1074FF5627A}" type="presParOf" srcId="{9412D979-6DD7-47EB-BEBB-A94A7DCBF781}" destId="{8E2F8154-76BE-4AB2-8B74-6E8BB9D7535F}" srcOrd="2" destOrd="0" presId="urn:microsoft.com/office/officeart/2005/8/layout/hList1"/>
    <dgm:cxn modelId="{519D2DDC-6194-419B-BDD2-5312B380B2C7}" type="presParOf" srcId="{8E2F8154-76BE-4AB2-8B74-6E8BB9D7535F}" destId="{7D5F10B6-C0DA-4CC4-99B7-4EC72820A08C}" srcOrd="0" destOrd="0" presId="urn:microsoft.com/office/officeart/2005/8/layout/hList1"/>
    <dgm:cxn modelId="{06472661-D7CD-413F-8D8D-D93E1A71D49B}" type="presParOf" srcId="{8E2F8154-76BE-4AB2-8B74-6E8BB9D7535F}" destId="{8EF96D58-C2BC-4259-8B2D-D87BD29E7E2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01762-1434-4D30-AB91-D0ED96A79201}">
      <dsp:nvSpPr>
        <dsp:cNvPr id="0" name=""/>
        <dsp:cNvSpPr/>
      </dsp:nvSpPr>
      <dsp:spPr>
        <a:xfrm>
          <a:off x="2420589" y="1907519"/>
          <a:ext cx="1330982" cy="633426"/>
        </a:xfrm>
        <a:custGeom>
          <a:avLst/>
          <a:gdLst/>
          <a:ahLst/>
          <a:cxnLst/>
          <a:rect l="0" t="0" r="0" b="0"/>
          <a:pathLst>
            <a:path>
              <a:moveTo>
                <a:pt x="0" y="0"/>
              </a:moveTo>
              <a:lnTo>
                <a:pt x="0" y="431661"/>
              </a:lnTo>
              <a:lnTo>
                <a:pt x="1330982" y="431661"/>
              </a:lnTo>
              <a:lnTo>
                <a:pt x="1330982" y="633426"/>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953B86-2816-498B-923E-1C5C53198C64}">
      <dsp:nvSpPr>
        <dsp:cNvPr id="0" name=""/>
        <dsp:cNvSpPr/>
      </dsp:nvSpPr>
      <dsp:spPr>
        <a:xfrm>
          <a:off x="1089606" y="1907519"/>
          <a:ext cx="1330982" cy="633426"/>
        </a:xfrm>
        <a:custGeom>
          <a:avLst/>
          <a:gdLst/>
          <a:ahLst/>
          <a:cxnLst/>
          <a:rect l="0" t="0" r="0" b="0"/>
          <a:pathLst>
            <a:path>
              <a:moveTo>
                <a:pt x="1330982" y="0"/>
              </a:moveTo>
              <a:lnTo>
                <a:pt x="1330982" y="431661"/>
              </a:lnTo>
              <a:lnTo>
                <a:pt x="0" y="431661"/>
              </a:lnTo>
              <a:lnTo>
                <a:pt x="0" y="633426"/>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CA4AD1-F98A-494C-B428-AD9BFDCAF5D3}">
      <dsp:nvSpPr>
        <dsp:cNvPr id="0" name=""/>
        <dsp:cNvSpPr/>
      </dsp:nvSpPr>
      <dsp:spPr>
        <a:xfrm>
          <a:off x="1331603" y="524507"/>
          <a:ext cx="2177971" cy="1383012"/>
        </a:xfrm>
        <a:prstGeom prst="roundRect">
          <a:avLst>
            <a:gd name="adj" fmla="val 10000"/>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919ECDC-471E-4F2E-B67D-33F95340C877}">
      <dsp:nvSpPr>
        <dsp:cNvPr id="0" name=""/>
        <dsp:cNvSpPr/>
      </dsp:nvSpPr>
      <dsp:spPr>
        <a:xfrm>
          <a:off x="1573600" y="754404"/>
          <a:ext cx="2177971" cy="138301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ar-SA" sz="4700" kern="1200" dirty="0"/>
            <a:t>البيانات</a:t>
          </a:r>
          <a:endParaRPr lang="en-US" sz="4700" kern="1200" dirty="0"/>
        </a:p>
      </dsp:txBody>
      <dsp:txXfrm>
        <a:off x="1614107" y="794911"/>
        <a:ext cx="2096957" cy="1301998"/>
      </dsp:txXfrm>
    </dsp:sp>
    <dsp:sp modelId="{5789E338-6E42-429D-A879-A239C436F389}">
      <dsp:nvSpPr>
        <dsp:cNvPr id="0" name=""/>
        <dsp:cNvSpPr/>
      </dsp:nvSpPr>
      <dsp:spPr>
        <a:xfrm>
          <a:off x="620" y="2540946"/>
          <a:ext cx="2177971" cy="1383012"/>
        </a:xfrm>
        <a:prstGeom prst="roundRect">
          <a:avLst>
            <a:gd name="adj" fmla="val 10000"/>
          </a:avLst>
        </a:prstGeom>
        <a:gradFill rotWithShape="0">
          <a:gsLst>
            <a:gs pos="0">
              <a:schemeClr val="accent2">
                <a:hueOff val="0"/>
                <a:satOff val="0"/>
                <a:lumOff val="0"/>
                <a:alphaOff val="0"/>
                <a:tint val="20000"/>
                <a:satMod val="180000"/>
                <a:lumMod val="98000"/>
              </a:schemeClr>
            </a:gs>
            <a:gs pos="40000">
              <a:schemeClr val="accent2">
                <a:hueOff val="0"/>
                <a:satOff val="0"/>
                <a:lumOff val="0"/>
                <a:alphaOff val="0"/>
                <a:tint val="30000"/>
                <a:satMod val="260000"/>
                <a:lumMod val="84000"/>
              </a:schemeClr>
            </a:gs>
            <a:gs pos="100000">
              <a:schemeClr val="accent2">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792FB73-2C71-4B5B-A530-9DF1451B83F3}">
      <dsp:nvSpPr>
        <dsp:cNvPr id="0" name=""/>
        <dsp:cNvSpPr/>
      </dsp:nvSpPr>
      <dsp:spPr>
        <a:xfrm>
          <a:off x="242617" y="2770843"/>
          <a:ext cx="2177971" cy="1383012"/>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ar-SA" sz="4700" kern="1200" dirty="0"/>
            <a:t>ثانوية</a:t>
          </a:r>
          <a:endParaRPr lang="en-US" sz="4700" kern="1200" dirty="0"/>
        </a:p>
      </dsp:txBody>
      <dsp:txXfrm>
        <a:off x="283124" y="2811350"/>
        <a:ext cx="2096957" cy="1301998"/>
      </dsp:txXfrm>
    </dsp:sp>
    <dsp:sp modelId="{B4A19F2D-8AE5-4C8C-9C9F-8301ED353A30}">
      <dsp:nvSpPr>
        <dsp:cNvPr id="0" name=""/>
        <dsp:cNvSpPr/>
      </dsp:nvSpPr>
      <dsp:spPr>
        <a:xfrm>
          <a:off x="2662585" y="2540946"/>
          <a:ext cx="2177971" cy="1383012"/>
        </a:xfrm>
        <a:prstGeom prst="roundRect">
          <a:avLst>
            <a:gd name="adj" fmla="val 10000"/>
          </a:avLst>
        </a:prstGeom>
        <a:gradFill rotWithShape="0">
          <a:gsLst>
            <a:gs pos="0">
              <a:schemeClr val="accent2">
                <a:hueOff val="0"/>
                <a:satOff val="0"/>
                <a:lumOff val="0"/>
                <a:alphaOff val="0"/>
                <a:tint val="20000"/>
                <a:satMod val="180000"/>
                <a:lumMod val="98000"/>
              </a:schemeClr>
            </a:gs>
            <a:gs pos="40000">
              <a:schemeClr val="accent2">
                <a:hueOff val="0"/>
                <a:satOff val="0"/>
                <a:lumOff val="0"/>
                <a:alphaOff val="0"/>
                <a:tint val="30000"/>
                <a:satMod val="260000"/>
                <a:lumMod val="84000"/>
              </a:schemeClr>
            </a:gs>
            <a:gs pos="100000">
              <a:schemeClr val="accent2">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1C96635-1E0B-4082-B8E7-9D5AFF6A6021}">
      <dsp:nvSpPr>
        <dsp:cNvPr id="0" name=""/>
        <dsp:cNvSpPr/>
      </dsp:nvSpPr>
      <dsp:spPr>
        <a:xfrm>
          <a:off x="2904582" y="2770843"/>
          <a:ext cx="2177971" cy="1383012"/>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ar-SA" sz="4700" kern="1200" dirty="0"/>
            <a:t>أولية</a:t>
          </a:r>
          <a:endParaRPr lang="en-US" sz="4700" kern="1200" dirty="0"/>
        </a:p>
      </dsp:txBody>
      <dsp:txXfrm>
        <a:off x="2945089" y="2811350"/>
        <a:ext cx="2096957" cy="13019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499480-8D3D-4072-A129-2C8922770E62}">
      <dsp:nvSpPr>
        <dsp:cNvPr id="0" name=""/>
        <dsp:cNvSpPr/>
      </dsp:nvSpPr>
      <dsp:spPr>
        <a:xfrm>
          <a:off x="26" y="62685"/>
          <a:ext cx="2528106" cy="547200"/>
        </a:xfrm>
        <a:prstGeom prst="rect">
          <a:avLst/>
        </a:prstGeom>
        <a:gradFill rotWithShape="0">
          <a:gsLst>
            <a:gs pos="0">
              <a:schemeClr val="accent2">
                <a:hueOff val="0"/>
                <a:satOff val="0"/>
                <a:lumOff val="0"/>
                <a:alphaOff val="0"/>
              </a:schemeClr>
            </a:gs>
            <a:gs pos="100000">
              <a:schemeClr val="accent2">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ar-SA" sz="2400" b="1" kern="1200" dirty="0"/>
            <a:t>ثانوية</a:t>
          </a:r>
          <a:endParaRPr lang="en-US" sz="2400" b="1" kern="1200" dirty="0"/>
        </a:p>
      </dsp:txBody>
      <dsp:txXfrm>
        <a:off x="26" y="62685"/>
        <a:ext cx="2528106" cy="547200"/>
      </dsp:txXfrm>
    </dsp:sp>
    <dsp:sp modelId="{CF733785-8A6B-4453-BD71-3F3E74DC0A0A}">
      <dsp:nvSpPr>
        <dsp:cNvPr id="0" name=""/>
        <dsp:cNvSpPr/>
      </dsp:nvSpPr>
      <dsp:spPr>
        <a:xfrm>
          <a:off x="26" y="609885"/>
          <a:ext cx="2528106" cy="3442229"/>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r" defTabSz="844550" rtl="1">
            <a:lnSpc>
              <a:spcPct val="90000"/>
            </a:lnSpc>
            <a:spcBef>
              <a:spcPct val="0"/>
            </a:spcBef>
            <a:spcAft>
              <a:spcPct val="15000"/>
            </a:spcAft>
            <a:buFont typeface="Arial" panose="020B0604020202020204" pitchFamily="34" charset="0"/>
            <a:buChar char="••"/>
          </a:pPr>
          <a:r>
            <a:rPr lang="ar-SA" sz="1900" kern="1200" dirty="0"/>
            <a:t>التقارير المنشورة وغير المنشورة.</a:t>
          </a:r>
          <a:endParaRPr lang="en-US" sz="1900" kern="1200" dirty="0"/>
        </a:p>
        <a:p>
          <a:pPr marL="171450" lvl="1" indent="-171450" algn="r" defTabSz="844550" rtl="1">
            <a:lnSpc>
              <a:spcPct val="90000"/>
            </a:lnSpc>
            <a:spcBef>
              <a:spcPct val="0"/>
            </a:spcBef>
            <a:spcAft>
              <a:spcPct val="15000"/>
            </a:spcAft>
            <a:buFont typeface="Arial" panose="020B0604020202020204" pitchFamily="34" charset="0"/>
            <a:buChar char="••"/>
          </a:pPr>
          <a:r>
            <a:rPr lang="ar-SA" sz="1900" kern="1200" dirty="0"/>
            <a:t>- جهاز الإحصاء والسكان.</a:t>
          </a:r>
        </a:p>
        <a:p>
          <a:pPr marL="171450" lvl="1" indent="-171450" algn="r" defTabSz="844550" rtl="1">
            <a:lnSpc>
              <a:spcPct val="90000"/>
            </a:lnSpc>
            <a:spcBef>
              <a:spcPct val="0"/>
            </a:spcBef>
            <a:spcAft>
              <a:spcPct val="15000"/>
            </a:spcAft>
            <a:buFont typeface="Arial" panose="020B0604020202020204" pitchFamily="34" charset="0"/>
            <a:buChar char="••"/>
          </a:pPr>
          <a:r>
            <a:rPr lang="ar-SA" sz="1900" kern="1200" dirty="0"/>
            <a:t>- الغرفة التجارية والصناعية.</a:t>
          </a:r>
        </a:p>
        <a:p>
          <a:pPr marL="171450" lvl="1" indent="-171450" algn="r" defTabSz="844550" rtl="1">
            <a:lnSpc>
              <a:spcPct val="90000"/>
            </a:lnSpc>
            <a:spcBef>
              <a:spcPct val="0"/>
            </a:spcBef>
            <a:spcAft>
              <a:spcPct val="15000"/>
            </a:spcAft>
            <a:buFont typeface="Arial" panose="020B0604020202020204" pitchFamily="34" charset="0"/>
            <a:buChar char="••"/>
          </a:pPr>
          <a:r>
            <a:rPr lang="ar-SA" sz="1900" kern="1200" dirty="0"/>
            <a:t>- الوزارات المعنية.</a:t>
          </a:r>
        </a:p>
        <a:p>
          <a:pPr marL="171450" lvl="1" indent="-171450" algn="r" defTabSz="844550" rtl="1">
            <a:lnSpc>
              <a:spcPct val="90000"/>
            </a:lnSpc>
            <a:spcBef>
              <a:spcPct val="0"/>
            </a:spcBef>
            <a:spcAft>
              <a:spcPct val="15000"/>
            </a:spcAft>
            <a:buFont typeface="Arial" panose="020B0604020202020204" pitchFamily="34" charset="0"/>
            <a:buChar char="••"/>
          </a:pPr>
          <a:r>
            <a:rPr lang="ar-SA" sz="1900" kern="1200" dirty="0"/>
            <a:t>- الجامعات ومراكز البحوث.</a:t>
          </a:r>
        </a:p>
        <a:p>
          <a:pPr marL="342900" lvl="2" indent="-171450" algn="r" defTabSz="844550" rtl="1">
            <a:lnSpc>
              <a:spcPct val="90000"/>
            </a:lnSpc>
            <a:spcBef>
              <a:spcPct val="0"/>
            </a:spcBef>
            <a:spcAft>
              <a:spcPct val="15000"/>
            </a:spcAft>
            <a:buFont typeface="Arial" panose="020B0604020202020204" pitchFamily="34" charset="0"/>
            <a:buChar char="••"/>
          </a:pPr>
          <a:r>
            <a:rPr lang="ar-SA" sz="1900" kern="1200" dirty="0"/>
            <a:t>المجلات والكتب والصحف</a:t>
          </a:r>
          <a:endParaRPr lang="en-US" sz="1900" kern="1200" dirty="0"/>
        </a:p>
      </dsp:txBody>
      <dsp:txXfrm>
        <a:off x="26" y="609885"/>
        <a:ext cx="2528106" cy="3442229"/>
      </dsp:txXfrm>
    </dsp:sp>
    <dsp:sp modelId="{7D5F10B6-C0DA-4CC4-99B7-4EC72820A08C}">
      <dsp:nvSpPr>
        <dsp:cNvPr id="0" name=""/>
        <dsp:cNvSpPr/>
      </dsp:nvSpPr>
      <dsp:spPr>
        <a:xfrm>
          <a:off x="2882067" y="62685"/>
          <a:ext cx="2528106" cy="547200"/>
        </a:xfrm>
        <a:prstGeom prst="rect">
          <a:avLst/>
        </a:prstGeom>
        <a:gradFill rotWithShape="0">
          <a:gsLst>
            <a:gs pos="0">
              <a:schemeClr val="accent3">
                <a:hueOff val="0"/>
                <a:satOff val="0"/>
                <a:lumOff val="0"/>
                <a:alphaOff val="0"/>
              </a:schemeClr>
            </a:gs>
            <a:gs pos="100000">
              <a:schemeClr val="accent3">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ar-SA" sz="2400" b="1" kern="1200" dirty="0"/>
            <a:t>أولية</a:t>
          </a:r>
          <a:endParaRPr lang="en-US" sz="2400" b="1" kern="1200" dirty="0"/>
        </a:p>
      </dsp:txBody>
      <dsp:txXfrm>
        <a:off x="2882067" y="62685"/>
        <a:ext cx="2528106" cy="547200"/>
      </dsp:txXfrm>
    </dsp:sp>
    <dsp:sp modelId="{8EF96D58-C2BC-4259-8B2D-D87BD29E7E24}">
      <dsp:nvSpPr>
        <dsp:cNvPr id="0" name=""/>
        <dsp:cNvSpPr/>
      </dsp:nvSpPr>
      <dsp:spPr>
        <a:xfrm>
          <a:off x="2882067" y="609885"/>
          <a:ext cx="2528106" cy="3442229"/>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r" defTabSz="844550" rtl="1">
            <a:lnSpc>
              <a:spcPct val="90000"/>
            </a:lnSpc>
            <a:spcBef>
              <a:spcPct val="0"/>
            </a:spcBef>
            <a:spcAft>
              <a:spcPct val="15000"/>
            </a:spcAft>
            <a:buChar char="••"/>
          </a:pPr>
          <a:r>
            <a:rPr lang="ar-SA" sz="1900" kern="1200" dirty="0"/>
            <a:t>المقابلات</a:t>
          </a:r>
          <a:endParaRPr lang="en-US" sz="1900" kern="1200" dirty="0"/>
        </a:p>
        <a:p>
          <a:pPr marL="171450" lvl="1" indent="-171450" algn="r" defTabSz="844550" rtl="1">
            <a:lnSpc>
              <a:spcPct val="90000"/>
            </a:lnSpc>
            <a:spcBef>
              <a:spcPct val="0"/>
            </a:spcBef>
            <a:spcAft>
              <a:spcPct val="15000"/>
            </a:spcAft>
            <a:buChar char="••"/>
          </a:pPr>
          <a:r>
            <a:rPr lang="ar-SA" sz="1900" kern="1200" dirty="0"/>
            <a:t>الاستبيان</a:t>
          </a:r>
          <a:endParaRPr lang="en-US" sz="1900" kern="1200" dirty="0"/>
        </a:p>
        <a:p>
          <a:pPr marL="171450" lvl="1" indent="-171450" algn="r" defTabSz="844550" rtl="1">
            <a:lnSpc>
              <a:spcPct val="90000"/>
            </a:lnSpc>
            <a:spcBef>
              <a:spcPct val="0"/>
            </a:spcBef>
            <a:spcAft>
              <a:spcPct val="15000"/>
            </a:spcAft>
            <a:buChar char="••"/>
          </a:pPr>
          <a:r>
            <a:rPr lang="ar-SA" sz="1900" kern="1200" dirty="0"/>
            <a:t>الملاحظة</a:t>
          </a:r>
          <a:endParaRPr lang="en-US" sz="1900" kern="1200" dirty="0"/>
        </a:p>
        <a:p>
          <a:pPr marL="171450" lvl="1" indent="-171450" algn="r" defTabSz="844550" rtl="1">
            <a:lnSpc>
              <a:spcPct val="90000"/>
            </a:lnSpc>
            <a:spcBef>
              <a:spcPct val="0"/>
            </a:spcBef>
            <a:spcAft>
              <a:spcPct val="15000"/>
            </a:spcAft>
            <a:buChar char="••"/>
          </a:pPr>
          <a:r>
            <a:rPr lang="ar-SA" sz="1900" kern="1200" dirty="0"/>
            <a:t>التجارب</a:t>
          </a:r>
          <a:endParaRPr lang="en-US" sz="1900" kern="1200" dirty="0"/>
        </a:p>
      </dsp:txBody>
      <dsp:txXfrm>
        <a:off x="2882067" y="609885"/>
        <a:ext cx="2528106" cy="344222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ar-SA"/>
              <a:t>الإدارة العامه لتصميم وتطوير المناهج                                                                                    بحوث التسويق</a:t>
            </a:r>
            <a:endParaRPr lang="en-US"/>
          </a:p>
        </p:txBody>
      </p:sp>
      <p:sp>
        <p:nvSpPr>
          <p:cNvPr id="3" name="عنصر نائب للتاريخ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633DE8-A80F-4499-BDCD-49EC5C1E0D06}" type="datetimeFigureOut">
              <a:rPr lang="en-US" smtClean="0"/>
              <a:t>9/26/2018</a:t>
            </a:fld>
            <a:endParaRPr lang="en-US"/>
          </a:p>
        </p:txBody>
      </p:sp>
      <p:sp>
        <p:nvSpPr>
          <p:cNvPr id="4" name="عنصر نائب للتذييل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عنصر نائب لرقم الشريحة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CDE842-4BB0-4791-A666-B286C7B56708}" type="slidenum">
              <a:rPr lang="en-US" smtClean="0"/>
              <a:t>‹#›</a:t>
            </a:fld>
            <a:endParaRPr lang="en-US"/>
          </a:p>
        </p:txBody>
      </p:sp>
    </p:spTree>
    <p:extLst>
      <p:ext uri="{BB962C8B-B14F-4D97-AF65-F5344CB8AC3E}">
        <p14:creationId xmlns:p14="http://schemas.microsoft.com/office/powerpoint/2010/main" val="3705748340"/>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ar-SA"/>
              <a:t>الإدارة العامه لتصميم وتطوير المناهج                                                                                    بحوث التسويق</a:t>
            </a:r>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C8599F-57F5-419E-A4FA-EA3C75A9A522}" type="datetimeFigureOut">
              <a:rPr lang="en-US" smtClean="0"/>
              <a:t>9/26/2018</a:t>
            </a:fld>
            <a:endParaRPr lang="en-US"/>
          </a:p>
        </p:txBody>
      </p:sp>
      <p:sp>
        <p:nvSpPr>
          <p:cNvPr id="4" name="عنصر نائب لصورة الشريحة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8B1B35-ACE9-4448-B387-022163B67C3C}" type="slidenum">
              <a:rPr lang="en-US" smtClean="0"/>
              <a:t>‹#›</a:t>
            </a:fld>
            <a:endParaRPr lang="en-US"/>
          </a:p>
        </p:txBody>
      </p:sp>
    </p:spTree>
    <p:extLst>
      <p:ext uri="{BB962C8B-B14F-4D97-AF65-F5344CB8AC3E}">
        <p14:creationId xmlns:p14="http://schemas.microsoft.com/office/powerpoint/2010/main" val="1794513898"/>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grpSp>
        <p:nvGrpSpPr>
          <p:cNvPr id="43" name="Group 42"/>
          <p:cNvGrpSpPr/>
          <p:nvPr/>
        </p:nvGrpSpPr>
        <p:grpSpPr>
          <a:xfrm>
            <a:off x="-286803" y="0"/>
            <a:ext cx="7449249" cy="9144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3420932" y="-28681"/>
            <a:ext cx="2759337" cy="836245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486822" y="-28681"/>
            <a:ext cx="2628900" cy="30838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550024" y="3611301"/>
            <a:ext cx="2485016" cy="2269547"/>
          </a:xfrm>
        </p:spPr>
        <p:txBody>
          <a:bodyPr>
            <a:normAutofit/>
          </a:bodyPr>
          <a:lstStyle>
            <a:lvl1pPr>
              <a:defRPr sz="3600"/>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3550024" y="5894774"/>
            <a:ext cx="2482352" cy="168083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a:xfrm>
            <a:off x="3554058" y="2022438"/>
            <a:ext cx="1600200" cy="1001308"/>
          </a:xfrm>
        </p:spPr>
        <p:txBody>
          <a:bodyPr anchor="b"/>
          <a:lstStyle>
            <a:lvl1pPr algn="l">
              <a:defRPr sz="2400"/>
            </a:lvl1pPr>
          </a:lstStyle>
          <a:p>
            <a:fld id="{79927107-C849-4146-9C56-6B813BFCC140}" type="datetime1">
              <a:rPr lang="en-US" smtClean="0"/>
              <a:t>9/26/2018</a:t>
            </a:fld>
            <a:endParaRPr lang="en-US"/>
          </a:p>
        </p:txBody>
      </p:sp>
      <p:sp>
        <p:nvSpPr>
          <p:cNvPr id="50" name="Rectangle 49"/>
          <p:cNvSpPr/>
          <p:nvPr/>
        </p:nvSpPr>
        <p:spPr>
          <a:xfrm>
            <a:off x="3488167" y="8117712"/>
            <a:ext cx="2628900" cy="108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3977640" y="7626622"/>
            <a:ext cx="2123694" cy="486833"/>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3486822" y="7626622"/>
            <a:ext cx="482750" cy="486833"/>
          </a:xfrm>
        </p:spPr>
        <p:txBody>
          <a:bodyPr/>
          <a:lstStyle>
            <a:lvl1pPr>
              <a:defRPr>
                <a:solidFill>
                  <a:schemeClr val="accent1"/>
                </a:solidFill>
              </a:defRPr>
            </a:lvl1pPr>
          </a:lstStyle>
          <a:p>
            <a:fld id="{E46B1557-BA21-4FAD-A3CB-6BEEF1C653ED}" type="slidenum">
              <a:rPr lang="en-US" smtClean="0"/>
              <a:t>‹#›</a:t>
            </a:fld>
            <a:endParaRPr lang="en-US"/>
          </a:p>
        </p:txBody>
      </p:sp>
      <p:sp>
        <p:nvSpPr>
          <p:cNvPr id="89" name="Rectangle 88"/>
          <p:cNvSpPr/>
          <p:nvPr/>
        </p:nvSpPr>
        <p:spPr>
          <a:xfrm>
            <a:off x="3488167" y="8117712"/>
            <a:ext cx="2628900" cy="108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10"/>
          </p:nvPr>
        </p:nvSpPr>
        <p:spPr/>
        <p:txBody>
          <a:bodyPr/>
          <a:lstStyle/>
          <a:p>
            <a:fld id="{5CD201EF-13FA-4E77-908E-BCA41601DCA9}" type="datetime1">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B1557-BA21-4FAD-A3CB-6BEEF1C653E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1373529"/>
            <a:ext cx="1113340" cy="6373792"/>
          </a:xfrm>
        </p:spPr>
        <p:txBody>
          <a:bodyPr vert="eaVert" anchor="ctr"/>
          <a:lstStyle/>
          <a:p>
            <a:r>
              <a:rPr lang="ar-SA"/>
              <a:t>انقر لتحرير نمط العنوان الرئيسي</a:t>
            </a:r>
            <a:endParaRPr lang="en-US"/>
          </a:p>
        </p:txBody>
      </p:sp>
      <p:sp>
        <p:nvSpPr>
          <p:cNvPr id="3" name="Vertical Text Placeholder 2"/>
          <p:cNvSpPr>
            <a:spLocks noGrp="1"/>
          </p:cNvSpPr>
          <p:nvPr>
            <p:ph type="body" orient="vert" idx="1"/>
          </p:nvPr>
        </p:nvSpPr>
        <p:spPr>
          <a:xfrm>
            <a:off x="789972" y="1373529"/>
            <a:ext cx="4067778" cy="6373792"/>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10"/>
          </p:nvPr>
        </p:nvSpPr>
        <p:spPr/>
        <p:txBody>
          <a:bodyPr/>
          <a:lstStyle/>
          <a:p>
            <a:fld id="{6CE81424-5534-4BD5-9DD9-A825CFF20063}" type="datetime1">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B1557-BA21-4FAD-A3CB-6BEEF1C653E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Content Placeholder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3E2E76CC-984E-4585-BF9C-F8481F6F8F5D}" type="datetime1">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B1557-BA21-4FAD-A3CB-6BEEF1C653E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943984" y="3867773"/>
            <a:ext cx="4978101" cy="1816100"/>
          </a:xfrm>
        </p:spPr>
        <p:txBody>
          <a:bodyPr anchor="b"/>
          <a:lstStyle>
            <a:lvl1pPr algn="l">
              <a:defRPr sz="4000" b="0" cap="none" baseline="0"/>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943984" y="5689601"/>
            <a:ext cx="4978100" cy="2027217"/>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D64BC9F-4A42-47A7-B3FA-A462E2F851E5}" type="datetime1">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B1557-BA21-4FAD-A3CB-6BEEF1C653E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5" name="Date Placeholder 4"/>
          <p:cNvSpPr>
            <a:spLocks noGrp="1"/>
          </p:cNvSpPr>
          <p:nvPr>
            <p:ph type="dt" sz="half" idx="10"/>
          </p:nvPr>
        </p:nvSpPr>
        <p:spPr/>
        <p:txBody>
          <a:bodyPr/>
          <a:lstStyle/>
          <a:p>
            <a:fld id="{1C140B27-60FA-49EA-B7DE-8A812387545A}" type="datetime1">
              <a:rPr lang="en-US" smtClean="0"/>
              <a:t>9/26/2018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6B1557-BA21-4FAD-A3CB-6BEEF1C653ED}" type="slidenum">
              <a:rPr lang="en-US" smtClean="0"/>
              <a:t>‹#›</a:t>
            </a:fld>
            <a:endParaRPr lang="en-US"/>
          </a:p>
        </p:txBody>
      </p:sp>
      <p:sp>
        <p:nvSpPr>
          <p:cNvPr id="9" name="Content Placeholder 8"/>
          <p:cNvSpPr>
            <a:spLocks noGrp="1"/>
          </p:cNvSpPr>
          <p:nvPr>
            <p:ph sz="quarter" idx="13"/>
          </p:nvPr>
        </p:nvSpPr>
        <p:spPr>
          <a:xfrm>
            <a:off x="781812" y="3084576"/>
            <a:ext cx="2564892" cy="4657344"/>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11" name="Content Placeholder 10"/>
          <p:cNvSpPr>
            <a:spLocks noGrp="1"/>
          </p:cNvSpPr>
          <p:nvPr>
            <p:ph sz="quarter" idx="14"/>
          </p:nvPr>
        </p:nvSpPr>
        <p:spPr>
          <a:xfrm>
            <a:off x="3483864" y="3084575"/>
            <a:ext cx="2564892" cy="4657344"/>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العنوان الرئيسي</a:t>
            </a:r>
            <a:endParaRPr lang="en-US"/>
          </a:p>
        </p:txBody>
      </p:sp>
      <p:sp>
        <p:nvSpPr>
          <p:cNvPr id="3" name="Text Placeholder 2"/>
          <p:cNvSpPr>
            <a:spLocks noGrp="1"/>
          </p:cNvSpPr>
          <p:nvPr>
            <p:ph type="body" idx="1"/>
          </p:nvPr>
        </p:nvSpPr>
        <p:spPr>
          <a:xfrm>
            <a:off x="1059083" y="3088012"/>
            <a:ext cx="2292861" cy="853016"/>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Content Placeholder 3"/>
          <p:cNvSpPr>
            <a:spLocks noGrp="1"/>
          </p:cNvSpPr>
          <p:nvPr>
            <p:ph sz="half" idx="2"/>
          </p:nvPr>
        </p:nvSpPr>
        <p:spPr>
          <a:xfrm>
            <a:off x="781291" y="3966259"/>
            <a:ext cx="2564892" cy="37810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3758878" y="3088013"/>
            <a:ext cx="2291788" cy="853016"/>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Content Placeholder 5"/>
          <p:cNvSpPr>
            <a:spLocks noGrp="1"/>
          </p:cNvSpPr>
          <p:nvPr>
            <p:ph sz="quarter" idx="4"/>
          </p:nvPr>
        </p:nvSpPr>
        <p:spPr>
          <a:xfrm>
            <a:off x="3483864" y="3966259"/>
            <a:ext cx="2564892" cy="37810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EAD6CC72-DC07-46BB-A2D1-A5E820021D17}" type="datetime1">
              <a:rPr lang="en-US" smtClean="0"/>
              <a:t>9/26/2018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6B1557-BA21-4FAD-A3CB-6BEEF1C653E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Date Placeholder 2"/>
          <p:cNvSpPr>
            <a:spLocks noGrp="1"/>
          </p:cNvSpPr>
          <p:nvPr>
            <p:ph type="dt" sz="half" idx="10"/>
          </p:nvPr>
        </p:nvSpPr>
        <p:spPr/>
        <p:txBody>
          <a:bodyPr/>
          <a:lstStyle/>
          <a:p>
            <a:fld id="{818F2331-E410-48F6-8157-2B34B2741DCB}" type="datetime1">
              <a:rPr lang="en-US" smtClean="0"/>
              <a:t>9/26/2018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6B1557-BA21-4FAD-A3CB-6BEEF1C653E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C1D484-CC1D-4C19-9597-B43D0F6F8F92}" type="datetime1">
              <a:rPr lang="en-US" smtClean="0"/>
              <a:t>9/26/2018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6B1557-BA21-4FAD-A3CB-6BEEF1C653E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grpSp>
        <p:nvGrpSpPr>
          <p:cNvPr id="44" name="Group 43"/>
          <p:cNvGrpSpPr/>
          <p:nvPr/>
        </p:nvGrpSpPr>
        <p:grpSpPr>
          <a:xfrm>
            <a:off x="-286803" y="0"/>
            <a:ext cx="7449249" cy="9144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3420932" y="-28681"/>
            <a:ext cx="2759337" cy="836245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3486822" y="-28680"/>
            <a:ext cx="2628900" cy="8319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55CA244-2C48-496C-B376-C593FFB28DE4}" type="datetime1">
              <a:rPr lang="en-US" smtClean="0"/>
              <a:t>9/26/2018</a:t>
            </a:fld>
            <a:endParaRPr lang="en-US"/>
          </a:p>
        </p:txBody>
      </p:sp>
      <p:sp>
        <p:nvSpPr>
          <p:cNvPr id="7" name="Slide Number Placeholder 6"/>
          <p:cNvSpPr>
            <a:spLocks noGrp="1"/>
          </p:cNvSpPr>
          <p:nvPr>
            <p:ph type="sldNum" sz="quarter" idx="12"/>
          </p:nvPr>
        </p:nvSpPr>
        <p:spPr/>
        <p:txBody>
          <a:bodyPr/>
          <a:lstStyle/>
          <a:p>
            <a:fld id="{E46B1557-BA21-4FAD-A3CB-6BEEF1C653ED}" type="slidenum">
              <a:rPr lang="en-US" smtClean="0"/>
              <a:t>‹#›</a:t>
            </a:fld>
            <a:endParaRPr lang="en-US"/>
          </a:p>
        </p:txBody>
      </p:sp>
      <p:sp>
        <p:nvSpPr>
          <p:cNvPr id="58" name="Rectangle 57"/>
          <p:cNvSpPr/>
          <p:nvPr/>
        </p:nvSpPr>
        <p:spPr>
          <a:xfrm>
            <a:off x="679179" y="802511"/>
            <a:ext cx="2671693" cy="753126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59421" y="1142036"/>
            <a:ext cx="2317830" cy="686764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61" name="Rectangle 60"/>
          <p:cNvSpPr/>
          <p:nvPr/>
        </p:nvSpPr>
        <p:spPr>
          <a:xfrm>
            <a:off x="3488167" y="8117712"/>
            <a:ext cx="2628900" cy="108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3481086" y="7633114"/>
            <a:ext cx="2620248" cy="486833"/>
          </a:xfrm>
        </p:spPr>
        <p:txBody>
          <a:bodyPr>
            <a:normAutofit/>
          </a:bodyPr>
          <a:lstStyle/>
          <a:p>
            <a:endParaRPr lang="en-US"/>
          </a:p>
        </p:txBody>
      </p:sp>
      <p:sp>
        <p:nvSpPr>
          <p:cNvPr id="2" name="Title 1"/>
          <p:cNvSpPr>
            <a:spLocks noGrp="1"/>
          </p:cNvSpPr>
          <p:nvPr>
            <p:ph type="title"/>
          </p:nvPr>
        </p:nvSpPr>
        <p:spPr>
          <a:xfrm>
            <a:off x="3554875" y="3543246"/>
            <a:ext cx="2478429" cy="1950871"/>
          </a:xfrm>
        </p:spPr>
        <p:txBody>
          <a:bodyPr anchor="b">
            <a:normAutofit/>
          </a:bodyPr>
          <a:lstStyle>
            <a:lvl1pPr algn="l">
              <a:defRPr sz="2800" b="0"/>
            </a:lvl1pPr>
          </a:lstStyle>
          <a:p>
            <a:r>
              <a:rPr lang="ar-SA"/>
              <a:t>انقر لتحرير نمط العنوان الرئيسي</a:t>
            </a:r>
            <a:endParaRPr lang="en-US"/>
          </a:p>
        </p:txBody>
      </p:sp>
      <p:sp>
        <p:nvSpPr>
          <p:cNvPr id="4" name="Text Placeholder 3"/>
          <p:cNvSpPr>
            <a:spLocks noGrp="1"/>
          </p:cNvSpPr>
          <p:nvPr>
            <p:ph type="body" sz="half" idx="2"/>
          </p:nvPr>
        </p:nvSpPr>
        <p:spPr>
          <a:xfrm>
            <a:off x="3552444" y="5515992"/>
            <a:ext cx="2474088" cy="2023872"/>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grpSp>
        <p:nvGrpSpPr>
          <p:cNvPr id="44" name="Group 43"/>
          <p:cNvGrpSpPr/>
          <p:nvPr/>
        </p:nvGrpSpPr>
        <p:grpSpPr>
          <a:xfrm>
            <a:off x="-286803" y="0"/>
            <a:ext cx="7449249" cy="9144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3420932" y="-28681"/>
            <a:ext cx="2759337" cy="836245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486822" y="-28680"/>
            <a:ext cx="2628900" cy="8319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679179" y="802511"/>
            <a:ext cx="2671693" cy="7531260"/>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3488167" y="8117712"/>
            <a:ext cx="2628900" cy="108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50818" y="3547872"/>
            <a:ext cx="2475738" cy="1950720"/>
          </a:xfrm>
        </p:spPr>
        <p:txBody>
          <a:bodyPr anchor="b">
            <a:normAutofit/>
          </a:bodyPr>
          <a:lstStyle>
            <a:lvl1pPr algn="l">
              <a:defRPr sz="2800" b="0"/>
            </a:lvl1pPr>
          </a:lstStyle>
          <a:p>
            <a:r>
              <a:rPr lang="ar-SA"/>
              <a:t>انقر لتحرير نمط العنوان الرئيسي</a:t>
            </a:r>
            <a:endParaRPr lang="en-US"/>
          </a:p>
        </p:txBody>
      </p:sp>
      <p:sp>
        <p:nvSpPr>
          <p:cNvPr id="3" name="Picture Placeholder 2"/>
          <p:cNvSpPr>
            <a:spLocks noGrp="1"/>
          </p:cNvSpPr>
          <p:nvPr>
            <p:ph type="pic" idx="1"/>
          </p:nvPr>
        </p:nvSpPr>
        <p:spPr>
          <a:xfrm>
            <a:off x="753907" y="925060"/>
            <a:ext cx="2519717" cy="7290816"/>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3550973" y="5510785"/>
            <a:ext cx="2475430" cy="202608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F28C9375-34F2-4392-8EA7-C32A5F6F5F73}" type="datetime1">
              <a:rPr lang="en-US" smtClean="0"/>
              <a:t>9/26/2018</a:t>
            </a:fld>
            <a:endParaRPr lang="en-US"/>
          </a:p>
        </p:txBody>
      </p:sp>
      <p:sp>
        <p:nvSpPr>
          <p:cNvPr id="6" name="Footer Placeholder 5"/>
          <p:cNvSpPr>
            <a:spLocks noGrp="1"/>
          </p:cNvSpPr>
          <p:nvPr>
            <p:ph type="ftr" sz="quarter" idx="11"/>
          </p:nvPr>
        </p:nvSpPr>
        <p:spPr>
          <a:xfrm>
            <a:off x="3481086" y="7633114"/>
            <a:ext cx="2620248" cy="486833"/>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E46B1557-BA21-4FAD-A3CB-6BEEF1C653E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228600" y="0"/>
            <a:ext cx="7449249" cy="9144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342900" y="444650"/>
            <a:ext cx="6172200" cy="824752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420932" y="-28681"/>
            <a:ext cx="2759337" cy="932325"/>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3486822" y="-28680"/>
            <a:ext cx="2628900" cy="8319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82618" y="1370219"/>
            <a:ext cx="5268558" cy="1524000"/>
          </a:xfrm>
          <a:prstGeom prst="rect">
            <a:avLst/>
          </a:prstGeom>
        </p:spPr>
        <p:txBody>
          <a:bodyPr vert="horz" lIns="91440" tIns="45720" rIns="91440" bIns="45720" rtlCol="0" anchor="b">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782619" y="3098203"/>
            <a:ext cx="5082988" cy="4678636"/>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4498041" y="299324"/>
            <a:ext cx="1600200" cy="486833"/>
          </a:xfrm>
          <a:prstGeom prst="rect">
            <a:avLst/>
          </a:prstGeom>
        </p:spPr>
        <p:txBody>
          <a:bodyPr vert="horz" lIns="91440" tIns="45720" rIns="91440" bIns="45720" rtlCol="0" anchor="ctr"/>
          <a:lstStyle>
            <a:lvl1pPr algn="r">
              <a:defRPr sz="1200">
                <a:solidFill>
                  <a:srgbClr val="FEFEFE"/>
                </a:solidFill>
              </a:defRPr>
            </a:lvl1pPr>
          </a:lstStyle>
          <a:p>
            <a:fld id="{190A2277-9B3C-4E14-A9E4-D3FA93970639}" type="datetime1">
              <a:rPr lang="en-US" smtClean="0"/>
              <a:t>9/26/2018</a:t>
            </a:fld>
            <a:endParaRPr lang="en-US"/>
          </a:p>
        </p:txBody>
      </p:sp>
      <p:sp>
        <p:nvSpPr>
          <p:cNvPr id="5" name="Footer Placeholder 4"/>
          <p:cNvSpPr>
            <a:spLocks noGrp="1"/>
          </p:cNvSpPr>
          <p:nvPr>
            <p:ph type="ftr" sz="quarter" idx="3"/>
          </p:nvPr>
        </p:nvSpPr>
        <p:spPr>
          <a:xfrm>
            <a:off x="3481086" y="7802881"/>
            <a:ext cx="2626614" cy="486833"/>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3486822" y="299322"/>
            <a:ext cx="999117" cy="486833"/>
          </a:xfrm>
          <a:prstGeom prst="rect">
            <a:avLst/>
          </a:prstGeom>
        </p:spPr>
        <p:txBody>
          <a:bodyPr vert="horz" lIns="91440" tIns="45720" rIns="91440" bIns="45720" rtlCol="0" anchor="ctr"/>
          <a:lstStyle>
            <a:lvl1pPr algn="l">
              <a:defRPr sz="1200">
                <a:solidFill>
                  <a:srgbClr val="FEFEFE"/>
                </a:solidFill>
              </a:defRPr>
            </a:lvl1pPr>
          </a:lstStyle>
          <a:p>
            <a:fld id="{E46B1557-BA21-4FAD-A3CB-6BEEF1C653E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hyperlink" Target="https://www.google.com/intl/ar_sa/forms/about/" TargetMode="External"/><Relationship Id="rId2" Type="http://schemas.openxmlformats.org/officeDocument/2006/relationships/hyperlink" Target="https://gsuite.google.com/intl/ar/products/form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35" t="23318" r="25804" b="38341"/>
          <a:stretch/>
        </p:blipFill>
        <p:spPr bwMode="auto">
          <a:xfrm>
            <a:off x="502348" y="3276600"/>
            <a:ext cx="5874294" cy="1833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6276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82618" y="1752600"/>
            <a:ext cx="5541981" cy="3276600"/>
          </a:xfrm>
        </p:spPr>
        <p:txBody>
          <a:bodyPr>
            <a:normAutofit/>
          </a:bodyPr>
          <a:lstStyle/>
          <a:p>
            <a:pPr marL="68580" indent="0" algn="justLow" rtl="1">
              <a:buNone/>
            </a:pPr>
            <a:endParaRPr lang="ar-SA" sz="1800" dirty="0"/>
          </a:p>
          <a:p>
            <a:pPr algn="justLow" rtl="1">
              <a:buFontTx/>
              <a:buChar char="-"/>
            </a:pPr>
            <a:r>
              <a:rPr lang="ar-SA" sz="1800" dirty="0"/>
              <a:t>وينبغي التمييز بين نوعين من المشاكل التسويقية فهناك (أ) المشاكل التي تتم دراستها من أجل التعرف عليها و لا تكون بالضرورة بارزة للمؤسسة أو قد تظهر في المستقبل و (ب) المشاكل التي تجابه المؤسسة وتحتاج إلى دراسات متخصصة من أجل الوصول إلى حلول. ويوضح  الشكل هذا التصنيف وأمثلة على مواضيعها.</a:t>
            </a:r>
            <a:endParaRPr lang="en-US" sz="1800"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797" t="21037" r="29350" b="21793"/>
          <a:stretch/>
        </p:blipFill>
        <p:spPr bwMode="auto">
          <a:xfrm>
            <a:off x="413194" y="4114800"/>
            <a:ext cx="5662188"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3553608" y="38100"/>
            <a:ext cx="2286000" cy="646331"/>
          </a:xfrm>
          <a:prstGeom prst="rect">
            <a:avLst/>
          </a:prstGeom>
          <a:noFill/>
        </p:spPr>
        <p:txBody>
          <a:bodyPr wrap="square" rtlCol="0">
            <a:spAutoFit/>
          </a:bodyPr>
          <a:lstStyle/>
          <a:p>
            <a:pPr algn="ctr"/>
            <a:r>
              <a:rPr lang="ar-SA" b="1" dirty="0">
                <a:solidFill>
                  <a:schemeClr val="bg1"/>
                </a:solidFill>
              </a:rPr>
              <a:t>1- تحديد المشكلة</a:t>
            </a:r>
          </a:p>
        </p:txBody>
      </p:sp>
    </p:spTree>
    <p:extLst>
      <p:ext uri="{BB962C8B-B14F-4D97-AF65-F5344CB8AC3E}">
        <p14:creationId xmlns:p14="http://schemas.microsoft.com/office/powerpoint/2010/main" val="1724715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D02AE6-3AE9-4F45-A84C-53C5E75C7273}"/>
              </a:ext>
            </a:extLst>
          </p:cNvPr>
          <p:cNvSpPr>
            <a:spLocks noGrp="1"/>
          </p:cNvSpPr>
          <p:nvPr>
            <p:ph type="title"/>
          </p:nvPr>
        </p:nvSpPr>
        <p:spPr>
          <a:xfrm>
            <a:off x="782618" y="1143001"/>
            <a:ext cx="5268558" cy="838200"/>
          </a:xfrm>
        </p:spPr>
        <p:txBody>
          <a:bodyPr>
            <a:normAutofit fontScale="90000"/>
          </a:bodyPr>
          <a:lstStyle/>
          <a:p>
            <a:pPr algn="ctr"/>
            <a:r>
              <a:rPr lang="ar-SA" dirty="0"/>
              <a:t>حالة عملية</a:t>
            </a:r>
            <a:br>
              <a:rPr lang="ar-SA" dirty="0"/>
            </a:br>
            <a:r>
              <a:rPr lang="ar-SA" dirty="0"/>
              <a:t>(تمرين جماعي)</a:t>
            </a:r>
            <a:endParaRPr lang="en-US" dirty="0"/>
          </a:p>
        </p:txBody>
      </p:sp>
      <p:sp>
        <p:nvSpPr>
          <p:cNvPr id="3" name="Content Placeholder 2">
            <a:extLst>
              <a:ext uri="{FF2B5EF4-FFF2-40B4-BE49-F238E27FC236}">
                <a16:creationId xmlns="" xmlns:a16="http://schemas.microsoft.com/office/drawing/2014/main" id="{83A40653-5B2F-4118-9F57-4E7D505FEB11}"/>
              </a:ext>
            </a:extLst>
          </p:cNvPr>
          <p:cNvSpPr>
            <a:spLocks noGrp="1"/>
          </p:cNvSpPr>
          <p:nvPr>
            <p:ph idx="1"/>
          </p:nvPr>
        </p:nvSpPr>
        <p:spPr>
          <a:xfrm>
            <a:off x="968188" y="2133600"/>
            <a:ext cx="5082988" cy="4678636"/>
          </a:xfrm>
        </p:spPr>
        <p:txBody>
          <a:bodyPr/>
          <a:lstStyle/>
          <a:p>
            <a:pPr marL="68580" indent="0" algn="r" rtl="1">
              <a:buNone/>
            </a:pPr>
            <a:r>
              <a:rPr lang="ar-SA" dirty="0"/>
              <a:t>مشكلة انخفاض عدد المشاهدين لقناة تلفزيونية.</a:t>
            </a:r>
          </a:p>
          <a:p>
            <a:pPr marL="68580" indent="0" algn="r" rtl="1">
              <a:buNone/>
            </a:pPr>
            <a:r>
              <a:rPr lang="ar-SA" dirty="0"/>
              <a:t>توزيع السؤال الاول لمجموعة 1</a:t>
            </a:r>
          </a:p>
          <a:p>
            <a:pPr marL="68580" indent="0" algn="r" rtl="1">
              <a:buNone/>
            </a:pPr>
            <a:r>
              <a:rPr lang="ar-SA" dirty="0"/>
              <a:t>توزيع السؤال ثالني لمجموعة 2</a:t>
            </a:r>
            <a:endParaRPr lang="en-US" dirty="0"/>
          </a:p>
        </p:txBody>
      </p:sp>
    </p:spTree>
    <p:extLst>
      <p:ext uri="{BB962C8B-B14F-4D97-AF65-F5344CB8AC3E}">
        <p14:creationId xmlns:p14="http://schemas.microsoft.com/office/powerpoint/2010/main" val="1634272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33400" y="990600"/>
            <a:ext cx="5791199" cy="3276600"/>
          </a:xfrm>
        </p:spPr>
        <p:txBody>
          <a:bodyPr>
            <a:normAutofit fontScale="92500"/>
          </a:bodyPr>
          <a:lstStyle/>
          <a:p>
            <a:pPr algn="justLow" rtl="1"/>
            <a:r>
              <a:rPr lang="ar-SA" sz="1800" dirty="0"/>
              <a:t>وحين ينشئ الباحث سؤال البحث الأولي لمشكلة البحث لابد له من الأخذ بنظر الاعتبار أن قراراً يمكن أن يتخذ في ضوء نتائج البحث بعد اكتماله ولضمان أن النتائج ستكون قريبة للواقع لابد للباحث من ملاحظة الأمور التالية:</a:t>
            </a:r>
          </a:p>
          <a:p>
            <a:pPr marL="698500" indent="-342900" algn="justLow" rtl="1">
              <a:buFont typeface="+mj-lt"/>
              <a:buAutoNum type="arabicPeriod"/>
            </a:pPr>
            <a:r>
              <a:rPr lang="ar-SA" sz="1800" dirty="0"/>
              <a:t>-بيئة اتخاذ القرار</a:t>
            </a:r>
          </a:p>
          <a:p>
            <a:pPr marL="698500" indent="-342900" algn="justLow" rtl="1">
              <a:buFont typeface="+mj-lt"/>
              <a:buAutoNum type="arabicPeriod"/>
            </a:pPr>
            <a:r>
              <a:rPr lang="ar-SA" sz="1800" dirty="0"/>
              <a:t>- أهداف متخذ القرار</a:t>
            </a:r>
          </a:p>
          <a:p>
            <a:pPr marL="698500" indent="-342900" algn="justLow" rtl="1">
              <a:buFont typeface="+mj-lt"/>
              <a:buAutoNum type="arabicPeriod"/>
            </a:pPr>
            <a:r>
              <a:rPr lang="ar-SA" sz="1800" dirty="0"/>
              <a:t>- الإجراءات والسياسات البديلة للتعامل مع المشكلة</a:t>
            </a:r>
          </a:p>
          <a:p>
            <a:pPr marL="698500" indent="-342900" algn="justLow" rtl="1">
              <a:buFont typeface="+mj-lt"/>
              <a:buAutoNum type="arabicPeriod"/>
            </a:pPr>
            <a:r>
              <a:rPr lang="ar-SA" sz="1800" dirty="0"/>
              <a:t>نتائج الإجراءات والسياسات البديلة</a:t>
            </a:r>
          </a:p>
          <a:p>
            <a:pPr marL="355600" indent="0" algn="justLow" rtl="1">
              <a:buNone/>
            </a:pPr>
            <a:r>
              <a:rPr lang="ar-SA" sz="1800" dirty="0"/>
              <a:t> ويوضح الشكل العلاقات التبادلية بين تلك العناصر.</a:t>
            </a:r>
          </a:p>
          <a:p>
            <a:pPr marL="355600" indent="0" algn="justLow" rtl="1">
              <a:buNone/>
            </a:pPr>
            <a:r>
              <a:rPr lang="ar-SA" sz="1800" dirty="0"/>
              <a:t>عدم الاخذ بتلك العناصر مجتمعة قد يؤدي الى التحيز في البحث.</a:t>
            </a:r>
          </a:p>
          <a:p>
            <a:pPr marL="641350" indent="-285750" algn="justLow" rtl="1">
              <a:buFontTx/>
              <a:buChar char="-"/>
            </a:pPr>
            <a:endParaRPr lang="en-US" sz="1800"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09" t="15917" r="31619" b="21964"/>
          <a:stretch/>
        </p:blipFill>
        <p:spPr bwMode="auto">
          <a:xfrm>
            <a:off x="632035" y="4419600"/>
            <a:ext cx="584496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3579917" y="228600"/>
            <a:ext cx="2389083" cy="369332"/>
          </a:xfrm>
          <a:prstGeom prst="rect">
            <a:avLst/>
          </a:prstGeom>
          <a:noFill/>
        </p:spPr>
        <p:txBody>
          <a:bodyPr wrap="square" rtlCol="0">
            <a:spAutoFit/>
          </a:bodyPr>
          <a:lstStyle/>
          <a:p>
            <a:pPr algn="ctr"/>
            <a:r>
              <a:rPr lang="ar-SA" b="1" dirty="0">
                <a:solidFill>
                  <a:schemeClr val="bg1"/>
                </a:solidFill>
              </a:rPr>
              <a:t>تحديد </a:t>
            </a:r>
            <a:r>
              <a:rPr lang="ar-SA" b="1" dirty="0" err="1">
                <a:solidFill>
                  <a:schemeClr val="bg1"/>
                </a:solidFill>
              </a:rPr>
              <a:t>المشكله</a:t>
            </a:r>
            <a:endParaRPr lang="en-US" b="1" dirty="0">
              <a:solidFill>
                <a:schemeClr val="bg1"/>
              </a:solidFill>
            </a:endParaRPr>
          </a:p>
        </p:txBody>
      </p:sp>
    </p:spTree>
    <p:extLst>
      <p:ext uri="{BB962C8B-B14F-4D97-AF65-F5344CB8AC3E}">
        <p14:creationId xmlns:p14="http://schemas.microsoft.com/office/powerpoint/2010/main" val="1703555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83525" y="1295400"/>
            <a:ext cx="5541981" cy="5948039"/>
          </a:xfrm>
        </p:spPr>
        <p:txBody>
          <a:bodyPr>
            <a:normAutofit/>
          </a:bodyPr>
          <a:lstStyle/>
          <a:p>
            <a:pPr algn="justLow" rtl="1"/>
            <a:r>
              <a:rPr lang="ar-SA" sz="1800" b="1" dirty="0">
                <a:solidFill>
                  <a:srgbClr val="0070C0"/>
                </a:solidFill>
              </a:rPr>
              <a:t>هناك بعض الحقائق التي يلزم ملاحظتها في مرحلة تحديد المشكلة:</a:t>
            </a:r>
          </a:p>
          <a:p>
            <a:pPr marL="68580" indent="0" algn="justLow" rtl="1">
              <a:buNone/>
            </a:pPr>
            <a:r>
              <a:rPr lang="ar-SA" sz="1800" dirty="0"/>
              <a:t>1- إن البحث التسويقي لا يستطيع تقديم حلول لكل المشاكل التسويقية.</a:t>
            </a:r>
          </a:p>
          <a:p>
            <a:pPr marL="68580" indent="0" algn="justLow" rtl="1">
              <a:buNone/>
            </a:pPr>
            <a:r>
              <a:rPr lang="ar-SA" sz="1800" dirty="0"/>
              <a:t>2 - إن هدف البحث التسويقي هو تقليل المخاطر الناجمة من عملية اتخاذ القرارات، أي دراسة حالة عدم التأكد.</a:t>
            </a:r>
          </a:p>
          <a:p>
            <a:pPr marL="68580" indent="0" algn="justLow" rtl="1">
              <a:buNone/>
            </a:pPr>
            <a:r>
              <a:rPr lang="ar-SA" sz="1800" dirty="0"/>
              <a:t>3- إن البحث التسويقي لا يعطينا قرارات وليس المطلوب منه اتخاذ قرارات. والتوصيات التي ترد في البحث هي الخطوة الأولى لتمكين الإدارة على اتخاذ قراراتها.</a:t>
            </a:r>
          </a:p>
          <a:p>
            <a:pPr marL="68580" indent="0" algn="justLow" rtl="1">
              <a:buNone/>
            </a:pPr>
            <a:r>
              <a:rPr lang="ar-SA" sz="1800" dirty="0"/>
              <a:t>4- إن البحث التسويقي لا يضمن النجاح دائماً، وفي أحسن حالاته يسعى للاقتراب من القرار المناسب.</a:t>
            </a:r>
          </a:p>
          <a:p>
            <a:pPr marL="68580" indent="0" algn="justLow" rtl="1">
              <a:buNone/>
            </a:pPr>
            <a:endParaRPr lang="ar-SA" sz="1800" dirty="0"/>
          </a:p>
        </p:txBody>
      </p:sp>
      <p:sp>
        <p:nvSpPr>
          <p:cNvPr id="4" name="مربع نص 3"/>
          <p:cNvSpPr txBox="1"/>
          <p:nvPr/>
        </p:nvSpPr>
        <p:spPr>
          <a:xfrm>
            <a:off x="3554516" y="153948"/>
            <a:ext cx="2389083" cy="369332"/>
          </a:xfrm>
          <a:prstGeom prst="rect">
            <a:avLst/>
          </a:prstGeom>
          <a:noFill/>
        </p:spPr>
        <p:txBody>
          <a:bodyPr wrap="square" rtlCol="0">
            <a:spAutoFit/>
          </a:bodyPr>
          <a:lstStyle/>
          <a:p>
            <a:pPr algn="ctr"/>
            <a:r>
              <a:rPr lang="ar-SA" dirty="0">
                <a:solidFill>
                  <a:schemeClr val="bg1"/>
                </a:solidFill>
              </a:rPr>
              <a:t>تحديد المشكلة</a:t>
            </a:r>
            <a:endParaRPr lang="en-US" dirty="0">
              <a:solidFill>
                <a:schemeClr val="bg1"/>
              </a:solidFill>
            </a:endParaRPr>
          </a:p>
        </p:txBody>
      </p:sp>
    </p:spTree>
    <p:extLst>
      <p:ext uri="{BB962C8B-B14F-4D97-AF65-F5344CB8AC3E}">
        <p14:creationId xmlns:p14="http://schemas.microsoft.com/office/powerpoint/2010/main" val="3113975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782617" y="1524000"/>
            <a:ext cx="5541981" cy="5948039"/>
          </a:xfrm>
        </p:spPr>
        <p:txBody>
          <a:bodyPr>
            <a:normAutofit/>
          </a:bodyPr>
          <a:lstStyle/>
          <a:p>
            <a:pPr marL="68580" indent="0" algn="justLow" rtl="1">
              <a:buNone/>
            </a:pPr>
            <a:r>
              <a:rPr lang="ar-SA" sz="1800" b="1" dirty="0"/>
              <a:t>مثلاً من الأهداف التي قد يسعى البحث التسويقي إلى تحقيقها في مشكلة انخفاض المبيعات في أي شركة ما يلي</a:t>
            </a:r>
            <a:r>
              <a:rPr lang="en-US" sz="1800" b="1" dirty="0">
                <a:solidFill>
                  <a:srgbClr val="0070C0"/>
                </a:solidFill>
              </a:rPr>
              <a:t>:</a:t>
            </a:r>
            <a:r>
              <a:rPr lang="ar-SA" sz="1800" b="1" dirty="0">
                <a:solidFill>
                  <a:srgbClr val="0070C0"/>
                </a:solidFill>
              </a:rPr>
              <a:t> </a:t>
            </a:r>
            <a:endParaRPr lang="en-US" sz="1800" b="1" dirty="0">
              <a:solidFill>
                <a:srgbClr val="0070C0"/>
              </a:solidFill>
            </a:endParaRPr>
          </a:p>
          <a:p>
            <a:pPr marL="68580" indent="0" algn="justLow" rtl="1">
              <a:buNone/>
            </a:pPr>
            <a:endParaRPr lang="ar-SA" sz="1800" b="1" dirty="0">
              <a:solidFill>
                <a:srgbClr val="0070C0"/>
              </a:solidFill>
            </a:endParaRPr>
          </a:p>
          <a:p>
            <a:pPr marL="344488" indent="-231775" algn="justLow" rtl="1">
              <a:buNone/>
            </a:pPr>
            <a:r>
              <a:rPr lang="en-US" sz="1800" dirty="0">
                <a:solidFill>
                  <a:schemeClr val="tx1"/>
                </a:solidFill>
              </a:rPr>
              <a:t>- </a:t>
            </a:r>
            <a:r>
              <a:rPr lang="ar-SA" sz="1800" dirty="0">
                <a:solidFill>
                  <a:schemeClr val="tx1"/>
                </a:solidFill>
              </a:rPr>
              <a:t>معرفة أسباب انخفاض المبيعات.</a:t>
            </a:r>
          </a:p>
          <a:p>
            <a:pPr marL="344488" indent="-231775" algn="justLow" rtl="1">
              <a:buNone/>
            </a:pPr>
            <a:r>
              <a:rPr lang="ar-SA" sz="1800" dirty="0">
                <a:solidFill>
                  <a:schemeClr val="tx1"/>
                </a:solidFill>
              </a:rPr>
              <a:t>- معرفة ترتيب الأسباب في إحداث المشكلة.</a:t>
            </a:r>
          </a:p>
          <a:p>
            <a:pPr marL="344488" indent="-231775" algn="justLow" rtl="1">
              <a:buNone/>
            </a:pPr>
            <a:r>
              <a:rPr lang="ar-SA" sz="1800" dirty="0">
                <a:solidFill>
                  <a:schemeClr val="tx1"/>
                </a:solidFill>
              </a:rPr>
              <a:t>- معرفة ما إذا كانت الأسباب التي أدت إلى المشكلة تمثل في حد ذاتها مشكلة كبيرة أم مشكلة صغيرة.</a:t>
            </a:r>
          </a:p>
          <a:p>
            <a:pPr marL="344488" indent="-231775" algn="justLow" rtl="1">
              <a:buNone/>
            </a:pPr>
            <a:r>
              <a:rPr lang="ar-SA" sz="1800" dirty="0">
                <a:solidFill>
                  <a:schemeClr val="tx1"/>
                </a:solidFill>
              </a:rPr>
              <a:t>- معرفة المناطق الجغرافية التي انخفضت فيها المبيعات بدرجة أكبر من المناطق الأخرى .</a:t>
            </a:r>
          </a:p>
          <a:p>
            <a:pPr marL="344488" indent="-231775" algn="justLow" rtl="1">
              <a:buNone/>
            </a:pPr>
            <a:r>
              <a:rPr lang="ar-SA" sz="1800" dirty="0">
                <a:solidFill>
                  <a:schemeClr val="tx1"/>
                </a:solidFill>
              </a:rPr>
              <a:t>- معرفة الفترات التي انخفضت فيها المبيعات بدرجة أكبر من الفترات الأخرى.</a:t>
            </a:r>
          </a:p>
          <a:p>
            <a:pPr marL="344488" indent="-231775" algn="justLow" rtl="1">
              <a:buNone/>
            </a:pPr>
            <a:r>
              <a:rPr lang="ar-SA" sz="1800" dirty="0">
                <a:solidFill>
                  <a:schemeClr val="tx1"/>
                </a:solidFill>
              </a:rPr>
              <a:t>- معرفة العملاء الذين أنهوا تعاملهم مع المؤسسة وأولئك الذي خفضوا مشترياتهم وأولئك الذين لم يخفضوا مشترياتهم منها.</a:t>
            </a:r>
            <a:endParaRPr lang="en-US" sz="1800" dirty="0">
              <a:solidFill>
                <a:schemeClr val="tx1"/>
              </a:solidFill>
            </a:endParaRPr>
          </a:p>
        </p:txBody>
      </p:sp>
      <p:sp>
        <p:nvSpPr>
          <p:cNvPr id="2" name="مربع نص 1"/>
          <p:cNvSpPr txBox="1"/>
          <p:nvPr/>
        </p:nvSpPr>
        <p:spPr>
          <a:xfrm>
            <a:off x="3553608" y="76200"/>
            <a:ext cx="2438400" cy="646331"/>
          </a:xfrm>
          <a:prstGeom prst="rect">
            <a:avLst/>
          </a:prstGeom>
          <a:noFill/>
        </p:spPr>
        <p:txBody>
          <a:bodyPr wrap="square" rtlCol="0">
            <a:spAutoFit/>
          </a:bodyPr>
          <a:lstStyle/>
          <a:p>
            <a:pPr algn="ctr"/>
            <a:r>
              <a:rPr lang="ar-SA" dirty="0">
                <a:solidFill>
                  <a:schemeClr val="bg1"/>
                </a:solidFill>
              </a:rPr>
              <a:t>2</a:t>
            </a:r>
            <a:r>
              <a:rPr lang="ar-SA" b="1" dirty="0">
                <a:solidFill>
                  <a:schemeClr val="bg1"/>
                </a:solidFill>
              </a:rPr>
              <a:t>- تحديد أهداف البحث</a:t>
            </a:r>
          </a:p>
        </p:txBody>
      </p:sp>
    </p:spTree>
    <p:extLst>
      <p:ext uri="{BB962C8B-B14F-4D97-AF65-F5344CB8AC3E}">
        <p14:creationId xmlns:p14="http://schemas.microsoft.com/office/powerpoint/2010/main" val="1267676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782618" y="1295401"/>
            <a:ext cx="5541981" cy="4191000"/>
          </a:xfrm>
        </p:spPr>
        <p:txBody>
          <a:bodyPr>
            <a:normAutofit/>
          </a:bodyPr>
          <a:lstStyle/>
          <a:p>
            <a:pPr algn="justLow" rtl="1">
              <a:buFontTx/>
              <a:buChar char="-"/>
            </a:pPr>
            <a:r>
              <a:rPr lang="ar-SA" sz="1800" dirty="0"/>
              <a:t>3</a:t>
            </a:r>
            <a:r>
              <a:rPr lang="ar-SA" sz="1800" b="1" dirty="0"/>
              <a:t>- تحديد نوع مصادر البيانات</a:t>
            </a:r>
          </a:p>
          <a:p>
            <a:pPr algn="justLow" rtl="1">
              <a:buFontTx/>
              <a:buChar char="-"/>
            </a:pPr>
            <a:r>
              <a:rPr lang="ar-SA" sz="1800" dirty="0"/>
              <a:t>يقصد بنوع البيانات في بحوث التسويق ما إذا كانت بيانات عن المنتج أم الأسعار أم التوزيع أم الترويج أم رجال البيع أم العملاء أم المنافسين أم الموردين، وهل هي بيانات اقتصادية أم سياسية أم ثقافية أم اجتماعية. ففي بحوث التسويق لابد من التحديد الدقيق لنوع البيانات.</a:t>
            </a:r>
          </a:p>
        </p:txBody>
      </p:sp>
      <p:sp>
        <p:nvSpPr>
          <p:cNvPr id="2" name="مربع نص 1"/>
          <p:cNvSpPr txBox="1"/>
          <p:nvPr/>
        </p:nvSpPr>
        <p:spPr>
          <a:xfrm>
            <a:off x="3581400" y="57834"/>
            <a:ext cx="2514600" cy="646331"/>
          </a:xfrm>
          <a:prstGeom prst="rect">
            <a:avLst/>
          </a:prstGeom>
          <a:noFill/>
        </p:spPr>
        <p:txBody>
          <a:bodyPr wrap="square" rtlCol="0">
            <a:spAutoFit/>
          </a:bodyPr>
          <a:lstStyle/>
          <a:p>
            <a:pPr algn="ctr"/>
            <a:r>
              <a:rPr lang="ar-SA" b="1" dirty="0">
                <a:solidFill>
                  <a:schemeClr val="bg1"/>
                </a:solidFill>
              </a:rPr>
              <a:t>تحديد نوع ومصادر البيانات</a:t>
            </a:r>
          </a:p>
        </p:txBody>
      </p:sp>
    </p:spTree>
    <p:extLst>
      <p:ext uri="{BB962C8B-B14F-4D97-AF65-F5344CB8AC3E}">
        <p14:creationId xmlns:p14="http://schemas.microsoft.com/office/powerpoint/2010/main" val="593123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 xmlns:a16="http://schemas.microsoft.com/office/drawing/2014/main" id="{97B0F215-3481-4443-8128-1C01C9F72BF5}"/>
              </a:ext>
            </a:extLst>
          </p:cNvPr>
          <p:cNvGraphicFramePr>
            <a:graphicFrameLocks noGrp="1"/>
          </p:cNvGraphicFramePr>
          <p:nvPr>
            <p:ph idx="1"/>
            <p:extLst>
              <p:ext uri="{D42A27DB-BD31-4B8C-83A1-F6EECF244321}">
                <p14:modId xmlns:p14="http://schemas.microsoft.com/office/powerpoint/2010/main" val="2666421239"/>
              </p:ext>
            </p:extLst>
          </p:nvPr>
        </p:nvGraphicFramePr>
        <p:xfrm>
          <a:off x="887412" y="1066800"/>
          <a:ext cx="5083175" cy="4678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2776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3581400" y="57834"/>
            <a:ext cx="2514600" cy="646331"/>
          </a:xfrm>
          <a:prstGeom prst="rect">
            <a:avLst/>
          </a:prstGeom>
          <a:noFill/>
        </p:spPr>
        <p:txBody>
          <a:bodyPr wrap="square" rtlCol="0">
            <a:spAutoFit/>
          </a:bodyPr>
          <a:lstStyle/>
          <a:p>
            <a:pPr algn="ctr"/>
            <a:r>
              <a:rPr lang="ar-SA" b="1" dirty="0">
                <a:solidFill>
                  <a:schemeClr val="bg1"/>
                </a:solidFill>
              </a:rPr>
              <a:t>تحديد نوع ومصادر البيانات</a:t>
            </a:r>
          </a:p>
        </p:txBody>
      </p:sp>
      <p:sp>
        <p:nvSpPr>
          <p:cNvPr id="3" name="TextBox 2">
            <a:extLst>
              <a:ext uri="{FF2B5EF4-FFF2-40B4-BE49-F238E27FC236}">
                <a16:creationId xmlns="" xmlns:a16="http://schemas.microsoft.com/office/drawing/2014/main" id="{4BE3E5FF-72DF-4A88-B63A-9738AE3B5866}"/>
              </a:ext>
            </a:extLst>
          </p:cNvPr>
          <p:cNvSpPr txBox="1"/>
          <p:nvPr/>
        </p:nvSpPr>
        <p:spPr>
          <a:xfrm>
            <a:off x="5334000" y="2133600"/>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 xmlns:a16="http://schemas.microsoft.com/office/drawing/2014/main" id="{58E590ED-7700-4692-83CA-FD2BB52899C4}"/>
              </a:ext>
            </a:extLst>
          </p:cNvPr>
          <p:cNvSpPr txBox="1"/>
          <p:nvPr/>
        </p:nvSpPr>
        <p:spPr>
          <a:xfrm>
            <a:off x="495300" y="1219200"/>
            <a:ext cx="5867400" cy="5078313"/>
          </a:xfrm>
          <a:prstGeom prst="rect">
            <a:avLst/>
          </a:prstGeom>
          <a:noFill/>
        </p:spPr>
        <p:txBody>
          <a:bodyPr wrap="square" rtlCol="0">
            <a:spAutoFit/>
          </a:bodyPr>
          <a:lstStyle/>
          <a:p>
            <a:pPr algn="r"/>
            <a:r>
              <a:rPr lang="ar-SA" b="1" dirty="0"/>
              <a:t>البيانات الثانوية والبيانات الأولية. </a:t>
            </a:r>
          </a:p>
          <a:p>
            <a:pPr algn="r"/>
            <a:endParaRPr lang="ar-SA" b="1" dirty="0"/>
          </a:p>
          <a:p>
            <a:pPr algn="r"/>
            <a:r>
              <a:rPr lang="ar-SA" b="1" dirty="0"/>
              <a:t> </a:t>
            </a:r>
            <a:r>
              <a:rPr lang="ar-SA" b="1" u="sng" dirty="0"/>
              <a:t>أولا: البيانات الثانوية:</a:t>
            </a:r>
            <a:r>
              <a:rPr lang="ar-SA" b="1" dirty="0"/>
              <a:t> </a:t>
            </a:r>
            <a:r>
              <a:rPr lang="ar-SA" dirty="0"/>
              <a:t>هي البيانات المتوفرة و المنشورة و الموثوق فيها و التي تكون جاهزة للاستخدام من قبل الباحث.</a:t>
            </a:r>
          </a:p>
          <a:p>
            <a:pPr algn="r"/>
            <a:endParaRPr lang="ar-SA" dirty="0" smtClean="0"/>
          </a:p>
          <a:p>
            <a:pPr algn="r"/>
            <a:r>
              <a:rPr lang="ar-SA" dirty="0" smtClean="0"/>
              <a:t>يمكن </a:t>
            </a:r>
            <a:r>
              <a:rPr lang="ar-SA" dirty="0"/>
              <a:t>جمع هذه البيانات من مصدرين:</a:t>
            </a:r>
            <a:endParaRPr lang="en-US" dirty="0"/>
          </a:p>
          <a:p>
            <a:pPr algn="r"/>
            <a:r>
              <a:rPr lang="ar-SA" dirty="0"/>
              <a:t>أ</a:t>
            </a:r>
            <a:r>
              <a:rPr lang="ar-SA" u="sng" dirty="0"/>
              <a:t>. المصادر الداخلية: </a:t>
            </a:r>
            <a:r>
              <a:rPr lang="ar-SA" dirty="0"/>
              <a:t>وتعتبر من اهم المصادر التي تزود المؤسسات بالبيانات والمعلومات الضرورية عن الأنشطة التي نفذت بهذه المؤسسات خلال فترة زمنية محددة . ومن أهم المصادر الداخلية للبيانات  {السجلات المالية والمحاسبية, التقارير الإدارية والتسويقية, تقارير إدارة الإنتاج والمخازن }. </a:t>
            </a:r>
          </a:p>
          <a:p>
            <a:pPr algn="r"/>
            <a:r>
              <a:rPr lang="ar-SA" dirty="0"/>
              <a:t> </a:t>
            </a:r>
            <a:r>
              <a:rPr lang="ar-SA" u="sng" dirty="0"/>
              <a:t>ب. المصادر الخارجية: </a:t>
            </a:r>
            <a:r>
              <a:rPr lang="ar-SA" dirty="0"/>
              <a:t>تتضمن كافة البيانات المنشورة بواسطة جهات أخرى كالتقارير الحكومية الصادرة من قبل وازارت المالية والاقتصاد والصناعات والتجارة والتخطيط . التي تنشر بالمؤسسات والمجلات المتخصصة ومراكز البحث العلمي المتخصصة .</a:t>
            </a:r>
          </a:p>
          <a:p>
            <a:pPr algn="r"/>
            <a:endParaRPr lang="ar-SA" b="1" dirty="0"/>
          </a:p>
          <a:p>
            <a:pPr algn="r"/>
            <a:r>
              <a:rPr lang="ar-SA" b="1" dirty="0"/>
              <a:t> </a:t>
            </a:r>
            <a:endParaRPr lang="en-US" b="1" dirty="0"/>
          </a:p>
        </p:txBody>
      </p:sp>
    </p:spTree>
    <p:extLst>
      <p:ext uri="{BB962C8B-B14F-4D97-AF65-F5344CB8AC3E}">
        <p14:creationId xmlns:p14="http://schemas.microsoft.com/office/powerpoint/2010/main" val="1340250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3581400" y="57834"/>
            <a:ext cx="2514600" cy="646331"/>
          </a:xfrm>
          <a:prstGeom prst="rect">
            <a:avLst/>
          </a:prstGeom>
          <a:noFill/>
        </p:spPr>
        <p:txBody>
          <a:bodyPr wrap="square" rtlCol="0">
            <a:spAutoFit/>
          </a:bodyPr>
          <a:lstStyle/>
          <a:p>
            <a:pPr algn="ctr"/>
            <a:r>
              <a:rPr lang="ar-SA" b="1" dirty="0">
                <a:solidFill>
                  <a:schemeClr val="bg1"/>
                </a:solidFill>
              </a:rPr>
              <a:t>تحديد نوع ومصادر البيانات</a:t>
            </a:r>
          </a:p>
        </p:txBody>
      </p:sp>
      <p:sp>
        <p:nvSpPr>
          <p:cNvPr id="3" name="TextBox 2">
            <a:extLst>
              <a:ext uri="{FF2B5EF4-FFF2-40B4-BE49-F238E27FC236}">
                <a16:creationId xmlns="" xmlns:a16="http://schemas.microsoft.com/office/drawing/2014/main" id="{4BE3E5FF-72DF-4A88-B63A-9738AE3B5866}"/>
              </a:ext>
            </a:extLst>
          </p:cNvPr>
          <p:cNvSpPr txBox="1"/>
          <p:nvPr/>
        </p:nvSpPr>
        <p:spPr>
          <a:xfrm>
            <a:off x="5334000" y="2133600"/>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 xmlns:a16="http://schemas.microsoft.com/office/drawing/2014/main" id="{58E590ED-7700-4692-83CA-FD2BB52899C4}"/>
              </a:ext>
            </a:extLst>
          </p:cNvPr>
          <p:cNvSpPr txBox="1"/>
          <p:nvPr/>
        </p:nvSpPr>
        <p:spPr>
          <a:xfrm>
            <a:off x="495300" y="1219200"/>
            <a:ext cx="5867400" cy="3139321"/>
          </a:xfrm>
          <a:prstGeom prst="rect">
            <a:avLst/>
          </a:prstGeom>
          <a:noFill/>
        </p:spPr>
        <p:txBody>
          <a:bodyPr wrap="square" rtlCol="0">
            <a:spAutoFit/>
          </a:bodyPr>
          <a:lstStyle/>
          <a:p>
            <a:pPr algn="r"/>
            <a:r>
              <a:rPr lang="ar-SA" b="1" dirty="0"/>
              <a:t>البيانات الثانوية والبيانات الأولية. </a:t>
            </a:r>
          </a:p>
          <a:p>
            <a:pPr algn="r"/>
            <a:endParaRPr lang="ar-SA" b="1" dirty="0"/>
          </a:p>
          <a:p>
            <a:pPr algn="r"/>
            <a:r>
              <a:rPr lang="ar-SA" b="1" dirty="0"/>
              <a:t> </a:t>
            </a:r>
          </a:p>
          <a:p>
            <a:pPr algn="r"/>
            <a:r>
              <a:rPr lang="ar-SA" b="1" dirty="0"/>
              <a:t> </a:t>
            </a:r>
            <a:r>
              <a:rPr lang="ar-SA" b="1" u="sng" dirty="0"/>
              <a:t>ثانياً: البيانات الأولية: </a:t>
            </a:r>
            <a:r>
              <a:rPr lang="ar-SA" dirty="0"/>
              <a:t>هي بيانات يتم جمعها لأول مرة فهي بيانات غير موجودة ( غير جاهزة )و بالتالي لابد من العمل على الحصول عليها </a:t>
            </a:r>
            <a:r>
              <a:rPr lang="ar-SA" dirty="0" err="1"/>
              <a:t>بالاساليب</a:t>
            </a:r>
            <a:r>
              <a:rPr lang="ar-SA" dirty="0"/>
              <a:t> المتنوعة</a:t>
            </a:r>
          </a:p>
          <a:p>
            <a:pPr algn="r"/>
            <a:endParaRPr lang="ar-SA" dirty="0" smtClean="0"/>
          </a:p>
          <a:p>
            <a:pPr algn="r"/>
            <a:r>
              <a:rPr lang="ar-SA" dirty="0" smtClean="0"/>
              <a:t>أمثلة الحصول على المعلومات الأولية:</a:t>
            </a:r>
            <a:endParaRPr lang="ar-SA" dirty="0"/>
          </a:p>
          <a:p>
            <a:pPr algn="r"/>
            <a:r>
              <a:rPr lang="ar-SA" dirty="0"/>
              <a:t> أ. بيانات عن آراء ومواقف المستهلكين نحو الماركات . </a:t>
            </a:r>
          </a:p>
          <a:p>
            <a:pPr algn="r"/>
            <a:r>
              <a:rPr lang="ar-SA" dirty="0"/>
              <a:t>ب. بيانات عن عادات التسوق الفرد أو الأسرة من حيث النوعيات وأماكن التسوق والأوقات المفضلة للتسوق </a:t>
            </a:r>
            <a:r>
              <a:rPr lang="ar-SA" b="1" dirty="0"/>
              <a:t>. </a:t>
            </a:r>
            <a:endParaRPr lang="en-US" b="1" dirty="0"/>
          </a:p>
        </p:txBody>
      </p:sp>
    </p:spTree>
    <p:extLst>
      <p:ext uri="{BB962C8B-B14F-4D97-AF65-F5344CB8AC3E}">
        <p14:creationId xmlns:p14="http://schemas.microsoft.com/office/powerpoint/2010/main" val="2304815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B97DA2-61FA-433A-90D6-60E9792FB6FF}"/>
              </a:ext>
            </a:extLst>
          </p:cNvPr>
          <p:cNvSpPr>
            <a:spLocks noGrp="1"/>
          </p:cNvSpPr>
          <p:nvPr>
            <p:ph type="title"/>
          </p:nvPr>
        </p:nvSpPr>
        <p:spPr>
          <a:xfrm>
            <a:off x="852529" y="1111183"/>
            <a:ext cx="5268558" cy="915781"/>
          </a:xfrm>
        </p:spPr>
        <p:txBody>
          <a:bodyPr>
            <a:normAutofit/>
          </a:bodyPr>
          <a:lstStyle/>
          <a:p>
            <a:pPr algn="r"/>
            <a:r>
              <a:rPr lang="ar-SA" sz="2800" u="sng" dirty="0" smtClean="0"/>
              <a:t>أهمية </a:t>
            </a:r>
            <a:r>
              <a:rPr lang="ar-SA" sz="2800" u="sng" dirty="0"/>
              <a:t>البيانات الأولية :</a:t>
            </a:r>
            <a:endParaRPr lang="en-US" sz="2800" u="sng" dirty="0"/>
          </a:p>
        </p:txBody>
      </p:sp>
      <p:sp>
        <p:nvSpPr>
          <p:cNvPr id="3" name="Content Placeholder 2">
            <a:extLst>
              <a:ext uri="{FF2B5EF4-FFF2-40B4-BE49-F238E27FC236}">
                <a16:creationId xmlns="" xmlns:a16="http://schemas.microsoft.com/office/drawing/2014/main" id="{00A4B262-12FF-4C13-8894-F59CCF9FC6BB}"/>
              </a:ext>
            </a:extLst>
          </p:cNvPr>
          <p:cNvSpPr>
            <a:spLocks noGrp="1"/>
          </p:cNvSpPr>
          <p:nvPr>
            <p:ph idx="1"/>
          </p:nvPr>
        </p:nvSpPr>
        <p:spPr>
          <a:xfrm>
            <a:off x="633349" y="2026964"/>
            <a:ext cx="5706917" cy="4678636"/>
          </a:xfrm>
        </p:spPr>
        <p:txBody>
          <a:bodyPr>
            <a:normAutofit fontScale="92500" lnSpcReduction="10000"/>
          </a:bodyPr>
          <a:lstStyle/>
          <a:p>
            <a:pPr marL="68580" indent="0" algn="r" rtl="1">
              <a:buNone/>
            </a:pPr>
            <a:r>
              <a:rPr lang="ar-SA" dirty="0"/>
              <a:t>تكمن أهمية البيانات الأولية لأسباب أهمها</a:t>
            </a:r>
          </a:p>
          <a:p>
            <a:pPr algn="r" rtl="1"/>
            <a:r>
              <a:rPr lang="ar-SA" dirty="0"/>
              <a:t>لما تعاني منه المنظمات من مشاكل وصعوبات ترتبط بأعمالها وأنشطتها في الأسواق المستهدفة </a:t>
            </a:r>
          </a:p>
          <a:p>
            <a:pPr algn="r" rtl="1"/>
            <a:r>
              <a:rPr lang="ar-SA" dirty="0"/>
              <a:t>أن جمع البيانات الأولية يتم غالباً لتحقيق اهداف محددة ترتبط بتحديد الأسباب الكافية وراء المشكلة.</a:t>
            </a:r>
          </a:p>
          <a:p>
            <a:pPr algn="r" rtl="1"/>
            <a:r>
              <a:rPr lang="ar-SA" dirty="0"/>
              <a:t>تعتبر درجة المصداقية للبيانات الأولية عالية بالمقارنة مع البيانات الثانوية </a:t>
            </a:r>
          </a:p>
          <a:p>
            <a:pPr algn="r" rtl="1"/>
            <a:r>
              <a:rPr lang="ar-SA" dirty="0"/>
              <a:t>تفيد البيانات الأولية في التعرف على استراتيجيات المؤسسات المنافسة</a:t>
            </a:r>
          </a:p>
          <a:p>
            <a:pPr algn="r" rtl="1"/>
            <a:r>
              <a:rPr lang="ar-SA" dirty="0"/>
              <a:t>تفيد في إجراء التغييرات اللازمة والطارئة على المزيج التسويقي للمؤسسة حسب حاجات ورغبات المستهلكين الحاليين والمرتقبين. </a:t>
            </a:r>
            <a:endParaRPr lang="en-US" dirty="0"/>
          </a:p>
        </p:txBody>
      </p:sp>
    </p:spTree>
    <p:extLst>
      <p:ext uri="{BB962C8B-B14F-4D97-AF65-F5344CB8AC3E}">
        <p14:creationId xmlns:p14="http://schemas.microsoft.com/office/powerpoint/2010/main" val="4063899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txBox="1">
            <a:spLocks/>
          </p:cNvSpPr>
          <p:nvPr/>
        </p:nvSpPr>
        <p:spPr>
          <a:xfrm>
            <a:off x="381000" y="1219200"/>
            <a:ext cx="6096000" cy="71628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justLow" rtl="1">
              <a:buNone/>
            </a:pPr>
            <a:endParaRPr lang="ar-SA" sz="1800" dirty="0">
              <a:solidFill>
                <a:srgbClr val="0070C0"/>
              </a:solidFill>
            </a:endParaRPr>
          </a:p>
          <a:p>
            <a:pPr marL="68580" indent="0" algn="justLow" rtl="1">
              <a:buNone/>
            </a:pPr>
            <a:r>
              <a:rPr lang="ar-SA" sz="1800" dirty="0">
                <a:solidFill>
                  <a:srgbClr val="0070C0"/>
                </a:solidFill>
              </a:rPr>
              <a:t>الهدف العام: </a:t>
            </a:r>
          </a:p>
          <a:p>
            <a:pPr marL="68580" indent="0" algn="justLow" rtl="1">
              <a:buNone/>
            </a:pPr>
            <a:r>
              <a:rPr lang="ar-SA" sz="1800" dirty="0"/>
              <a:t>التعرف على خطوات عملية البحث التسويقي.</a:t>
            </a:r>
          </a:p>
          <a:p>
            <a:pPr marL="68580" indent="0" algn="justLow" rtl="1">
              <a:buNone/>
            </a:pPr>
            <a:endParaRPr lang="ar-SA" sz="1800" dirty="0"/>
          </a:p>
          <a:p>
            <a:pPr marL="68580" indent="0" algn="justLow" rtl="1">
              <a:buNone/>
            </a:pPr>
            <a:r>
              <a:rPr lang="ar-SA" sz="1800" dirty="0">
                <a:solidFill>
                  <a:srgbClr val="0070C0"/>
                </a:solidFill>
              </a:rPr>
              <a:t>الأهداف التفصيلية: </a:t>
            </a:r>
          </a:p>
          <a:p>
            <a:pPr marL="68580" indent="0" algn="justLow" rtl="1">
              <a:buNone/>
            </a:pPr>
            <a:r>
              <a:rPr lang="ar-SA" sz="1800" dirty="0"/>
              <a:t>عندما تكتمل هذه الوحدة يكون المتدرب قادراً وبكفاءة على أن:</a:t>
            </a:r>
          </a:p>
          <a:p>
            <a:pPr marL="68580" indent="0" algn="justLow" rtl="1">
              <a:buNone/>
            </a:pPr>
            <a:r>
              <a:rPr lang="ar-SA" sz="1800" dirty="0"/>
              <a:t>1 -  يصف كل مرحلة من مراحل عملية البحث التسويقي.</a:t>
            </a:r>
          </a:p>
          <a:p>
            <a:pPr marL="68580" indent="0" algn="justLow" rtl="1">
              <a:buNone/>
            </a:pPr>
            <a:r>
              <a:rPr lang="ar-SA" sz="1800" dirty="0"/>
              <a:t>2 - يستطيع أن يحدد المشكلة التسويقية بصياغة السؤال الملائم.</a:t>
            </a:r>
          </a:p>
          <a:p>
            <a:pPr marL="68580" indent="0" algn="justLow" rtl="1">
              <a:buNone/>
            </a:pPr>
            <a:r>
              <a:rPr lang="ar-SA" sz="1800" dirty="0"/>
              <a:t>3- يربط منطقياً بين الأسباب والنتائج.</a:t>
            </a:r>
          </a:p>
          <a:p>
            <a:pPr marL="68580" indent="0" algn="justLow" rtl="1">
              <a:buNone/>
            </a:pPr>
            <a:r>
              <a:rPr lang="ar-SA" sz="1800" dirty="0"/>
              <a:t>4- يكون الفروض المناسبة للمشكلة التسويقية.</a:t>
            </a:r>
            <a:endParaRPr lang="en-US" sz="1800" dirty="0"/>
          </a:p>
        </p:txBody>
      </p:sp>
      <p:sp>
        <p:nvSpPr>
          <p:cNvPr id="2" name="مربع نص 1"/>
          <p:cNvSpPr txBox="1"/>
          <p:nvPr/>
        </p:nvSpPr>
        <p:spPr>
          <a:xfrm>
            <a:off x="3581400" y="152400"/>
            <a:ext cx="2438400" cy="646331"/>
          </a:xfrm>
          <a:prstGeom prst="rect">
            <a:avLst/>
          </a:prstGeom>
          <a:noFill/>
        </p:spPr>
        <p:txBody>
          <a:bodyPr wrap="square" rtlCol="0">
            <a:spAutoFit/>
          </a:bodyPr>
          <a:lstStyle/>
          <a:p>
            <a:r>
              <a:rPr lang="ar-SA" dirty="0">
                <a:solidFill>
                  <a:schemeClr val="bg1"/>
                </a:solidFill>
              </a:rPr>
              <a:t>عملية البحث التسويقي</a:t>
            </a:r>
          </a:p>
          <a:p>
            <a:endParaRPr lang="en-US" dirty="0"/>
          </a:p>
        </p:txBody>
      </p:sp>
    </p:spTree>
    <p:extLst>
      <p:ext uri="{BB962C8B-B14F-4D97-AF65-F5344CB8AC3E}">
        <p14:creationId xmlns:p14="http://schemas.microsoft.com/office/powerpoint/2010/main" val="3502402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3581400" y="57834"/>
            <a:ext cx="2514600" cy="646331"/>
          </a:xfrm>
          <a:prstGeom prst="rect">
            <a:avLst/>
          </a:prstGeom>
          <a:noFill/>
        </p:spPr>
        <p:txBody>
          <a:bodyPr wrap="square" rtlCol="0">
            <a:spAutoFit/>
          </a:bodyPr>
          <a:lstStyle/>
          <a:p>
            <a:pPr algn="ctr"/>
            <a:r>
              <a:rPr lang="ar-SA" b="1" dirty="0">
                <a:solidFill>
                  <a:schemeClr val="bg1"/>
                </a:solidFill>
              </a:rPr>
              <a:t>تحديد نوع ومصادر البيانات</a:t>
            </a:r>
          </a:p>
        </p:txBody>
      </p:sp>
      <p:graphicFrame>
        <p:nvGraphicFramePr>
          <p:cNvPr id="7" name="Diagram 6">
            <a:extLst>
              <a:ext uri="{FF2B5EF4-FFF2-40B4-BE49-F238E27FC236}">
                <a16:creationId xmlns="" xmlns:a16="http://schemas.microsoft.com/office/drawing/2014/main" id="{7E6538EB-74ED-4D12-A453-F6802D40C2DD}"/>
              </a:ext>
            </a:extLst>
          </p:cNvPr>
          <p:cNvGraphicFramePr/>
          <p:nvPr>
            <p:extLst/>
          </p:nvPr>
        </p:nvGraphicFramePr>
        <p:xfrm>
          <a:off x="838200" y="1524000"/>
          <a:ext cx="54102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2808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914400" y="1219200"/>
            <a:ext cx="5541981" cy="5948039"/>
          </a:xfrm>
        </p:spPr>
        <p:txBody>
          <a:bodyPr>
            <a:normAutofit/>
          </a:bodyPr>
          <a:lstStyle/>
          <a:p>
            <a:pPr marL="68580" indent="0" algn="justLow" rtl="1">
              <a:buNone/>
            </a:pPr>
            <a:r>
              <a:rPr lang="ar-SA" sz="1800" dirty="0">
                <a:solidFill>
                  <a:schemeClr val="tx1"/>
                </a:solidFill>
              </a:rPr>
              <a:t>4</a:t>
            </a:r>
            <a:r>
              <a:rPr lang="ar-SA" sz="1800" dirty="0">
                <a:solidFill>
                  <a:srgbClr val="0070C0"/>
                </a:solidFill>
              </a:rPr>
              <a:t>-  تحديد أساليب جمع البيانات.</a:t>
            </a:r>
          </a:p>
          <a:p>
            <a:pPr marL="68580" indent="0" algn="justLow" rtl="1">
              <a:buNone/>
            </a:pPr>
            <a:endParaRPr lang="en-US" sz="1800" dirty="0"/>
          </a:p>
          <a:p>
            <a:pPr marL="68580" indent="0" algn="justLow" rtl="1">
              <a:buNone/>
            </a:pPr>
            <a:r>
              <a:rPr lang="ar-SA" sz="1800" b="1" dirty="0"/>
              <a:t>يتم تحديد الأسلوب أو الأساليب الملائمة لجمع البيانات في البحوث التسويقية في ضوء عدة اعتبارات كما يلي:</a:t>
            </a:r>
          </a:p>
          <a:p>
            <a:pPr marL="741363" indent="0" algn="justLow" rtl="1">
              <a:buNone/>
            </a:pPr>
            <a:r>
              <a:rPr lang="ar-SA" sz="1800" dirty="0"/>
              <a:t>- أهداف الدراسة.</a:t>
            </a:r>
          </a:p>
          <a:p>
            <a:pPr marL="741363" indent="0" algn="justLow" rtl="1">
              <a:buNone/>
            </a:pPr>
            <a:r>
              <a:rPr lang="ar-SA" sz="1800" dirty="0"/>
              <a:t>- نوع البيانات المطلوبة.</a:t>
            </a:r>
          </a:p>
          <a:p>
            <a:pPr marL="741363" indent="0" algn="justLow" rtl="1">
              <a:buNone/>
            </a:pPr>
            <a:r>
              <a:rPr lang="ar-SA" sz="1800" dirty="0"/>
              <a:t>- درجة الدقة المطلوبة لجمع البيانات.</a:t>
            </a:r>
          </a:p>
          <a:p>
            <a:pPr marL="741363" indent="0" algn="justLow" rtl="1">
              <a:buNone/>
            </a:pPr>
            <a:r>
              <a:rPr lang="ar-SA" sz="1800" dirty="0"/>
              <a:t>- الوقت المخصص لجمع البيانات.</a:t>
            </a:r>
          </a:p>
          <a:p>
            <a:pPr marL="1027113" indent="-285750" algn="justLow" rtl="1">
              <a:buFontTx/>
              <a:buChar char="-"/>
            </a:pPr>
            <a:r>
              <a:rPr lang="ar-SA" sz="1800" dirty="0"/>
              <a:t>مدى أهمية الالتزام بالعينة وخصائصها.</a:t>
            </a:r>
            <a:endParaRPr lang="en-US" sz="1800" dirty="0"/>
          </a:p>
          <a:p>
            <a:pPr marL="1027113" indent="-285750" algn="justLow" rtl="1">
              <a:buFontTx/>
              <a:buChar char="-"/>
            </a:pPr>
            <a:endParaRPr lang="en-US" sz="1800" dirty="0"/>
          </a:p>
          <a:p>
            <a:pPr marL="68580" indent="0" algn="justLow" rtl="1">
              <a:buNone/>
            </a:pPr>
            <a:r>
              <a:rPr lang="ar-SA" sz="1800" b="1" dirty="0"/>
              <a:t>ويتم جمع البيانات بوسائل مختلفة هي:</a:t>
            </a:r>
          </a:p>
          <a:p>
            <a:pPr marL="411480" indent="-342900" algn="justLow" rtl="1">
              <a:buAutoNum type="arabic1Minus"/>
            </a:pPr>
            <a:r>
              <a:rPr lang="ar-SA" sz="1800" dirty="0"/>
              <a:t>الاستبيانات		 </a:t>
            </a:r>
            <a:r>
              <a:rPr lang="en-US" sz="1800" dirty="0"/>
              <a:t>Questionnaires</a:t>
            </a:r>
            <a:r>
              <a:rPr lang="ar-SA" sz="1800" dirty="0"/>
              <a:t> </a:t>
            </a:r>
          </a:p>
          <a:p>
            <a:pPr marL="411480" indent="-342900" algn="justLow" rtl="1">
              <a:buAutoNum type="arabic1Minus"/>
            </a:pPr>
            <a:r>
              <a:rPr lang="ar-SA" sz="1800" dirty="0"/>
              <a:t>المقابلات الشخصية  </a:t>
            </a:r>
            <a:r>
              <a:rPr lang="en-US" sz="1800" dirty="0"/>
              <a:t>    </a:t>
            </a:r>
            <a:r>
              <a:rPr lang="ar-SA" sz="1800" dirty="0"/>
              <a:t>	</a:t>
            </a:r>
            <a:r>
              <a:rPr lang="en-US" sz="1800" dirty="0"/>
              <a:t>  Interviews</a:t>
            </a:r>
          </a:p>
          <a:p>
            <a:pPr marL="411480" indent="-342900" algn="r" rtl="1">
              <a:buAutoNum type="arabic1Minus"/>
            </a:pPr>
            <a:r>
              <a:rPr lang="ar-SA" sz="1800" dirty="0"/>
              <a:t>الملاحظات</a:t>
            </a:r>
            <a:r>
              <a:rPr lang="en-US" sz="1800" dirty="0"/>
              <a:t> 	Observations              </a:t>
            </a:r>
          </a:p>
          <a:p>
            <a:pPr marL="411480" indent="-342900" algn="justLow" rtl="1">
              <a:buAutoNum type="arabic1Minus"/>
            </a:pPr>
            <a:r>
              <a:rPr lang="en-US" sz="1800" dirty="0"/>
              <a:t>   </a:t>
            </a:r>
            <a:r>
              <a:rPr lang="ar-SA" sz="1800" dirty="0"/>
              <a:t>التجارب</a:t>
            </a:r>
            <a:r>
              <a:rPr lang="en-US" sz="1800" dirty="0"/>
              <a:t>       Experiments                    </a:t>
            </a:r>
            <a:endParaRPr lang="ar-SA" sz="1800" dirty="0"/>
          </a:p>
          <a:p>
            <a:pPr marL="741363" indent="0" algn="r" rtl="1">
              <a:buNone/>
            </a:pPr>
            <a:endParaRPr lang="ar-SA" sz="1800" dirty="0"/>
          </a:p>
          <a:p>
            <a:pPr marL="112713" indent="0" algn="justLow" rtl="1">
              <a:buNone/>
              <a:tabLst>
                <a:tab pos="569913" algn="l"/>
              </a:tabLst>
            </a:pPr>
            <a:endParaRPr lang="ar-SA" sz="1800" dirty="0"/>
          </a:p>
          <a:p>
            <a:pPr marL="68580" indent="0" algn="justLow" rtl="1">
              <a:buNone/>
            </a:pPr>
            <a:endParaRPr lang="ar-SA" sz="1800" dirty="0">
              <a:solidFill>
                <a:schemeClr val="tx1"/>
              </a:solidFill>
            </a:endParaRPr>
          </a:p>
        </p:txBody>
      </p:sp>
      <p:sp>
        <p:nvSpPr>
          <p:cNvPr id="2" name="مربع نص 1"/>
          <p:cNvSpPr txBox="1"/>
          <p:nvPr/>
        </p:nvSpPr>
        <p:spPr>
          <a:xfrm>
            <a:off x="3590925" y="152400"/>
            <a:ext cx="2438400" cy="646331"/>
          </a:xfrm>
          <a:prstGeom prst="rect">
            <a:avLst/>
          </a:prstGeom>
          <a:noFill/>
        </p:spPr>
        <p:txBody>
          <a:bodyPr wrap="square" rtlCol="0">
            <a:spAutoFit/>
          </a:bodyPr>
          <a:lstStyle/>
          <a:p>
            <a:pPr algn="ctr"/>
            <a:r>
              <a:rPr lang="ar-SA" b="1" dirty="0">
                <a:solidFill>
                  <a:schemeClr val="bg1"/>
                </a:solidFill>
              </a:rPr>
              <a:t>تحديد أساليب جمع البيانات</a:t>
            </a:r>
          </a:p>
        </p:txBody>
      </p:sp>
    </p:spTree>
    <p:extLst>
      <p:ext uri="{BB962C8B-B14F-4D97-AF65-F5344CB8AC3E}">
        <p14:creationId xmlns:p14="http://schemas.microsoft.com/office/powerpoint/2010/main" val="767750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782618" y="1828800"/>
            <a:ext cx="5541981" cy="5948039"/>
          </a:xfrm>
        </p:spPr>
        <p:txBody>
          <a:bodyPr>
            <a:normAutofit/>
          </a:bodyPr>
          <a:lstStyle/>
          <a:p>
            <a:pPr marL="400050" indent="-331788" algn="justLow" rtl="1">
              <a:buNone/>
            </a:pPr>
            <a:r>
              <a:rPr lang="ar-SA" sz="1800" dirty="0"/>
              <a:t>1- الاستبيان 	           قائمة بالأسئلة المراد الحصول علي اجابات عنها</a:t>
            </a:r>
          </a:p>
          <a:p>
            <a:pPr marL="400050" indent="-331788" algn="justLow" rtl="1">
              <a:buNone/>
            </a:pPr>
            <a:endParaRPr lang="ar-SA" sz="1800" dirty="0"/>
          </a:p>
          <a:p>
            <a:pPr marL="400050" indent="-331788" algn="justLow" rtl="1">
              <a:buNone/>
            </a:pPr>
            <a:r>
              <a:rPr lang="ar-SA" sz="1800" dirty="0"/>
              <a:t>2- المقابلات الشخصية 		وضع اجابات في نماذج او تسجيلها على شرائط الكترونية.</a:t>
            </a:r>
          </a:p>
          <a:p>
            <a:pPr marL="400050" indent="-331788" algn="justLow" rtl="1">
              <a:buNone/>
            </a:pPr>
            <a:endParaRPr lang="ar-SA" sz="1800" dirty="0"/>
          </a:p>
          <a:p>
            <a:pPr marL="400050" indent="-331788" algn="justLow" rtl="1">
              <a:buNone/>
            </a:pPr>
            <a:r>
              <a:rPr lang="ar-SA" sz="1800" dirty="0"/>
              <a:t>3- الملاحظات                  تفريغ البيانات من عملية الملاحظة في نماذج تهدف لهذا الغرض</a:t>
            </a:r>
          </a:p>
          <a:p>
            <a:pPr marL="400050" indent="-331788" algn="justLow" rtl="1">
              <a:buNone/>
            </a:pPr>
            <a:endParaRPr lang="ar-SA" sz="1800" dirty="0"/>
          </a:p>
          <a:p>
            <a:pPr marL="400050" indent="-331788" algn="justLow" rtl="1">
              <a:buNone/>
            </a:pPr>
            <a:r>
              <a:rPr lang="ar-SA" sz="1800" dirty="0"/>
              <a:t>4- التجارب التسويقية                  تسجيل نتائجهم في نموذج يتم تجهيزه لهذا الغرض</a:t>
            </a:r>
          </a:p>
          <a:p>
            <a:pPr marL="68580" indent="0" algn="justLow" rtl="1">
              <a:buNone/>
            </a:pPr>
            <a:endParaRPr lang="ar-SA" sz="1800" dirty="0"/>
          </a:p>
          <a:p>
            <a:pPr marL="68580" indent="0" algn="justLow" rtl="1">
              <a:buNone/>
            </a:pPr>
            <a:endParaRPr lang="ar-SA" sz="1800" dirty="0">
              <a:solidFill>
                <a:schemeClr val="tx1"/>
              </a:solidFill>
            </a:endParaRPr>
          </a:p>
        </p:txBody>
      </p:sp>
      <p:sp>
        <p:nvSpPr>
          <p:cNvPr id="5" name="مربع نص 4"/>
          <p:cNvSpPr txBox="1"/>
          <p:nvPr/>
        </p:nvSpPr>
        <p:spPr>
          <a:xfrm>
            <a:off x="3590924" y="152400"/>
            <a:ext cx="2505075" cy="646331"/>
          </a:xfrm>
          <a:prstGeom prst="rect">
            <a:avLst/>
          </a:prstGeom>
          <a:noFill/>
        </p:spPr>
        <p:txBody>
          <a:bodyPr wrap="square" rtlCol="0">
            <a:spAutoFit/>
          </a:bodyPr>
          <a:lstStyle/>
          <a:p>
            <a:pPr marL="112713" indent="0" algn="ctr" rtl="1">
              <a:buNone/>
              <a:tabLst>
                <a:tab pos="569913" algn="l"/>
              </a:tabLst>
            </a:pPr>
            <a:r>
              <a:rPr lang="ar-SA" dirty="0">
                <a:solidFill>
                  <a:schemeClr val="bg1"/>
                </a:solidFill>
              </a:rPr>
              <a:t>5</a:t>
            </a:r>
            <a:r>
              <a:rPr lang="ar-SA" b="1" dirty="0">
                <a:solidFill>
                  <a:schemeClr val="bg1"/>
                </a:solidFill>
              </a:rPr>
              <a:t>- تصميم نماذج جمع البيانات</a:t>
            </a:r>
          </a:p>
        </p:txBody>
      </p:sp>
      <p:sp>
        <p:nvSpPr>
          <p:cNvPr id="6" name="سهم إلى اليسار 5"/>
          <p:cNvSpPr/>
          <p:nvPr/>
        </p:nvSpPr>
        <p:spPr>
          <a:xfrm>
            <a:off x="3810000" y="1905000"/>
            <a:ext cx="1066800" cy="22860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سهم إلى اليسار 7"/>
          <p:cNvSpPr/>
          <p:nvPr/>
        </p:nvSpPr>
        <p:spPr>
          <a:xfrm>
            <a:off x="2735317" y="2883776"/>
            <a:ext cx="1066800" cy="22860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سهم إلى اليسار 8"/>
          <p:cNvSpPr/>
          <p:nvPr/>
        </p:nvSpPr>
        <p:spPr>
          <a:xfrm>
            <a:off x="3679278" y="3810000"/>
            <a:ext cx="1066800" cy="22860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سهم إلى اليسار 9"/>
          <p:cNvSpPr/>
          <p:nvPr/>
        </p:nvSpPr>
        <p:spPr>
          <a:xfrm>
            <a:off x="2850931" y="4648200"/>
            <a:ext cx="1066800" cy="22860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81827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781834" y="1295400"/>
            <a:ext cx="5618182" cy="5414639"/>
          </a:xfrm>
        </p:spPr>
        <p:txBody>
          <a:bodyPr>
            <a:normAutofit/>
          </a:bodyPr>
          <a:lstStyle/>
          <a:p>
            <a:pPr marL="68580" indent="0" algn="justLow" rtl="1">
              <a:buNone/>
            </a:pPr>
            <a:r>
              <a:rPr lang="ar-SA" sz="1800" dirty="0">
                <a:solidFill>
                  <a:srgbClr val="0070C0"/>
                </a:solidFill>
              </a:rPr>
              <a:t>6- تحديد نوع وحجم العينة.</a:t>
            </a:r>
          </a:p>
          <a:p>
            <a:pPr marL="68580" indent="0" algn="justLow" rtl="1">
              <a:buNone/>
            </a:pPr>
            <a:r>
              <a:rPr lang="ar-SA" sz="1800" dirty="0"/>
              <a:t>يتم اختيار العينة من </a:t>
            </a:r>
            <a:r>
              <a:rPr lang="ar-SA" sz="1800" b="1" dirty="0"/>
              <a:t>مجتمع البحث</a:t>
            </a:r>
            <a:r>
              <a:rPr lang="ar-SA" sz="1800" dirty="0"/>
              <a:t>. حيث يعرف مجتمع البحث بأنه جميع المفردات (العملاء والموزعين، . . الخ) التي تتوفر فيها الخصائص المطلوب دراستها.. وتعرف </a:t>
            </a:r>
            <a:r>
              <a:rPr lang="ar-SA" sz="1800" b="1" dirty="0"/>
              <a:t>العينة</a:t>
            </a:r>
            <a:r>
              <a:rPr lang="ar-SA" sz="1800" dirty="0"/>
              <a:t> بأنها جزء من المجتمع.</a:t>
            </a:r>
          </a:p>
          <a:p>
            <a:pPr marL="68580" indent="0" algn="justLow" rtl="1">
              <a:buNone/>
            </a:pPr>
            <a:r>
              <a:rPr lang="ar-SA" sz="1800" dirty="0">
                <a:solidFill>
                  <a:schemeClr val="tx1"/>
                </a:solidFill>
              </a:rPr>
              <a:t>(الوقت و الجهد و التكلفة و الامكانية)</a:t>
            </a:r>
          </a:p>
        </p:txBody>
      </p:sp>
      <p:sp>
        <p:nvSpPr>
          <p:cNvPr id="5" name="مربع نص 4"/>
          <p:cNvSpPr txBox="1"/>
          <p:nvPr/>
        </p:nvSpPr>
        <p:spPr>
          <a:xfrm>
            <a:off x="3590925" y="152400"/>
            <a:ext cx="2438400" cy="646331"/>
          </a:xfrm>
          <a:prstGeom prst="rect">
            <a:avLst/>
          </a:prstGeom>
          <a:noFill/>
        </p:spPr>
        <p:txBody>
          <a:bodyPr wrap="square" rtlCol="0">
            <a:spAutoFit/>
          </a:bodyPr>
          <a:lstStyle/>
          <a:p>
            <a:pPr algn="ctr"/>
            <a:r>
              <a:rPr lang="ar-SA" b="1" dirty="0">
                <a:solidFill>
                  <a:schemeClr val="bg1"/>
                </a:solidFill>
              </a:rPr>
              <a:t>تحديد نوع وحجم العينة</a:t>
            </a:r>
          </a:p>
        </p:txBody>
      </p:sp>
    </p:spTree>
    <p:extLst>
      <p:ext uri="{BB962C8B-B14F-4D97-AF65-F5344CB8AC3E}">
        <p14:creationId xmlns:p14="http://schemas.microsoft.com/office/powerpoint/2010/main" val="4094272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658009" y="1447800"/>
            <a:ext cx="5541981" cy="4881239"/>
          </a:xfrm>
        </p:spPr>
        <p:txBody>
          <a:bodyPr>
            <a:normAutofit/>
          </a:bodyPr>
          <a:lstStyle/>
          <a:p>
            <a:pPr marL="68580" indent="0" algn="justLow" rtl="1">
              <a:buNone/>
            </a:pPr>
            <a:r>
              <a:rPr lang="ar-SA" sz="1800" dirty="0">
                <a:solidFill>
                  <a:srgbClr val="0070C0"/>
                </a:solidFill>
              </a:rPr>
              <a:t>7- جمع البيانات:</a:t>
            </a:r>
          </a:p>
          <a:p>
            <a:pPr marL="68580" indent="0" algn="justLow" rtl="1">
              <a:buNone/>
            </a:pPr>
            <a:r>
              <a:rPr lang="ar-SA" sz="1800" dirty="0"/>
              <a:t>يقصد بجمع البيانات القيام بتنفيذ الأعمال الميدانية للبحث التسويقي.</a:t>
            </a:r>
          </a:p>
          <a:p>
            <a:pPr marL="68580" indent="0" algn="r" rtl="1">
              <a:buNone/>
            </a:pPr>
            <a:r>
              <a:rPr lang="ar-SA" sz="1800" dirty="0"/>
              <a:t>وتستخدم في  بعض الشركات ما يعرف </a:t>
            </a:r>
            <a:r>
              <a:rPr lang="ar-SA" sz="1800" dirty="0" smtClean="0"/>
              <a:t>بنظام الاستخبارات </a:t>
            </a:r>
            <a:r>
              <a:rPr lang="ar-SA" sz="1800" dirty="0"/>
              <a:t>التسويقية </a:t>
            </a:r>
          </a:p>
          <a:p>
            <a:pPr marL="2584450" indent="0" algn="l">
              <a:buNone/>
            </a:pPr>
            <a:r>
              <a:rPr lang="en-US" sz="1800" dirty="0"/>
              <a:t>Intelligence</a:t>
            </a:r>
            <a:r>
              <a:rPr lang="ar-SA" sz="1800" dirty="0"/>
              <a:t> </a:t>
            </a:r>
            <a:r>
              <a:rPr lang="en-US" sz="1800" dirty="0"/>
              <a:t>Marketing </a:t>
            </a:r>
            <a:endParaRPr lang="ar-SA" sz="1800" dirty="0"/>
          </a:p>
          <a:p>
            <a:pPr marL="68580" indent="0" algn="r" rtl="1">
              <a:buNone/>
            </a:pPr>
            <a:r>
              <a:rPr lang="ar-SA" sz="1800" dirty="0"/>
              <a:t>للحصول على البيانات والمعلومات التي لا تستطيع الحصول عليها بالطرق العادية،</a:t>
            </a:r>
          </a:p>
          <a:p>
            <a:pPr marL="68580" indent="0" algn="r" rtl="1">
              <a:buNone/>
            </a:pPr>
            <a:r>
              <a:rPr lang="ar-SA" sz="1800" dirty="0"/>
              <a:t>(الاخلاقيات)</a:t>
            </a:r>
          </a:p>
          <a:p>
            <a:pPr marL="68580" indent="0" algn="justLow" rtl="1">
              <a:buNone/>
            </a:pPr>
            <a:endParaRPr lang="ar-SA" sz="1800" dirty="0"/>
          </a:p>
        </p:txBody>
      </p:sp>
      <p:sp>
        <p:nvSpPr>
          <p:cNvPr id="2" name="مربع نص 1"/>
          <p:cNvSpPr txBox="1"/>
          <p:nvPr/>
        </p:nvSpPr>
        <p:spPr>
          <a:xfrm>
            <a:off x="3657600" y="152400"/>
            <a:ext cx="2133600" cy="369332"/>
          </a:xfrm>
          <a:prstGeom prst="rect">
            <a:avLst/>
          </a:prstGeom>
          <a:noFill/>
        </p:spPr>
        <p:txBody>
          <a:bodyPr wrap="square" rtlCol="0">
            <a:spAutoFit/>
          </a:bodyPr>
          <a:lstStyle/>
          <a:p>
            <a:pPr algn="ctr"/>
            <a:r>
              <a:rPr lang="ar-SA" b="1" dirty="0">
                <a:solidFill>
                  <a:schemeClr val="bg1"/>
                </a:solidFill>
              </a:rPr>
              <a:t>جمع البيانات</a:t>
            </a:r>
          </a:p>
        </p:txBody>
      </p:sp>
    </p:spTree>
    <p:extLst>
      <p:ext uri="{BB962C8B-B14F-4D97-AF65-F5344CB8AC3E}">
        <p14:creationId xmlns:p14="http://schemas.microsoft.com/office/powerpoint/2010/main" val="279605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658009" y="1143000"/>
            <a:ext cx="5541981" cy="5490839"/>
          </a:xfrm>
        </p:spPr>
        <p:txBody>
          <a:bodyPr>
            <a:normAutofit/>
          </a:bodyPr>
          <a:lstStyle/>
          <a:p>
            <a:pPr marL="68580" indent="0" algn="justLow" rtl="1">
              <a:buNone/>
            </a:pPr>
            <a:endParaRPr lang="ar-SA" sz="1800" dirty="0"/>
          </a:p>
          <a:p>
            <a:pPr marL="68580" indent="0" algn="justLow" rtl="1">
              <a:buNone/>
            </a:pPr>
            <a:r>
              <a:rPr lang="ar-SA" sz="1800" dirty="0">
                <a:solidFill>
                  <a:srgbClr val="0070C0"/>
                </a:solidFill>
              </a:rPr>
              <a:t>8- تحليل البيانات وتفسير النتائج :</a:t>
            </a:r>
          </a:p>
          <a:p>
            <a:pPr marL="68580" indent="0" algn="justLow" rtl="1">
              <a:buNone/>
            </a:pPr>
            <a:r>
              <a:rPr lang="ar-SA" sz="1800" dirty="0"/>
              <a:t>وهي مرحلة خطيرة نظراً لأنه بناء على عملية تحليل البيانات يتم تفسير النتائج وبناء على تفسير النتائج يتم وضع التوصيات التي يمكن أن تساهم في ترشيد اتخاذ القرارات التسويقية. وفي مرحلة التحليل والتفسير يستخدم القائمون بالبحث أساليب إحصائية بسيطة أو متقدمة حسب مدى البساطة أو التعقيد في المشكلة.</a:t>
            </a:r>
          </a:p>
        </p:txBody>
      </p:sp>
      <p:sp>
        <p:nvSpPr>
          <p:cNvPr id="5" name="مربع نص 4"/>
          <p:cNvSpPr txBox="1"/>
          <p:nvPr/>
        </p:nvSpPr>
        <p:spPr>
          <a:xfrm>
            <a:off x="3429000" y="76200"/>
            <a:ext cx="2667000" cy="646331"/>
          </a:xfrm>
          <a:prstGeom prst="rect">
            <a:avLst/>
          </a:prstGeom>
          <a:noFill/>
        </p:spPr>
        <p:txBody>
          <a:bodyPr wrap="square" rtlCol="0">
            <a:spAutoFit/>
          </a:bodyPr>
          <a:lstStyle/>
          <a:p>
            <a:pPr algn="ctr"/>
            <a:r>
              <a:rPr lang="ar-SA" b="1" dirty="0">
                <a:solidFill>
                  <a:schemeClr val="bg1"/>
                </a:solidFill>
              </a:rPr>
              <a:t>تحليل البيانات وتفسير النتائج </a:t>
            </a:r>
          </a:p>
        </p:txBody>
      </p:sp>
    </p:spTree>
    <p:extLst>
      <p:ext uri="{BB962C8B-B14F-4D97-AF65-F5344CB8AC3E}">
        <p14:creationId xmlns:p14="http://schemas.microsoft.com/office/powerpoint/2010/main" val="1750619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782618" y="2590800"/>
            <a:ext cx="5541981" cy="5186039"/>
          </a:xfrm>
        </p:spPr>
        <p:txBody>
          <a:bodyPr>
            <a:normAutofit/>
          </a:bodyPr>
          <a:lstStyle/>
          <a:p>
            <a:pPr marL="68580" indent="0" algn="justLow" rtl="1">
              <a:buNone/>
            </a:pPr>
            <a:r>
              <a:rPr lang="ar-SA" sz="1800" dirty="0">
                <a:solidFill>
                  <a:srgbClr val="0070C0"/>
                </a:solidFill>
              </a:rPr>
              <a:t>9- كتابة التقرير :</a:t>
            </a:r>
          </a:p>
          <a:p>
            <a:pPr marL="68580" indent="0" algn="justLow" rtl="1">
              <a:buNone/>
            </a:pPr>
            <a:r>
              <a:rPr lang="ar-SA" sz="1800" dirty="0"/>
              <a:t>التقرير هو ملخص البحث التسويقي ويحتوي في الأساس على مقدمة البحث ومشكلة البحث ونتائج البحث وتوصياته، ويقدم عادة مكتوباً في مجلد على غلافة عنوان البحث وتاريخه والجهة التي قامت به.</a:t>
            </a:r>
            <a:endParaRPr lang="ar-SA" sz="1800" dirty="0">
              <a:solidFill>
                <a:schemeClr val="tx1"/>
              </a:solidFill>
            </a:endParaRPr>
          </a:p>
        </p:txBody>
      </p:sp>
      <p:sp>
        <p:nvSpPr>
          <p:cNvPr id="5" name="مربع نص 4"/>
          <p:cNvSpPr txBox="1"/>
          <p:nvPr/>
        </p:nvSpPr>
        <p:spPr>
          <a:xfrm>
            <a:off x="3657600" y="152400"/>
            <a:ext cx="2133600" cy="646331"/>
          </a:xfrm>
          <a:prstGeom prst="rect">
            <a:avLst/>
          </a:prstGeom>
          <a:noFill/>
        </p:spPr>
        <p:txBody>
          <a:bodyPr wrap="square" rtlCol="0">
            <a:spAutoFit/>
          </a:bodyPr>
          <a:lstStyle/>
          <a:p>
            <a:pPr algn="ctr"/>
            <a:r>
              <a:rPr lang="ar-SA" b="1" dirty="0">
                <a:solidFill>
                  <a:schemeClr val="bg1"/>
                </a:solidFill>
              </a:rPr>
              <a:t>كتابة التقرير </a:t>
            </a:r>
          </a:p>
        </p:txBody>
      </p:sp>
    </p:spTree>
    <p:extLst>
      <p:ext uri="{BB962C8B-B14F-4D97-AF65-F5344CB8AC3E}">
        <p14:creationId xmlns:p14="http://schemas.microsoft.com/office/powerpoint/2010/main" val="1600396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ED51F0-29E2-4D97-9228-F2CE4AB0A53E}"/>
              </a:ext>
            </a:extLst>
          </p:cNvPr>
          <p:cNvSpPr>
            <a:spLocks noGrp="1"/>
          </p:cNvSpPr>
          <p:nvPr>
            <p:ph type="title"/>
          </p:nvPr>
        </p:nvSpPr>
        <p:spPr/>
        <p:txBody>
          <a:bodyPr/>
          <a:lstStyle/>
          <a:p>
            <a:pPr algn="r"/>
            <a:r>
              <a:rPr lang="ar-SA" dirty="0"/>
              <a:t>كيفية صياغة سؤال مشكلة البحث</a:t>
            </a:r>
            <a:endParaRPr lang="en-US" dirty="0"/>
          </a:p>
        </p:txBody>
      </p:sp>
      <p:pic>
        <p:nvPicPr>
          <p:cNvPr id="4" name="كيفية صياغة سوال مشكلة البحث">
            <a:hlinkClick r:id="" action="ppaction://media"/>
            <a:extLst>
              <a:ext uri="{FF2B5EF4-FFF2-40B4-BE49-F238E27FC236}">
                <a16:creationId xmlns="" xmlns:a16="http://schemas.microsoft.com/office/drawing/2014/main" id="{86B371E4-1CC4-4ED3-94A2-95B9BBC6496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68001" y="3428795"/>
            <a:ext cx="5083175" cy="2859087"/>
          </a:xfrm>
        </p:spPr>
      </p:pic>
    </p:spTree>
    <p:extLst>
      <p:ext uri="{BB962C8B-B14F-4D97-AF65-F5344CB8AC3E}">
        <p14:creationId xmlns:p14="http://schemas.microsoft.com/office/powerpoint/2010/main" val="13941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2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4DC733-1ECE-47E5-A441-64E04D9617C8}"/>
              </a:ext>
            </a:extLst>
          </p:cNvPr>
          <p:cNvSpPr>
            <a:spLocks noGrp="1"/>
          </p:cNvSpPr>
          <p:nvPr>
            <p:ph type="title"/>
          </p:nvPr>
        </p:nvSpPr>
        <p:spPr/>
        <p:txBody>
          <a:bodyPr>
            <a:normAutofit/>
          </a:bodyPr>
          <a:lstStyle/>
          <a:p>
            <a:r>
              <a:rPr lang="en-US" sz="2800" dirty="0"/>
              <a:t>https://surview.ae/ar</a:t>
            </a:r>
            <a:r>
              <a:rPr lang="en-US" sz="2800" dirty="0" smtClean="0"/>
              <a:t>/</a:t>
            </a:r>
            <a:br>
              <a:rPr lang="en-US" sz="2800" dirty="0" smtClean="0"/>
            </a:br>
            <a:r>
              <a:rPr lang="ar-SA" sz="2800" dirty="0" smtClean="0"/>
              <a:t>عنوان لتحضير استبيان سيرفاي فيو</a:t>
            </a:r>
            <a:endParaRPr lang="en-US" sz="2800" dirty="0"/>
          </a:p>
        </p:txBody>
      </p:sp>
      <p:sp>
        <p:nvSpPr>
          <p:cNvPr id="3" name="Content Placeholder 2">
            <a:extLst>
              <a:ext uri="{FF2B5EF4-FFF2-40B4-BE49-F238E27FC236}">
                <a16:creationId xmlns="" xmlns:a16="http://schemas.microsoft.com/office/drawing/2014/main" id="{3AB0B25C-BB74-4341-A13F-9221C34253B8}"/>
              </a:ext>
            </a:extLst>
          </p:cNvPr>
          <p:cNvSpPr>
            <a:spLocks noGrp="1"/>
          </p:cNvSpPr>
          <p:nvPr>
            <p:ph idx="1"/>
          </p:nvPr>
        </p:nvSpPr>
        <p:spPr/>
        <p:txBody>
          <a:bodyPr/>
          <a:lstStyle/>
          <a:p>
            <a:r>
              <a:rPr lang="en-US" dirty="0">
                <a:hlinkClick r:id="rId2"/>
              </a:rPr>
              <a:t>https://gsuite.google.com/intl/ar/products/forms</a:t>
            </a:r>
            <a:r>
              <a:rPr lang="en-US" dirty="0" smtClean="0">
                <a:hlinkClick r:id="rId2"/>
              </a:rPr>
              <a:t>/</a:t>
            </a:r>
            <a:endParaRPr lang="en-US" dirty="0" smtClean="0"/>
          </a:p>
          <a:p>
            <a:pPr marL="68580" indent="0">
              <a:buNone/>
            </a:pPr>
            <a:r>
              <a:rPr lang="ar-SA" dirty="0" smtClean="0"/>
              <a:t>عنوان لتحضير استبيانات جوجل</a:t>
            </a:r>
            <a:endParaRPr lang="en-US" dirty="0" smtClean="0"/>
          </a:p>
          <a:p>
            <a:pPr marL="68580" indent="0">
              <a:buNone/>
            </a:pPr>
            <a:endParaRPr lang="ar-SA" dirty="0"/>
          </a:p>
          <a:p>
            <a:r>
              <a:rPr lang="en-US" dirty="0">
                <a:hlinkClick r:id="rId3"/>
              </a:rPr>
              <a:t>https://www.google.com/intl/ar_sa/forms/about</a:t>
            </a:r>
            <a:r>
              <a:rPr lang="en-US" dirty="0" smtClean="0">
                <a:hlinkClick r:id="rId3"/>
              </a:rPr>
              <a:t>/</a:t>
            </a:r>
            <a:endParaRPr lang="en-US" dirty="0" smtClean="0"/>
          </a:p>
          <a:p>
            <a:pPr marL="68580" indent="0">
              <a:buNone/>
            </a:pPr>
            <a:r>
              <a:rPr lang="ar-SA" smtClean="0"/>
              <a:t>انشاء نماذج جميلة في جوجل</a:t>
            </a:r>
            <a:endParaRPr lang="en-US" dirty="0"/>
          </a:p>
        </p:txBody>
      </p:sp>
    </p:spTree>
    <p:extLst>
      <p:ext uri="{BB962C8B-B14F-4D97-AF65-F5344CB8AC3E}">
        <p14:creationId xmlns:p14="http://schemas.microsoft.com/office/powerpoint/2010/main" val="2587348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316138-0E7C-480F-AAF9-0A7CCBD39DFF}"/>
              </a:ext>
            </a:extLst>
          </p:cNvPr>
          <p:cNvSpPr>
            <a:spLocks noGrp="1"/>
          </p:cNvSpPr>
          <p:nvPr>
            <p:ph type="title"/>
          </p:nvPr>
        </p:nvSpPr>
        <p:spPr>
          <a:xfrm>
            <a:off x="794721" y="985470"/>
            <a:ext cx="5268558" cy="763381"/>
          </a:xfrm>
        </p:spPr>
        <p:txBody>
          <a:bodyPr/>
          <a:lstStyle/>
          <a:p>
            <a:pPr algn="ctr"/>
            <a:r>
              <a:rPr lang="ar-SA" dirty="0"/>
              <a:t>واجب</a:t>
            </a:r>
            <a:endParaRPr lang="en-US" dirty="0"/>
          </a:p>
        </p:txBody>
      </p:sp>
      <p:sp>
        <p:nvSpPr>
          <p:cNvPr id="3" name="Content Placeholder 2">
            <a:extLst>
              <a:ext uri="{FF2B5EF4-FFF2-40B4-BE49-F238E27FC236}">
                <a16:creationId xmlns="" xmlns:a16="http://schemas.microsoft.com/office/drawing/2014/main" id="{0E69B519-7CA7-4CBF-9EA9-4B09280987C8}"/>
              </a:ext>
            </a:extLst>
          </p:cNvPr>
          <p:cNvSpPr>
            <a:spLocks noGrp="1"/>
          </p:cNvSpPr>
          <p:nvPr>
            <p:ph idx="1"/>
          </p:nvPr>
        </p:nvSpPr>
        <p:spPr>
          <a:xfrm>
            <a:off x="1143000" y="1905000"/>
            <a:ext cx="5082988" cy="2769197"/>
          </a:xfrm>
        </p:spPr>
        <p:txBody>
          <a:bodyPr/>
          <a:lstStyle/>
          <a:p>
            <a:pPr algn="r" rtl="1"/>
            <a:r>
              <a:rPr lang="ar-SA" dirty="0"/>
              <a:t>اطبعي أمثلة على تقرير لمشكلة تسويقية.</a:t>
            </a:r>
          </a:p>
          <a:p>
            <a:pPr algn="r" rtl="1"/>
            <a:r>
              <a:rPr lang="ar-SA" dirty="0"/>
              <a:t>علقي عليها بما لا يقل 5 اسطر بمدى التزام التقرير في الخطوات السابقة.</a:t>
            </a:r>
            <a:endParaRPr lang="en-US" dirty="0"/>
          </a:p>
        </p:txBody>
      </p:sp>
    </p:spTree>
    <p:extLst>
      <p:ext uri="{BB962C8B-B14F-4D97-AF65-F5344CB8AC3E}">
        <p14:creationId xmlns:p14="http://schemas.microsoft.com/office/powerpoint/2010/main" val="104891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9E1ADF-0A07-4D8F-8307-468CA5E93838}"/>
              </a:ext>
            </a:extLst>
          </p:cNvPr>
          <p:cNvSpPr>
            <a:spLocks noGrp="1"/>
          </p:cNvSpPr>
          <p:nvPr>
            <p:ph type="title"/>
          </p:nvPr>
        </p:nvSpPr>
        <p:spPr>
          <a:xfrm>
            <a:off x="782618" y="1370219"/>
            <a:ext cx="5268558" cy="763381"/>
          </a:xfrm>
        </p:spPr>
        <p:txBody>
          <a:bodyPr/>
          <a:lstStyle/>
          <a:p>
            <a:pPr algn="ctr"/>
            <a:r>
              <a:rPr lang="ar-SA" dirty="0"/>
              <a:t>البحث العلمي</a:t>
            </a:r>
            <a:endParaRPr lang="en-US" dirty="0"/>
          </a:p>
        </p:txBody>
      </p:sp>
      <p:sp>
        <p:nvSpPr>
          <p:cNvPr id="3" name="Content Placeholder 2">
            <a:extLst>
              <a:ext uri="{FF2B5EF4-FFF2-40B4-BE49-F238E27FC236}">
                <a16:creationId xmlns="" xmlns:a16="http://schemas.microsoft.com/office/drawing/2014/main" id="{FBD63B39-C138-423A-A7A9-8BBA34E75501}"/>
              </a:ext>
            </a:extLst>
          </p:cNvPr>
          <p:cNvSpPr>
            <a:spLocks noGrp="1"/>
          </p:cNvSpPr>
          <p:nvPr>
            <p:ph idx="1"/>
          </p:nvPr>
        </p:nvSpPr>
        <p:spPr>
          <a:xfrm>
            <a:off x="782618" y="2334822"/>
            <a:ext cx="5268558" cy="4678636"/>
          </a:xfrm>
        </p:spPr>
        <p:txBody>
          <a:bodyPr>
            <a:normAutofit/>
          </a:bodyPr>
          <a:lstStyle/>
          <a:p>
            <a:pPr marL="68580" indent="0" algn="r" rtl="1">
              <a:buNone/>
            </a:pPr>
            <a:r>
              <a:rPr lang="ar-SA" dirty="0"/>
              <a:t>هو اتباع أساليب منهجية وفق نظام مرتب ومتسلسل للوصول إلى نتائج حتمية باستخدام البحث والتدقيق والمعالجة، حيث يؤدي إلى إنتاج أو تعديل أو إضافة معلومات وبيانات إلى الحقائق الموجودة والموضوعة عبر دراسات وأبحاث سابقة، ويرتبط البحث بالعلم المتبع لإيجاد قوانين ونظريات لسير الأمور في العالم والتنبؤ بها ضمن متسلسلات ثابتة.</a:t>
            </a:r>
            <a:br>
              <a:rPr lang="ar-SA" dirty="0"/>
            </a:br>
            <a:r>
              <a:rPr lang="ar-SA" dirty="0"/>
              <a:t/>
            </a:r>
            <a:br>
              <a:rPr lang="ar-SA" dirty="0"/>
            </a:br>
            <a:endParaRPr lang="en-US" dirty="0"/>
          </a:p>
        </p:txBody>
      </p:sp>
    </p:spTree>
    <p:extLst>
      <p:ext uri="{BB962C8B-B14F-4D97-AF65-F5344CB8AC3E}">
        <p14:creationId xmlns:p14="http://schemas.microsoft.com/office/powerpoint/2010/main" val="374559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9011" b="25902"/>
          <a:stretch/>
        </p:blipFill>
        <p:spPr>
          <a:xfrm>
            <a:off x="221125" y="1676400"/>
            <a:ext cx="6624365" cy="5104019"/>
          </a:xfrm>
        </p:spPr>
      </p:pic>
    </p:spTree>
    <p:extLst>
      <p:ext uri="{BB962C8B-B14F-4D97-AF65-F5344CB8AC3E}">
        <p14:creationId xmlns:p14="http://schemas.microsoft.com/office/powerpoint/2010/main" val="1394729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495300" y="1219200"/>
            <a:ext cx="5867400" cy="5638800"/>
          </a:xfrm>
        </p:spPr>
        <p:txBody>
          <a:bodyPr>
            <a:normAutofit/>
          </a:bodyPr>
          <a:lstStyle/>
          <a:p>
            <a:pPr algn="r" rtl="1"/>
            <a:r>
              <a:rPr lang="ar-SA" sz="1800" b="1" dirty="0"/>
              <a:t>من وحدة 1:</a:t>
            </a:r>
          </a:p>
          <a:p>
            <a:pPr marL="68580" indent="0" algn="r" rtl="1">
              <a:buNone/>
            </a:pPr>
            <a:endParaRPr lang="ar-SA" sz="1800" b="1" dirty="0"/>
          </a:p>
          <a:p>
            <a:pPr marL="68580" indent="0" algn="ctr" rtl="1">
              <a:buNone/>
            </a:pPr>
            <a:r>
              <a:rPr lang="ar-SA" sz="1800" b="1" dirty="0"/>
              <a:t>يُعرف البحث التسويقي بأنه عملية جمع وتسجيل وتحليل البيانات المتعلقة بمشاكل انتقال السلع والخدمات من المنتج إلى المستهلك الأخير أو المشتري الصناعي، وهذا هو التعريف المختصر لبحوث التسويق</a:t>
            </a:r>
            <a:r>
              <a:rPr lang="en-US" sz="1800" b="1" dirty="0"/>
              <a:t>.</a:t>
            </a:r>
            <a:endParaRPr lang="ar-SA" sz="1800" b="1" dirty="0"/>
          </a:p>
          <a:p>
            <a:pPr marL="68580" indent="0" algn="ctr" rtl="1">
              <a:buNone/>
            </a:pPr>
            <a:endParaRPr lang="ar-SA" sz="1800" b="1" dirty="0"/>
          </a:p>
          <a:p>
            <a:pPr marL="68580" indent="0" algn="ctr" rtl="1">
              <a:buNone/>
            </a:pPr>
            <a:endParaRPr lang="ar-SA" sz="1800" b="1" dirty="0"/>
          </a:p>
          <a:p>
            <a:pPr marL="68580" indent="0" algn="r" rtl="1">
              <a:buNone/>
            </a:pPr>
            <a:r>
              <a:rPr lang="ar-SA" sz="1800" b="1" dirty="0"/>
              <a:t>ما هو الفرق بين البحث العلمي و البحث التسويقي؟ ابحثي</a:t>
            </a:r>
          </a:p>
          <a:p>
            <a:pPr marL="68580" indent="0" algn="r" rtl="1">
              <a:buNone/>
            </a:pPr>
            <a:endParaRPr lang="en-US" sz="1800" dirty="0"/>
          </a:p>
        </p:txBody>
      </p:sp>
      <p:sp>
        <p:nvSpPr>
          <p:cNvPr id="3" name="مربع نص 2"/>
          <p:cNvSpPr txBox="1"/>
          <p:nvPr/>
        </p:nvSpPr>
        <p:spPr>
          <a:xfrm>
            <a:off x="3581400" y="76200"/>
            <a:ext cx="2438400" cy="646331"/>
          </a:xfrm>
          <a:prstGeom prst="rect">
            <a:avLst/>
          </a:prstGeom>
          <a:noFill/>
        </p:spPr>
        <p:txBody>
          <a:bodyPr wrap="square" rtlCol="0">
            <a:spAutoFit/>
          </a:bodyPr>
          <a:lstStyle/>
          <a:p>
            <a:pPr algn="ctr"/>
            <a:r>
              <a:rPr lang="ar-SA" dirty="0">
                <a:solidFill>
                  <a:schemeClr val="bg1"/>
                </a:solidFill>
              </a:rPr>
              <a:t>ثانياً- تعريف بحوث التسويق</a:t>
            </a:r>
          </a:p>
        </p:txBody>
      </p:sp>
    </p:spTree>
    <p:extLst>
      <p:ext uri="{BB962C8B-B14F-4D97-AF65-F5344CB8AC3E}">
        <p14:creationId xmlns:p14="http://schemas.microsoft.com/office/powerpoint/2010/main" val="3031573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85800" y="1257300"/>
            <a:ext cx="5791199" cy="6629400"/>
          </a:xfrm>
        </p:spPr>
        <p:txBody>
          <a:bodyPr>
            <a:normAutofit/>
          </a:bodyPr>
          <a:lstStyle/>
          <a:p>
            <a:pPr marL="68580" indent="0" algn="justLow" rtl="1">
              <a:buNone/>
            </a:pPr>
            <a:r>
              <a:rPr lang="ar-SA" sz="1800" dirty="0"/>
              <a:t>تعني عملية البحث التسويقي إتباع المنهج العلمي في حل المشكلات التسويقية بغرض تحقيق الأهداف التسويقية، ومنها زيادة المبيعات أو الأرباح أو تخفيض تكاليف التسويق أو المحافظة على العملاء وغيرها.</a:t>
            </a:r>
            <a:endParaRPr lang="en-US" sz="1800" dirty="0"/>
          </a:p>
          <a:p>
            <a:pPr marL="68580" indent="0" algn="justLow" rtl="1">
              <a:buNone/>
            </a:pPr>
            <a:endParaRPr lang="en-US" sz="1800" b="1" dirty="0"/>
          </a:p>
          <a:p>
            <a:pPr marL="68580" indent="0" algn="justLow" rtl="1">
              <a:buNone/>
            </a:pPr>
            <a:endParaRPr lang="en-US" sz="1800" b="1" dirty="0"/>
          </a:p>
          <a:p>
            <a:pPr marL="68580" indent="0" algn="justLow" rtl="1">
              <a:buNone/>
            </a:pPr>
            <a:r>
              <a:rPr lang="ar-SA" sz="1800" b="1" dirty="0"/>
              <a:t>غير أن البحث العلمي يمر على أية حال بالخطوات التالية:</a:t>
            </a:r>
            <a:endParaRPr lang="en-US" sz="1800" b="1" dirty="0"/>
          </a:p>
          <a:p>
            <a:pPr marL="68580" indent="0" algn="justLow" rtl="1">
              <a:buNone/>
            </a:pPr>
            <a:endParaRPr lang="ar-SA" sz="1800" b="1" dirty="0"/>
          </a:p>
          <a:p>
            <a:pPr marL="517525" indent="0" algn="justLow" rtl="1">
              <a:buNone/>
            </a:pPr>
            <a:r>
              <a:rPr lang="ar-SA" sz="1800" dirty="0"/>
              <a:t>- </a:t>
            </a:r>
            <a:r>
              <a:rPr lang="ar-SA" sz="1800" b="1" dirty="0"/>
              <a:t>مرحلة المشاهدة: </a:t>
            </a:r>
            <a:r>
              <a:rPr lang="ar-SA" sz="1800" dirty="0"/>
              <a:t>فمرحلة المشاهدة هي مرحلة رؤية المشكلة أو أعراضها،</a:t>
            </a:r>
          </a:p>
          <a:p>
            <a:pPr marL="517525" indent="0" algn="justLow" rtl="1">
              <a:buNone/>
            </a:pPr>
            <a:r>
              <a:rPr lang="ar-SA" sz="1800" b="1" dirty="0"/>
              <a:t>- مرحلة وضع الفروض: </a:t>
            </a:r>
            <a:r>
              <a:rPr lang="ar-SA" sz="1800" dirty="0"/>
              <a:t>مرحلة وضع تخمين أو تصور أسباب المشكلة</a:t>
            </a:r>
          </a:p>
          <a:p>
            <a:pPr marL="517525" indent="0" algn="justLow" rtl="1">
              <a:buNone/>
            </a:pPr>
            <a:r>
              <a:rPr lang="ar-SA" sz="1800" b="1" dirty="0"/>
              <a:t>- مرحلة اختبار الفروض: </a:t>
            </a:r>
            <a:r>
              <a:rPr lang="ar-SA" sz="1800" dirty="0"/>
              <a:t>مرحلة التحقق من مد صدق التخمين أو التصور</a:t>
            </a:r>
          </a:p>
          <a:p>
            <a:pPr marL="803275" indent="-285750" algn="justLow" rtl="1">
              <a:buFontTx/>
              <a:buChar char="-"/>
            </a:pPr>
            <a:endParaRPr lang="en-US" sz="1800" dirty="0"/>
          </a:p>
        </p:txBody>
      </p:sp>
      <p:sp>
        <p:nvSpPr>
          <p:cNvPr id="4" name="مربع نص 3"/>
          <p:cNvSpPr txBox="1"/>
          <p:nvPr/>
        </p:nvSpPr>
        <p:spPr>
          <a:xfrm>
            <a:off x="3657600" y="152400"/>
            <a:ext cx="2438400" cy="646331"/>
          </a:xfrm>
          <a:prstGeom prst="rect">
            <a:avLst/>
          </a:prstGeom>
          <a:noFill/>
        </p:spPr>
        <p:txBody>
          <a:bodyPr wrap="square" rtlCol="0">
            <a:spAutoFit/>
          </a:bodyPr>
          <a:lstStyle/>
          <a:p>
            <a:pPr algn="ctr"/>
            <a:r>
              <a:rPr lang="ar-SA" dirty="0">
                <a:solidFill>
                  <a:schemeClr val="bg1"/>
                </a:solidFill>
              </a:rPr>
              <a:t>مفهوم عملية البحث التسويقي</a:t>
            </a:r>
            <a:endParaRPr lang="en-US" dirty="0">
              <a:solidFill>
                <a:schemeClr val="bg1"/>
              </a:solidFill>
            </a:endParaRPr>
          </a:p>
        </p:txBody>
      </p:sp>
    </p:spTree>
    <p:extLst>
      <p:ext uri="{BB962C8B-B14F-4D97-AF65-F5344CB8AC3E}">
        <p14:creationId xmlns:p14="http://schemas.microsoft.com/office/powerpoint/2010/main" val="4144642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82618" y="914400"/>
            <a:ext cx="5465781" cy="6786239"/>
          </a:xfrm>
        </p:spPr>
        <p:txBody>
          <a:bodyPr>
            <a:normAutofit/>
          </a:bodyPr>
          <a:lstStyle/>
          <a:p>
            <a:pPr marL="68580" indent="0" algn="justLow" rtl="1">
              <a:buNone/>
            </a:pPr>
            <a:endParaRPr lang="ar-SA" sz="1800" dirty="0"/>
          </a:p>
          <a:p>
            <a:pPr marL="68580" indent="0" algn="justLow" rtl="1">
              <a:buNone/>
            </a:pPr>
            <a:endParaRPr lang="ar-SA" sz="1800" dirty="0"/>
          </a:p>
          <a:p>
            <a:pPr marL="68580" indent="0" algn="justLow" rtl="1">
              <a:buNone/>
            </a:pPr>
            <a:r>
              <a:rPr lang="ar-SA" sz="1800" b="1" dirty="0"/>
              <a:t>تمر عملية البحث التسويقي بعدد من الخطوات هي:</a:t>
            </a:r>
          </a:p>
          <a:p>
            <a:pPr algn="justLow" rtl="1"/>
            <a:r>
              <a:rPr lang="ar-SA" sz="1800" dirty="0"/>
              <a:t>تحديد المشكلة. </a:t>
            </a:r>
          </a:p>
          <a:p>
            <a:pPr algn="justLow" rtl="1"/>
            <a:r>
              <a:rPr lang="ar-SA" sz="1800" dirty="0"/>
              <a:t>تحديد أهداف البحث. </a:t>
            </a:r>
          </a:p>
          <a:p>
            <a:pPr algn="justLow" rtl="1"/>
            <a:r>
              <a:rPr lang="ar-SA" sz="1800" dirty="0"/>
              <a:t>تحديد نوع ومصادر البيانات. </a:t>
            </a:r>
          </a:p>
          <a:p>
            <a:pPr algn="justLow" rtl="1"/>
            <a:r>
              <a:rPr lang="ar-SA" sz="1800" dirty="0"/>
              <a:t>تحديد أساليب جمع البيانات. </a:t>
            </a:r>
          </a:p>
          <a:p>
            <a:pPr algn="justLow" rtl="1"/>
            <a:r>
              <a:rPr lang="ar-SA" sz="1800" dirty="0"/>
              <a:t>تصميم نماذج جمع البيانات. </a:t>
            </a:r>
          </a:p>
          <a:p>
            <a:pPr algn="justLow" rtl="1"/>
            <a:r>
              <a:rPr lang="ar-SA" sz="1800" dirty="0"/>
              <a:t>تحديد نوع وحجم العينة. </a:t>
            </a:r>
          </a:p>
          <a:p>
            <a:pPr algn="justLow" rtl="1"/>
            <a:r>
              <a:rPr lang="ar-SA" sz="1800" dirty="0"/>
              <a:t>جمع البيانات. </a:t>
            </a:r>
          </a:p>
          <a:p>
            <a:pPr algn="justLow" rtl="1"/>
            <a:r>
              <a:rPr lang="ar-SA" sz="1800" dirty="0"/>
              <a:t>تحليل البيانات وتفسير النتائج. </a:t>
            </a:r>
          </a:p>
          <a:p>
            <a:pPr algn="justLow" rtl="1"/>
            <a:r>
              <a:rPr lang="ar-SA" sz="1800" dirty="0"/>
              <a:t>كتابة التقرير.</a:t>
            </a:r>
          </a:p>
          <a:p>
            <a:pPr algn="justLow" rtl="1"/>
            <a:endParaRPr lang="en-US" sz="1800" dirty="0"/>
          </a:p>
        </p:txBody>
      </p:sp>
      <p:sp>
        <p:nvSpPr>
          <p:cNvPr id="2" name="مربع نص 1"/>
          <p:cNvSpPr txBox="1"/>
          <p:nvPr/>
        </p:nvSpPr>
        <p:spPr>
          <a:xfrm>
            <a:off x="3581400" y="0"/>
            <a:ext cx="2590800" cy="923330"/>
          </a:xfrm>
          <a:prstGeom prst="rect">
            <a:avLst/>
          </a:prstGeom>
          <a:noFill/>
        </p:spPr>
        <p:txBody>
          <a:bodyPr wrap="square" rtlCol="0">
            <a:spAutoFit/>
          </a:bodyPr>
          <a:lstStyle/>
          <a:p>
            <a:pPr algn="ctr"/>
            <a:r>
              <a:rPr lang="ar-SA" dirty="0">
                <a:solidFill>
                  <a:schemeClr val="bg1"/>
                </a:solidFill>
              </a:rPr>
              <a:t>ثانياً- خطوات عملية البحث التسويقي</a:t>
            </a:r>
          </a:p>
          <a:p>
            <a:pPr algn="ctr"/>
            <a:endParaRPr lang="en-US" dirty="0">
              <a:solidFill>
                <a:schemeClr val="bg1"/>
              </a:solidFill>
            </a:endParaRPr>
          </a:p>
        </p:txBody>
      </p:sp>
    </p:spTree>
    <p:extLst>
      <p:ext uri="{BB962C8B-B14F-4D97-AF65-F5344CB8AC3E}">
        <p14:creationId xmlns:p14="http://schemas.microsoft.com/office/powerpoint/2010/main" val="807142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82618" y="1752600"/>
            <a:ext cx="5541981" cy="3276600"/>
          </a:xfrm>
        </p:spPr>
        <p:txBody>
          <a:bodyPr>
            <a:normAutofit/>
          </a:bodyPr>
          <a:lstStyle/>
          <a:p>
            <a:pPr marL="68580" indent="0" algn="justLow" rtl="1">
              <a:buNone/>
            </a:pPr>
            <a:endParaRPr lang="ar-SA" sz="1800" dirty="0"/>
          </a:p>
          <a:p>
            <a:pPr algn="justLow" rtl="1">
              <a:buFontTx/>
              <a:buChar char="-"/>
            </a:pPr>
            <a:endParaRPr lang="en-US" sz="1800" dirty="0"/>
          </a:p>
        </p:txBody>
      </p:sp>
      <p:sp>
        <p:nvSpPr>
          <p:cNvPr id="2" name="مربع نص 1"/>
          <p:cNvSpPr txBox="1"/>
          <p:nvPr/>
        </p:nvSpPr>
        <p:spPr>
          <a:xfrm>
            <a:off x="3553608" y="38100"/>
            <a:ext cx="2286000" cy="646331"/>
          </a:xfrm>
          <a:prstGeom prst="rect">
            <a:avLst/>
          </a:prstGeom>
          <a:noFill/>
        </p:spPr>
        <p:txBody>
          <a:bodyPr wrap="square" rtlCol="0">
            <a:spAutoFit/>
          </a:bodyPr>
          <a:lstStyle/>
          <a:p>
            <a:pPr algn="ctr"/>
            <a:r>
              <a:rPr lang="ar-SA" b="1" dirty="0">
                <a:solidFill>
                  <a:schemeClr val="bg1"/>
                </a:solidFill>
              </a:rPr>
              <a:t>1- تحديد المشكلة</a:t>
            </a:r>
          </a:p>
        </p:txBody>
      </p:sp>
      <p:pic>
        <p:nvPicPr>
          <p:cNvPr id="4" name="اهمية  تحديد المشكلة">
            <a:hlinkClick r:id="" action="ppaction://media"/>
            <a:extLst>
              <a:ext uri="{FF2B5EF4-FFF2-40B4-BE49-F238E27FC236}">
                <a16:creationId xmlns="" xmlns:a16="http://schemas.microsoft.com/office/drawing/2014/main" id="{0F2B7DE3-7770-4545-87EC-0A0A389E1B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8161" y="1224690"/>
            <a:ext cx="5950774" cy="3347310"/>
          </a:xfrm>
          <a:prstGeom prst="rect">
            <a:avLst/>
          </a:prstGeom>
        </p:spPr>
      </p:pic>
    </p:spTree>
    <p:extLst>
      <p:ext uri="{BB962C8B-B14F-4D97-AF65-F5344CB8AC3E}">
        <p14:creationId xmlns:p14="http://schemas.microsoft.com/office/powerpoint/2010/main" val="388053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82618" y="1752600"/>
            <a:ext cx="5541981" cy="3276600"/>
          </a:xfrm>
        </p:spPr>
        <p:txBody>
          <a:bodyPr>
            <a:normAutofit/>
          </a:bodyPr>
          <a:lstStyle/>
          <a:p>
            <a:pPr marL="68580" indent="0" algn="justLow" rtl="1">
              <a:buNone/>
            </a:pPr>
            <a:endParaRPr lang="ar-SA" sz="1800" dirty="0"/>
          </a:p>
          <a:p>
            <a:pPr algn="justLow" rtl="1"/>
            <a:r>
              <a:rPr lang="ar-SA" sz="1800" dirty="0"/>
              <a:t>وتعرف المشكلة التسويقية بأنها حدث أو ظاهرة تمثل مخاطر أو تهديدات للمؤسسة قد تمنعها من تحقيق أهدافها.</a:t>
            </a:r>
          </a:p>
          <a:p>
            <a:pPr algn="justLow" rtl="1"/>
            <a:endParaRPr lang="ar-SA" sz="1800" dirty="0"/>
          </a:p>
          <a:p>
            <a:pPr algn="justLow" rtl="1"/>
            <a:endParaRPr lang="ar-SA" sz="1800" dirty="0"/>
          </a:p>
          <a:p>
            <a:pPr algn="justLow" rtl="1"/>
            <a:r>
              <a:rPr lang="ar-SA" sz="1800" dirty="0"/>
              <a:t>ينبغي التميز بين المشكلة و بين السبب.</a:t>
            </a:r>
          </a:p>
          <a:p>
            <a:pPr marL="68580" indent="0" algn="justLow" rtl="1">
              <a:buNone/>
            </a:pPr>
            <a:r>
              <a:rPr lang="ar-SA" sz="1800" dirty="0"/>
              <a:t>مشكلة انخفاض المبيعات؟</a:t>
            </a:r>
          </a:p>
          <a:p>
            <a:pPr marL="68580" indent="0" algn="justLow" rtl="1">
              <a:buNone/>
            </a:pPr>
            <a:r>
              <a:rPr lang="ar-SA" sz="1800" dirty="0"/>
              <a:t>السبب؟؟؟</a:t>
            </a:r>
            <a:endParaRPr lang="en-US" sz="1800" dirty="0"/>
          </a:p>
          <a:p>
            <a:pPr algn="justLow" rtl="1">
              <a:buFontTx/>
              <a:buChar char="-"/>
            </a:pPr>
            <a:endParaRPr lang="en-US" sz="1800" dirty="0"/>
          </a:p>
        </p:txBody>
      </p:sp>
      <p:sp>
        <p:nvSpPr>
          <p:cNvPr id="2" name="مربع نص 1"/>
          <p:cNvSpPr txBox="1"/>
          <p:nvPr/>
        </p:nvSpPr>
        <p:spPr>
          <a:xfrm>
            <a:off x="3553608" y="38100"/>
            <a:ext cx="2286000" cy="646331"/>
          </a:xfrm>
          <a:prstGeom prst="rect">
            <a:avLst/>
          </a:prstGeom>
          <a:noFill/>
        </p:spPr>
        <p:txBody>
          <a:bodyPr wrap="square" rtlCol="0">
            <a:spAutoFit/>
          </a:bodyPr>
          <a:lstStyle/>
          <a:p>
            <a:pPr algn="ctr"/>
            <a:r>
              <a:rPr lang="ar-SA" b="1" dirty="0">
                <a:solidFill>
                  <a:schemeClr val="bg1"/>
                </a:solidFill>
              </a:rPr>
              <a:t>1- تحديد المشكلة</a:t>
            </a:r>
          </a:p>
        </p:txBody>
      </p:sp>
    </p:spTree>
    <p:extLst>
      <p:ext uri="{BB962C8B-B14F-4D97-AF65-F5344CB8AC3E}">
        <p14:creationId xmlns:p14="http://schemas.microsoft.com/office/powerpoint/2010/main" val="9332004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أوستن">
  <a:themeElements>
    <a:clrScheme name="أوستن">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أوستن">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أوستن">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9584</TotalTime>
  <Words>1376</Words>
  <Application>Microsoft Office PowerPoint</Application>
  <PresentationFormat>On-screen Show (4:3)</PresentationFormat>
  <Paragraphs>178</Paragraphs>
  <Slides>29</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Century Gothic</vt:lpstr>
      <vt:lpstr>Tahoma</vt:lpstr>
      <vt:lpstr>Wingdings 2</vt:lpstr>
      <vt:lpstr>أوستن</vt:lpstr>
      <vt:lpstr>PowerPoint Presentation</vt:lpstr>
      <vt:lpstr>PowerPoint Presentation</vt:lpstr>
      <vt:lpstr>البحث العلمي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حالة عملية (تمرين جماعي)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أهمية البيانات الأولية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كيفية صياغة سؤال مشكلة البحث</vt:lpstr>
      <vt:lpstr>https://surview.ae/ar/ عنوان لتحضير استبيان سيرفاي فيو</vt:lpstr>
      <vt:lpstr>واجب</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Hp</dc:creator>
  <cp:lastModifiedBy>abdullah aldakhil</cp:lastModifiedBy>
  <cp:revision>106</cp:revision>
  <dcterms:created xsi:type="dcterms:W3CDTF">2018-01-29T07:57:55Z</dcterms:created>
  <dcterms:modified xsi:type="dcterms:W3CDTF">2018-09-26T12:57:56Z</dcterms:modified>
</cp:coreProperties>
</file>