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tl="1" saveSubsetFonts="1">
  <p:sldMasterIdLst>
    <p:sldMasterId id="2147483792" r:id="rId1"/>
  </p:sldMasterIdLst>
  <p:notesMasterIdLst>
    <p:notesMasterId r:id="rId39"/>
  </p:notesMasterIdLst>
  <p:handoutMasterIdLst>
    <p:handoutMasterId r:id="rId40"/>
  </p:handoutMasterIdLst>
  <p:sldIdLst>
    <p:sldId id="256" r:id="rId2"/>
    <p:sldId id="295" r:id="rId3"/>
    <p:sldId id="298" r:id="rId4"/>
    <p:sldId id="259" r:id="rId5"/>
    <p:sldId id="362" r:id="rId6"/>
    <p:sldId id="260" r:id="rId7"/>
    <p:sldId id="261" r:id="rId8"/>
    <p:sldId id="262" r:id="rId9"/>
    <p:sldId id="363" r:id="rId10"/>
    <p:sldId id="358" r:id="rId11"/>
    <p:sldId id="356" r:id="rId12"/>
    <p:sldId id="263" r:id="rId13"/>
    <p:sldId id="365" r:id="rId14"/>
    <p:sldId id="366" r:id="rId15"/>
    <p:sldId id="367" r:id="rId16"/>
    <p:sldId id="364" r:id="rId17"/>
    <p:sldId id="359" r:id="rId18"/>
    <p:sldId id="264" r:id="rId19"/>
    <p:sldId id="265" r:id="rId20"/>
    <p:sldId id="266" r:id="rId21"/>
    <p:sldId id="357" r:id="rId22"/>
    <p:sldId id="267" r:id="rId23"/>
    <p:sldId id="360" r:id="rId24"/>
    <p:sldId id="369" r:id="rId25"/>
    <p:sldId id="373" r:id="rId26"/>
    <p:sldId id="368" r:id="rId27"/>
    <p:sldId id="268" r:id="rId28"/>
    <p:sldId id="269" r:id="rId29"/>
    <p:sldId id="270" r:id="rId30"/>
    <p:sldId id="271" r:id="rId31"/>
    <p:sldId id="272" r:id="rId32"/>
    <p:sldId id="273" r:id="rId33"/>
    <p:sldId id="361" r:id="rId34"/>
    <p:sldId id="372" r:id="rId35"/>
    <p:sldId id="371" r:id="rId36"/>
    <p:sldId id="274" r:id="rId37"/>
    <p:sldId id="370" r:id="rId38"/>
  </p:sldIdLst>
  <p:sldSz cx="6858000" cy="9144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412"/>
    <p:restoredTop sz="50000" autoAdjust="0"/>
  </p:normalViewPr>
  <p:slideViewPr>
    <p:cSldViewPr>
      <p:cViewPr varScale="1">
        <p:scale>
          <a:sx n="47" d="100"/>
          <a:sy n="47" d="100"/>
        </p:scale>
        <p:origin x="2520" y="5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ar-SA"/>
              <a:t>الإدارة العامه لتصميم وتطوير المناهج                                                                                    بحوث التسويق</a:t>
            </a:r>
            <a:endParaRPr lang="en-US"/>
          </a:p>
        </p:txBody>
      </p:sp>
      <p:sp>
        <p:nvSpPr>
          <p:cNvPr id="3" name="عنصر نائب للتاريخ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633DE8-A80F-4499-BDCD-49EC5C1E0D06}" type="datetimeFigureOut">
              <a:rPr lang="en-US" smtClean="0"/>
              <a:t>9/26/2018</a:t>
            </a:fld>
            <a:endParaRPr lang="en-US"/>
          </a:p>
        </p:txBody>
      </p:sp>
      <p:sp>
        <p:nvSpPr>
          <p:cNvPr id="4" name="عنصر نائب للتذييل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عنصر نائب لرقم الشريحة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CDE842-4BB0-4791-A666-B286C7B56708}" type="slidenum">
              <a:rPr lang="en-US" smtClean="0"/>
              <a:t>‹#›</a:t>
            </a:fld>
            <a:endParaRPr lang="en-US"/>
          </a:p>
        </p:txBody>
      </p:sp>
    </p:spTree>
    <p:extLst>
      <p:ext uri="{BB962C8B-B14F-4D97-AF65-F5344CB8AC3E}">
        <p14:creationId xmlns:p14="http://schemas.microsoft.com/office/powerpoint/2010/main" val="3705748340"/>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ar-SA"/>
              <a:t>الإدارة العامه لتصميم وتطوير المناهج                                                                                    بحوث التسويق</a:t>
            </a:r>
            <a:endParaRPr lang="en-US"/>
          </a:p>
        </p:txBody>
      </p:sp>
      <p:sp>
        <p:nvSpPr>
          <p:cNvPr id="3" name="عنصر نائب للتاريخ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C8599F-57F5-419E-A4FA-EA3C75A9A522}" type="datetimeFigureOut">
              <a:rPr lang="en-US" smtClean="0"/>
              <a:t>9/26/2018</a:t>
            </a:fld>
            <a:endParaRPr lang="en-US"/>
          </a:p>
        </p:txBody>
      </p:sp>
      <p:sp>
        <p:nvSpPr>
          <p:cNvPr id="4" name="عنصر نائب لصورة الشريحة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6" name="عنصر نائب للتذييل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8B1B35-ACE9-4448-B387-022163B67C3C}" type="slidenum">
              <a:rPr lang="en-US" smtClean="0"/>
              <a:t>‹#›</a:t>
            </a:fld>
            <a:endParaRPr lang="en-US"/>
          </a:p>
        </p:txBody>
      </p:sp>
    </p:spTree>
    <p:extLst>
      <p:ext uri="{BB962C8B-B14F-4D97-AF65-F5344CB8AC3E}">
        <p14:creationId xmlns:p14="http://schemas.microsoft.com/office/powerpoint/2010/main" val="1794513898"/>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grpSp>
        <p:nvGrpSpPr>
          <p:cNvPr id="43" name="Group 42"/>
          <p:cNvGrpSpPr/>
          <p:nvPr/>
        </p:nvGrpSpPr>
        <p:grpSpPr>
          <a:xfrm>
            <a:off x="-286803" y="0"/>
            <a:ext cx="7449249" cy="9144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3420932" y="-28681"/>
            <a:ext cx="2759337" cy="836245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3486822" y="-28681"/>
            <a:ext cx="2628900" cy="30838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550024" y="3611301"/>
            <a:ext cx="2485016" cy="2269547"/>
          </a:xfrm>
        </p:spPr>
        <p:txBody>
          <a:bodyPr>
            <a:normAutofit/>
          </a:bodyPr>
          <a:lstStyle>
            <a:lvl1pPr>
              <a:defRPr sz="3600"/>
            </a:lvl1pPr>
          </a:lstStyle>
          <a:p>
            <a:r>
              <a:rPr lang="ar-SA"/>
              <a:t>انقر لتحرير نمط العنوان الرئيسي</a:t>
            </a:r>
            <a:endParaRPr lang="en-US" dirty="0"/>
          </a:p>
        </p:txBody>
      </p:sp>
      <p:sp>
        <p:nvSpPr>
          <p:cNvPr id="3" name="Subtitle 2"/>
          <p:cNvSpPr>
            <a:spLocks noGrp="1"/>
          </p:cNvSpPr>
          <p:nvPr>
            <p:ph type="subTitle" idx="1"/>
          </p:nvPr>
        </p:nvSpPr>
        <p:spPr>
          <a:xfrm>
            <a:off x="3550024" y="5894774"/>
            <a:ext cx="2482352" cy="168083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en-US" dirty="0"/>
          </a:p>
        </p:txBody>
      </p:sp>
      <p:sp>
        <p:nvSpPr>
          <p:cNvPr id="4" name="Date Placeholder 3"/>
          <p:cNvSpPr>
            <a:spLocks noGrp="1"/>
          </p:cNvSpPr>
          <p:nvPr>
            <p:ph type="dt" sz="half" idx="10"/>
          </p:nvPr>
        </p:nvSpPr>
        <p:spPr>
          <a:xfrm>
            <a:off x="3554058" y="2022438"/>
            <a:ext cx="1600200" cy="1001308"/>
          </a:xfrm>
        </p:spPr>
        <p:txBody>
          <a:bodyPr anchor="b"/>
          <a:lstStyle>
            <a:lvl1pPr algn="l">
              <a:defRPr sz="2400"/>
            </a:lvl1pPr>
          </a:lstStyle>
          <a:p>
            <a:fld id="{79927107-C849-4146-9C56-6B813BFCC140}" type="datetime1">
              <a:rPr lang="en-US" smtClean="0"/>
              <a:t>9/26/2018</a:t>
            </a:fld>
            <a:endParaRPr lang="en-US"/>
          </a:p>
        </p:txBody>
      </p:sp>
      <p:sp>
        <p:nvSpPr>
          <p:cNvPr id="50" name="Rectangle 49"/>
          <p:cNvSpPr/>
          <p:nvPr/>
        </p:nvSpPr>
        <p:spPr>
          <a:xfrm>
            <a:off x="3488167" y="8117712"/>
            <a:ext cx="2628900" cy="108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3977640" y="7626622"/>
            <a:ext cx="2123694" cy="486833"/>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3486822" y="7626622"/>
            <a:ext cx="482750" cy="486833"/>
          </a:xfrm>
        </p:spPr>
        <p:txBody>
          <a:bodyPr/>
          <a:lstStyle>
            <a:lvl1pPr>
              <a:defRPr>
                <a:solidFill>
                  <a:schemeClr val="accent1"/>
                </a:solidFill>
              </a:defRPr>
            </a:lvl1pPr>
          </a:lstStyle>
          <a:p>
            <a:fld id="{E46B1557-BA21-4FAD-A3CB-6BEEF1C653ED}" type="slidenum">
              <a:rPr lang="en-US" smtClean="0"/>
              <a:t>‹#›</a:t>
            </a:fld>
            <a:endParaRPr lang="en-US"/>
          </a:p>
        </p:txBody>
      </p:sp>
      <p:sp>
        <p:nvSpPr>
          <p:cNvPr id="89" name="Rectangle 88"/>
          <p:cNvSpPr/>
          <p:nvPr/>
        </p:nvSpPr>
        <p:spPr>
          <a:xfrm>
            <a:off x="3488167" y="8117712"/>
            <a:ext cx="2628900" cy="108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a:p>
        </p:txBody>
      </p:sp>
      <p:sp>
        <p:nvSpPr>
          <p:cNvPr id="3" name="Vertical Text Placeholder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Date Placeholder 3"/>
          <p:cNvSpPr>
            <a:spLocks noGrp="1"/>
          </p:cNvSpPr>
          <p:nvPr>
            <p:ph type="dt" sz="half" idx="10"/>
          </p:nvPr>
        </p:nvSpPr>
        <p:spPr/>
        <p:txBody>
          <a:bodyPr/>
          <a:lstStyle/>
          <a:p>
            <a:fld id="{5CD201EF-13FA-4E77-908E-BCA41601DCA9}" type="datetime1">
              <a:rPr lang="en-US" smtClean="0"/>
              <a:t>9/26/2018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6B1557-BA21-4FAD-A3CB-6BEEF1C653E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1373529"/>
            <a:ext cx="1113340" cy="6373792"/>
          </a:xfrm>
        </p:spPr>
        <p:txBody>
          <a:bodyPr vert="eaVert" anchor="ctr"/>
          <a:lstStyle/>
          <a:p>
            <a:r>
              <a:rPr lang="ar-SA"/>
              <a:t>انقر لتحرير نمط العنوان الرئيسي</a:t>
            </a:r>
            <a:endParaRPr lang="en-US"/>
          </a:p>
        </p:txBody>
      </p:sp>
      <p:sp>
        <p:nvSpPr>
          <p:cNvPr id="3" name="Vertical Text Placeholder 2"/>
          <p:cNvSpPr>
            <a:spLocks noGrp="1"/>
          </p:cNvSpPr>
          <p:nvPr>
            <p:ph type="body" orient="vert" idx="1"/>
          </p:nvPr>
        </p:nvSpPr>
        <p:spPr>
          <a:xfrm>
            <a:off x="789972" y="1373529"/>
            <a:ext cx="4067778" cy="6373792"/>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Date Placeholder 3"/>
          <p:cNvSpPr>
            <a:spLocks noGrp="1"/>
          </p:cNvSpPr>
          <p:nvPr>
            <p:ph type="dt" sz="half" idx="10"/>
          </p:nvPr>
        </p:nvSpPr>
        <p:spPr/>
        <p:txBody>
          <a:bodyPr/>
          <a:lstStyle/>
          <a:p>
            <a:fld id="{6CE81424-5534-4BD5-9DD9-A825CFF20063}" type="datetime1">
              <a:rPr lang="en-US" smtClean="0"/>
              <a:t>9/26/2018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6B1557-BA21-4FAD-A3CB-6BEEF1C653E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a:p>
        </p:txBody>
      </p:sp>
      <p:sp>
        <p:nvSpPr>
          <p:cNvPr id="3" name="Content Placeholder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3E2E76CC-984E-4585-BF9C-F8481F6F8F5D}" type="datetime1">
              <a:rPr lang="en-US" smtClean="0"/>
              <a:t>9/26/2018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6B1557-BA21-4FAD-A3CB-6BEEF1C653E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943984" y="3867773"/>
            <a:ext cx="4978101" cy="1816100"/>
          </a:xfrm>
        </p:spPr>
        <p:txBody>
          <a:bodyPr anchor="b"/>
          <a:lstStyle>
            <a:lvl1pPr algn="l">
              <a:defRPr sz="4000" b="0" cap="none" baseline="0"/>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943984" y="5689601"/>
            <a:ext cx="4978100" cy="2027217"/>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D64BC9F-4A42-47A7-B3FA-A462E2F851E5}" type="datetime1">
              <a:rPr lang="en-US" smtClean="0"/>
              <a:t>9/26/2018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6B1557-BA21-4FAD-A3CB-6BEEF1C653E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a:p>
        </p:txBody>
      </p:sp>
      <p:sp>
        <p:nvSpPr>
          <p:cNvPr id="5" name="Date Placeholder 4"/>
          <p:cNvSpPr>
            <a:spLocks noGrp="1"/>
          </p:cNvSpPr>
          <p:nvPr>
            <p:ph type="dt" sz="half" idx="10"/>
          </p:nvPr>
        </p:nvSpPr>
        <p:spPr/>
        <p:txBody>
          <a:bodyPr/>
          <a:lstStyle/>
          <a:p>
            <a:fld id="{1C140B27-60FA-49EA-B7DE-8A812387545A}" type="datetime1">
              <a:rPr lang="en-US" smtClean="0"/>
              <a:t>9/26/2018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6B1557-BA21-4FAD-A3CB-6BEEF1C653ED}" type="slidenum">
              <a:rPr lang="en-US" smtClean="0"/>
              <a:t>‹#›</a:t>
            </a:fld>
            <a:endParaRPr lang="en-US"/>
          </a:p>
        </p:txBody>
      </p:sp>
      <p:sp>
        <p:nvSpPr>
          <p:cNvPr id="9" name="Content Placeholder 8"/>
          <p:cNvSpPr>
            <a:spLocks noGrp="1"/>
          </p:cNvSpPr>
          <p:nvPr>
            <p:ph sz="quarter" idx="13"/>
          </p:nvPr>
        </p:nvSpPr>
        <p:spPr>
          <a:xfrm>
            <a:off x="781812" y="3084576"/>
            <a:ext cx="2564892" cy="4657344"/>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11" name="Content Placeholder 10"/>
          <p:cNvSpPr>
            <a:spLocks noGrp="1"/>
          </p:cNvSpPr>
          <p:nvPr>
            <p:ph sz="quarter" idx="14"/>
          </p:nvPr>
        </p:nvSpPr>
        <p:spPr>
          <a:xfrm>
            <a:off x="3483864" y="3084575"/>
            <a:ext cx="2564892" cy="4657344"/>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a:t>انقر لتحرير نمط العنوان الرئيسي</a:t>
            </a:r>
            <a:endParaRPr lang="en-US"/>
          </a:p>
        </p:txBody>
      </p:sp>
      <p:sp>
        <p:nvSpPr>
          <p:cNvPr id="3" name="Text Placeholder 2"/>
          <p:cNvSpPr>
            <a:spLocks noGrp="1"/>
          </p:cNvSpPr>
          <p:nvPr>
            <p:ph type="body" idx="1"/>
          </p:nvPr>
        </p:nvSpPr>
        <p:spPr>
          <a:xfrm>
            <a:off x="1059083" y="3088012"/>
            <a:ext cx="2292861" cy="853016"/>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Content Placeholder 3"/>
          <p:cNvSpPr>
            <a:spLocks noGrp="1"/>
          </p:cNvSpPr>
          <p:nvPr>
            <p:ph sz="half" idx="2"/>
          </p:nvPr>
        </p:nvSpPr>
        <p:spPr>
          <a:xfrm>
            <a:off x="781291" y="3966259"/>
            <a:ext cx="2564892" cy="37810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3758878" y="3088013"/>
            <a:ext cx="2291788" cy="853016"/>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Content Placeholder 5"/>
          <p:cNvSpPr>
            <a:spLocks noGrp="1"/>
          </p:cNvSpPr>
          <p:nvPr>
            <p:ph sz="quarter" idx="4"/>
          </p:nvPr>
        </p:nvSpPr>
        <p:spPr>
          <a:xfrm>
            <a:off x="3483864" y="3966259"/>
            <a:ext cx="2564892" cy="37810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EAD6CC72-DC07-46BB-A2D1-A5E820021D17}" type="datetime1">
              <a:rPr lang="en-US" smtClean="0"/>
              <a:t>9/26/2018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6B1557-BA21-4FAD-A3CB-6BEEF1C653E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a:p>
        </p:txBody>
      </p:sp>
      <p:sp>
        <p:nvSpPr>
          <p:cNvPr id="3" name="Date Placeholder 2"/>
          <p:cNvSpPr>
            <a:spLocks noGrp="1"/>
          </p:cNvSpPr>
          <p:nvPr>
            <p:ph type="dt" sz="half" idx="10"/>
          </p:nvPr>
        </p:nvSpPr>
        <p:spPr/>
        <p:txBody>
          <a:bodyPr/>
          <a:lstStyle/>
          <a:p>
            <a:fld id="{818F2331-E410-48F6-8157-2B34B2741DCB}" type="datetime1">
              <a:rPr lang="en-US" smtClean="0"/>
              <a:t>9/26/2018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6B1557-BA21-4FAD-A3CB-6BEEF1C653E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C1D484-CC1D-4C19-9597-B43D0F6F8F92}" type="datetime1">
              <a:rPr lang="en-US" smtClean="0"/>
              <a:t>9/26/2018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6B1557-BA21-4FAD-A3CB-6BEEF1C653E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spTree>
      <p:nvGrpSpPr>
        <p:cNvPr id="1" name=""/>
        <p:cNvGrpSpPr/>
        <p:nvPr/>
      </p:nvGrpSpPr>
      <p:grpSpPr>
        <a:xfrm>
          <a:off x="0" y="0"/>
          <a:ext cx="0" cy="0"/>
          <a:chOff x="0" y="0"/>
          <a:chExt cx="0" cy="0"/>
        </a:xfrm>
      </p:grpSpPr>
      <p:grpSp>
        <p:nvGrpSpPr>
          <p:cNvPr id="44" name="Group 43"/>
          <p:cNvGrpSpPr/>
          <p:nvPr/>
        </p:nvGrpSpPr>
        <p:grpSpPr>
          <a:xfrm>
            <a:off x="-286803" y="0"/>
            <a:ext cx="7449249" cy="9144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3420932" y="-28681"/>
            <a:ext cx="2759337" cy="836245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3486822" y="-28680"/>
            <a:ext cx="2628900" cy="8319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55CA244-2C48-496C-B376-C593FFB28DE4}" type="datetime1">
              <a:rPr lang="en-US" smtClean="0"/>
              <a:t>9/26/2018</a:t>
            </a:fld>
            <a:endParaRPr lang="en-US"/>
          </a:p>
        </p:txBody>
      </p:sp>
      <p:sp>
        <p:nvSpPr>
          <p:cNvPr id="7" name="Slide Number Placeholder 6"/>
          <p:cNvSpPr>
            <a:spLocks noGrp="1"/>
          </p:cNvSpPr>
          <p:nvPr>
            <p:ph type="sldNum" sz="quarter" idx="12"/>
          </p:nvPr>
        </p:nvSpPr>
        <p:spPr/>
        <p:txBody>
          <a:bodyPr/>
          <a:lstStyle/>
          <a:p>
            <a:fld id="{E46B1557-BA21-4FAD-A3CB-6BEEF1C653ED}" type="slidenum">
              <a:rPr lang="en-US" smtClean="0"/>
              <a:t>‹#›</a:t>
            </a:fld>
            <a:endParaRPr lang="en-US"/>
          </a:p>
        </p:txBody>
      </p:sp>
      <p:sp>
        <p:nvSpPr>
          <p:cNvPr id="58" name="Rectangle 57"/>
          <p:cNvSpPr/>
          <p:nvPr/>
        </p:nvSpPr>
        <p:spPr>
          <a:xfrm>
            <a:off x="679179" y="802511"/>
            <a:ext cx="2671693" cy="753126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59421" y="1142036"/>
            <a:ext cx="2317830" cy="6867645"/>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61" name="Rectangle 60"/>
          <p:cNvSpPr/>
          <p:nvPr/>
        </p:nvSpPr>
        <p:spPr>
          <a:xfrm>
            <a:off x="3488167" y="8117712"/>
            <a:ext cx="2628900" cy="108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3481086" y="7633114"/>
            <a:ext cx="2620248" cy="486833"/>
          </a:xfrm>
        </p:spPr>
        <p:txBody>
          <a:bodyPr>
            <a:normAutofit/>
          </a:bodyPr>
          <a:lstStyle/>
          <a:p>
            <a:endParaRPr lang="en-US"/>
          </a:p>
        </p:txBody>
      </p:sp>
      <p:sp>
        <p:nvSpPr>
          <p:cNvPr id="2" name="Title 1"/>
          <p:cNvSpPr>
            <a:spLocks noGrp="1"/>
          </p:cNvSpPr>
          <p:nvPr>
            <p:ph type="title"/>
          </p:nvPr>
        </p:nvSpPr>
        <p:spPr>
          <a:xfrm>
            <a:off x="3554875" y="3543246"/>
            <a:ext cx="2478429" cy="1950871"/>
          </a:xfrm>
        </p:spPr>
        <p:txBody>
          <a:bodyPr anchor="b">
            <a:normAutofit/>
          </a:bodyPr>
          <a:lstStyle>
            <a:lvl1pPr algn="l">
              <a:defRPr sz="2800" b="0"/>
            </a:lvl1pPr>
          </a:lstStyle>
          <a:p>
            <a:r>
              <a:rPr lang="ar-SA"/>
              <a:t>انقر لتحرير نمط العنوان الرئيسي</a:t>
            </a:r>
            <a:endParaRPr lang="en-US"/>
          </a:p>
        </p:txBody>
      </p:sp>
      <p:sp>
        <p:nvSpPr>
          <p:cNvPr id="4" name="Text Placeholder 3"/>
          <p:cNvSpPr>
            <a:spLocks noGrp="1"/>
          </p:cNvSpPr>
          <p:nvPr>
            <p:ph type="body" sz="half" idx="2"/>
          </p:nvPr>
        </p:nvSpPr>
        <p:spPr>
          <a:xfrm>
            <a:off x="3552444" y="5515992"/>
            <a:ext cx="2474088" cy="2023872"/>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grpSp>
        <p:nvGrpSpPr>
          <p:cNvPr id="44" name="Group 43"/>
          <p:cNvGrpSpPr/>
          <p:nvPr/>
        </p:nvGrpSpPr>
        <p:grpSpPr>
          <a:xfrm>
            <a:off x="-286803" y="0"/>
            <a:ext cx="7449249" cy="9144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3420932" y="-28681"/>
            <a:ext cx="2759337" cy="836245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3486822" y="-28680"/>
            <a:ext cx="2628900" cy="8319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679179" y="802511"/>
            <a:ext cx="2671693" cy="7531260"/>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3488167" y="8117712"/>
            <a:ext cx="2628900" cy="108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50818" y="3547872"/>
            <a:ext cx="2475738" cy="1950720"/>
          </a:xfrm>
        </p:spPr>
        <p:txBody>
          <a:bodyPr anchor="b">
            <a:normAutofit/>
          </a:bodyPr>
          <a:lstStyle>
            <a:lvl1pPr algn="l">
              <a:defRPr sz="2800" b="0"/>
            </a:lvl1pPr>
          </a:lstStyle>
          <a:p>
            <a:r>
              <a:rPr lang="ar-SA"/>
              <a:t>انقر لتحرير نمط العنوان الرئيسي</a:t>
            </a:r>
            <a:endParaRPr lang="en-US"/>
          </a:p>
        </p:txBody>
      </p:sp>
      <p:sp>
        <p:nvSpPr>
          <p:cNvPr id="3" name="Picture Placeholder 2"/>
          <p:cNvSpPr>
            <a:spLocks noGrp="1"/>
          </p:cNvSpPr>
          <p:nvPr>
            <p:ph type="pic" idx="1"/>
          </p:nvPr>
        </p:nvSpPr>
        <p:spPr>
          <a:xfrm>
            <a:off x="753907" y="925060"/>
            <a:ext cx="2519717" cy="7290816"/>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3550973" y="5510785"/>
            <a:ext cx="2475430" cy="202608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F28C9375-34F2-4392-8EA7-C32A5F6F5F73}" type="datetime1">
              <a:rPr lang="en-US" smtClean="0"/>
              <a:t>9/26/2018</a:t>
            </a:fld>
            <a:endParaRPr lang="en-US"/>
          </a:p>
        </p:txBody>
      </p:sp>
      <p:sp>
        <p:nvSpPr>
          <p:cNvPr id="6" name="Footer Placeholder 5"/>
          <p:cNvSpPr>
            <a:spLocks noGrp="1"/>
          </p:cNvSpPr>
          <p:nvPr>
            <p:ph type="ftr" sz="quarter" idx="11"/>
          </p:nvPr>
        </p:nvSpPr>
        <p:spPr>
          <a:xfrm>
            <a:off x="3481086" y="7633114"/>
            <a:ext cx="2620248" cy="486833"/>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E46B1557-BA21-4FAD-A3CB-6BEEF1C653E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228600" y="0"/>
            <a:ext cx="7449249" cy="9144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342900" y="444650"/>
            <a:ext cx="6172200" cy="824752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3420932" y="-28681"/>
            <a:ext cx="2759337" cy="932325"/>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3486822" y="-28680"/>
            <a:ext cx="2628900" cy="8319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82618" y="1370219"/>
            <a:ext cx="5268558" cy="1524000"/>
          </a:xfrm>
          <a:prstGeom prst="rect">
            <a:avLst/>
          </a:prstGeom>
        </p:spPr>
        <p:txBody>
          <a:bodyPr vert="horz" lIns="91440" tIns="45720" rIns="91440" bIns="45720" rtlCol="0" anchor="b">
            <a:normAutofit/>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782619" y="3098203"/>
            <a:ext cx="5082988" cy="4678636"/>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4498041" y="299324"/>
            <a:ext cx="1600200" cy="486833"/>
          </a:xfrm>
          <a:prstGeom prst="rect">
            <a:avLst/>
          </a:prstGeom>
        </p:spPr>
        <p:txBody>
          <a:bodyPr vert="horz" lIns="91440" tIns="45720" rIns="91440" bIns="45720" rtlCol="0" anchor="ctr"/>
          <a:lstStyle>
            <a:lvl1pPr algn="r">
              <a:defRPr sz="1200">
                <a:solidFill>
                  <a:srgbClr val="FEFEFE"/>
                </a:solidFill>
              </a:defRPr>
            </a:lvl1pPr>
          </a:lstStyle>
          <a:p>
            <a:fld id="{190A2277-9B3C-4E14-A9E4-D3FA93970639}" type="datetime1">
              <a:rPr lang="en-US" smtClean="0"/>
              <a:t>9/26/2018</a:t>
            </a:fld>
            <a:endParaRPr lang="en-US"/>
          </a:p>
        </p:txBody>
      </p:sp>
      <p:sp>
        <p:nvSpPr>
          <p:cNvPr id="5" name="Footer Placeholder 4"/>
          <p:cNvSpPr>
            <a:spLocks noGrp="1"/>
          </p:cNvSpPr>
          <p:nvPr>
            <p:ph type="ftr" sz="quarter" idx="3"/>
          </p:nvPr>
        </p:nvSpPr>
        <p:spPr>
          <a:xfrm>
            <a:off x="3481086" y="7802881"/>
            <a:ext cx="2626614" cy="486833"/>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3486822" y="299322"/>
            <a:ext cx="999117" cy="486833"/>
          </a:xfrm>
          <a:prstGeom prst="rect">
            <a:avLst/>
          </a:prstGeom>
        </p:spPr>
        <p:txBody>
          <a:bodyPr vert="horz" lIns="91440" tIns="45720" rIns="91440" bIns="45720" rtlCol="0" anchor="ctr"/>
          <a:lstStyle>
            <a:lvl1pPr algn="l">
              <a:defRPr sz="1200">
                <a:solidFill>
                  <a:srgbClr val="FEFEFE"/>
                </a:solidFill>
              </a:defRPr>
            </a:lvl1pPr>
          </a:lstStyle>
          <a:p>
            <a:fld id="{E46B1557-BA21-4FAD-A3CB-6BEEF1C653E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ftr="0" dt="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4620"/>
          <a:stretch/>
        </p:blipFill>
        <p:spPr bwMode="auto">
          <a:xfrm>
            <a:off x="1177148" y="4343400"/>
            <a:ext cx="4766452"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مربع نص 7"/>
          <p:cNvSpPr txBox="1"/>
          <p:nvPr/>
        </p:nvSpPr>
        <p:spPr>
          <a:xfrm>
            <a:off x="1447800" y="2057400"/>
            <a:ext cx="4267200" cy="1384995"/>
          </a:xfrm>
          <a:prstGeom prst="rect">
            <a:avLst/>
          </a:prstGeom>
          <a:noFill/>
        </p:spPr>
        <p:txBody>
          <a:bodyPr wrap="square" rtlCol="0">
            <a:spAutoFit/>
          </a:bodyPr>
          <a:lstStyle/>
          <a:p>
            <a:pPr algn="ctr" rtl="1"/>
            <a:endParaRPr lang="en-US" sz="2400" dirty="0">
              <a:cs typeface="AdvertisingBold" pitchFamily="2" charset="-78"/>
            </a:endParaRPr>
          </a:p>
          <a:p>
            <a:pPr algn="ctr" rtl="1"/>
            <a:r>
              <a:rPr lang="ar-SA" sz="3600" dirty="0">
                <a:solidFill>
                  <a:srgbClr val="0070C0"/>
                </a:solidFill>
                <a:cs typeface="AdvertisingBold" pitchFamily="2" charset="-78"/>
              </a:rPr>
              <a:t>بحوث التسويق</a:t>
            </a:r>
            <a:endParaRPr lang="en-US" sz="3600" dirty="0">
              <a:solidFill>
                <a:srgbClr val="0070C0"/>
              </a:solidFill>
              <a:cs typeface="AdvertisingBold" pitchFamily="2" charset="-78"/>
            </a:endParaRPr>
          </a:p>
          <a:p>
            <a:pPr algn="ctr" rtl="1"/>
            <a:r>
              <a:rPr lang="ar-SA" sz="2400" dirty="0">
                <a:cs typeface="AdvertisingBold" pitchFamily="2" charset="-78"/>
              </a:rPr>
              <a:t>في تخصص تسويق</a:t>
            </a:r>
            <a:endParaRPr lang="en-US" sz="2400" dirty="0">
              <a:cs typeface="AdvertisingBold" pitchFamily="2" charset="-78"/>
            </a:endParaRPr>
          </a:p>
        </p:txBody>
      </p:sp>
    </p:spTree>
    <p:extLst>
      <p:ext uri="{BB962C8B-B14F-4D97-AF65-F5344CB8AC3E}">
        <p14:creationId xmlns:p14="http://schemas.microsoft.com/office/powerpoint/2010/main" val="869788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3352800" y="76200"/>
            <a:ext cx="2667000" cy="646331"/>
          </a:xfrm>
          <a:prstGeom prst="rect">
            <a:avLst/>
          </a:prstGeom>
          <a:noFill/>
        </p:spPr>
        <p:txBody>
          <a:bodyPr wrap="square" rtlCol="0">
            <a:spAutoFit/>
          </a:bodyPr>
          <a:lstStyle/>
          <a:p>
            <a:pPr algn="r"/>
            <a:r>
              <a:rPr lang="ar-SA" dirty="0">
                <a:solidFill>
                  <a:schemeClr val="bg1"/>
                </a:solidFill>
              </a:rPr>
              <a:t>ثالثاً- نظم المعلومات التسويقية</a:t>
            </a:r>
          </a:p>
        </p:txBody>
      </p:sp>
      <p:sp>
        <p:nvSpPr>
          <p:cNvPr id="5" name="عنصر نائب للمحتوى 2"/>
          <p:cNvSpPr>
            <a:spLocks noGrp="1"/>
          </p:cNvSpPr>
          <p:nvPr>
            <p:ph idx="1"/>
          </p:nvPr>
        </p:nvSpPr>
        <p:spPr>
          <a:xfrm>
            <a:off x="609600" y="1295400"/>
            <a:ext cx="5867400" cy="7086600"/>
          </a:xfrm>
        </p:spPr>
        <p:txBody>
          <a:bodyPr>
            <a:normAutofit/>
          </a:bodyPr>
          <a:lstStyle/>
          <a:p>
            <a:pPr algn="justLow" rtl="1"/>
            <a:endParaRPr lang="ar-SA" sz="1800" dirty="0"/>
          </a:p>
          <a:p>
            <a:pPr marL="68580" indent="0" algn="justLow" rtl="1">
              <a:buNone/>
            </a:pPr>
            <a:endParaRPr lang="ar-SA" sz="1800" dirty="0"/>
          </a:p>
          <a:p>
            <a:pPr marL="68580" indent="0" algn="justLow" rtl="1">
              <a:buNone/>
            </a:pPr>
            <a:r>
              <a:rPr lang="ar-SA" sz="1800" dirty="0"/>
              <a:t>وتُعرف نظم المعلومات التسويقية بأنها الهيكل الذي يتكون من العاملين والمعدات والأساليب ويقوم بجمع ومعالجة وتحليل المعلومات و رفعها في الوقت المحدد إلى الجهات التي تختص باتخاذ القرارات. </a:t>
            </a:r>
          </a:p>
          <a:p>
            <a:pPr marL="68580" indent="0" algn="justLow" rtl="1">
              <a:buNone/>
            </a:pPr>
            <a:endParaRPr lang="ar-SA" sz="1800" dirty="0"/>
          </a:p>
          <a:p>
            <a:pPr marL="68580" indent="0" algn="justLow" rtl="1">
              <a:buNone/>
            </a:pPr>
            <a:endParaRPr lang="ar-SA" sz="1800" dirty="0"/>
          </a:p>
          <a:p>
            <a:pPr marL="68580" indent="0" algn="justLow" rtl="1">
              <a:buNone/>
            </a:pPr>
            <a:r>
              <a:rPr lang="ar-SA" sz="1800" dirty="0">
                <a:solidFill>
                  <a:srgbClr val="0070C0"/>
                </a:solidFill>
              </a:rPr>
              <a:t>العناصر التي يتكون منها نظم المعلومات التسويقية:</a:t>
            </a:r>
          </a:p>
          <a:p>
            <a:pPr marL="68580" indent="0" algn="r" rtl="1">
              <a:buNone/>
            </a:pPr>
            <a:r>
              <a:rPr lang="ar-SA" sz="1800" dirty="0"/>
              <a:t>1- نظام التقارير الداخلية</a:t>
            </a:r>
          </a:p>
          <a:p>
            <a:pPr marL="68580" indent="0" algn="r" rtl="1">
              <a:buNone/>
            </a:pPr>
            <a:r>
              <a:rPr lang="ar-SA" sz="1800" dirty="0"/>
              <a:t>2- نظام الاستخبارات التسويقية</a:t>
            </a:r>
          </a:p>
          <a:p>
            <a:pPr marL="68580" indent="0" algn="r" rtl="1">
              <a:buNone/>
            </a:pPr>
            <a:r>
              <a:rPr lang="ar-SA" sz="1800" dirty="0"/>
              <a:t>3- نظام دعم القرار التسويقي</a:t>
            </a:r>
          </a:p>
          <a:p>
            <a:pPr marL="68580" indent="0" algn="r" rtl="1">
              <a:buNone/>
            </a:pPr>
            <a:r>
              <a:rPr lang="ar-SA" sz="1800" dirty="0"/>
              <a:t>4- نظام البحث التسويقي</a:t>
            </a:r>
          </a:p>
          <a:p>
            <a:pPr marL="68580" indent="0" algn="r" rtl="1">
              <a:buNone/>
            </a:pPr>
            <a:endParaRPr lang="ar-SA" sz="1800" dirty="0"/>
          </a:p>
          <a:p>
            <a:pPr marL="68580" indent="0" algn="r" rtl="1">
              <a:buNone/>
            </a:pPr>
            <a:r>
              <a:rPr lang="ar-SA" sz="1800" dirty="0">
                <a:solidFill>
                  <a:srgbClr val="0070C0"/>
                </a:solidFill>
              </a:rPr>
              <a:t>تمرين : الفرق بين نظم المعلومات التسويقية و بحوث التسويقز</a:t>
            </a:r>
          </a:p>
          <a:p>
            <a:pPr marL="68580" indent="0" algn="r" rtl="1">
              <a:buNone/>
            </a:pPr>
            <a:endParaRPr lang="en-US" sz="1800" dirty="0"/>
          </a:p>
        </p:txBody>
      </p:sp>
    </p:spTree>
    <p:extLst>
      <p:ext uri="{BB962C8B-B14F-4D97-AF65-F5344CB8AC3E}">
        <p14:creationId xmlns:p14="http://schemas.microsoft.com/office/powerpoint/2010/main" val="3453752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3352800" y="76200"/>
            <a:ext cx="2667000" cy="646331"/>
          </a:xfrm>
          <a:prstGeom prst="rect">
            <a:avLst/>
          </a:prstGeom>
          <a:noFill/>
        </p:spPr>
        <p:txBody>
          <a:bodyPr wrap="square" rtlCol="0">
            <a:spAutoFit/>
          </a:bodyPr>
          <a:lstStyle/>
          <a:p>
            <a:pPr algn="r"/>
            <a:r>
              <a:rPr lang="ar-SA" dirty="0">
                <a:solidFill>
                  <a:schemeClr val="bg1"/>
                </a:solidFill>
              </a:rPr>
              <a:t>ثالثاً- نظم المعلومات التسويقية</a:t>
            </a:r>
          </a:p>
        </p:txBody>
      </p:sp>
      <p:sp>
        <p:nvSpPr>
          <p:cNvPr id="5" name="عنصر نائب للمحتوى 2"/>
          <p:cNvSpPr>
            <a:spLocks noGrp="1"/>
          </p:cNvSpPr>
          <p:nvPr>
            <p:ph idx="1"/>
          </p:nvPr>
        </p:nvSpPr>
        <p:spPr>
          <a:xfrm>
            <a:off x="609600" y="394368"/>
            <a:ext cx="5867400" cy="5715000"/>
          </a:xfrm>
        </p:spPr>
        <p:txBody>
          <a:bodyPr>
            <a:normAutofit lnSpcReduction="10000"/>
          </a:bodyPr>
          <a:lstStyle/>
          <a:p>
            <a:pPr algn="justLow" rtl="1"/>
            <a:endParaRPr lang="ar-SA" sz="1800" dirty="0"/>
          </a:p>
          <a:p>
            <a:pPr marL="68580" indent="0" algn="justLow" rtl="1">
              <a:buNone/>
            </a:pPr>
            <a:endParaRPr lang="ar-SA" sz="1800" dirty="0"/>
          </a:p>
          <a:p>
            <a:pPr marL="68580" indent="0" algn="justLow" rtl="1">
              <a:buNone/>
            </a:pPr>
            <a:endParaRPr lang="ar-SA" sz="1800" dirty="0"/>
          </a:p>
          <a:p>
            <a:pPr marL="68580" indent="0" algn="justLow" rtl="1">
              <a:buNone/>
            </a:pPr>
            <a:endParaRPr lang="ar-SA" sz="1800" dirty="0"/>
          </a:p>
          <a:p>
            <a:pPr marL="68580" indent="0" algn="justLow" rtl="1">
              <a:buNone/>
            </a:pPr>
            <a:r>
              <a:rPr lang="ar-SA" sz="1800" dirty="0">
                <a:solidFill>
                  <a:srgbClr val="0070C0"/>
                </a:solidFill>
              </a:rPr>
              <a:t>الفرق بين نظم المعلومات التسويقية و بحوث التسويق:</a:t>
            </a:r>
          </a:p>
          <a:p>
            <a:pPr marL="68580" indent="0" algn="r" rtl="1">
              <a:buNone/>
            </a:pPr>
            <a:r>
              <a:rPr lang="ar-SA" sz="1800" dirty="0"/>
              <a:t>1-يقوم بحوث التسويق على جمع بيانات و معلومات اولية من مفردات المجتمع او عينة الدراسة , اما نظم المعلومات التسويقية ترتبط بكل النوعين الاولية و الثانوية.</a:t>
            </a:r>
          </a:p>
          <a:p>
            <a:pPr marL="68580" indent="0" algn="r" rtl="1">
              <a:buNone/>
            </a:pPr>
            <a:r>
              <a:rPr lang="ar-SA" sz="1800" dirty="0"/>
              <a:t>2- تنفذ بحوث التسويق غالباً من أجل معالجة أسباب حدوث مشكلة محددة بينما يرتبط عمل نظم المعلومات التسويق بتجميع و تخزين معلومات عامة أو خاصة ولكن لا تخص اي مشكلة محددة.</a:t>
            </a:r>
          </a:p>
          <a:p>
            <a:pPr marL="68580" indent="0" algn="r" rtl="1">
              <a:buNone/>
            </a:pPr>
            <a:r>
              <a:rPr lang="ar-SA" sz="1800" dirty="0"/>
              <a:t>3-  البيانات و المعلومات التي يتم تجميعها بواسطة بحوث التسويق قد تكون مرتبطة و محددة بموضوع معين.بينما البيانات و المعلومات التي يتم تخزينها بنظم المعلومات التسويقية عامة.</a:t>
            </a:r>
          </a:p>
          <a:p>
            <a:pPr marL="68580" indent="0" algn="r" rtl="1">
              <a:buNone/>
            </a:pPr>
            <a:r>
              <a:rPr lang="ar-SA" sz="1800" dirty="0"/>
              <a:t>4-مصداقية البيانات التي يتم جمعها بواسطة بحوث التسويق أعلى بكثير من مصداقية المعلومات التي يتم تجميعها و تخزينها بواسطة نظم المعلومات التسويقية.</a:t>
            </a:r>
            <a:endParaRPr lang="en-US" sz="1800" dirty="0"/>
          </a:p>
        </p:txBody>
      </p:sp>
    </p:spTree>
    <p:extLst>
      <p:ext uri="{BB962C8B-B14F-4D97-AF65-F5344CB8AC3E}">
        <p14:creationId xmlns:p14="http://schemas.microsoft.com/office/powerpoint/2010/main" val="3352324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p:cNvSpPr>
            <a:spLocks noGrp="1"/>
          </p:cNvSpPr>
          <p:nvPr>
            <p:ph idx="1"/>
          </p:nvPr>
        </p:nvSpPr>
        <p:spPr>
          <a:xfrm>
            <a:off x="571500" y="1219200"/>
            <a:ext cx="6019800" cy="6050236"/>
          </a:xfrm>
        </p:spPr>
        <p:txBody>
          <a:bodyPr>
            <a:normAutofit/>
          </a:bodyPr>
          <a:lstStyle/>
          <a:p>
            <a:pPr marL="68580" indent="0" algn="r" rtl="1">
              <a:buNone/>
            </a:pPr>
            <a:r>
              <a:rPr lang="ar-SA" sz="1800" dirty="0"/>
              <a:t>يعتبر البحث التسويقي نشاطا مخططاً يستخدم طرق البحث العلمي للحصول على نتائج يمكن دعمها بشواهد في واقع البيئة التسويقية و يمكن التحقق من صحتها من قبل الآخرين . ومن الواضح أنه بدون البحث التسويقي سيتعذر اتخاذ كثير من القرارات. ومن هنا سندرك سبب تخصيص مؤسسات الأعمال ميزانيات كبيرة للبحث التسويقي. </a:t>
            </a:r>
          </a:p>
          <a:p>
            <a:pPr algn="r" rtl="1"/>
            <a:r>
              <a:rPr lang="ar-SA" sz="1800" dirty="0"/>
              <a:t>ويوضح الجدول التالي المبالغ المنفقة من قبل الشركات على البحث التسويقي.</a:t>
            </a:r>
            <a:endParaRPr lang="en-US" sz="18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741" t="43750" r="38311" b="13194"/>
          <a:stretch/>
        </p:blipFill>
        <p:spPr bwMode="auto">
          <a:xfrm>
            <a:off x="1655789" y="4495800"/>
            <a:ext cx="4381500" cy="2469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مربع نص 4"/>
          <p:cNvSpPr txBox="1"/>
          <p:nvPr/>
        </p:nvSpPr>
        <p:spPr>
          <a:xfrm>
            <a:off x="3581400" y="76200"/>
            <a:ext cx="2438400" cy="646331"/>
          </a:xfrm>
          <a:prstGeom prst="rect">
            <a:avLst/>
          </a:prstGeom>
          <a:noFill/>
        </p:spPr>
        <p:txBody>
          <a:bodyPr wrap="square" rtlCol="0">
            <a:spAutoFit/>
          </a:bodyPr>
          <a:lstStyle/>
          <a:p>
            <a:pPr algn="ctr"/>
            <a:r>
              <a:rPr lang="ar-SA" dirty="0">
                <a:solidFill>
                  <a:schemeClr val="bg1"/>
                </a:solidFill>
              </a:rPr>
              <a:t>رابعاً- أهمية البحوث التسويقية</a:t>
            </a:r>
          </a:p>
        </p:txBody>
      </p:sp>
    </p:spTree>
    <p:extLst>
      <p:ext uri="{BB962C8B-B14F-4D97-AF65-F5344CB8AC3E}">
        <p14:creationId xmlns:p14="http://schemas.microsoft.com/office/powerpoint/2010/main" val="2376834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p:cNvSpPr>
            <a:spLocks noGrp="1"/>
          </p:cNvSpPr>
          <p:nvPr>
            <p:ph idx="1"/>
          </p:nvPr>
        </p:nvSpPr>
        <p:spPr>
          <a:xfrm>
            <a:off x="571500" y="1219200"/>
            <a:ext cx="6019800" cy="6050236"/>
          </a:xfrm>
        </p:spPr>
        <p:txBody>
          <a:bodyPr>
            <a:normAutofit/>
          </a:bodyPr>
          <a:lstStyle/>
          <a:p>
            <a:pPr marL="68580" indent="0" algn="r" rtl="1">
              <a:buNone/>
            </a:pPr>
            <a:r>
              <a:rPr lang="ar-SA" sz="1800" dirty="0">
                <a:solidFill>
                  <a:srgbClr val="00B0F0"/>
                </a:solidFill>
              </a:rPr>
              <a:t>1- مرحلة ما قبل الانتاج:</a:t>
            </a:r>
          </a:p>
          <a:p>
            <a:pPr marL="68580" indent="0" algn="r" rtl="1">
              <a:buNone/>
            </a:pPr>
            <a:r>
              <a:rPr lang="ar-SA" sz="1800" dirty="0"/>
              <a:t>السلع الجديدة: تعني السلع التي تؤدي وظيفة جديدة أو منفعة جديدة ولأول مرة  ,ويتم اختيار السوق للسلع الجديدة بناء على دارسات و أبحاث موجه لهذا الغرض.</a:t>
            </a:r>
          </a:p>
          <a:p>
            <a:pPr marL="68580" indent="0" algn="r" rtl="1">
              <a:buNone/>
            </a:pPr>
            <a:endParaRPr lang="ar-SA" sz="1800" dirty="0"/>
          </a:p>
          <a:p>
            <a:pPr marL="68580" indent="0" algn="r" rtl="1">
              <a:buNone/>
            </a:pPr>
            <a:r>
              <a:rPr lang="ar-SA" sz="1800" dirty="0"/>
              <a:t> </a:t>
            </a:r>
            <a:r>
              <a:rPr lang="ar-SA" sz="1800" dirty="0">
                <a:solidFill>
                  <a:srgbClr val="00B0F0"/>
                </a:solidFill>
              </a:rPr>
              <a:t>مراحل اختيار السوق لسلعة الجديدة:</a:t>
            </a:r>
          </a:p>
          <a:p>
            <a:pPr marL="68580" indent="0" algn="r" rtl="1">
              <a:buNone/>
            </a:pPr>
            <a:endParaRPr lang="ar-SA" sz="1800" dirty="0">
              <a:solidFill>
                <a:srgbClr val="00B0F0"/>
              </a:solidFill>
            </a:endParaRPr>
          </a:p>
          <a:p>
            <a:pPr marL="68580" indent="0" algn="r" rtl="1">
              <a:buNone/>
            </a:pPr>
            <a:r>
              <a:rPr lang="ar-SA" sz="1800" dirty="0"/>
              <a:t> دارسات تحليلة لتحديد مدى توفر الأموال اللازمة لإنتاج السلعة</a:t>
            </a:r>
          </a:p>
          <a:p>
            <a:pPr marL="68580" indent="0" algn="r" rtl="1">
              <a:buNone/>
            </a:pPr>
            <a:r>
              <a:rPr lang="ar-SA" sz="1800" dirty="0"/>
              <a:t>  دارسات تحليلية تبين تكلفة تسويق السلع الجديدة وطرحها في الأسواق </a:t>
            </a:r>
          </a:p>
          <a:p>
            <a:pPr marL="68580" indent="0" algn="r" rtl="1">
              <a:buNone/>
            </a:pPr>
            <a:r>
              <a:rPr lang="ar-SA" sz="1800" dirty="0"/>
              <a:t> دارسات اختبار ردود فعل المستهلكين</a:t>
            </a:r>
          </a:p>
          <a:p>
            <a:pPr marL="68580" indent="0" algn="r" rtl="1">
              <a:buNone/>
            </a:pPr>
            <a:endParaRPr lang="ar-SA" sz="1800" dirty="0"/>
          </a:p>
          <a:p>
            <a:pPr marL="68580" indent="0" algn="r" rtl="1">
              <a:buNone/>
            </a:pPr>
            <a:r>
              <a:rPr lang="ar-SA" sz="1800" dirty="0"/>
              <a:t>أمثلة: تحديد السوق المستهدفة</a:t>
            </a:r>
          </a:p>
          <a:p>
            <a:pPr marL="68580" indent="0" algn="r" rtl="1">
              <a:buNone/>
            </a:pPr>
            <a:r>
              <a:rPr lang="ar-SA" sz="1800" dirty="0"/>
              <a:t>تحديد حجم الطلب</a:t>
            </a:r>
          </a:p>
          <a:p>
            <a:pPr marL="68580" indent="0" algn="r" rtl="1">
              <a:buNone/>
            </a:pPr>
            <a:r>
              <a:rPr lang="ar-SA" sz="1800" dirty="0"/>
              <a:t>تجزئة السوق</a:t>
            </a:r>
          </a:p>
          <a:p>
            <a:pPr marL="68580" indent="0" algn="r" rtl="1">
              <a:buNone/>
            </a:pPr>
            <a:endParaRPr lang="en-US" sz="1800" dirty="0"/>
          </a:p>
        </p:txBody>
      </p:sp>
      <p:sp>
        <p:nvSpPr>
          <p:cNvPr id="5" name="مربع نص 4"/>
          <p:cNvSpPr txBox="1"/>
          <p:nvPr/>
        </p:nvSpPr>
        <p:spPr>
          <a:xfrm>
            <a:off x="3581400" y="76200"/>
            <a:ext cx="2438400" cy="646331"/>
          </a:xfrm>
          <a:prstGeom prst="rect">
            <a:avLst/>
          </a:prstGeom>
          <a:noFill/>
        </p:spPr>
        <p:txBody>
          <a:bodyPr wrap="square" rtlCol="0">
            <a:spAutoFit/>
          </a:bodyPr>
          <a:lstStyle/>
          <a:p>
            <a:pPr algn="ctr"/>
            <a:r>
              <a:rPr lang="ar-SA" dirty="0">
                <a:solidFill>
                  <a:schemeClr val="bg1"/>
                </a:solidFill>
              </a:rPr>
              <a:t>رابعاً- أهمية البحوث التسويقية</a:t>
            </a:r>
          </a:p>
        </p:txBody>
      </p:sp>
    </p:spTree>
    <p:extLst>
      <p:ext uri="{BB962C8B-B14F-4D97-AF65-F5344CB8AC3E}">
        <p14:creationId xmlns:p14="http://schemas.microsoft.com/office/powerpoint/2010/main" val="3773297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p:cNvSpPr>
            <a:spLocks noGrp="1"/>
          </p:cNvSpPr>
          <p:nvPr>
            <p:ph idx="1"/>
          </p:nvPr>
        </p:nvSpPr>
        <p:spPr>
          <a:xfrm>
            <a:off x="571500" y="1219200"/>
            <a:ext cx="6019800" cy="6050236"/>
          </a:xfrm>
        </p:spPr>
        <p:txBody>
          <a:bodyPr>
            <a:normAutofit lnSpcReduction="10000"/>
          </a:bodyPr>
          <a:lstStyle/>
          <a:p>
            <a:pPr marL="68580" indent="0" algn="r" rtl="1">
              <a:buNone/>
            </a:pPr>
            <a:r>
              <a:rPr lang="ar-SA" sz="1800" dirty="0">
                <a:solidFill>
                  <a:srgbClr val="00B0F0"/>
                </a:solidFill>
              </a:rPr>
              <a:t>2- مرحلة تدفق السلع و الخدمات من المنتج الى المستهلك:</a:t>
            </a:r>
          </a:p>
          <a:p>
            <a:pPr marL="68580" indent="0" algn="r" rtl="1">
              <a:buNone/>
            </a:pPr>
            <a:r>
              <a:rPr lang="ar-SA" sz="1800" dirty="0">
                <a:solidFill>
                  <a:srgbClr val="00B0F0"/>
                </a:solidFill>
              </a:rPr>
              <a:t>(المزيج التسويقي)</a:t>
            </a:r>
          </a:p>
          <a:p>
            <a:pPr marL="68580" indent="0" algn="r" rtl="1">
              <a:buNone/>
            </a:pPr>
            <a:r>
              <a:rPr lang="ar-SA" sz="1800" dirty="0">
                <a:solidFill>
                  <a:srgbClr val="00B0F0"/>
                </a:solidFill>
              </a:rPr>
              <a:t>المنتج :</a:t>
            </a:r>
          </a:p>
          <a:p>
            <a:pPr marL="68580" indent="0" algn="r" rtl="1">
              <a:buNone/>
            </a:pPr>
            <a:r>
              <a:rPr lang="ar-SA" sz="1800" dirty="0">
                <a:solidFill>
                  <a:schemeClr val="tx1"/>
                </a:solidFill>
              </a:rPr>
              <a:t>ما انواع المنتجات الممكن اضافتها؟</a:t>
            </a:r>
          </a:p>
          <a:p>
            <a:pPr marL="68580" indent="0" algn="r" rtl="1">
              <a:buNone/>
            </a:pPr>
            <a:r>
              <a:rPr lang="ar-SA" sz="1800" dirty="0">
                <a:solidFill>
                  <a:schemeClr val="tx1"/>
                </a:solidFill>
              </a:rPr>
              <a:t>ماهي اشكال المنتجات الممكن اضافتها؟</a:t>
            </a:r>
          </a:p>
          <a:p>
            <a:pPr marL="68580" indent="0" algn="r" rtl="1">
              <a:buNone/>
            </a:pPr>
            <a:r>
              <a:rPr lang="ar-SA" sz="1800" dirty="0">
                <a:solidFill>
                  <a:schemeClr val="tx1"/>
                </a:solidFill>
              </a:rPr>
              <a:t>ماهي المنتجات التي لابد حذفها؟</a:t>
            </a:r>
          </a:p>
          <a:p>
            <a:pPr marL="68580" indent="0" algn="r" rtl="1">
              <a:buNone/>
            </a:pPr>
            <a:r>
              <a:rPr lang="ar-SA" sz="1800" dirty="0">
                <a:solidFill>
                  <a:schemeClr val="tx1"/>
                </a:solidFill>
              </a:rPr>
              <a:t>ماهي شروط خدمات الضمان؟</a:t>
            </a:r>
          </a:p>
          <a:p>
            <a:pPr marL="68580" indent="0" algn="r" rtl="1">
              <a:buNone/>
            </a:pPr>
            <a:r>
              <a:rPr lang="ar-SA" sz="1800" dirty="0">
                <a:solidFill>
                  <a:srgbClr val="00B0F0"/>
                </a:solidFill>
              </a:rPr>
              <a:t>السعر:</a:t>
            </a:r>
          </a:p>
          <a:p>
            <a:pPr marL="68580" indent="0" algn="r" rtl="1">
              <a:buNone/>
            </a:pPr>
            <a:r>
              <a:rPr lang="ar-SA" sz="1800" dirty="0">
                <a:solidFill>
                  <a:schemeClr val="tx1"/>
                </a:solidFill>
              </a:rPr>
              <a:t>مامقدار الخصم الممنوح؟</a:t>
            </a:r>
          </a:p>
          <a:p>
            <a:pPr marL="68580" indent="0" algn="r" rtl="1">
              <a:buNone/>
            </a:pPr>
            <a:r>
              <a:rPr lang="ar-SA" sz="1800" dirty="0">
                <a:solidFill>
                  <a:schemeClr val="tx1"/>
                </a:solidFill>
              </a:rPr>
              <a:t>كيف يمكن تحديد السعر؟</a:t>
            </a:r>
          </a:p>
          <a:p>
            <a:pPr marL="68580" indent="0" algn="r" rtl="1">
              <a:buNone/>
            </a:pPr>
            <a:r>
              <a:rPr lang="ar-SA" sz="1800" dirty="0">
                <a:solidFill>
                  <a:schemeClr val="tx1"/>
                </a:solidFill>
              </a:rPr>
              <a:t>ماهو الاسلوب الذي يمكن الاعتماد عليه في تغير الاسعار؟</a:t>
            </a:r>
          </a:p>
          <a:p>
            <a:pPr marL="68580" indent="0" algn="r" rtl="1">
              <a:buNone/>
            </a:pPr>
            <a:r>
              <a:rPr lang="ar-SA" sz="1800" dirty="0">
                <a:solidFill>
                  <a:srgbClr val="00B0F0"/>
                </a:solidFill>
              </a:rPr>
              <a:t>التوزيع:</a:t>
            </a:r>
          </a:p>
          <a:p>
            <a:pPr marL="68580" indent="0" algn="r" rtl="1">
              <a:buNone/>
            </a:pPr>
            <a:r>
              <a:rPr lang="ar-SA" sz="1800" dirty="0">
                <a:solidFill>
                  <a:schemeClr val="tx1"/>
                </a:solidFill>
              </a:rPr>
              <a:t>ماهي انواع المحال التي ستوزع المنتجات؟</a:t>
            </a:r>
          </a:p>
          <a:p>
            <a:pPr marL="68580" indent="0" algn="r" rtl="1">
              <a:buNone/>
            </a:pPr>
            <a:r>
              <a:rPr lang="ar-SA" sz="1800" dirty="0">
                <a:solidFill>
                  <a:schemeClr val="tx1"/>
                </a:solidFill>
              </a:rPr>
              <a:t>ماهي اساليب النقل ؟</a:t>
            </a:r>
          </a:p>
          <a:p>
            <a:pPr marL="68580" indent="0" algn="r" rtl="1">
              <a:buNone/>
            </a:pPr>
            <a:r>
              <a:rPr lang="ar-SA" sz="1800" dirty="0">
                <a:solidFill>
                  <a:schemeClr val="tx1"/>
                </a:solidFill>
              </a:rPr>
              <a:t>ما هو عدد المخازن؟</a:t>
            </a:r>
          </a:p>
          <a:p>
            <a:pPr marL="68580" indent="0" algn="r" rtl="1">
              <a:buNone/>
            </a:pPr>
            <a:r>
              <a:rPr lang="ar-SA" sz="1800" dirty="0">
                <a:solidFill>
                  <a:srgbClr val="00B0F0"/>
                </a:solidFill>
              </a:rPr>
              <a:t>الترويج:</a:t>
            </a:r>
          </a:p>
          <a:p>
            <a:pPr marL="68580" indent="0" algn="r" rtl="1">
              <a:buNone/>
            </a:pPr>
            <a:r>
              <a:rPr lang="ar-SA" sz="1800" dirty="0">
                <a:solidFill>
                  <a:schemeClr val="tx1"/>
                </a:solidFill>
              </a:rPr>
              <a:t>ماهي النقاط الترويجية التي ستتركز عليها الحملة؟</a:t>
            </a:r>
          </a:p>
          <a:p>
            <a:pPr marL="68580" indent="0" algn="r" rtl="1">
              <a:buNone/>
            </a:pPr>
            <a:r>
              <a:rPr lang="ar-SA" sz="1800" dirty="0">
                <a:solidFill>
                  <a:schemeClr val="tx1"/>
                </a:solidFill>
              </a:rPr>
              <a:t>ماهي نقاط الاعلان المرغوبة؟</a:t>
            </a:r>
          </a:p>
          <a:p>
            <a:pPr marL="68580" indent="0" algn="r" rtl="1">
              <a:buNone/>
            </a:pPr>
            <a:r>
              <a:rPr lang="ar-SA" sz="1800" dirty="0">
                <a:solidFill>
                  <a:schemeClr val="tx1"/>
                </a:solidFill>
              </a:rPr>
              <a:t>لمن توجه حملة الاعلان؟</a:t>
            </a:r>
          </a:p>
          <a:p>
            <a:pPr marL="68580" indent="0" algn="r" rtl="1">
              <a:buNone/>
            </a:pPr>
            <a:endParaRPr lang="ar-SA" sz="1800" dirty="0">
              <a:solidFill>
                <a:schemeClr val="tx1"/>
              </a:solidFill>
            </a:endParaRPr>
          </a:p>
          <a:p>
            <a:pPr marL="68580" indent="0" algn="r" rtl="1">
              <a:buNone/>
            </a:pPr>
            <a:endParaRPr lang="en-US" sz="1800" dirty="0"/>
          </a:p>
        </p:txBody>
      </p:sp>
      <p:sp>
        <p:nvSpPr>
          <p:cNvPr id="5" name="مربع نص 4"/>
          <p:cNvSpPr txBox="1"/>
          <p:nvPr/>
        </p:nvSpPr>
        <p:spPr>
          <a:xfrm>
            <a:off x="3581400" y="76200"/>
            <a:ext cx="2438400" cy="646331"/>
          </a:xfrm>
          <a:prstGeom prst="rect">
            <a:avLst/>
          </a:prstGeom>
          <a:noFill/>
        </p:spPr>
        <p:txBody>
          <a:bodyPr wrap="square" rtlCol="0">
            <a:spAutoFit/>
          </a:bodyPr>
          <a:lstStyle/>
          <a:p>
            <a:pPr algn="ctr"/>
            <a:r>
              <a:rPr lang="ar-SA" dirty="0">
                <a:solidFill>
                  <a:schemeClr val="bg1"/>
                </a:solidFill>
              </a:rPr>
              <a:t>رابعاً- أهمية البحوث التسويقية</a:t>
            </a:r>
          </a:p>
        </p:txBody>
      </p:sp>
    </p:spTree>
    <p:extLst>
      <p:ext uri="{BB962C8B-B14F-4D97-AF65-F5344CB8AC3E}">
        <p14:creationId xmlns:p14="http://schemas.microsoft.com/office/powerpoint/2010/main" val="1783859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p:cNvSpPr>
            <a:spLocks noGrp="1"/>
          </p:cNvSpPr>
          <p:nvPr>
            <p:ph idx="1"/>
          </p:nvPr>
        </p:nvSpPr>
        <p:spPr>
          <a:xfrm>
            <a:off x="571500" y="1219200"/>
            <a:ext cx="6019800" cy="6050236"/>
          </a:xfrm>
        </p:spPr>
        <p:txBody>
          <a:bodyPr>
            <a:normAutofit/>
          </a:bodyPr>
          <a:lstStyle/>
          <a:p>
            <a:pPr marL="68580" indent="0" algn="r" rtl="1">
              <a:buNone/>
            </a:pPr>
            <a:r>
              <a:rPr lang="ar-SA" sz="1800" dirty="0">
                <a:solidFill>
                  <a:srgbClr val="00B0F0"/>
                </a:solidFill>
              </a:rPr>
              <a:t>3- مرحلة ما بعد الانتقال الملكية:</a:t>
            </a:r>
          </a:p>
          <a:p>
            <a:pPr marL="68580" indent="0" algn="r" rtl="1">
              <a:buNone/>
            </a:pPr>
            <a:r>
              <a:rPr lang="ar-SA" sz="1800" dirty="0"/>
              <a:t>من هم  المنافسين؟.</a:t>
            </a:r>
          </a:p>
          <a:p>
            <a:pPr marL="68580" indent="0" algn="r" rtl="1">
              <a:buNone/>
            </a:pPr>
            <a:r>
              <a:rPr lang="ar-SA" sz="1800" dirty="0"/>
              <a:t>دراسة التغيرات البيئية و الاقتصادية و الاجتماعية</a:t>
            </a:r>
          </a:p>
          <a:p>
            <a:pPr marL="68580" indent="0" algn="r" rtl="1">
              <a:buNone/>
            </a:pPr>
            <a:r>
              <a:rPr lang="ar-SA" sz="1800" dirty="0"/>
              <a:t>التغيرات المتوقعة في السوق</a:t>
            </a:r>
          </a:p>
          <a:p>
            <a:pPr marL="68580" indent="0" algn="r" rtl="1">
              <a:buNone/>
            </a:pPr>
            <a:r>
              <a:rPr lang="ar-SA" sz="1800" dirty="0"/>
              <a:t>الدراسة المستمرة لخدمات الضمان و خدمة ما بعد البيع.</a:t>
            </a:r>
            <a:endParaRPr lang="en-US" sz="1800" dirty="0"/>
          </a:p>
        </p:txBody>
      </p:sp>
      <p:sp>
        <p:nvSpPr>
          <p:cNvPr id="5" name="مربع نص 4"/>
          <p:cNvSpPr txBox="1"/>
          <p:nvPr/>
        </p:nvSpPr>
        <p:spPr>
          <a:xfrm>
            <a:off x="3581400" y="76200"/>
            <a:ext cx="2438400" cy="646331"/>
          </a:xfrm>
          <a:prstGeom prst="rect">
            <a:avLst/>
          </a:prstGeom>
          <a:noFill/>
        </p:spPr>
        <p:txBody>
          <a:bodyPr wrap="square" rtlCol="0">
            <a:spAutoFit/>
          </a:bodyPr>
          <a:lstStyle/>
          <a:p>
            <a:pPr algn="ctr"/>
            <a:r>
              <a:rPr lang="ar-SA" dirty="0">
                <a:solidFill>
                  <a:schemeClr val="bg1"/>
                </a:solidFill>
              </a:rPr>
              <a:t>رابعاً- أهمية البحوث التسويقية</a:t>
            </a:r>
          </a:p>
        </p:txBody>
      </p:sp>
    </p:spTree>
    <p:extLst>
      <p:ext uri="{BB962C8B-B14F-4D97-AF65-F5344CB8AC3E}">
        <p14:creationId xmlns:p14="http://schemas.microsoft.com/office/powerpoint/2010/main" val="313761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shade val="94000"/>
                <a:satMod val="114000"/>
                <a:lumMod val="96000"/>
              </a:schemeClr>
            </a:gs>
            <a:gs pos="18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5845B0-F276-4E26-8B78-04273BD5674F}"/>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966371E0-19DA-4166-AE83-8EF10177EC6E}"/>
              </a:ext>
            </a:extLst>
          </p:cNvPr>
          <p:cNvPicPr>
            <a:picLocks noGrp="1" noChangeAspect="1"/>
          </p:cNvPicPr>
          <p:nvPr>
            <p:ph idx="1"/>
          </p:nvPr>
        </p:nvPicPr>
        <p:blipFill>
          <a:blip r:embed="rId2"/>
          <a:stretch>
            <a:fillRect/>
          </a:stretch>
        </p:blipFill>
        <p:spPr>
          <a:xfrm>
            <a:off x="994473" y="1346351"/>
            <a:ext cx="4128415" cy="5504554"/>
          </a:xfrm>
          <a:prstGeom prst="rect">
            <a:avLst/>
          </a:prstGeom>
        </p:spPr>
      </p:pic>
      <p:sp>
        <p:nvSpPr>
          <p:cNvPr id="5" name="Rectangle 4">
            <a:extLst>
              <a:ext uri="{FF2B5EF4-FFF2-40B4-BE49-F238E27FC236}">
                <a16:creationId xmlns:a16="http://schemas.microsoft.com/office/drawing/2014/main" xmlns="" id="{914030B7-FEB7-4364-8106-EA2148AB7A30}"/>
              </a:ext>
            </a:extLst>
          </p:cNvPr>
          <p:cNvSpPr/>
          <p:nvPr/>
        </p:nvSpPr>
        <p:spPr>
          <a:xfrm>
            <a:off x="4583368" y="1370219"/>
            <a:ext cx="529527" cy="545820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25092084-D98A-4E57-96F1-7AE2C80B1535}"/>
              </a:ext>
            </a:extLst>
          </p:cNvPr>
          <p:cNvSpPr/>
          <p:nvPr/>
        </p:nvSpPr>
        <p:spPr>
          <a:xfrm>
            <a:off x="994473" y="1392703"/>
            <a:ext cx="529527" cy="545820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3086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E4546E-86C7-4144-89DE-C41138657876}"/>
              </a:ext>
            </a:extLst>
          </p:cNvPr>
          <p:cNvSpPr>
            <a:spLocks noGrp="1"/>
          </p:cNvSpPr>
          <p:nvPr>
            <p:ph type="title"/>
          </p:nvPr>
        </p:nvSpPr>
        <p:spPr/>
        <p:txBody>
          <a:bodyPr/>
          <a:lstStyle/>
          <a:p>
            <a:pPr algn="ctr"/>
            <a:r>
              <a:rPr lang="ar-SA" dirty="0"/>
              <a:t>تمرين</a:t>
            </a:r>
            <a:endParaRPr lang="en-US" dirty="0"/>
          </a:p>
        </p:txBody>
      </p:sp>
      <p:sp>
        <p:nvSpPr>
          <p:cNvPr id="3" name="Content Placeholder 2">
            <a:extLst>
              <a:ext uri="{FF2B5EF4-FFF2-40B4-BE49-F238E27FC236}">
                <a16:creationId xmlns:a16="http://schemas.microsoft.com/office/drawing/2014/main" xmlns="" id="{1D3345BB-F4E1-44B3-94D4-25C86DFCCC18}"/>
              </a:ext>
            </a:extLst>
          </p:cNvPr>
          <p:cNvSpPr>
            <a:spLocks noGrp="1"/>
          </p:cNvSpPr>
          <p:nvPr>
            <p:ph idx="1"/>
          </p:nvPr>
        </p:nvSpPr>
        <p:spPr/>
        <p:txBody>
          <a:bodyPr/>
          <a:lstStyle/>
          <a:p>
            <a:pPr algn="r" rtl="1"/>
            <a:r>
              <a:rPr lang="ar-SA" dirty="0"/>
              <a:t>عن طريق مجموعات , ناقشي بعض المشاكل التي قد تواجهه الشركات في مسيرتها التسويقية.</a:t>
            </a:r>
          </a:p>
          <a:p>
            <a:pPr algn="r" rtl="1"/>
            <a:r>
              <a:rPr lang="ar-SA" dirty="0"/>
              <a:t>الربط بأنواع البحوث.</a:t>
            </a:r>
            <a:endParaRPr lang="en-US" dirty="0"/>
          </a:p>
        </p:txBody>
      </p:sp>
    </p:spTree>
    <p:extLst>
      <p:ext uri="{BB962C8B-B14F-4D97-AF65-F5344CB8AC3E}">
        <p14:creationId xmlns:p14="http://schemas.microsoft.com/office/powerpoint/2010/main" val="3993732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p:cNvSpPr>
            <a:spLocks noGrp="1"/>
          </p:cNvSpPr>
          <p:nvPr>
            <p:ph idx="1"/>
          </p:nvPr>
        </p:nvSpPr>
        <p:spPr>
          <a:xfrm>
            <a:off x="381000" y="1676400"/>
            <a:ext cx="6096000" cy="6202636"/>
          </a:xfrm>
        </p:spPr>
        <p:txBody>
          <a:bodyPr/>
          <a:lstStyle/>
          <a:p>
            <a:pPr marL="68580" indent="0" algn="r" rtl="1">
              <a:buNone/>
            </a:pPr>
            <a:r>
              <a:rPr lang="ar-SA" dirty="0"/>
              <a:t>يمكن تصنيف البحوث التسويقية وفقاً للمجال الذي يدور البحث فيه:</a:t>
            </a:r>
          </a:p>
          <a:p>
            <a:pPr algn="justLow" rtl="1">
              <a:buFontTx/>
              <a:buChar char="-"/>
            </a:pPr>
            <a:r>
              <a:rPr lang="ar-SA" dirty="0"/>
              <a:t>بحوث البيئة التسويقية </a:t>
            </a:r>
            <a:r>
              <a:rPr lang="en-US" dirty="0"/>
              <a:t>(PRESTCOM)</a:t>
            </a:r>
            <a:endParaRPr lang="ar-SA" dirty="0"/>
          </a:p>
          <a:p>
            <a:pPr algn="justLow" rtl="1">
              <a:buFontTx/>
              <a:buChar char="-"/>
            </a:pPr>
            <a:r>
              <a:rPr lang="ar-SA" dirty="0"/>
              <a:t>بحوث المنافسة</a:t>
            </a:r>
          </a:p>
          <a:p>
            <a:pPr algn="justLow" rtl="1">
              <a:buFontTx/>
              <a:buChar char="-"/>
            </a:pPr>
            <a:r>
              <a:rPr lang="ar-SA" dirty="0"/>
              <a:t>بحوث المنتج </a:t>
            </a:r>
          </a:p>
          <a:p>
            <a:pPr algn="justLow" rtl="1">
              <a:buFontTx/>
              <a:buChar char="-"/>
            </a:pPr>
            <a:r>
              <a:rPr lang="ar-SA" dirty="0"/>
              <a:t>بحوث المستهلك</a:t>
            </a:r>
          </a:p>
          <a:p>
            <a:pPr algn="justLow" rtl="1">
              <a:buFontTx/>
              <a:buChar char="-"/>
            </a:pPr>
            <a:r>
              <a:rPr lang="ar-SA" dirty="0"/>
              <a:t>بحوث الأسعار </a:t>
            </a:r>
            <a:r>
              <a:rPr lang="en-US" dirty="0"/>
              <a:t>(Price Discrimination)</a:t>
            </a:r>
            <a:endParaRPr lang="ar-SA" dirty="0"/>
          </a:p>
          <a:p>
            <a:pPr algn="justLow" rtl="1">
              <a:buFontTx/>
              <a:buChar char="-"/>
            </a:pPr>
            <a:r>
              <a:rPr lang="ar-SA" dirty="0"/>
              <a:t>بحوث الترويج والإعلان</a:t>
            </a:r>
          </a:p>
          <a:p>
            <a:pPr algn="justLow" rtl="1">
              <a:buFontTx/>
              <a:buChar char="-"/>
            </a:pPr>
            <a:r>
              <a:rPr lang="ar-SA" dirty="0"/>
              <a:t>بحوث المبيعات والتوزيع</a:t>
            </a:r>
          </a:p>
          <a:p>
            <a:pPr algn="justLow" rtl="1">
              <a:buFontTx/>
              <a:buChar char="-"/>
            </a:pPr>
            <a:r>
              <a:rPr lang="ar-SA" dirty="0"/>
              <a:t>بحوث التبادل بين المؤسسات</a:t>
            </a:r>
            <a:r>
              <a:rPr lang="en-US" dirty="0"/>
              <a:t> (B2B)</a:t>
            </a:r>
            <a:endParaRPr lang="ar-SA" dirty="0"/>
          </a:p>
          <a:p>
            <a:pPr algn="justLow" rtl="1">
              <a:buFontTx/>
              <a:buChar char="-"/>
            </a:pPr>
            <a:endParaRPr lang="ar-SA" dirty="0"/>
          </a:p>
          <a:p>
            <a:pPr algn="justLow" rtl="1">
              <a:buFontTx/>
              <a:buChar char="-"/>
            </a:pPr>
            <a:endParaRPr lang="en-US" dirty="0"/>
          </a:p>
        </p:txBody>
      </p:sp>
      <p:sp>
        <p:nvSpPr>
          <p:cNvPr id="5" name="مربع نص 4"/>
          <p:cNvSpPr txBox="1"/>
          <p:nvPr/>
        </p:nvSpPr>
        <p:spPr>
          <a:xfrm>
            <a:off x="3581400" y="76200"/>
            <a:ext cx="2438400" cy="646331"/>
          </a:xfrm>
          <a:prstGeom prst="rect">
            <a:avLst/>
          </a:prstGeom>
          <a:noFill/>
        </p:spPr>
        <p:txBody>
          <a:bodyPr wrap="square" rtlCol="0">
            <a:spAutoFit/>
          </a:bodyPr>
          <a:lstStyle/>
          <a:p>
            <a:pPr algn="ctr"/>
            <a:r>
              <a:rPr lang="ar-SA" dirty="0">
                <a:solidFill>
                  <a:schemeClr val="bg1"/>
                </a:solidFill>
              </a:rPr>
              <a:t>خامساً- مجالات البحث التسويقي</a:t>
            </a:r>
          </a:p>
        </p:txBody>
      </p:sp>
    </p:spTree>
    <p:extLst>
      <p:ext uri="{BB962C8B-B14F-4D97-AF65-F5344CB8AC3E}">
        <p14:creationId xmlns:p14="http://schemas.microsoft.com/office/powerpoint/2010/main" val="3956181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p:cNvSpPr>
            <a:spLocks noGrp="1"/>
          </p:cNvSpPr>
          <p:nvPr>
            <p:ph idx="1"/>
          </p:nvPr>
        </p:nvSpPr>
        <p:spPr>
          <a:xfrm>
            <a:off x="381000" y="1219200"/>
            <a:ext cx="6096000" cy="6659836"/>
          </a:xfrm>
        </p:spPr>
        <p:txBody>
          <a:bodyPr/>
          <a:lstStyle/>
          <a:p>
            <a:pPr algn="justLow" rtl="1"/>
            <a:r>
              <a:rPr lang="ar-SA" sz="1800" dirty="0"/>
              <a:t>بعض المجالات التي تشكل موضوعات للبحث التسويقي.</a:t>
            </a:r>
          </a:p>
          <a:p>
            <a:pPr algn="justLow" rtl="1"/>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72" t="23864" r="35472" b="17424"/>
          <a:stretch/>
        </p:blipFill>
        <p:spPr bwMode="auto">
          <a:xfrm>
            <a:off x="914400" y="2286000"/>
            <a:ext cx="5460158" cy="38393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3612395" y="199080"/>
            <a:ext cx="3142207" cy="369332"/>
          </a:xfrm>
          <a:prstGeom prst="rect">
            <a:avLst/>
          </a:prstGeom>
          <a:noFill/>
        </p:spPr>
        <p:txBody>
          <a:bodyPr wrap="none" rtlCol="0">
            <a:spAutoFit/>
          </a:bodyPr>
          <a:lstStyle/>
          <a:p>
            <a:pPr algn="ctr"/>
            <a:r>
              <a:rPr lang="ar-SA">
                <a:solidFill>
                  <a:schemeClr val="bg1"/>
                </a:solidFill>
              </a:rPr>
              <a:t>مجالات البحث التسويقي</a:t>
            </a:r>
            <a:endParaRPr lang="ar-SA" dirty="0">
              <a:solidFill>
                <a:schemeClr val="bg1"/>
              </a:solidFill>
            </a:endParaRPr>
          </a:p>
        </p:txBody>
      </p:sp>
    </p:spTree>
    <p:extLst>
      <p:ext uri="{BB962C8B-B14F-4D97-AF65-F5344CB8AC3E}">
        <p14:creationId xmlns:p14="http://schemas.microsoft.com/office/powerpoint/2010/main" val="506989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a:t>من هي أستاذة المقرر؟</a:t>
            </a:r>
            <a:endParaRPr lang="en-US" dirty="0"/>
          </a:p>
        </p:txBody>
      </p:sp>
      <p:sp>
        <p:nvSpPr>
          <p:cNvPr id="3" name="Content Placeholder 2"/>
          <p:cNvSpPr>
            <a:spLocks noGrp="1"/>
          </p:cNvSpPr>
          <p:nvPr>
            <p:ph sz="quarter" idx="1"/>
          </p:nvPr>
        </p:nvSpPr>
        <p:spPr/>
        <p:txBody>
          <a:bodyPr>
            <a:normAutofit/>
          </a:bodyPr>
          <a:lstStyle/>
          <a:p>
            <a:pPr algn="r" rtl="1">
              <a:buNone/>
            </a:pPr>
            <a:r>
              <a:rPr lang="ar-SA" altLang="en-US" sz="1800" b="1" dirty="0">
                <a:sym typeface="Wingdings 2" panose="05020102010507070707" pitchFamily="18" charset="2"/>
              </a:rPr>
              <a:t>لوليا عبدالله الرشيد</a:t>
            </a:r>
          </a:p>
          <a:p>
            <a:pPr algn="r" rtl="1">
              <a:buNone/>
            </a:pPr>
            <a:endParaRPr lang="ar-SA" altLang="en-US" sz="1800" b="1" dirty="0">
              <a:sym typeface="Wingdings 2" panose="05020102010507070707" pitchFamily="18" charset="2"/>
            </a:endParaRPr>
          </a:p>
          <a:p>
            <a:pPr algn="r" rtl="1"/>
            <a:r>
              <a:rPr lang="ar-SA" altLang="en-US" sz="1350" b="1" dirty="0"/>
              <a:t>بكالوريوس</a:t>
            </a:r>
            <a:r>
              <a:rPr lang="en-US" altLang="en-US" sz="1350" b="1" dirty="0">
                <a:cs typeface="Arial" panose="020B0604020202020204" pitchFamily="34" charset="0"/>
              </a:rPr>
              <a:t>"</a:t>
            </a:r>
            <a:r>
              <a:rPr lang="ar-SA" altLang="en-US" sz="1350" b="1" dirty="0"/>
              <a:t>محاسبة" كلية العلوم الإدارية، (جامعة الملك سعود، الرياض، المملكة العربية السعودية).</a:t>
            </a:r>
            <a:endParaRPr lang="en-US" altLang="en-US" sz="1350" b="1" dirty="0">
              <a:cs typeface="Arial" panose="020B0604020202020204" pitchFamily="34" charset="0"/>
            </a:endParaRPr>
          </a:p>
          <a:p>
            <a:pPr algn="r" rtl="1"/>
            <a:r>
              <a:rPr lang="en-US" altLang="en-US" sz="1350" b="1" dirty="0">
                <a:cs typeface="Arial" panose="020B0604020202020204" pitchFamily="34" charset="0"/>
              </a:rPr>
              <a:t> </a:t>
            </a:r>
            <a:r>
              <a:rPr lang="ar-SA" altLang="en-US" sz="1350" b="1" dirty="0"/>
              <a:t>ماجستير إدارة أعمال (</a:t>
            </a:r>
            <a:r>
              <a:rPr lang="en-US" altLang="en-US" sz="1350" b="1" dirty="0">
                <a:cs typeface="Arial" panose="020B0604020202020204" pitchFamily="34" charset="0"/>
              </a:rPr>
              <a:t>MBA</a:t>
            </a:r>
            <a:r>
              <a:rPr lang="ar-SA" altLang="en-US" sz="1350" b="1" dirty="0"/>
              <a:t>), جامعة ويسترن نيو انجلند, بوسطن, ماسيتشوتس, الولايات المتحدة الأمريكية.</a:t>
            </a:r>
            <a:endParaRPr lang="en-US" altLang="en-US" sz="1350" b="1" dirty="0">
              <a:cs typeface="Arial" panose="020B0604020202020204" pitchFamily="34" charset="0"/>
            </a:endParaRPr>
          </a:p>
          <a:p>
            <a:pPr algn="r" rtl="1"/>
            <a:r>
              <a:rPr lang="ar-SA" altLang="en-US" sz="1350" b="1" dirty="0"/>
              <a:t> دبلوم في أنظمة الكمبيوتر</a:t>
            </a:r>
            <a:r>
              <a:rPr lang="en-US" altLang="en-US" sz="1350" b="1" dirty="0">
                <a:cs typeface="Arial" panose="020B0604020202020204" pitchFamily="34" charset="0"/>
              </a:rPr>
              <a:t>computer learning center, </a:t>
            </a:r>
            <a:r>
              <a:rPr lang="ar-SA" altLang="en-US" sz="1350" b="1" dirty="0"/>
              <a:t> بوسطن, الولايات المتحدة الأمريكية.</a:t>
            </a:r>
          </a:p>
          <a:p>
            <a:pPr marL="0" indent="0" algn="r" rtl="1">
              <a:buNone/>
            </a:pPr>
            <a:endParaRPr lang="en-US" altLang="en-US" dirty="0">
              <a:cs typeface="Arial" panose="020B0604020202020204" pitchFamily="34" charset="0"/>
            </a:endParaRPr>
          </a:p>
        </p:txBody>
      </p:sp>
    </p:spTree>
    <p:extLst>
      <p:ext uri="{BB962C8B-B14F-4D97-AF65-F5344CB8AC3E}">
        <p14:creationId xmlns:p14="http://schemas.microsoft.com/office/powerpoint/2010/main" val="1801639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p:cNvSpPr>
            <a:spLocks noGrp="1"/>
          </p:cNvSpPr>
          <p:nvPr>
            <p:ph idx="1"/>
          </p:nvPr>
        </p:nvSpPr>
        <p:spPr>
          <a:xfrm>
            <a:off x="609600" y="1752600"/>
            <a:ext cx="5867400" cy="6126436"/>
          </a:xfrm>
        </p:spPr>
        <p:txBody>
          <a:bodyPr>
            <a:normAutofit/>
          </a:bodyPr>
          <a:lstStyle/>
          <a:p>
            <a:pPr marL="68580" indent="0" algn="justLow" rtl="1">
              <a:buNone/>
            </a:pPr>
            <a:r>
              <a:rPr lang="ar-SA" sz="2800" b="1" dirty="0"/>
              <a:t>1- التكلفة:</a:t>
            </a:r>
          </a:p>
          <a:p>
            <a:pPr marL="68580" indent="0" algn="justLow" rtl="1">
              <a:buNone/>
            </a:pPr>
            <a:r>
              <a:rPr lang="ar-SA" sz="2000" dirty="0"/>
              <a:t>الموازنة بين التكلفة و الجهد و العائد.</a:t>
            </a:r>
          </a:p>
          <a:p>
            <a:pPr marL="68580" indent="0" algn="justLow" rtl="1">
              <a:buNone/>
            </a:pPr>
            <a:endParaRPr lang="ar-SA" sz="2800" b="1" dirty="0"/>
          </a:p>
          <a:p>
            <a:pPr marL="68580" indent="0" algn="justLow" rtl="1">
              <a:buNone/>
            </a:pPr>
            <a:r>
              <a:rPr lang="ar-SA" sz="2800" b="1" dirty="0"/>
              <a:t>2- الوقت:</a:t>
            </a:r>
          </a:p>
          <a:p>
            <a:pPr marL="68580" indent="0" algn="justLow" rtl="1">
              <a:buNone/>
            </a:pPr>
            <a:r>
              <a:rPr lang="ar-SA" sz="2000" dirty="0"/>
              <a:t>مراعاة وقت القرار و أهميته.</a:t>
            </a:r>
          </a:p>
          <a:p>
            <a:pPr marL="68580" indent="0" algn="justLow" rtl="1">
              <a:buNone/>
            </a:pPr>
            <a:endParaRPr lang="ar-SA" sz="2800" b="1" dirty="0"/>
          </a:p>
          <a:p>
            <a:pPr marL="68580" indent="0" algn="justLow" rtl="1">
              <a:buNone/>
            </a:pPr>
            <a:r>
              <a:rPr lang="ar-SA" sz="2800" b="1" dirty="0"/>
              <a:t>3- عدم الاستفادة من البحوث:</a:t>
            </a:r>
          </a:p>
          <a:p>
            <a:pPr marL="68580" indent="0" algn="justLow" rtl="1">
              <a:buNone/>
            </a:pPr>
            <a:r>
              <a:rPr lang="ar-SA" sz="2000" dirty="0"/>
              <a:t>بحوث عملية</a:t>
            </a:r>
          </a:p>
          <a:p>
            <a:pPr marL="68580" indent="0" algn="justLow" rtl="1">
              <a:buNone/>
            </a:pPr>
            <a:endParaRPr lang="ar-SA" sz="1800" dirty="0"/>
          </a:p>
          <a:p>
            <a:pPr marL="68580" indent="0" algn="justLow" rtl="1">
              <a:buNone/>
            </a:pPr>
            <a:endParaRPr lang="ar-SA" sz="1800" dirty="0"/>
          </a:p>
          <a:p>
            <a:pPr marL="68580" indent="0" algn="justLow" rtl="1">
              <a:buNone/>
            </a:pPr>
            <a:endParaRPr lang="ar-SA" sz="1800" dirty="0"/>
          </a:p>
          <a:p>
            <a:pPr marL="68580" indent="0" algn="justLow" rtl="1">
              <a:buNone/>
            </a:pPr>
            <a:endParaRPr lang="ar-SA" sz="1800" dirty="0"/>
          </a:p>
        </p:txBody>
      </p:sp>
      <p:sp>
        <p:nvSpPr>
          <p:cNvPr id="3" name="مربع نص 2"/>
          <p:cNvSpPr txBox="1"/>
          <p:nvPr/>
        </p:nvSpPr>
        <p:spPr>
          <a:xfrm>
            <a:off x="3581400" y="76200"/>
            <a:ext cx="2438400" cy="646331"/>
          </a:xfrm>
          <a:prstGeom prst="rect">
            <a:avLst/>
          </a:prstGeom>
          <a:noFill/>
        </p:spPr>
        <p:txBody>
          <a:bodyPr wrap="square" rtlCol="0">
            <a:spAutoFit/>
          </a:bodyPr>
          <a:lstStyle/>
          <a:p>
            <a:pPr algn="ctr"/>
            <a:r>
              <a:rPr lang="ar-SA" dirty="0">
                <a:solidFill>
                  <a:schemeClr val="bg1"/>
                </a:solidFill>
              </a:rPr>
              <a:t>سادساً - محددات البحث التسويقي:</a:t>
            </a:r>
          </a:p>
        </p:txBody>
      </p:sp>
    </p:spTree>
    <p:extLst>
      <p:ext uri="{BB962C8B-B14F-4D97-AF65-F5344CB8AC3E}">
        <p14:creationId xmlns:p14="http://schemas.microsoft.com/office/powerpoint/2010/main" val="77330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صر نائب للمحتوى 2"/>
          <p:cNvSpPr>
            <a:spLocks noGrp="1"/>
          </p:cNvSpPr>
          <p:nvPr>
            <p:ph idx="1"/>
          </p:nvPr>
        </p:nvSpPr>
        <p:spPr>
          <a:xfrm>
            <a:off x="647700" y="914400"/>
            <a:ext cx="5867400" cy="6126436"/>
          </a:xfrm>
        </p:spPr>
        <p:txBody>
          <a:bodyPr>
            <a:normAutofit/>
          </a:bodyPr>
          <a:lstStyle/>
          <a:p>
            <a:pPr marL="68580" indent="0" algn="justLow" rtl="1">
              <a:buNone/>
            </a:pPr>
            <a:endParaRPr lang="ar-SA" sz="1800" dirty="0"/>
          </a:p>
          <a:p>
            <a:pPr marL="68580" indent="0" algn="justLow" rtl="1">
              <a:buNone/>
            </a:pPr>
            <a:endParaRPr lang="ar-SA" sz="1800" dirty="0">
              <a:solidFill>
                <a:srgbClr val="0070C0"/>
              </a:solidFill>
            </a:endParaRPr>
          </a:p>
          <a:p>
            <a:pPr algn="justLow" rtl="1"/>
            <a:r>
              <a:rPr lang="ar-SA" sz="1800" dirty="0"/>
              <a:t> توفر المعلومات التي تحتاجها المؤسسة لصنع القرار.</a:t>
            </a:r>
          </a:p>
          <a:p>
            <a:pPr algn="justLow" rtl="1"/>
            <a:r>
              <a:rPr lang="ar-SA" sz="1800" dirty="0"/>
              <a:t> عدم توفر وقت كاف لإجراء البحث مع ضرورة اتخاذ قرار إداري عاجل.</a:t>
            </a:r>
          </a:p>
          <a:p>
            <a:pPr algn="justLow" rtl="1"/>
            <a:r>
              <a:rPr lang="ar-SA" sz="1800" dirty="0"/>
              <a:t> عدم توفر مخصصات مالية للبحث.</a:t>
            </a:r>
          </a:p>
          <a:p>
            <a:pPr algn="justLow" rtl="1"/>
            <a:r>
              <a:rPr lang="ar-SA" sz="1800" dirty="0"/>
              <a:t> تكلفة إجراء البحث تفوق الفائدة المتحصلة من إجراء البحث.</a:t>
            </a:r>
          </a:p>
          <a:p>
            <a:pPr algn="justLow" rtl="1"/>
            <a:r>
              <a:rPr lang="ar-SA" sz="1800" dirty="0"/>
              <a:t> المشكلة التسويقية بسيطة ولا تحتاج إلى دراسة.</a:t>
            </a:r>
          </a:p>
          <a:p>
            <a:pPr algn="justLow" rtl="1"/>
            <a:endParaRPr lang="ar-SA" sz="1800" dirty="0"/>
          </a:p>
          <a:p>
            <a:pPr marL="68580" indent="0" algn="justLow" rtl="1">
              <a:buNone/>
            </a:pPr>
            <a:endParaRPr lang="ar-SA" sz="1800" dirty="0"/>
          </a:p>
        </p:txBody>
      </p:sp>
      <p:sp>
        <p:nvSpPr>
          <p:cNvPr id="7" name="مربع نص 6"/>
          <p:cNvSpPr txBox="1"/>
          <p:nvPr/>
        </p:nvSpPr>
        <p:spPr>
          <a:xfrm>
            <a:off x="3581400" y="76200"/>
            <a:ext cx="2438400" cy="738664"/>
          </a:xfrm>
          <a:prstGeom prst="rect">
            <a:avLst/>
          </a:prstGeom>
          <a:noFill/>
        </p:spPr>
        <p:txBody>
          <a:bodyPr wrap="square" rtlCol="0">
            <a:spAutoFit/>
          </a:bodyPr>
          <a:lstStyle/>
          <a:p>
            <a:pPr marL="68580" indent="0" algn="ctr" rtl="1">
              <a:buNone/>
            </a:pPr>
            <a:r>
              <a:rPr lang="ar-SA" sz="1400" dirty="0">
                <a:solidFill>
                  <a:schemeClr val="bg1"/>
                </a:solidFill>
              </a:rPr>
              <a:t>سابعاً- الأسباب التي لا نحتاج معها إلى إجراء البحوث التسويقية:</a:t>
            </a:r>
          </a:p>
        </p:txBody>
      </p:sp>
    </p:spTree>
    <p:extLst>
      <p:ext uri="{BB962C8B-B14F-4D97-AF65-F5344CB8AC3E}">
        <p14:creationId xmlns:p14="http://schemas.microsoft.com/office/powerpoint/2010/main" val="321039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99"/>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99"/>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999"/>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999"/>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999"/>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p:cNvSpPr>
            <a:spLocks noGrp="1"/>
          </p:cNvSpPr>
          <p:nvPr>
            <p:ph idx="1"/>
          </p:nvPr>
        </p:nvSpPr>
        <p:spPr>
          <a:xfrm>
            <a:off x="609600" y="1219200"/>
            <a:ext cx="5867400" cy="5334000"/>
          </a:xfrm>
        </p:spPr>
        <p:txBody>
          <a:bodyPr>
            <a:normAutofit/>
          </a:bodyPr>
          <a:lstStyle/>
          <a:p>
            <a:pPr marL="68580" indent="0" algn="justLow" rtl="1">
              <a:buNone/>
            </a:pPr>
            <a:endParaRPr lang="ar-SA" sz="1800" dirty="0"/>
          </a:p>
          <a:p>
            <a:pPr marL="68580" indent="0" algn="justLow" rtl="1">
              <a:buNone/>
            </a:pPr>
            <a:r>
              <a:rPr lang="ar-SA" sz="1800" dirty="0"/>
              <a:t>يتوقف حجم التنظيم الإداري لبحوث التسويق في أي منشأة على طبيعة الوظائف التي تؤديها إدارة بحوث التسويق والدور المعطى لها داخل إدارة التسويق في المنشأة:</a:t>
            </a:r>
          </a:p>
          <a:p>
            <a:pPr marL="68580" indent="0" algn="justLow" rtl="1">
              <a:buNone/>
            </a:pPr>
            <a:endParaRPr lang="ar-SA" sz="1800" dirty="0"/>
          </a:p>
          <a:p>
            <a:pPr marL="68580" indent="0" algn="justLow" rtl="1">
              <a:buNone/>
            </a:pPr>
            <a:endParaRPr lang="ar-SA" sz="1800" dirty="0"/>
          </a:p>
          <a:p>
            <a:pPr marL="68580" indent="0" algn="justLow" rtl="1">
              <a:buNone/>
            </a:pPr>
            <a:endParaRPr lang="ar-SA" sz="1800" dirty="0"/>
          </a:p>
          <a:p>
            <a:pPr marL="68580" indent="0" algn="justLow" rtl="1">
              <a:buNone/>
            </a:pPr>
            <a:endParaRPr lang="ar-SA" sz="1800" dirty="0"/>
          </a:p>
          <a:p>
            <a:pPr algn="justLow" rtl="1">
              <a:buFont typeface="Wingdings" pitchFamily="2" charset="2"/>
              <a:buChar char="q"/>
            </a:pPr>
            <a:r>
              <a:rPr lang="ar-SA" sz="1800" dirty="0"/>
              <a:t> </a:t>
            </a:r>
          </a:p>
        </p:txBody>
      </p:sp>
      <p:sp>
        <p:nvSpPr>
          <p:cNvPr id="3" name="مربع نص 2"/>
          <p:cNvSpPr txBox="1"/>
          <p:nvPr/>
        </p:nvSpPr>
        <p:spPr>
          <a:xfrm>
            <a:off x="3581400" y="76200"/>
            <a:ext cx="2438400" cy="646331"/>
          </a:xfrm>
          <a:prstGeom prst="rect">
            <a:avLst/>
          </a:prstGeom>
          <a:noFill/>
        </p:spPr>
        <p:txBody>
          <a:bodyPr wrap="square" rtlCol="0">
            <a:spAutoFit/>
          </a:bodyPr>
          <a:lstStyle/>
          <a:p>
            <a:pPr algn="ctr"/>
            <a:r>
              <a:rPr lang="ar-SA" dirty="0">
                <a:solidFill>
                  <a:schemeClr val="bg1"/>
                </a:solidFill>
              </a:rPr>
              <a:t>ثامناً- تنظيم بحوث التسويق</a:t>
            </a:r>
          </a:p>
        </p:txBody>
      </p:sp>
      <p:pic>
        <p:nvPicPr>
          <p:cNvPr id="2" name="Picture 1">
            <a:extLst>
              <a:ext uri="{FF2B5EF4-FFF2-40B4-BE49-F238E27FC236}">
                <a16:creationId xmlns:a16="http://schemas.microsoft.com/office/drawing/2014/main" xmlns="" id="{178180AB-9EDE-4401-A675-F842BD82F00F}"/>
              </a:ext>
            </a:extLst>
          </p:cNvPr>
          <p:cNvPicPr>
            <a:picLocks noChangeAspect="1"/>
          </p:cNvPicPr>
          <p:nvPr/>
        </p:nvPicPr>
        <p:blipFill>
          <a:blip r:embed="rId2"/>
          <a:stretch>
            <a:fillRect/>
          </a:stretch>
        </p:blipFill>
        <p:spPr>
          <a:xfrm>
            <a:off x="2383465" y="4209729"/>
            <a:ext cx="2438400" cy="1876425"/>
          </a:xfrm>
          <a:prstGeom prst="rect">
            <a:avLst/>
          </a:prstGeom>
        </p:spPr>
      </p:pic>
      <p:pic>
        <p:nvPicPr>
          <p:cNvPr id="5" name="Picture 4">
            <a:extLst>
              <a:ext uri="{FF2B5EF4-FFF2-40B4-BE49-F238E27FC236}">
                <a16:creationId xmlns:a16="http://schemas.microsoft.com/office/drawing/2014/main" xmlns="" id="{326A7C22-3600-4E35-952F-D674BFA24E48}"/>
              </a:ext>
            </a:extLst>
          </p:cNvPr>
          <p:cNvPicPr>
            <a:picLocks noChangeAspect="1"/>
          </p:cNvPicPr>
          <p:nvPr/>
        </p:nvPicPr>
        <p:blipFill>
          <a:blip r:embed="rId3"/>
          <a:stretch>
            <a:fillRect/>
          </a:stretch>
        </p:blipFill>
        <p:spPr>
          <a:xfrm>
            <a:off x="2209800" y="2481748"/>
            <a:ext cx="2771775" cy="1647825"/>
          </a:xfrm>
          <a:prstGeom prst="rect">
            <a:avLst/>
          </a:prstGeom>
        </p:spPr>
      </p:pic>
      <p:pic>
        <p:nvPicPr>
          <p:cNvPr id="6" name="Picture 5">
            <a:extLst>
              <a:ext uri="{FF2B5EF4-FFF2-40B4-BE49-F238E27FC236}">
                <a16:creationId xmlns:a16="http://schemas.microsoft.com/office/drawing/2014/main" xmlns="" id="{DFDDF102-9399-4ACC-B8C7-8AA79C02BA91}"/>
              </a:ext>
            </a:extLst>
          </p:cNvPr>
          <p:cNvPicPr>
            <a:picLocks noChangeAspect="1"/>
          </p:cNvPicPr>
          <p:nvPr/>
        </p:nvPicPr>
        <p:blipFill>
          <a:blip r:embed="rId4"/>
          <a:stretch>
            <a:fillRect/>
          </a:stretch>
        </p:blipFill>
        <p:spPr>
          <a:xfrm>
            <a:off x="1352549" y="6246465"/>
            <a:ext cx="4457700" cy="1028700"/>
          </a:xfrm>
          <a:prstGeom prst="rect">
            <a:avLst/>
          </a:prstGeom>
        </p:spPr>
      </p:pic>
    </p:spTree>
    <p:extLst>
      <p:ext uri="{BB962C8B-B14F-4D97-AF65-F5344CB8AC3E}">
        <p14:creationId xmlns:p14="http://schemas.microsoft.com/office/powerpoint/2010/main" val="2281756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p:cNvSpPr>
            <a:spLocks noGrp="1"/>
          </p:cNvSpPr>
          <p:nvPr>
            <p:ph idx="1"/>
          </p:nvPr>
        </p:nvSpPr>
        <p:spPr>
          <a:xfrm>
            <a:off x="609600" y="1219200"/>
            <a:ext cx="5867400" cy="5334000"/>
          </a:xfrm>
        </p:spPr>
        <p:txBody>
          <a:bodyPr>
            <a:normAutofit/>
          </a:bodyPr>
          <a:lstStyle/>
          <a:p>
            <a:pPr marL="68580" indent="0" algn="justLow" rtl="1">
              <a:buNone/>
            </a:pPr>
            <a:endParaRPr lang="ar-SA" sz="1800" dirty="0"/>
          </a:p>
          <a:p>
            <a:pPr marL="68580" indent="0" algn="justLow" rtl="1">
              <a:buNone/>
            </a:pPr>
            <a:r>
              <a:rPr lang="ar-SA" sz="1800" dirty="0"/>
              <a:t>يتوقف حجم التنظيم الإداري لبحوث التسويق في أي منشأة على طبيعة الوظائف التي تؤديها إدارة بحوث التسويق والدور المعطى لها داخل إدارة التسويق في المنشأة:</a:t>
            </a:r>
          </a:p>
          <a:p>
            <a:pPr marL="68580" indent="0" algn="justLow" rtl="1">
              <a:buNone/>
            </a:pPr>
            <a:endParaRPr lang="ar-SA" sz="1800" dirty="0"/>
          </a:p>
          <a:p>
            <a:pPr marL="68580" indent="0" algn="justLow" rtl="1">
              <a:buNone/>
            </a:pPr>
            <a:r>
              <a:rPr lang="ar-SA" sz="1800" b="1" dirty="0"/>
              <a:t>عن طريق مجموعات ماهو الافضل ,المركز التخصص ام جزء من الشركة؟</a:t>
            </a:r>
          </a:p>
          <a:p>
            <a:pPr marL="68580" indent="0" algn="justLow" rtl="1">
              <a:buNone/>
            </a:pPr>
            <a:endParaRPr lang="ar-SA" sz="1800" dirty="0"/>
          </a:p>
          <a:p>
            <a:pPr algn="justLow" rtl="1">
              <a:buFont typeface="Wingdings" pitchFamily="2" charset="2"/>
              <a:buChar char="q"/>
            </a:pPr>
            <a:r>
              <a:rPr lang="ar-SA" sz="1800" dirty="0"/>
              <a:t> من الأفضل الاستعانة بمراكز البحث التسويقي المستقلة بدلاً من إنشاء وحدة خاصة أو إدارة خاصة ببحوث التسويق في </a:t>
            </a:r>
            <a:r>
              <a:rPr lang="ar-SA" sz="1800" b="1" dirty="0"/>
              <a:t>المنظمات الصغيرة.</a:t>
            </a:r>
          </a:p>
        </p:txBody>
      </p:sp>
      <p:sp>
        <p:nvSpPr>
          <p:cNvPr id="3" name="مربع نص 2"/>
          <p:cNvSpPr txBox="1"/>
          <p:nvPr/>
        </p:nvSpPr>
        <p:spPr>
          <a:xfrm>
            <a:off x="3581400" y="76200"/>
            <a:ext cx="2438400" cy="646331"/>
          </a:xfrm>
          <a:prstGeom prst="rect">
            <a:avLst/>
          </a:prstGeom>
          <a:noFill/>
        </p:spPr>
        <p:txBody>
          <a:bodyPr wrap="square" rtlCol="0">
            <a:spAutoFit/>
          </a:bodyPr>
          <a:lstStyle/>
          <a:p>
            <a:pPr algn="ctr"/>
            <a:r>
              <a:rPr lang="ar-SA" dirty="0">
                <a:solidFill>
                  <a:schemeClr val="bg1"/>
                </a:solidFill>
              </a:rPr>
              <a:t>ثامناً- تنظيم بحوث التسويق</a:t>
            </a:r>
          </a:p>
        </p:txBody>
      </p:sp>
    </p:spTree>
    <p:extLst>
      <p:ext uri="{BB962C8B-B14F-4D97-AF65-F5344CB8AC3E}">
        <p14:creationId xmlns:p14="http://schemas.microsoft.com/office/powerpoint/2010/main" val="2515185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p:cNvSpPr>
            <a:spLocks noGrp="1"/>
          </p:cNvSpPr>
          <p:nvPr>
            <p:ph idx="1"/>
          </p:nvPr>
        </p:nvSpPr>
        <p:spPr>
          <a:xfrm>
            <a:off x="609600" y="1219200"/>
            <a:ext cx="5867400" cy="5867400"/>
          </a:xfrm>
        </p:spPr>
        <p:txBody>
          <a:bodyPr>
            <a:normAutofit fontScale="92500" lnSpcReduction="10000"/>
          </a:bodyPr>
          <a:lstStyle/>
          <a:p>
            <a:pPr marL="68580" indent="0" algn="justLow" rtl="1">
              <a:buNone/>
            </a:pPr>
            <a:endParaRPr lang="ar-SA" sz="1800" b="1" dirty="0"/>
          </a:p>
          <a:p>
            <a:pPr marL="68580" indent="0" algn="justLow" rtl="1">
              <a:buNone/>
            </a:pPr>
            <a:r>
              <a:rPr lang="ar-SA" sz="1800" dirty="0">
                <a:solidFill>
                  <a:srgbClr val="00B0F0"/>
                </a:solidFill>
              </a:rPr>
              <a:t>المزايا للمراكز المتخصصة:</a:t>
            </a:r>
          </a:p>
          <a:p>
            <a:pPr marL="411480" indent="-342900" algn="justLow" rtl="1">
              <a:buFont typeface="+mj-lt"/>
              <a:buAutoNum type="arabicPeriod"/>
            </a:pPr>
            <a:r>
              <a:rPr lang="ar-SA" sz="1800" dirty="0"/>
              <a:t>وجهة نظر محايدة.</a:t>
            </a:r>
          </a:p>
          <a:p>
            <a:pPr marL="411480" indent="-342900" algn="justLow" rtl="1">
              <a:buFont typeface="+mj-lt"/>
              <a:buAutoNum type="arabicPeriod"/>
            </a:pPr>
            <a:r>
              <a:rPr lang="ar-SA" sz="1800" dirty="0"/>
              <a:t>توافر الخبرات المتخصصة ( احصاء,تحليل..)</a:t>
            </a:r>
          </a:p>
          <a:p>
            <a:pPr marL="411480" indent="-342900" algn="justLow" rtl="1">
              <a:buFont typeface="+mj-lt"/>
              <a:buAutoNum type="arabicPeriod"/>
            </a:pPr>
            <a:r>
              <a:rPr lang="ar-SA" sz="1800" dirty="0"/>
              <a:t>توافر الامكانيات الالية و الالكترونيةمثل الات التسجيل و التبويب و الماكينات الاحصائية.</a:t>
            </a:r>
          </a:p>
          <a:p>
            <a:pPr marL="411480" indent="-342900" algn="justLow" rtl="1">
              <a:buFont typeface="+mj-lt"/>
              <a:buAutoNum type="arabicPeriod"/>
            </a:pPr>
            <a:r>
              <a:rPr lang="ar-SA" sz="1800" dirty="0"/>
              <a:t>العين الخارجية افضل في اكتشاف العيوب و الاخطاء و نقاط الضعف.</a:t>
            </a:r>
          </a:p>
          <a:p>
            <a:pPr marL="411480" indent="-342900" algn="justLow" rtl="1">
              <a:buFont typeface="+mj-lt"/>
              <a:buAutoNum type="arabicPeriod"/>
            </a:pPr>
            <a:r>
              <a:rPr lang="ar-SA" sz="1800" dirty="0"/>
              <a:t>المرونة حيث يمكن الاستعانة في وقت الحاجة بدون تحمل مصاريف ثابتة.</a:t>
            </a:r>
          </a:p>
          <a:p>
            <a:pPr marL="411480" indent="-342900" algn="justLow" rtl="1">
              <a:buFont typeface="+mj-lt"/>
              <a:buAutoNum type="arabicPeriod"/>
            </a:pPr>
            <a:r>
              <a:rPr lang="ar-SA" sz="1800" dirty="0"/>
              <a:t>الاستعانه في المراكز المتخصصة الدولية خارج المنطقة لالمام الباحثين فيها و بظروف السوق في تلك لمنطقة.</a:t>
            </a:r>
          </a:p>
          <a:p>
            <a:pPr marL="68580" indent="0" algn="justLow" rtl="1">
              <a:buNone/>
            </a:pPr>
            <a:r>
              <a:rPr lang="ar-SA" sz="1800" dirty="0">
                <a:solidFill>
                  <a:srgbClr val="00B0F0"/>
                </a:solidFill>
              </a:rPr>
              <a:t>عيوب للمراكز المتخصصة:</a:t>
            </a:r>
          </a:p>
          <a:p>
            <a:pPr marL="68580" indent="0" algn="justLow" rtl="1">
              <a:buNone/>
            </a:pPr>
            <a:endParaRPr lang="ar-SA" sz="1800" dirty="0">
              <a:solidFill>
                <a:srgbClr val="00B0F0"/>
              </a:solidFill>
            </a:endParaRPr>
          </a:p>
          <a:p>
            <a:pPr marL="68580" indent="0" algn="justLow" rtl="1">
              <a:buNone/>
            </a:pPr>
            <a:r>
              <a:rPr lang="ar-SA" sz="1800" dirty="0"/>
              <a:t>عدم المعرفة و الدراية بالظروف المنشأة و ادارتها.</a:t>
            </a:r>
          </a:p>
          <a:p>
            <a:pPr marL="68580" indent="0" algn="justLow" rtl="1">
              <a:buNone/>
            </a:pPr>
            <a:r>
              <a:rPr lang="ar-SA" sz="1800" dirty="0"/>
              <a:t>سرية ابيانات و امكانية التسريب للمنافس.</a:t>
            </a:r>
          </a:p>
          <a:p>
            <a:pPr marL="68580" indent="0" algn="justLow" rtl="1">
              <a:buNone/>
            </a:pPr>
            <a:r>
              <a:rPr lang="ar-SA" sz="1800" dirty="0"/>
              <a:t>عدم تواجد الباحث و المفسر بعد تقديم البحث الا في حاله استمرارية العقد.</a:t>
            </a:r>
          </a:p>
          <a:p>
            <a:pPr marL="68580" indent="0" algn="justLow" rtl="1">
              <a:buNone/>
            </a:pPr>
            <a:r>
              <a:rPr lang="ar-SA" sz="1800" dirty="0"/>
              <a:t>التحيز في المعلومات ضماناً للحاجة المستمرة للمركز و يتوقف على امانة المركز.</a:t>
            </a:r>
          </a:p>
          <a:p>
            <a:pPr marL="68580" indent="0" algn="justLow" rtl="1">
              <a:buNone/>
            </a:pPr>
            <a:r>
              <a:rPr lang="ar-SA" sz="1800" dirty="0"/>
              <a:t>ارتفاع التكلفة في حاجة تكرار المشاكل.</a:t>
            </a:r>
          </a:p>
          <a:p>
            <a:pPr marL="68580" indent="0" algn="justLow" rtl="1">
              <a:buNone/>
            </a:pPr>
            <a:endParaRPr lang="ar-SA" sz="1800" dirty="0"/>
          </a:p>
        </p:txBody>
      </p:sp>
      <p:sp>
        <p:nvSpPr>
          <p:cNvPr id="3" name="مربع نص 2"/>
          <p:cNvSpPr txBox="1"/>
          <p:nvPr/>
        </p:nvSpPr>
        <p:spPr>
          <a:xfrm>
            <a:off x="3581400" y="76200"/>
            <a:ext cx="2438400" cy="646331"/>
          </a:xfrm>
          <a:prstGeom prst="rect">
            <a:avLst/>
          </a:prstGeom>
          <a:noFill/>
        </p:spPr>
        <p:txBody>
          <a:bodyPr wrap="square" rtlCol="0">
            <a:spAutoFit/>
          </a:bodyPr>
          <a:lstStyle/>
          <a:p>
            <a:pPr algn="ctr"/>
            <a:r>
              <a:rPr lang="ar-SA" dirty="0">
                <a:solidFill>
                  <a:schemeClr val="bg1"/>
                </a:solidFill>
              </a:rPr>
              <a:t>ثامناً- تنظيم بحوث التسويق</a:t>
            </a:r>
          </a:p>
        </p:txBody>
      </p:sp>
    </p:spTree>
    <p:extLst>
      <p:ext uri="{BB962C8B-B14F-4D97-AF65-F5344CB8AC3E}">
        <p14:creationId xmlns:p14="http://schemas.microsoft.com/office/powerpoint/2010/main" val="2904301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797022-9056-4640-9AD2-E429C958C224}"/>
              </a:ext>
            </a:extLst>
          </p:cNvPr>
          <p:cNvSpPr>
            <a:spLocks noGrp="1"/>
          </p:cNvSpPr>
          <p:nvPr>
            <p:ph type="title"/>
          </p:nvPr>
        </p:nvSpPr>
        <p:spPr>
          <a:xfrm>
            <a:off x="1295400" y="1066800"/>
            <a:ext cx="4042416" cy="381000"/>
          </a:xfrm>
        </p:spPr>
        <p:txBody>
          <a:bodyPr>
            <a:normAutofit/>
          </a:bodyPr>
          <a:lstStyle/>
          <a:p>
            <a:pPr algn="ctr"/>
            <a:r>
              <a:rPr lang="ar-SA" sz="1800" dirty="0">
                <a:solidFill>
                  <a:schemeClr val="tx2"/>
                </a:solidFill>
              </a:rPr>
              <a:t>أ.وليد دعاية مقدمة في بحوث التسويق </a:t>
            </a:r>
            <a:endParaRPr lang="en-US" sz="1800" dirty="0">
              <a:solidFill>
                <a:schemeClr val="tx2"/>
              </a:solidFill>
            </a:endParaRPr>
          </a:p>
        </p:txBody>
      </p:sp>
      <p:pic>
        <p:nvPicPr>
          <p:cNvPr id="4" name="دعاية  مقدمة في بحوث التسويق - أ.وليد">
            <a:hlinkClick r:id="" action="ppaction://media"/>
            <a:extLst>
              <a:ext uri="{FF2B5EF4-FFF2-40B4-BE49-F238E27FC236}">
                <a16:creationId xmlns:a16="http://schemas.microsoft.com/office/drawing/2014/main" xmlns="" id="{C828FC39-CC43-4F75-8011-CB6FF7ABADE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4384" y="1752600"/>
            <a:ext cx="5165026" cy="3362325"/>
          </a:xfrm>
        </p:spPr>
      </p:pic>
    </p:spTree>
    <p:extLst>
      <p:ext uri="{BB962C8B-B14F-4D97-AF65-F5344CB8AC3E}">
        <p14:creationId xmlns:p14="http://schemas.microsoft.com/office/powerpoint/2010/main" val="70900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8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p:cNvSpPr>
            <a:spLocks noGrp="1"/>
          </p:cNvSpPr>
          <p:nvPr>
            <p:ph idx="1"/>
          </p:nvPr>
        </p:nvSpPr>
        <p:spPr>
          <a:xfrm>
            <a:off x="609600" y="1219200"/>
            <a:ext cx="5867400" cy="5334000"/>
          </a:xfrm>
        </p:spPr>
        <p:txBody>
          <a:bodyPr>
            <a:normAutofit/>
          </a:bodyPr>
          <a:lstStyle/>
          <a:p>
            <a:pPr marL="68580" indent="0" algn="justLow" rtl="1">
              <a:buNone/>
            </a:pPr>
            <a:endParaRPr lang="ar-SA" sz="1800" dirty="0"/>
          </a:p>
          <a:p>
            <a:pPr algn="justLow" rtl="1">
              <a:buFont typeface="Wingdings" pitchFamily="2" charset="2"/>
              <a:buChar char="q"/>
            </a:pPr>
            <a:r>
              <a:rPr lang="ar-SA" sz="1800" dirty="0"/>
              <a:t>أما في </a:t>
            </a:r>
            <a:r>
              <a:rPr lang="ar-SA" sz="1800" b="1" dirty="0"/>
              <a:t>المنظمات الكبيرة </a:t>
            </a:r>
            <a:r>
              <a:rPr lang="ar-SA" sz="1800" dirty="0"/>
              <a:t>الحجم، حيث يبرر حجم العمل والبحوث اللازمة وجود إدارة خاصة ببحوث التسويق، فيجب إنشاء هذه الإدارة. </a:t>
            </a:r>
          </a:p>
          <a:p>
            <a:pPr marL="68580" indent="0" algn="justLow" rtl="1">
              <a:buNone/>
            </a:pPr>
            <a:endParaRPr lang="ar-SA" sz="1800" dirty="0"/>
          </a:p>
          <a:p>
            <a:pPr algn="justLow" rtl="1">
              <a:buFont typeface="Wingdings" pitchFamily="2" charset="2"/>
              <a:buChar char="q"/>
            </a:pPr>
            <a:r>
              <a:rPr lang="ar-SA" sz="1800" dirty="0">
                <a:solidFill>
                  <a:srgbClr val="00B0F0"/>
                </a:solidFill>
              </a:rPr>
              <a:t>المقومات اللازمة لنجاح جهاز التسويق في المنشأة:</a:t>
            </a:r>
          </a:p>
          <a:p>
            <a:pPr algn="justLow" rtl="1">
              <a:buFont typeface="Wingdings" pitchFamily="2" charset="2"/>
              <a:buChar char="q"/>
            </a:pPr>
            <a:endParaRPr lang="ar-SA" sz="1800" dirty="0"/>
          </a:p>
          <a:p>
            <a:pPr marL="411480" indent="-342900" algn="justLow" rtl="1">
              <a:buFont typeface="+mj-lt"/>
              <a:buAutoNum type="arabicPeriod"/>
            </a:pPr>
            <a:r>
              <a:rPr lang="ar-SA" sz="1800" dirty="0"/>
              <a:t>توفر كفاءات على علم تام بالوظيفة التسويقية و مدى التكامل بين العناصر.</a:t>
            </a:r>
          </a:p>
          <a:p>
            <a:pPr marL="411480" indent="-342900" algn="justLow" rtl="1">
              <a:buFont typeface="+mj-lt"/>
              <a:buAutoNum type="arabicPeriod"/>
            </a:pPr>
            <a:r>
              <a:rPr lang="ar-SA" sz="1800" dirty="0"/>
              <a:t>توفر امكانيات و الالات البحث .</a:t>
            </a:r>
          </a:p>
          <a:p>
            <a:pPr marL="411480" indent="-342900" algn="justLow" rtl="1">
              <a:buFont typeface="+mj-lt"/>
              <a:buAutoNum type="arabicPeriod"/>
            </a:pPr>
            <a:r>
              <a:rPr lang="ar-SA" sz="1800" dirty="0"/>
              <a:t>توفر امكانيات مادية للقسم.</a:t>
            </a:r>
          </a:p>
          <a:p>
            <a:pPr marL="411480" indent="-342900" algn="justLow" rtl="1">
              <a:buFont typeface="+mj-lt"/>
              <a:buAutoNum type="arabicPeriod"/>
            </a:pPr>
            <a:r>
              <a:rPr lang="ar-SA" sz="1800" dirty="0"/>
              <a:t>تعريف باقي الادارات بأهمية القسم.</a:t>
            </a:r>
          </a:p>
          <a:p>
            <a:pPr marL="411480" indent="-342900" algn="justLow" rtl="1">
              <a:buFont typeface="+mj-lt"/>
              <a:buAutoNum type="arabicPeriod"/>
            </a:pPr>
            <a:r>
              <a:rPr lang="ar-SA" sz="1800" dirty="0"/>
              <a:t>تعاون المسؤلين بالمنشأة مع القسم و بايجاد حلول المشاكل لهمو الوصول الى البيانات </a:t>
            </a:r>
          </a:p>
          <a:p>
            <a:pPr marL="411480" indent="-342900" algn="justLow" rtl="1">
              <a:buFont typeface="+mj-lt"/>
              <a:buAutoNum type="arabicPeriod"/>
            </a:pPr>
            <a:r>
              <a:rPr lang="ar-SA" sz="1800" dirty="0"/>
              <a:t>استقلال العاملين في القسم –في الرأي_ عن جميع العاملين في المنشأة  و عدم التحيز المقدم.</a:t>
            </a:r>
          </a:p>
          <a:p>
            <a:pPr marL="411480" indent="-342900" algn="justLow" rtl="1">
              <a:buFont typeface="+mj-lt"/>
              <a:buAutoNum type="arabicPeriod"/>
            </a:pPr>
            <a:endParaRPr lang="ar-SA" sz="1800" dirty="0"/>
          </a:p>
        </p:txBody>
      </p:sp>
      <p:sp>
        <p:nvSpPr>
          <p:cNvPr id="3" name="مربع نص 2"/>
          <p:cNvSpPr txBox="1"/>
          <p:nvPr/>
        </p:nvSpPr>
        <p:spPr>
          <a:xfrm>
            <a:off x="3581400" y="76200"/>
            <a:ext cx="2438400" cy="646331"/>
          </a:xfrm>
          <a:prstGeom prst="rect">
            <a:avLst/>
          </a:prstGeom>
          <a:noFill/>
        </p:spPr>
        <p:txBody>
          <a:bodyPr wrap="square" rtlCol="0">
            <a:spAutoFit/>
          </a:bodyPr>
          <a:lstStyle/>
          <a:p>
            <a:pPr algn="ctr"/>
            <a:r>
              <a:rPr lang="ar-SA" dirty="0">
                <a:solidFill>
                  <a:schemeClr val="bg1"/>
                </a:solidFill>
              </a:rPr>
              <a:t>ثامناً- تنظيم بحوث التسويق</a:t>
            </a:r>
          </a:p>
        </p:txBody>
      </p:sp>
    </p:spTree>
    <p:extLst>
      <p:ext uri="{BB962C8B-B14F-4D97-AF65-F5344CB8AC3E}">
        <p14:creationId xmlns:p14="http://schemas.microsoft.com/office/powerpoint/2010/main" val="2516820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841" t="25646" r="36023" b="19182"/>
          <a:stretch/>
        </p:blipFill>
        <p:spPr bwMode="auto">
          <a:xfrm>
            <a:off x="914400" y="2362200"/>
            <a:ext cx="5612524"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ربع نص 5"/>
          <p:cNvSpPr txBox="1"/>
          <p:nvPr/>
        </p:nvSpPr>
        <p:spPr>
          <a:xfrm>
            <a:off x="457200" y="1371600"/>
            <a:ext cx="5764924" cy="923330"/>
          </a:xfrm>
          <a:prstGeom prst="rect">
            <a:avLst/>
          </a:prstGeom>
          <a:noFill/>
        </p:spPr>
        <p:txBody>
          <a:bodyPr wrap="square" rtlCol="0">
            <a:spAutoFit/>
          </a:bodyPr>
          <a:lstStyle/>
          <a:p>
            <a:pPr algn="justLow" rtl="1"/>
            <a:r>
              <a:rPr lang="ar-SA" dirty="0"/>
              <a:t>ويوضح الشكل تبعية جهاز بحوث التسويق لإدارة التسويق حيث يكون لهذا الجهاز في هذه الحالة سلطة تنفيذية.65</a:t>
            </a:r>
            <a:endParaRPr lang="en-US" dirty="0"/>
          </a:p>
          <a:p>
            <a:pPr algn="justLow" rtl="1"/>
            <a:endParaRPr lang="en-US" dirty="0"/>
          </a:p>
        </p:txBody>
      </p:sp>
      <p:sp>
        <p:nvSpPr>
          <p:cNvPr id="4" name="مربع نص 3"/>
          <p:cNvSpPr txBox="1"/>
          <p:nvPr/>
        </p:nvSpPr>
        <p:spPr>
          <a:xfrm>
            <a:off x="3581400" y="152400"/>
            <a:ext cx="2438400" cy="369332"/>
          </a:xfrm>
          <a:prstGeom prst="rect">
            <a:avLst/>
          </a:prstGeom>
          <a:noFill/>
        </p:spPr>
        <p:txBody>
          <a:bodyPr wrap="square" rtlCol="0">
            <a:spAutoFit/>
          </a:bodyPr>
          <a:lstStyle/>
          <a:p>
            <a:pPr algn="justLow" rtl="1"/>
            <a:r>
              <a:rPr lang="ar-SA" dirty="0">
                <a:solidFill>
                  <a:schemeClr val="bg1"/>
                </a:solidFill>
              </a:rPr>
              <a:t>تنظيم بحوث التسويق</a:t>
            </a:r>
          </a:p>
        </p:txBody>
      </p:sp>
    </p:spTree>
    <p:extLst>
      <p:ext uri="{BB962C8B-B14F-4D97-AF65-F5344CB8AC3E}">
        <p14:creationId xmlns:p14="http://schemas.microsoft.com/office/powerpoint/2010/main" val="865763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33400" y="1228976"/>
            <a:ext cx="5878158" cy="685800"/>
          </a:xfrm>
        </p:spPr>
        <p:txBody>
          <a:bodyPr>
            <a:normAutofit fontScale="90000"/>
          </a:bodyPr>
          <a:lstStyle/>
          <a:p>
            <a:pPr algn="r" rtl="1"/>
            <a:r>
              <a:rPr lang="ar-SA" sz="1600" dirty="0"/>
              <a:t>\</a:t>
            </a:r>
            <a:br>
              <a:rPr lang="ar-SA" sz="1600" dirty="0"/>
            </a:br>
            <a:r>
              <a:rPr lang="ar-SA" sz="1800" dirty="0">
                <a:solidFill>
                  <a:schemeClr val="tx1"/>
                </a:solidFill>
                <a:latin typeface="+mn-lt"/>
                <a:ea typeface="+mn-ea"/>
                <a:cs typeface="+mn-cs"/>
              </a:rPr>
              <a:t/>
            </a:r>
            <a:br>
              <a:rPr lang="ar-SA" sz="1800" dirty="0">
                <a:solidFill>
                  <a:schemeClr val="tx1"/>
                </a:solidFill>
                <a:latin typeface="+mn-lt"/>
                <a:ea typeface="+mn-ea"/>
                <a:cs typeface="+mn-cs"/>
              </a:rPr>
            </a:br>
            <a:r>
              <a:rPr lang="ar-SA" sz="1800" dirty="0">
                <a:solidFill>
                  <a:schemeClr val="tx1"/>
                </a:solidFill>
                <a:latin typeface="+mn-lt"/>
                <a:ea typeface="+mn-ea"/>
                <a:cs typeface="+mn-cs"/>
              </a:rPr>
              <a:t>وقد يكون وضع جهاز بحوث التسويق تابعاً لإدارة التسويق ولكن بسلطة استشارية فقط، وهو ما يوضحه الشكل .</a:t>
            </a:r>
            <a:endParaRPr lang="en-US" sz="1800" dirty="0">
              <a:solidFill>
                <a:schemeClr val="tx1"/>
              </a:solidFill>
              <a:latin typeface="+mn-lt"/>
              <a:ea typeface="+mn-ea"/>
              <a:cs typeface="+mn-cs"/>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746" t="19531" r="36767" b="11979"/>
          <a:stretch/>
        </p:blipFill>
        <p:spPr bwMode="auto">
          <a:xfrm>
            <a:off x="533400" y="1914776"/>
            <a:ext cx="5572126" cy="5781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3581400" y="152400"/>
            <a:ext cx="2438400" cy="369332"/>
          </a:xfrm>
          <a:prstGeom prst="rect">
            <a:avLst/>
          </a:prstGeom>
          <a:noFill/>
        </p:spPr>
        <p:txBody>
          <a:bodyPr wrap="square" rtlCol="0">
            <a:spAutoFit/>
          </a:bodyPr>
          <a:lstStyle/>
          <a:p>
            <a:pPr algn="justLow" rtl="1"/>
            <a:r>
              <a:rPr lang="ar-SA" dirty="0">
                <a:solidFill>
                  <a:schemeClr val="bg1"/>
                </a:solidFill>
              </a:rPr>
              <a:t>تنظيم بحوث التسويق</a:t>
            </a:r>
          </a:p>
        </p:txBody>
      </p:sp>
    </p:spTree>
    <p:extLst>
      <p:ext uri="{BB962C8B-B14F-4D97-AF65-F5344CB8AC3E}">
        <p14:creationId xmlns:p14="http://schemas.microsoft.com/office/powerpoint/2010/main" val="96779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p:cNvSpPr>
            <a:spLocks noGrp="1"/>
          </p:cNvSpPr>
          <p:nvPr>
            <p:ph type="title"/>
          </p:nvPr>
        </p:nvSpPr>
        <p:spPr>
          <a:xfrm>
            <a:off x="381271" y="1371600"/>
            <a:ext cx="5878158" cy="533399"/>
          </a:xfrm>
        </p:spPr>
        <p:txBody>
          <a:bodyPr>
            <a:normAutofit fontScale="90000"/>
          </a:bodyPr>
          <a:lstStyle/>
          <a:p>
            <a:pPr algn="r" rtl="1"/>
            <a:r>
              <a:rPr lang="ar-SA" sz="1600" dirty="0"/>
              <a:t/>
            </a:r>
            <a:br>
              <a:rPr lang="ar-SA" sz="1600" dirty="0"/>
            </a:br>
            <a:r>
              <a:rPr lang="ar-SA" sz="1800" dirty="0">
                <a:solidFill>
                  <a:schemeClr val="tx1"/>
                </a:solidFill>
              </a:rPr>
              <a:t/>
            </a:r>
            <a:br>
              <a:rPr lang="ar-SA" sz="1800" dirty="0">
                <a:solidFill>
                  <a:schemeClr val="tx1"/>
                </a:solidFill>
              </a:rPr>
            </a:br>
            <a:r>
              <a:rPr lang="ar-SA" sz="1800" dirty="0">
                <a:solidFill>
                  <a:schemeClr val="tx1"/>
                </a:solidFill>
              </a:rPr>
              <a:t>ويكون أيضاً ذا سلطة استشارية، وهو ما يوضحه الشكل</a:t>
            </a:r>
            <a:endParaRPr lang="en-US" sz="1800" dirty="0">
              <a:solidFill>
                <a:schemeClr val="tx1"/>
              </a:solidFill>
              <a:latin typeface="+mn-lt"/>
              <a:ea typeface="+mn-ea"/>
              <a:cs typeface="+mn-cs"/>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908" t="19063" r="35871" b="15313"/>
          <a:stretch/>
        </p:blipFill>
        <p:spPr bwMode="auto">
          <a:xfrm>
            <a:off x="381271" y="2024178"/>
            <a:ext cx="6019530" cy="5138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مربع نص 4"/>
          <p:cNvSpPr txBox="1"/>
          <p:nvPr/>
        </p:nvSpPr>
        <p:spPr>
          <a:xfrm>
            <a:off x="3581400" y="152400"/>
            <a:ext cx="2438400" cy="369332"/>
          </a:xfrm>
          <a:prstGeom prst="rect">
            <a:avLst/>
          </a:prstGeom>
          <a:noFill/>
        </p:spPr>
        <p:txBody>
          <a:bodyPr wrap="square" rtlCol="0">
            <a:spAutoFit/>
          </a:bodyPr>
          <a:lstStyle/>
          <a:p>
            <a:pPr algn="justLow" rtl="1"/>
            <a:r>
              <a:rPr lang="ar-SA" dirty="0">
                <a:solidFill>
                  <a:schemeClr val="bg1"/>
                </a:solidFill>
              </a:rPr>
              <a:t>تنظيم بحوث التسويق</a:t>
            </a:r>
          </a:p>
        </p:txBody>
      </p:sp>
    </p:spTree>
    <p:extLst>
      <p:ext uri="{BB962C8B-B14F-4D97-AF65-F5344CB8AC3E}">
        <p14:creationId xmlns:p14="http://schemas.microsoft.com/office/powerpoint/2010/main" val="2084215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ar-SA" sz="2250" dirty="0"/>
              <a:t>شعاري</a:t>
            </a:r>
            <a:endParaRPr lang="en-US" sz="2250" dirty="0"/>
          </a:p>
        </p:txBody>
      </p:sp>
      <p:sp>
        <p:nvSpPr>
          <p:cNvPr id="3" name="Content Placeholder 2"/>
          <p:cNvSpPr>
            <a:spLocks noGrp="1"/>
          </p:cNvSpPr>
          <p:nvPr>
            <p:ph sz="quarter" idx="1"/>
          </p:nvPr>
        </p:nvSpPr>
        <p:spPr/>
        <p:txBody>
          <a:bodyPr/>
          <a:lstStyle/>
          <a:p>
            <a:pPr algn="ctr"/>
            <a:endParaRPr lang="en-US" altLang="en-US" sz="2025" b="1" u="sng" dirty="0">
              <a:solidFill>
                <a:srgbClr val="FF99CC"/>
              </a:solidFill>
              <a:latin typeface="Tahoma" panose="020B0604030504040204" pitchFamily="34" charset="0"/>
            </a:endParaRPr>
          </a:p>
          <a:p>
            <a:pPr marL="0" indent="0" algn="ctr">
              <a:buNone/>
            </a:pPr>
            <a:r>
              <a:rPr lang="ar-SA" altLang="en-US" sz="1800" b="1" dirty="0">
                <a:latin typeface="Tahoma" panose="020B0604030504040204" pitchFamily="34" charset="0"/>
              </a:rPr>
              <a:t>قال رسول الله صلى الله عليه وسلم</a:t>
            </a:r>
          </a:p>
          <a:p>
            <a:pPr marL="0" indent="0" algn="ctr">
              <a:buNone/>
            </a:pPr>
            <a:endParaRPr lang="ar-SA" altLang="en-US" sz="1800" b="1" dirty="0">
              <a:latin typeface="Tahoma" panose="020B0604030504040204" pitchFamily="34" charset="0"/>
            </a:endParaRPr>
          </a:p>
          <a:p>
            <a:pPr marL="0" indent="0" algn="ctr">
              <a:buNone/>
            </a:pPr>
            <a:r>
              <a:rPr lang="ar-SA" altLang="en-US" sz="1800" b="1" dirty="0">
                <a:latin typeface="Tahoma" panose="020B0604030504040204" pitchFamily="34" charset="0"/>
              </a:rPr>
              <a:t>(  من سلك طريقاً يلتمس فيه علماً سهل الله له طريقه الى الجنة ) </a:t>
            </a:r>
          </a:p>
          <a:p>
            <a:pPr marL="0" indent="0">
              <a:buNone/>
            </a:pPr>
            <a:endParaRPr lang="en-US" sz="1800" dirty="0"/>
          </a:p>
        </p:txBody>
      </p:sp>
    </p:spTree>
    <p:extLst>
      <p:ext uri="{BB962C8B-B14F-4D97-AF65-F5344CB8AC3E}">
        <p14:creationId xmlns:p14="http://schemas.microsoft.com/office/powerpoint/2010/main" val="4906251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p:cNvSpPr>
            <a:spLocks noGrp="1"/>
          </p:cNvSpPr>
          <p:nvPr>
            <p:ph idx="1"/>
          </p:nvPr>
        </p:nvSpPr>
        <p:spPr>
          <a:xfrm>
            <a:off x="381000" y="1219200"/>
            <a:ext cx="6096000" cy="7162800"/>
          </a:xfrm>
        </p:spPr>
        <p:txBody>
          <a:bodyPr>
            <a:normAutofit/>
          </a:bodyPr>
          <a:lstStyle/>
          <a:p>
            <a:pPr marL="68580" indent="0" algn="justLow" rtl="1">
              <a:buNone/>
            </a:pPr>
            <a:r>
              <a:rPr lang="ar-SA" sz="1800" dirty="0"/>
              <a:t>1- عدم القيام ببيع السلع والخدمات لجميع أو بعض المستقصي منهم في أي من بحوث التسويق</a:t>
            </a:r>
            <a:r>
              <a:rPr lang="en-US" sz="1800" dirty="0"/>
              <a:t>.</a:t>
            </a:r>
            <a:endParaRPr lang="ar-SA" sz="1800" dirty="0"/>
          </a:p>
          <a:p>
            <a:pPr marL="68580" indent="0" algn="justLow" rtl="1">
              <a:buNone/>
            </a:pPr>
            <a:r>
              <a:rPr lang="ar-SA" sz="1800" dirty="0"/>
              <a:t>2- عدم نشر أسماء المستقصي منهم لأي منشأة أو شخص باستثناء المركز الذي قام بالبحث الميداني</a:t>
            </a:r>
            <a:r>
              <a:rPr lang="en-US" sz="1800" dirty="0"/>
              <a:t>.</a:t>
            </a:r>
          </a:p>
          <a:p>
            <a:pPr marL="68580" indent="0" algn="justLow" rtl="1">
              <a:buNone/>
            </a:pPr>
            <a:r>
              <a:rPr lang="ar-SA" sz="1800" dirty="0"/>
              <a:t>3- عدم حجب أي بيانات تم جمعها مكتبياً أو ميدانياً عن الجهة التي تم البحث من أجلها.</a:t>
            </a:r>
          </a:p>
          <a:p>
            <a:pPr marL="68580" indent="0" algn="justLow" rtl="1">
              <a:buNone/>
            </a:pPr>
            <a:r>
              <a:rPr lang="ar-SA" sz="1800" dirty="0"/>
              <a:t>4- عدم قيام المراكز المتخصصة في بحوث التسويق ببحوث لشركات منافسة لعملاء هذه المراكز</a:t>
            </a:r>
            <a:r>
              <a:rPr lang="en-US" sz="1800" dirty="0"/>
              <a:t>.</a:t>
            </a:r>
            <a:endParaRPr lang="ar-SA" sz="1800" dirty="0"/>
          </a:p>
          <a:p>
            <a:pPr marL="68580" indent="0" algn="justLow" rtl="1">
              <a:buNone/>
            </a:pPr>
            <a:r>
              <a:rPr lang="ar-SA" sz="1800" dirty="0"/>
              <a:t>5- عدم نشر نتائج البحوث التي تقوم بها المراكز المتخصصة في بحوث التسويق أو الاستعانة بهذه النتائج في الإعلان عنها إلا بموافقة العملاء الذين أجريت البحوث لحسابهم.</a:t>
            </a:r>
          </a:p>
          <a:p>
            <a:pPr marL="68580" indent="0" algn="justLow" rtl="1">
              <a:buNone/>
            </a:pPr>
            <a:r>
              <a:rPr lang="ar-SA" sz="1800" dirty="0"/>
              <a:t>6-  عدم الوصول إلى نتائج معينة في بحث معين بحيث لا تتمشى هذه النتائج مع البيانات التي جمعها وتسجيلها وتحليلها.</a:t>
            </a:r>
          </a:p>
          <a:p>
            <a:pPr marL="68580" indent="0" algn="justLow" rtl="1">
              <a:buNone/>
            </a:pPr>
            <a:r>
              <a:rPr lang="ar-SA" sz="1800" dirty="0"/>
              <a:t>7- في حالة الاعتماد على مفاهيم أو أساليب حديثة أو مطبقة لأول مرة في أحد البحوث والتي قام بابتكارها أحد عملاء مركز متخصص في بحوث التسويق فإن المركز لا يجب أن يستعين بهذه المفاهيم أو الأساليب إلا بموافقة هذا العميل.</a:t>
            </a:r>
          </a:p>
          <a:p>
            <a:pPr marL="68580" indent="0" algn="justLow" rtl="1">
              <a:buNone/>
            </a:pPr>
            <a:endParaRPr lang="en-US" sz="1800" dirty="0"/>
          </a:p>
          <a:p>
            <a:pPr marL="68580" indent="0" algn="justLow" rtl="1">
              <a:buNone/>
            </a:pPr>
            <a:endParaRPr lang="ar-SA" sz="1800" dirty="0"/>
          </a:p>
          <a:p>
            <a:pPr algn="justLow" rtl="1"/>
            <a:endParaRPr lang="en-US" sz="1800" dirty="0"/>
          </a:p>
        </p:txBody>
      </p:sp>
      <p:sp>
        <p:nvSpPr>
          <p:cNvPr id="3" name="مربع نص 2"/>
          <p:cNvSpPr txBox="1"/>
          <p:nvPr/>
        </p:nvSpPr>
        <p:spPr>
          <a:xfrm>
            <a:off x="3581400" y="152400"/>
            <a:ext cx="2438400" cy="646331"/>
          </a:xfrm>
          <a:prstGeom prst="rect">
            <a:avLst/>
          </a:prstGeom>
          <a:noFill/>
        </p:spPr>
        <p:txBody>
          <a:bodyPr wrap="square" rtlCol="0">
            <a:spAutoFit/>
          </a:bodyPr>
          <a:lstStyle/>
          <a:p>
            <a:pPr algn="ctr" rtl="1"/>
            <a:r>
              <a:rPr lang="ar-SA" dirty="0">
                <a:solidFill>
                  <a:schemeClr val="bg1"/>
                </a:solidFill>
              </a:rPr>
              <a:t>تاسعاً - أخلاقيات بحوث التسويق</a:t>
            </a:r>
          </a:p>
        </p:txBody>
      </p:sp>
    </p:spTree>
    <p:extLst>
      <p:ext uri="{BB962C8B-B14F-4D97-AF65-F5344CB8AC3E}">
        <p14:creationId xmlns:p14="http://schemas.microsoft.com/office/powerpoint/2010/main" val="347127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25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25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25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25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25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p:cNvSpPr>
            <a:spLocks noGrp="1"/>
          </p:cNvSpPr>
          <p:nvPr>
            <p:ph idx="1"/>
          </p:nvPr>
        </p:nvSpPr>
        <p:spPr>
          <a:xfrm>
            <a:off x="381000" y="1219200"/>
            <a:ext cx="6096000" cy="7162800"/>
          </a:xfrm>
        </p:spPr>
        <p:txBody>
          <a:bodyPr>
            <a:normAutofit/>
          </a:bodyPr>
          <a:lstStyle/>
          <a:p>
            <a:pPr marL="68580" indent="0" algn="justLow" rtl="1">
              <a:buNone/>
            </a:pPr>
            <a:r>
              <a:rPr lang="ar-SA" sz="1800" dirty="0"/>
              <a:t>9- عدم الاعتماد على الرشاوي أو الأساليب الملتوية للحصول على البيانات المطلوبة لأي بحث أو الحصول على عمليات في مجال بحوث التسويق.</a:t>
            </a:r>
          </a:p>
          <a:p>
            <a:pPr marL="68580" indent="0" algn="justLow" rtl="1">
              <a:buNone/>
            </a:pPr>
            <a:r>
              <a:rPr lang="ar-SA" sz="1800" dirty="0"/>
              <a:t>10-  عدم قيام الباحث بإعطاء أي بيانات قام بجمعها من الميدان لأي طرف غير الجهة التي قام بتجميع البيانات لصالحها.</a:t>
            </a:r>
          </a:p>
          <a:p>
            <a:pPr marL="68580" indent="0" algn="justLow" rtl="1">
              <a:buNone/>
            </a:pPr>
            <a:r>
              <a:rPr lang="ar-SA" sz="1800" dirty="0"/>
              <a:t>11-  عدم استغلال الباحث لأي بيانات قام بجمعها من الميدان لمصلحته الشخصية وذلك بطريق مباشر أو غير مباشر.</a:t>
            </a:r>
          </a:p>
          <a:p>
            <a:pPr marL="68580" indent="0" algn="justLow" rtl="1">
              <a:buNone/>
            </a:pPr>
            <a:r>
              <a:rPr lang="ar-SA" sz="1800" dirty="0"/>
              <a:t>12-  التزام المقابل بالتعليمات المعطاة له عند القيام بجمع البيانات من الميدان.</a:t>
            </a:r>
          </a:p>
          <a:p>
            <a:pPr marL="68580" indent="0" algn="justLow" rtl="1">
              <a:buNone/>
            </a:pPr>
            <a:r>
              <a:rPr lang="ar-SA" sz="1800" dirty="0"/>
              <a:t>13-  عدم قيام المقابل بالمقابلات الخاصة بأكثر من بحث ميداني في وقت واحد إلا بموافقة جميع الجهات التي تقوم بهذه البحوث.</a:t>
            </a:r>
            <a:endParaRPr lang="en-US" sz="1800" dirty="0"/>
          </a:p>
        </p:txBody>
      </p:sp>
      <p:sp>
        <p:nvSpPr>
          <p:cNvPr id="2" name="TextBox 1"/>
          <p:cNvSpPr txBox="1"/>
          <p:nvPr/>
        </p:nvSpPr>
        <p:spPr>
          <a:xfrm>
            <a:off x="3657600" y="228600"/>
            <a:ext cx="2460930" cy="369332"/>
          </a:xfrm>
          <a:prstGeom prst="rect">
            <a:avLst/>
          </a:prstGeom>
          <a:noFill/>
        </p:spPr>
        <p:txBody>
          <a:bodyPr wrap="none" rtlCol="0">
            <a:spAutoFit/>
          </a:bodyPr>
          <a:lstStyle/>
          <a:p>
            <a:pPr algn="ctr" rtl="1"/>
            <a:r>
              <a:rPr lang="ar-SA">
                <a:solidFill>
                  <a:schemeClr val="bg1"/>
                </a:solidFill>
              </a:rPr>
              <a:t>أخلاقيات بحوث التسويق</a:t>
            </a:r>
            <a:endParaRPr lang="ar-SA" dirty="0">
              <a:solidFill>
                <a:schemeClr val="bg1"/>
              </a:solidFill>
            </a:endParaRPr>
          </a:p>
        </p:txBody>
      </p:sp>
    </p:spTree>
    <p:extLst>
      <p:ext uri="{BB962C8B-B14F-4D97-AF65-F5344CB8AC3E}">
        <p14:creationId xmlns:p14="http://schemas.microsoft.com/office/powerpoint/2010/main" val="55971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p:cNvSpPr txBox="1">
            <a:spLocks/>
          </p:cNvSpPr>
          <p:nvPr/>
        </p:nvSpPr>
        <p:spPr>
          <a:xfrm>
            <a:off x="990600" y="1219200"/>
            <a:ext cx="5486400" cy="7162800"/>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r" rtl="1">
              <a:buNone/>
            </a:pPr>
            <a:r>
              <a:rPr lang="ar-SA" sz="1800" dirty="0"/>
              <a:t>يمكن تقسيم بحوث التسويق إلى الأنواع التالية:</a:t>
            </a:r>
          </a:p>
          <a:p>
            <a:pPr marL="68580" indent="0" algn="r" rtl="1">
              <a:buNone/>
            </a:pPr>
            <a:r>
              <a:rPr lang="ar-SA" sz="1800" dirty="0"/>
              <a:t>89</a:t>
            </a:r>
          </a:p>
          <a:p>
            <a:pPr algn="just" rtl="1"/>
            <a:r>
              <a:rPr lang="ar-SA" sz="1800" dirty="0">
                <a:solidFill>
                  <a:srgbClr val="0070C0"/>
                </a:solidFill>
              </a:rPr>
              <a:t>من حيث المنهج العام للبحث:</a:t>
            </a:r>
          </a:p>
          <a:p>
            <a:pPr marL="755650" indent="-285750" algn="just" rtl="1">
              <a:buFontTx/>
              <a:buChar char="-"/>
            </a:pPr>
            <a:r>
              <a:rPr lang="ar-SA" sz="1800" b="1" dirty="0"/>
              <a:t>البحوث القياسية:</a:t>
            </a:r>
            <a:r>
              <a:rPr lang="en-US" sz="1800" b="1" dirty="0"/>
              <a:t> </a:t>
            </a:r>
            <a:endParaRPr lang="ar-SA" sz="1800" b="1" dirty="0"/>
          </a:p>
          <a:p>
            <a:pPr marL="755650" indent="-285750" algn="just" rtl="1">
              <a:buFontTx/>
              <a:buChar char="-"/>
            </a:pPr>
            <a:r>
              <a:rPr lang="ar-SA" sz="1800" dirty="0"/>
              <a:t>(نتائج كلية </a:t>
            </a:r>
            <a:r>
              <a:rPr lang="ar-SA" sz="1800" dirty="0">
                <a:sym typeface="Wingdings"/>
              </a:rPr>
              <a:t> نتائج جزئية)</a:t>
            </a:r>
          </a:p>
          <a:p>
            <a:pPr marL="469900" indent="0" algn="just" rtl="1">
              <a:buNone/>
            </a:pPr>
            <a:r>
              <a:rPr lang="ar-SA" sz="1800" dirty="0">
                <a:sym typeface="Wingdings"/>
              </a:rPr>
              <a:t>جودة عالية لشركة  جودة المنتج</a:t>
            </a:r>
          </a:p>
          <a:p>
            <a:pPr marL="469900" indent="0" algn="just" rtl="1">
              <a:buNone/>
            </a:pPr>
            <a:endParaRPr lang="ar-SA" sz="1800" dirty="0"/>
          </a:p>
          <a:p>
            <a:pPr marL="755650" indent="-285750" algn="just" rtl="1">
              <a:buFontTx/>
              <a:buChar char="-"/>
            </a:pPr>
            <a:r>
              <a:rPr lang="ar-SA" sz="1800" b="1" dirty="0"/>
              <a:t>البحوث </a:t>
            </a:r>
            <a:r>
              <a:rPr lang="ar-SA" sz="1800" b="1" dirty="0" smtClean="0"/>
              <a:t>الاستقرائية: </a:t>
            </a:r>
            <a:r>
              <a:rPr lang="ar-SA" sz="1200" b="1" dirty="0" smtClean="0"/>
              <a:t>بحث معنى كلمة استقراء</a:t>
            </a:r>
            <a:endParaRPr lang="ar-SA" sz="1200" b="1" dirty="0"/>
          </a:p>
          <a:p>
            <a:pPr marL="755650" indent="-285750" algn="just" rtl="1">
              <a:buFontTx/>
              <a:buChar char="-"/>
            </a:pPr>
            <a:r>
              <a:rPr lang="ar-SA" sz="1800" b="1" dirty="0"/>
              <a:t> </a:t>
            </a:r>
            <a:r>
              <a:rPr lang="ar-SA" sz="1800" dirty="0"/>
              <a:t>(نتائج جزئية </a:t>
            </a:r>
            <a:r>
              <a:rPr lang="ar-SA" sz="1800" dirty="0">
                <a:sym typeface="Wingdings"/>
              </a:rPr>
              <a:t> نتائج كلية)</a:t>
            </a:r>
          </a:p>
          <a:p>
            <a:pPr marL="755650" indent="-285750" algn="just" rtl="1">
              <a:buFontTx/>
              <a:buChar char="-"/>
            </a:pPr>
            <a:r>
              <a:rPr lang="ar-SA" sz="1800" dirty="0">
                <a:sym typeface="Wingdings"/>
              </a:rPr>
              <a:t>دراسة مستهلكين لمنتج معين رضا عام للمستهلكين.</a:t>
            </a:r>
            <a:endParaRPr lang="ar-SA" sz="1800" dirty="0"/>
          </a:p>
          <a:p>
            <a:pPr marL="755650" indent="-285750" algn="just" rtl="1">
              <a:buFontTx/>
              <a:buChar char="-"/>
            </a:pPr>
            <a:endParaRPr lang="ar-SA" sz="1800" dirty="0"/>
          </a:p>
          <a:p>
            <a:pPr marL="746125" indent="-285750" algn="just" rtl="1">
              <a:buFontTx/>
              <a:buChar char="-"/>
            </a:pPr>
            <a:endParaRPr lang="en-US" sz="1800" dirty="0"/>
          </a:p>
        </p:txBody>
      </p:sp>
      <p:sp>
        <p:nvSpPr>
          <p:cNvPr id="5" name="مربع نص 4"/>
          <p:cNvSpPr txBox="1"/>
          <p:nvPr/>
        </p:nvSpPr>
        <p:spPr>
          <a:xfrm>
            <a:off x="3581400" y="152400"/>
            <a:ext cx="2438400" cy="646331"/>
          </a:xfrm>
          <a:prstGeom prst="rect">
            <a:avLst/>
          </a:prstGeom>
          <a:noFill/>
        </p:spPr>
        <p:txBody>
          <a:bodyPr wrap="square" rtlCol="0">
            <a:spAutoFit/>
          </a:bodyPr>
          <a:lstStyle/>
          <a:p>
            <a:pPr algn="ctr" rtl="1"/>
            <a:r>
              <a:rPr lang="ar-SA" dirty="0">
                <a:solidFill>
                  <a:schemeClr val="bg1"/>
                </a:solidFill>
              </a:rPr>
              <a:t>عاشراً- أنواع البحوث التسويقية</a:t>
            </a:r>
          </a:p>
        </p:txBody>
      </p:sp>
    </p:spTree>
    <p:extLst>
      <p:ext uri="{BB962C8B-B14F-4D97-AF65-F5344CB8AC3E}">
        <p14:creationId xmlns:p14="http://schemas.microsoft.com/office/powerpoint/2010/main" val="162131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p:cNvSpPr txBox="1">
            <a:spLocks/>
          </p:cNvSpPr>
          <p:nvPr/>
        </p:nvSpPr>
        <p:spPr>
          <a:xfrm>
            <a:off x="381000" y="1219200"/>
            <a:ext cx="6096000" cy="7162800"/>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r" rtl="1">
              <a:buNone/>
            </a:pPr>
            <a:r>
              <a:rPr lang="ar-SA" sz="1800" dirty="0"/>
              <a:t>يمكن تقسيم بحوث التسويق إلى الأنواع التالية:</a:t>
            </a:r>
          </a:p>
          <a:p>
            <a:pPr algn="just" rtl="1"/>
            <a:r>
              <a:rPr lang="ar-SA" sz="1800" dirty="0">
                <a:solidFill>
                  <a:srgbClr val="0070C0"/>
                </a:solidFill>
              </a:rPr>
              <a:t>من حيث هدف البحث:</a:t>
            </a:r>
          </a:p>
          <a:p>
            <a:pPr marL="746125" indent="-285750" algn="just" rtl="1">
              <a:buFontTx/>
              <a:buChar char="-"/>
            </a:pPr>
            <a:r>
              <a:rPr lang="ar-SA" sz="1800" b="1" dirty="0"/>
              <a:t>البحوث الاستكشافية(الاستطلاعية): </a:t>
            </a:r>
            <a:r>
              <a:rPr lang="ar-SA" sz="1800" dirty="0"/>
              <a:t>فهم أولى ومحدود عن المشكلة, غير مكلفة</a:t>
            </a:r>
          </a:p>
          <a:p>
            <a:pPr marL="746125" indent="-285750" algn="just" rtl="1">
              <a:buFontTx/>
              <a:buChar char="-"/>
            </a:pPr>
            <a:r>
              <a:rPr lang="ar-SA" sz="1800" dirty="0"/>
              <a:t>قد يكون خطوة اولى في عملية البحث العلمي و يتبعه البحث الاستكشافي.</a:t>
            </a:r>
          </a:p>
          <a:p>
            <a:pPr marL="746125" indent="-285750" algn="just" rtl="1">
              <a:buFontTx/>
              <a:buChar char="-"/>
            </a:pPr>
            <a:r>
              <a:rPr lang="ar-SA" sz="1800" dirty="0"/>
              <a:t>مثال تحديد خصائص المجتمع</a:t>
            </a:r>
          </a:p>
          <a:p>
            <a:pPr marL="746125" indent="-285750" algn="just" rtl="1">
              <a:buFontTx/>
              <a:buChar char="-"/>
            </a:pPr>
            <a:r>
              <a:rPr lang="ar-SA" sz="1800" dirty="0"/>
              <a:t>مثال كتابة مشروع البحث</a:t>
            </a:r>
          </a:p>
          <a:p>
            <a:pPr marL="746125" indent="-285750" algn="just" rtl="1">
              <a:buFontTx/>
              <a:buChar char="-"/>
            </a:pPr>
            <a:endParaRPr lang="ar-SA" sz="1800" dirty="0"/>
          </a:p>
          <a:p>
            <a:pPr marL="746125" indent="-285750" algn="just" rtl="1">
              <a:buFontTx/>
              <a:buChar char="-"/>
            </a:pPr>
            <a:r>
              <a:rPr lang="ar-SA" sz="1800" b="1" dirty="0"/>
              <a:t>البحوث الاستنتاجية: </a:t>
            </a:r>
            <a:r>
              <a:rPr lang="ar-SA" sz="1800" dirty="0"/>
              <a:t>دراسة عميقة لمشكلة البحث ووضع و اختبار الفروض المتعلقة بها و الخروج بنتائج و توصيات لحل المشكلة .</a:t>
            </a:r>
          </a:p>
          <a:p>
            <a:pPr marL="746125" indent="-285750" algn="just" rtl="1">
              <a:buFontTx/>
              <a:buChar char="-"/>
            </a:pPr>
            <a:endParaRPr lang="ar-SA" sz="1800" dirty="0"/>
          </a:p>
          <a:p>
            <a:pPr marL="460375" indent="0" algn="just" rtl="1">
              <a:buNone/>
            </a:pPr>
            <a:r>
              <a:rPr lang="ar-SA" sz="1800" dirty="0">
                <a:solidFill>
                  <a:srgbClr val="00B0F0"/>
                </a:solidFill>
              </a:rPr>
              <a:t>  أ- البحوث الوصفية (إحصائية) </a:t>
            </a:r>
            <a:r>
              <a:rPr lang="ar-SA" sz="1800" u="sng" dirty="0">
                <a:solidFill>
                  <a:srgbClr val="00B0F0"/>
                </a:solidFill>
              </a:rPr>
              <a:t>الاكثر شيوعاً</a:t>
            </a:r>
          </a:p>
          <a:p>
            <a:pPr marL="460375" indent="0" algn="just" rtl="1">
              <a:buNone/>
            </a:pPr>
            <a:r>
              <a:rPr lang="ar-SA" sz="1800" dirty="0">
                <a:solidFill>
                  <a:srgbClr val="00B0F0"/>
                </a:solidFill>
              </a:rPr>
              <a:t> ب- البحث التجريبي</a:t>
            </a:r>
            <a:endParaRPr lang="ar-SA" sz="1800" dirty="0"/>
          </a:p>
          <a:p>
            <a:pPr marL="746125" indent="-285750" algn="just" rtl="1">
              <a:buFontTx/>
              <a:buChar char="-"/>
            </a:pPr>
            <a:endParaRPr lang="en-US" sz="1800" dirty="0"/>
          </a:p>
        </p:txBody>
      </p:sp>
      <p:sp>
        <p:nvSpPr>
          <p:cNvPr id="5" name="مربع نص 4"/>
          <p:cNvSpPr txBox="1"/>
          <p:nvPr/>
        </p:nvSpPr>
        <p:spPr>
          <a:xfrm>
            <a:off x="3581400" y="152400"/>
            <a:ext cx="2438400" cy="646331"/>
          </a:xfrm>
          <a:prstGeom prst="rect">
            <a:avLst/>
          </a:prstGeom>
          <a:noFill/>
        </p:spPr>
        <p:txBody>
          <a:bodyPr wrap="square" rtlCol="0">
            <a:spAutoFit/>
          </a:bodyPr>
          <a:lstStyle/>
          <a:p>
            <a:pPr algn="ctr" rtl="1"/>
            <a:r>
              <a:rPr lang="ar-SA" dirty="0">
                <a:solidFill>
                  <a:schemeClr val="bg1"/>
                </a:solidFill>
              </a:rPr>
              <a:t>عاشراً- أنواع البحوث التسويقية</a:t>
            </a:r>
          </a:p>
        </p:txBody>
      </p:sp>
    </p:spTree>
    <p:extLst>
      <p:ext uri="{BB962C8B-B14F-4D97-AF65-F5344CB8AC3E}">
        <p14:creationId xmlns:p14="http://schemas.microsoft.com/office/powerpoint/2010/main" val="214874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9" end="9"/>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p:cNvSpPr txBox="1">
            <a:spLocks/>
          </p:cNvSpPr>
          <p:nvPr/>
        </p:nvSpPr>
        <p:spPr>
          <a:xfrm>
            <a:off x="381000" y="1219200"/>
            <a:ext cx="6096000" cy="7162800"/>
          </a:xfrm>
          <a:prstGeom prst="rect">
            <a:avLst/>
          </a:prstGeom>
        </p:spPr>
        <p:txBody>
          <a:bodyPr vert="horz" lIns="91440" tIns="45720" rIns="91440" bIns="45720" rtlCol="0">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r" rtl="1">
              <a:buNone/>
            </a:pPr>
            <a:r>
              <a:rPr lang="ar-SA" sz="1800" dirty="0">
                <a:solidFill>
                  <a:srgbClr val="00B0F0"/>
                </a:solidFill>
              </a:rPr>
              <a:t>        أ- البحوث الوصفية (إحصائية) </a:t>
            </a:r>
            <a:r>
              <a:rPr lang="ar-SA" sz="1800" u="sng" dirty="0">
                <a:solidFill>
                  <a:srgbClr val="00B0F0"/>
                </a:solidFill>
              </a:rPr>
              <a:t>الاكثر شيوعاً 97</a:t>
            </a:r>
          </a:p>
          <a:p>
            <a:pPr marL="460375" indent="0" algn="just" rtl="1">
              <a:buNone/>
            </a:pPr>
            <a:r>
              <a:rPr lang="ar-SA" sz="1800" b="1" dirty="0"/>
              <a:t>تعريف البحث الوصفي:</a:t>
            </a:r>
          </a:p>
          <a:p>
            <a:pPr marL="460375" indent="0" algn="just" rtl="1">
              <a:buNone/>
            </a:pPr>
            <a:r>
              <a:rPr lang="ar-SA" sz="1800" dirty="0"/>
              <a:t>وصف مجموعة من الظواهر و الاحداث المتعلقة بها و العمل على جمع المعلومات و الحقائق المتعلقة بها,ووصف مفصل لجميع الظروف المحيطة بها و عمل تقرير شامل عن حالتها في أرض الواقع . (لماذا,كيف,متى, أين)</a:t>
            </a:r>
          </a:p>
          <a:p>
            <a:pPr marL="460375" indent="0" algn="just" rtl="1">
              <a:buNone/>
            </a:pPr>
            <a:r>
              <a:rPr lang="ar-SA" sz="1800" u="sng" dirty="0"/>
              <a:t> </a:t>
            </a:r>
          </a:p>
          <a:p>
            <a:pPr marL="460375" indent="0" algn="just" rtl="1">
              <a:buNone/>
            </a:pPr>
            <a:r>
              <a:rPr lang="ar-SA" sz="1800" dirty="0">
                <a:solidFill>
                  <a:srgbClr val="00B0F0"/>
                </a:solidFill>
              </a:rPr>
              <a:t>انواع البحث الوصفي:</a:t>
            </a:r>
          </a:p>
          <a:p>
            <a:pPr marL="803275" indent="-342900" algn="just" rtl="1">
              <a:buFont typeface="+mj-lt"/>
              <a:buAutoNum type="arabicPeriod"/>
            </a:pPr>
            <a:r>
              <a:rPr lang="ar-SA" sz="1800" u="sng" dirty="0"/>
              <a:t>دراسة الحالات.</a:t>
            </a:r>
          </a:p>
          <a:p>
            <a:pPr marL="460375" indent="0" algn="just" rtl="1">
              <a:buNone/>
            </a:pPr>
            <a:r>
              <a:rPr lang="ar-SA" sz="1800" dirty="0"/>
              <a:t>تعتمد هذه الطريقة على دراسة عدد محدود من المفردات دراسة شاملة و متعمقة من خلال دراسة كل او عدد من المتغيرات المتداخلة و المترابطة المؤثرة على مشكلة البحث.</a:t>
            </a:r>
          </a:p>
          <a:p>
            <a:pPr marL="803275" indent="-342900" algn="just" rtl="1">
              <a:buFont typeface="+mj-lt"/>
              <a:buAutoNum type="arabicPeriod"/>
            </a:pPr>
            <a:r>
              <a:rPr lang="ar-SA" sz="1800" u="sng" dirty="0"/>
              <a:t>الطريقة الاحصائية.</a:t>
            </a:r>
          </a:p>
          <a:p>
            <a:pPr marL="460375" indent="0" algn="just" rtl="1">
              <a:buNone/>
            </a:pPr>
            <a:r>
              <a:rPr lang="ar-SA" sz="1800" dirty="0"/>
              <a:t>تعتمد هذه الطريقة على دراسة كبير نسبياً من المفردات و عدد قليل من المتغيرات او العاومل التي يلزم الامر اختيار عينة ممثلة لمجتمع البحث و الاستعانه بالقوائم الاستقصائية و و جمع البيانات و و تفريغها و معالجتها  و استخلاص النتائج منها. </a:t>
            </a:r>
          </a:p>
          <a:p>
            <a:pPr marL="460375" indent="0" algn="just" rtl="1">
              <a:buNone/>
            </a:pPr>
            <a:r>
              <a:rPr lang="ar-SA" sz="1800" dirty="0"/>
              <a:t>الباحث هنا لا يهتم بالحالات الفردية مثل دراسة الحالة نظراً لاهتمامه بالمتوسطات و النسب المئوية و مقايس التشتت....</a:t>
            </a:r>
          </a:p>
          <a:p>
            <a:pPr marL="460375" indent="0" algn="just" rtl="1">
              <a:buNone/>
            </a:pPr>
            <a:r>
              <a:rPr lang="ar-SA" sz="1800" dirty="0"/>
              <a:t>( خصائص عملاء المنشأة و عاداتهم , انوتع المنتجات التي يفضلونها, تقييم الحملات الاعلانية, دراسات جدوى اقتصادية...)</a:t>
            </a:r>
          </a:p>
          <a:p>
            <a:pPr marL="460375" indent="0" algn="just" rtl="1">
              <a:buNone/>
            </a:pPr>
            <a:endParaRPr lang="ar-SA" sz="1800" dirty="0"/>
          </a:p>
          <a:p>
            <a:pPr marL="746125" indent="-285750" algn="just" rtl="1">
              <a:buFontTx/>
              <a:buChar char="-"/>
            </a:pPr>
            <a:endParaRPr lang="en-US" sz="1800" dirty="0"/>
          </a:p>
        </p:txBody>
      </p:sp>
      <p:sp>
        <p:nvSpPr>
          <p:cNvPr id="5" name="مربع نص 4"/>
          <p:cNvSpPr txBox="1"/>
          <p:nvPr/>
        </p:nvSpPr>
        <p:spPr>
          <a:xfrm>
            <a:off x="3581400" y="152400"/>
            <a:ext cx="2438400" cy="646331"/>
          </a:xfrm>
          <a:prstGeom prst="rect">
            <a:avLst/>
          </a:prstGeom>
          <a:noFill/>
        </p:spPr>
        <p:txBody>
          <a:bodyPr wrap="square" rtlCol="0">
            <a:spAutoFit/>
          </a:bodyPr>
          <a:lstStyle/>
          <a:p>
            <a:pPr algn="ctr" rtl="1"/>
            <a:r>
              <a:rPr lang="ar-SA" dirty="0">
                <a:solidFill>
                  <a:schemeClr val="bg1"/>
                </a:solidFill>
              </a:rPr>
              <a:t>عاشراً- أنواع البحوث التسويقية</a:t>
            </a:r>
          </a:p>
        </p:txBody>
      </p:sp>
    </p:spTree>
    <p:extLst>
      <p:ext uri="{BB962C8B-B14F-4D97-AF65-F5344CB8AC3E}">
        <p14:creationId xmlns:p14="http://schemas.microsoft.com/office/powerpoint/2010/main" val="381967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1" end="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4" end="4"/>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xEl>
                                              <p:pRg st="5" end="5"/>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xEl>
                                              <p:pRg st="7" end="7"/>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xEl>
                                              <p:pRg st="8" end="8"/>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p:cNvSpPr txBox="1">
            <a:spLocks/>
          </p:cNvSpPr>
          <p:nvPr/>
        </p:nvSpPr>
        <p:spPr>
          <a:xfrm>
            <a:off x="381000" y="1219200"/>
            <a:ext cx="6096000" cy="7162800"/>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r" rtl="1">
              <a:buNone/>
            </a:pPr>
            <a:r>
              <a:rPr lang="ar-SA" sz="1800" dirty="0">
                <a:solidFill>
                  <a:srgbClr val="00B0F0"/>
                </a:solidFill>
              </a:rPr>
              <a:t>ب- البحوث التجريبية (قياس أثر متغير):</a:t>
            </a:r>
          </a:p>
          <a:p>
            <a:pPr marL="68580" indent="0" algn="r" rtl="1">
              <a:buNone/>
            </a:pPr>
            <a:r>
              <a:rPr lang="ar-SA" sz="1800" dirty="0"/>
              <a:t>من أصعب البحوث التسويقي</a:t>
            </a:r>
          </a:p>
          <a:p>
            <a:pPr marL="68580" indent="0" algn="r" rtl="1">
              <a:buNone/>
            </a:pPr>
            <a:r>
              <a:rPr lang="ar-SA" sz="1800" dirty="0"/>
              <a:t> (ب- 1) قياس قبل وبعد التجربة لمجموعة واحدة.</a:t>
            </a:r>
          </a:p>
          <a:p>
            <a:pPr marL="68580" indent="0" algn="r" rtl="1">
              <a:buNone/>
            </a:pPr>
            <a:r>
              <a:rPr lang="ar-SA" sz="1800" dirty="0"/>
              <a:t>ان نقيس الظاهرة موضوع الدراسة قبل ادخال المتغير التجريبي ثم يتم ادخال المتغير التجريبي و ننتظر فترة طويلة او قصيرة ثم نقيس الظاهرة مرة اخرى لمعلافة الفرق.</a:t>
            </a:r>
          </a:p>
          <a:p>
            <a:pPr marL="68580" indent="0" algn="r" rtl="1">
              <a:buNone/>
            </a:pPr>
            <a:r>
              <a:rPr lang="ar-SA" sz="1800" dirty="0"/>
              <a:t>مثال</a:t>
            </a:r>
          </a:p>
          <a:p>
            <a:pPr marL="68580" indent="0" algn="r" rtl="1">
              <a:buNone/>
            </a:pPr>
            <a:endParaRPr lang="ar-SA" sz="1800" dirty="0"/>
          </a:p>
          <a:p>
            <a:pPr marL="460375" indent="0" algn="just" rtl="1">
              <a:buNone/>
            </a:pPr>
            <a:r>
              <a:rPr lang="ar-SA" sz="1800" dirty="0"/>
              <a:t> (ب- 2) قياس قبل وبعد التجربة لمجموعتين.</a:t>
            </a:r>
          </a:p>
          <a:p>
            <a:pPr marL="460375" indent="0" algn="just" rtl="1">
              <a:buNone/>
            </a:pPr>
            <a:r>
              <a:rPr lang="ar-SA" sz="1800" dirty="0"/>
              <a:t>نعرض مجموعة للمتغير التجريبي و نترك الاخرى بدون التعرض له.</a:t>
            </a:r>
          </a:p>
          <a:p>
            <a:pPr marL="460375" indent="0" algn="just" rtl="1">
              <a:buNone/>
            </a:pPr>
            <a:r>
              <a:rPr lang="ar-SA" sz="1800" dirty="0"/>
              <a:t>مثال</a:t>
            </a:r>
          </a:p>
          <a:p>
            <a:pPr marL="460375" indent="0" algn="just" rtl="1">
              <a:buNone/>
            </a:pPr>
            <a:endParaRPr lang="ar-SA" sz="1800" dirty="0"/>
          </a:p>
          <a:p>
            <a:pPr marL="460375" indent="0" algn="just" rtl="1">
              <a:buNone/>
            </a:pPr>
            <a:r>
              <a:rPr lang="ar-SA" sz="1800" dirty="0"/>
              <a:t> (ب- 3) قياس بعد التجربة لمجموعتين.</a:t>
            </a:r>
          </a:p>
          <a:p>
            <a:pPr marL="460375" indent="0" algn="just" rtl="1">
              <a:buNone/>
            </a:pPr>
            <a:r>
              <a:rPr lang="ar-SA" sz="1800" dirty="0"/>
              <a:t>نعرض كلا المجموعتين للمتغير التجريبي.</a:t>
            </a:r>
          </a:p>
          <a:p>
            <a:pPr marL="460375" indent="0" algn="just" rtl="1">
              <a:buNone/>
            </a:pPr>
            <a:r>
              <a:rPr lang="ar-SA" sz="1800" dirty="0"/>
              <a:t>مثال</a:t>
            </a:r>
          </a:p>
          <a:p>
            <a:pPr marL="746125" indent="-285750" algn="just" rtl="1">
              <a:buFontTx/>
              <a:buChar char="-"/>
            </a:pPr>
            <a:endParaRPr lang="en-US" sz="1800" dirty="0"/>
          </a:p>
        </p:txBody>
      </p:sp>
      <p:sp>
        <p:nvSpPr>
          <p:cNvPr id="5" name="مربع نص 4"/>
          <p:cNvSpPr txBox="1"/>
          <p:nvPr/>
        </p:nvSpPr>
        <p:spPr>
          <a:xfrm>
            <a:off x="3581400" y="152400"/>
            <a:ext cx="2438400" cy="646331"/>
          </a:xfrm>
          <a:prstGeom prst="rect">
            <a:avLst/>
          </a:prstGeom>
          <a:noFill/>
        </p:spPr>
        <p:txBody>
          <a:bodyPr wrap="square" rtlCol="0">
            <a:spAutoFit/>
          </a:bodyPr>
          <a:lstStyle/>
          <a:p>
            <a:pPr algn="ctr" rtl="1"/>
            <a:r>
              <a:rPr lang="ar-SA" dirty="0">
                <a:solidFill>
                  <a:schemeClr val="bg1"/>
                </a:solidFill>
              </a:rPr>
              <a:t>عاشراً- أنواع البحوث التسويقية</a:t>
            </a:r>
          </a:p>
        </p:txBody>
      </p:sp>
    </p:spTree>
    <p:extLst>
      <p:ext uri="{BB962C8B-B14F-4D97-AF65-F5344CB8AC3E}">
        <p14:creationId xmlns:p14="http://schemas.microsoft.com/office/powerpoint/2010/main" val="289927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0" end="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1" end="1"/>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xEl>
                                              <p:pRg st="2" end="2"/>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xEl>
                                              <p:pRg st="4" end="4"/>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xEl>
                                              <p:pRg st="6" end="6"/>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
                                            <p:txEl>
                                              <p:pRg st="7" end="7"/>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
                                            <p:txEl>
                                              <p:pRg st="8" end="8"/>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
                                            <p:txEl>
                                              <p:pRg st="10" end="10"/>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
                                            <p:txEl>
                                              <p:pRg st="11" end="11"/>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p:cNvSpPr txBox="1">
            <a:spLocks/>
          </p:cNvSpPr>
          <p:nvPr/>
        </p:nvSpPr>
        <p:spPr>
          <a:xfrm>
            <a:off x="381000" y="1676400"/>
            <a:ext cx="6096000" cy="6629400"/>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justLow" rtl="1">
              <a:buNone/>
            </a:pPr>
            <a:r>
              <a:rPr lang="ar-SA" sz="1800" dirty="0">
                <a:solidFill>
                  <a:srgbClr val="0070C0"/>
                </a:solidFill>
              </a:rPr>
              <a:t> 3-  من حيث نوع البيانات:</a:t>
            </a:r>
          </a:p>
          <a:p>
            <a:pPr algn="justLow" rtl="1">
              <a:buFontTx/>
              <a:buChar char="-"/>
            </a:pPr>
            <a:r>
              <a:rPr lang="ar-SA" sz="1800" dirty="0"/>
              <a:t>البحوث المكتبية (البيانات الثانوية )</a:t>
            </a:r>
          </a:p>
          <a:p>
            <a:pPr algn="justLow" rtl="1">
              <a:buFontTx/>
              <a:buChar char="-"/>
            </a:pPr>
            <a:r>
              <a:rPr lang="ar-SA" sz="1800" dirty="0"/>
              <a:t>البحوث الميدانية.( البيانات الاولية)</a:t>
            </a:r>
          </a:p>
          <a:p>
            <a:pPr algn="justLow" rtl="1">
              <a:buFontTx/>
              <a:buChar char="-"/>
            </a:pPr>
            <a:endParaRPr lang="ar-SA" sz="1800" dirty="0"/>
          </a:p>
          <a:p>
            <a:pPr marL="68580" indent="0" algn="justLow" rtl="1">
              <a:buNone/>
            </a:pPr>
            <a:r>
              <a:rPr lang="ar-SA" sz="1800" dirty="0">
                <a:solidFill>
                  <a:srgbClr val="0070C0"/>
                </a:solidFill>
              </a:rPr>
              <a:t>4 - من حيث أسلوب البحث:</a:t>
            </a:r>
          </a:p>
          <a:p>
            <a:pPr algn="justLow" rtl="1">
              <a:buFontTx/>
              <a:buChar char="-"/>
            </a:pPr>
            <a:r>
              <a:rPr lang="ar-SA" sz="1800" b="1" dirty="0"/>
              <a:t>البحوث الكمية:  </a:t>
            </a:r>
            <a:r>
              <a:rPr lang="ar-SA" sz="1800" dirty="0"/>
              <a:t>تستخدم  الأرقام في الحصول على المعلومات باستخدام الأساليب الإحصائية في تحليلها.</a:t>
            </a:r>
          </a:p>
          <a:p>
            <a:pPr algn="justLow" rtl="1">
              <a:buFontTx/>
              <a:buChar char="-"/>
            </a:pPr>
            <a:endParaRPr lang="ar-SA" sz="1800" dirty="0"/>
          </a:p>
          <a:p>
            <a:pPr marL="68580" indent="0" algn="justLow" rtl="1">
              <a:buNone/>
            </a:pPr>
            <a:r>
              <a:rPr lang="ar-SA" sz="1800" b="1" dirty="0"/>
              <a:t>- البحوث النوعية: </a:t>
            </a:r>
            <a:r>
              <a:rPr lang="ar-SA" sz="1800" dirty="0"/>
              <a:t>تركز على دراسة وتحليل السلوك الإنساني واتجاهاته بشكل متعمق. وتحتاج إلى عينات بحثية صغيرة الحجم كدراسة حالة خاصة أو مجموعة من الأشخاص يناقشون موضوعا تسويقياً معيناً للوصول إلى نتيجة.</a:t>
            </a:r>
            <a:endParaRPr lang="en-US" sz="1800" dirty="0"/>
          </a:p>
        </p:txBody>
      </p:sp>
      <p:sp>
        <p:nvSpPr>
          <p:cNvPr id="2" name="Rectangle 1"/>
          <p:cNvSpPr/>
          <p:nvPr/>
        </p:nvSpPr>
        <p:spPr>
          <a:xfrm>
            <a:off x="3581400" y="152400"/>
            <a:ext cx="2340705" cy="369332"/>
          </a:xfrm>
          <a:prstGeom prst="rect">
            <a:avLst/>
          </a:prstGeom>
        </p:spPr>
        <p:txBody>
          <a:bodyPr wrap="none">
            <a:spAutoFit/>
          </a:bodyPr>
          <a:lstStyle/>
          <a:p>
            <a:pPr algn="ctr" rtl="1"/>
            <a:r>
              <a:rPr lang="ar-SA">
                <a:solidFill>
                  <a:schemeClr val="bg1"/>
                </a:solidFill>
              </a:rPr>
              <a:t>أنواع البحوث التسويقية</a:t>
            </a:r>
            <a:endParaRPr lang="ar-SA" dirty="0">
              <a:solidFill>
                <a:schemeClr val="bg1"/>
              </a:solidFill>
            </a:endParaRPr>
          </a:p>
        </p:txBody>
      </p:sp>
    </p:spTree>
    <p:extLst>
      <p:ext uri="{BB962C8B-B14F-4D97-AF65-F5344CB8AC3E}">
        <p14:creationId xmlns:p14="http://schemas.microsoft.com/office/powerpoint/2010/main" val="1516445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0BFC28-9D46-40C6-AA55-44A0BAC956F8}"/>
              </a:ext>
            </a:extLst>
          </p:cNvPr>
          <p:cNvSpPr>
            <a:spLocks noGrp="1"/>
          </p:cNvSpPr>
          <p:nvPr>
            <p:ph type="title"/>
          </p:nvPr>
        </p:nvSpPr>
        <p:spPr/>
        <p:txBody>
          <a:bodyPr/>
          <a:lstStyle/>
          <a:p>
            <a:endParaRPr lang="en-US" dirty="0"/>
          </a:p>
        </p:txBody>
      </p:sp>
      <p:pic>
        <p:nvPicPr>
          <p:cNvPr id="12" name="Content Placeholder 11">
            <a:extLst>
              <a:ext uri="{FF2B5EF4-FFF2-40B4-BE49-F238E27FC236}">
                <a16:creationId xmlns:a16="http://schemas.microsoft.com/office/drawing/2014/main" xmlns="" id="{B3150029-90EA-44CE-ADB7-DB1EAF85221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9200" y="1112837"/>
            <a:ext cx="3905514" cy="5364163"/>
          </a:xfrm>
        </p:spPr>
      </p:pic>
    </p:spTree>
    <p:extLst>
      <p:ext uri="{BB962C8B-B14F-4D97-AF65-F5344CB8AC3E}">
        <p14:creationId xmlns:p14="http://schemas.microsoft.com/office/powerpoint/2010/main" val="1918619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081" t="29188" r="40448" b="41624"/>
          <a:stretch/>
        </p:blipFill>
        <p:spPr bwMode="auto">
          <a:xfrm>
            <a:off x="363413" y="2971800"/>
            <a:ext cx="6113587"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8607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081" t="29188" r="40448" b="41624"/>
          <a:stretch/>
        </p:blipFill>
        <p:spPr bwMode="auto">
          <a:xfrm>
            <a:off x="372206" y="2895600"/>
            <a:ext cx="6113587"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xmlns="" id="{BB45A36C-B367-4874-97C9-582A7AFF25DE}"/>
              </a:ext>
            </a:extLst>
          </p:cNvPr>
          <p:cNvSpPr txBox="1"/>
          <p:nvPr/>
        </p:nvSpPr>
        <p:spPr>
          <a:xfrm>
            <a:off x="1600200" y="4218057"/>
            <a:ext cx="3657600" cy="400110"/>
          </a:xfrm>
          <a:prstGeom prst="rect">
            <a:avLst/>
          </a:prstGeom>
          <a:noFill/>
        </p:spPr>
        <p:txBody>
          <a:bodyPr wrap="square" rtlCol="0">
            <a:spAutoFit/>
          </a:bodyPr>
          <a:lstStyle/>
          <a:p>
            <a:r>
              <a:rPr lang="ar-SA" sz="2000" b="1" dirty="0">
                <a:highlight>
                  <a:srgbClr val="C0C0C0"/>
                </a:highlight>
              </a:rPr>
              <a:t>ما معنى البحث التسويقي ؟</a:t>
            </a:r>
            <a:endParaRPr lang="en-US" sz="2000" b="1" dirty="0">
              <a:highlight>
                <a:srgbClr val="C0C0C0"/>
              </a:highlight>
            </a:endParaRPr>
          </a:p>
        </p:txBody>
      </p:sp>
    </p:spTree>
    <p:extLst>
      <p:ext uri="{BB962C8B-B14F-4D97-AF65-F5344CB8AC3E}">
        <p14:creationId xmlns:p14="http://schemas.microsoft.com/office/powerpoint/2010/main" val="3451182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09600" y="2209800"/>
            <a:ext cx="5867400" cy="5669236"/>
          </a:xfrm>
        </p:spPr>
        <p:txBody>
          <a:bodyPr>
            <a:normAutofit/>
          </a:bodyPr>
          <a:lstStyle/>
          <a:p>
            <a:pPr marL="68580" indent="0" algn="justLow" rtl="1">
              <a:buNone/>
            </a:pPr>
            <a:r>
              <a:rPr lang="ar-SA" sz="1800" dirty="0">
                <a:solidFill>
                  <a:srgbClr val="0070C0"/>
                </a:solidFill>
              </a:rPr>
              <a:t>الهدف العام: </a:t>
            </a:r>
          </a:p>
          <a:p>
            <a:pPr algn="justLow" rtl="1"/>
            <a:r>
              <a:rPr lang="ar-SA" sz="1800" dirty="0"/>
              <a:t>التعرف على أهم المواضيع والمفاهيم المتعلقة بالبحوث التسويقية.</a:t>
            </a:r>
          </a:p>
          <a:p>
            <a:pPr marL="68580" indent="0" algn="justLow" rtl="1">
              <a:buNone/>
            </a:pPr>
            <a:endParaRPr lang="ar-SA" sz="1800" dirty="0"/>
          </a:p>
          <a:p>
            <a:pPr marL="68580" indent="0" algn="justLow" rtl="1">
              <a:buNone/>
            </a:pPr>
            <a:r>
              <a:rPr lang="ar-SA" sz="1800" dirty="0">
                <a:solidFill>
                  <a:srgbClr val="0070C0"/>
                </a:solidFill>
              </a:rPr>
              <a:t>الأهداف التفصيلية: </a:t>
            </a:r>
          </a:p>
          <a:p>
            <a:pPr marL="520700" indent="-452438" algn="justLow" rtl="1">
              <a:buNone/>
            </a:pPr>
            <a:r>
              <a:rPr lang="ar-SA" sz="1800" dirty="0"/>
              <a:t>1- يميز بين عناصر نظام المعلومات التسويقية.</a:t>
            </a:r>
          </a:p>
          <a:p>
            <a:pPr marL="520700" indent="-452438" algn="justLow" rtl="1">
              <a:buNone/>
            </a:pPr>
            <a:r>
              <a:rPr lang="ar-SA" sz="1800" dirty="0"/>
              <a:t>2- يميز ما بين دراسة السوق و بحوث التسويق.</a:t>
            </a:r>
          </a:p>
          <a:p>
            <a:pPr marL="520700" indent="-452438" algn="justLow" rtl="1">
              <a:buNone/>
            </a:pPr>
            <a:r>
              <a:rPr lang="ar-SA" sz="1800" dirty="0"/>
              <a:t>3- يفهم أهمية البحث التسويقي ومجالاته ومحدداته و أخلاقياته وتنظيمه الإداري.</a:t>
            </a:r>
          </a:p>
          <a:p>
            <a:pPr marL="520700" indent="-452438" algn="justLow" rtl="1">
              <a:buNone/>
            </a:pPr>
            <a:r>
              <a:rPr lang="ar-SA" sz="1800" dirty="0"/>
              <a:t>4- يصنف أنواع البحوث التسويقية وفقاً للمنهج العلمي.</a:t>
            </a:r>
            <a:endParaRPr lang="en-US" sz="1800" dirty="0"/>
          </a:p>
        </p:txBody>
      </p:sp>
      <p:sp>
        <p:nvSpPr>
          <p:cNvPr id="4" name="مربع نص 3"/>
          <p:cNvSpPr txBox="1"/>
          <p:nvPr/>
        </p:nvSpPr>
        <p:spPr>
          <a:xfrm>
            <a:off x="2895600" y="0"/>
            <a:ext cx="3657600" cy="830997"/>
          </a:xfrm>
          <a:prstGeom prst="rect">
            <a:avLst/>
          </a:prstGeom>
          <a:noFill/>
        </p:spPr>
        <p:txBody>
          <a:bodyPr wrap="square" rtlCol="0">
            <a:spAutoFit/>
          </a:bodyPr>
          <a:lstStyle/>
          <a:p>
            <a:pPr algn="ctr" rtl="1"/>
            <a:r>
              <a:rPr lang="ar-SA" sz="2800" dirty="0">
                <a:solidFill>
                  <a:schemeClr val="bg1"/>
                </a:solidFill>
              </a:rPr>
              <a:t> </a:t>
            </a:r>
            <a:r>
              <a:rPr lang="ar-SA" sz="2000" dirty="0">
                <a:solidFill>
                  <a:schemeClr val="bg1"/>
                </a:solidFill>
              </a:rPr>
              <a:t>ماهية بحوث</a:t>
            </a:r>
            <a:endParaRPr lang="en-US" sz="2000" dirty="0">
              <a:solidFill>
                <a:schemeClr val="bg1"/>
              </a:solidFill>
            </a:endParaRPr>
          </a:p>
          <a:p>
            <a:pPr algn="ctr" rtl="1"/>
            <a:r>
              <a:rPr lang="en-US" sz="2000" dirty="0">
                <a:solidFill>
                  <a:schemeClr val="bg1"/>
                </a:solidFill>
              </a:rPr>
              <a:t> </a:t>
            </a:r>
            <a:r>
              <a:rPr lang="ar-SA" sz="2000" dirty="0">
                <a:solidFill>
                  <a:schemeClr val="bg1"/>
                </a:solidFill>
              </a:rPr>
              <a:t>التسويق</a:t>
            </a:r>
          </a:p>
        </p:txBody>
      </p:sp>
    </p:spTree>
    <p:extLst>
      <p:ext uri="{BB962C8B-B14F-4D97-AF65-F5344CB8AC3E}">
        <p14:creationId xmlns:p14="http://schemas.microsoft.com/office/powerpoint/2010/main" val="2832165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p:cNvSpPr>
            <a:spLocks noGrp="1"/>
          </p:cNvSpPr>
          <p:nvPr>
            <p:ph idx="1"/>
          </p:nvPr>
        </p:nvSpPr>
        <p:spPr>
          <a:xfrm>
            <a:off x="457200" y="1905000"/>
            <a:ext cx="5867400" cy="5821636"/>
          </a:xfrm>
        </p:spPr>
        <p:txBody>
          <a:bodyPr>
            <a:normAutofit/>
          </a:bodyPr>
          <a:lstStyle/>
          <a:p>
            <a:pPr marL="68580" indent="0" algn="justLow" rtl="1">
              <a:buNone/>
            </a:pPr>
            <a:r>
              <a:rPr lang="ar-SA" sz="1600" dirty="0"/>
              <a:t>تشكل دراسة السوق التي يجعلها البعض مرادفاً للبحوث التسويقية دون التمييز بينهما جزءاً من البحوث التسويقية الأعم رغم أن هنا اختلافاً بين المصطلحين</a:t>
            </a:r>
            <a:r>
              <a:rPr lang="en-US" sz="1600" dirty="0"/>
              <a:t>:</a:t>
            </a:r>
            <a:endParaRPr lang="ar-SA" sz="1600" dirty="0"/>
          </a:p>
          <a:p>
            <a:pPr marL="68580" indent="0" algn="justLow" rtl="1">
              <a:buNone/>
            </a:pPr>
            <a:endParaRPr lang="en-US" sz="1600" dirty="0"/>
          </a:p>
          <a:p>
            <a:pPr algn="justLow" rtl="1">
              <a:buFont typeface="Wingdings" pitchFamily="2" charset="2"/>
              <a:buChar char="q"/>
            </a:pPr>
            <a:r>
              <a:rPr lang="ar-SA" sz="1600" dirty="0"/>
              <a:t> </a:t>
            </a:r>
            <a:r>
              <a:rPr lang="ar-SA" sz="1600" b="1" dirty="0"/>
              <a:t>فدراسة السوق </a:t>
            </a:r>
            <a:r>
              <a:rPr lang="ar-SA" sz="1600" dirty="0"/>
              <a:t>عادة ما تبحث في مشاكل السوق ومن أمثلة ذلك دراسة كيف تلبي وإلى أي مد تسد المنتجات الحالية والمستقبلية احتياجات المستهلكين؟ وكيف يستخدمونها ومتى؟ وما مواقفهم منها وتفضيلاتهم بينها</a:t>
            </a:r>
            <a:r>
              <a:rPr lang="en-US" sz="1600" dirty="0"/>
              <a:t> </a:t>
            </a:r>
            <a:r>
              <a:rPr lang="ar-SA" sz="1600" dirty="0"/>
              <a:t>وما خصائص المستهلكين وخلفياتهم الاجتماعية والاقتصادية؟</a:t>
            </a:r>
          </a:p>
          <a:p>
            <a:pPr marL="68580" indent="0" algn="justLow" rtl="1">
              <a:buNone/>
            </a:pPr>
            <a:endParaRPr lang="en-US" sz="1600" dirty="0"/>
          </a:p>
          <a:p>
            <a:pPr algn="justLow" rtl="1">
              <a:buFont typeface="Wingdings" pitchFamily="2" charset="2"/>
              <a:buChar char="q"/>
            </a:pPr>
            <a:r>
              <a:rPr lang="ar-SA" sz="1600" b="1" dirty="0"/>
              <a:t>أما البحث التسويقي </a:t>
            </a:r>
            <a:r>
              <a:rPr lang="ar-SA" sz="1600" dirty="0"/>
              <a:t>فعلاوة على أنه يتضمن مواضيع دراسة السوق فإنه يتسع ليضم كافة</a:t>
            </a:r>
            <a:r>
              <a:rPr lang="en-US" sz="1600" dirty="0"/>
              <a:t> </a:t>
            </a:r>
            <a:r>
              <a:rPr lang="ar-SA" sz="1600" dirty="0"/>
              <a:t>الأنشطة التسويقية مستعيناً بنظريات البحث العلمي وأساليبه ومن أمثلة ذلك دراسة السلوك التنافسي في السوق والخصائص السكانية للمستهلكين و تأثير التطور التكنولوجي على المنافسة وعلى أذواق الناس وآثار التغيرات الاجتماعية على أنماط الاستهلاك. إن توفر هذه المعلومات تمكن المسوقين من تشكيل المنتج التسويقي بعناصره الأربعة في تخطيط المنتج وتسعيره واختيار أماكن وأساليب التوزيع وتنظيم الحملات الترويجية .</a:t>
            </a:r>
          </a:p>
          <a:p>
            <a:pPr algn="justLow" rtl="1">
              <a:buFont typeface="Wingdings" pitchFamily="2" charset="2"/>
              <a:buChar char="q"/>
            </a:pPr>
            <a:endParaRPr lang="ar-SA" sz="1600" dirty="0"/>
          </a:p>
          <a:p>
            <a:pPr algn="justLow" rtl="1">
              <a:buFont typeface="Wingdings" pitchFamily="2" charset="2"/>
              <a:buChar char="q"/>
            </a:pPr>
            <a:r>
              <a:rPr lang="ar-SA" sz="1600" dirty="0"/>
              <a:t>الفرق بين دراسة السوق و البحث التسويقي.</a:t>
            </a:r>
            <a:endParaRPr lang="en-US" sz="1600" dirty="0"/>
          </a:p>
        </p:txBody>
      </p:sp>
      <p:sp>
        <p:nvSpPr>
          <p:cNvPr id="2" name="مربع نص 1"/>
          <p:cNvSpPr txBox="1"/>
          <p:nvPr/>
        </p:nvSpPr>
        <p:spPr>
          <a:xfrm>
            <a:off x="3581400" y="76200"/>
            <a:ext cx="2438400" cy="646331"/>
          </a:xfrm>
          <a:prstGeom prst="rect">
            <a:avLst/>
          </a:prstGeom>
          <a:noFill/>
        </p:spPr>
        <p:txBody>
          <a:bodyPr wrap="square" rtlCol="0">
            <a:spAutoFit/>
          </a:bodyPr>
          <a:lstStyle/>
          <a:p>
            <a:pPr algn="ctr"/>
            <a:r>
              <a:rPr lang="ar-SA" dirty="0">
                <a:solidFill>
                  <a:schemeClr val="bg1"/>
                </a:solidFill>
              </a:rPr>
              <a:t>أولاً- البحوث التسويقية ودراسة السوق</a:t>
            </a:r>
          </a:p>
        </p:txBody>
      </p:sp>
    </p:spTree>
    <p:extLst>
      <p:ext uri="{BB962C8B-B14F-4D97-AF65-F5344CB8AC3E}">
        <p14:creationId xmlns:p14="http://schemas.microsoft.com/office/powerpoint/2010/main" val="3777992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p:cNvSpPr>
            <a:spLocks noGrp="1"/>
          </p:cNvSpPr>
          <p:nvPr>
            <p:ph idx="1"/>
          </p:nvPr>
        </p:nvSpPr>
        <p:spPr>
          <a:xfrm>
            <a:off x="609600" y="2667000"/>
            <a:ext cx="5867400" cy="5638800"/>
          </a:xfrm>
        </p:spPr>
        <p:txBody>
          <a:bodyPr>
            <a:normAutofit/>
          </a:bodyPr>
          <a:lstStyle/>
          <a:p>
            <a:pPr algn="ctr" rtl="1"/>
            <a:endParaRPr lang="ar-SA" sz="1800" b="1" dirty="0"/>
          </a:p>
          <a:p>
            <a:pPr marL="68580" indent="0" algn="ctr" rtl="1">
              <a:buNone/>
            </a:pPr>
            <a:r>
              <a:rPr lang="ar-SA" sz="1800" b="1" dirty="0"/>
              <a:t>يُعرف البحث التسويقي بأنه عملية جمع وتسجيل وتحليل البيانات المتعلقة بمشاكل انتقال السلع والخدمات من المنتج إلى المستهلك الأخير أو المشتري الصناعي، وهذا هو التعريف المختصر لبحوث التسويق</a:t>
            </a:r>
            <a:r>
              <a:rPr lang="en-US" sz="1800" b="1" dirty="0"/>
              <a:t>.</a:t>
            </a:r>
            <a:endParaRPr lang="ar-SA" sz="1800" b="1" dirty="0"/>
          </a:p>
          <a:p>
            <a:pPr marL="68580" indent="0" algn="r" rtl="1">
              <a:buNone/>
            </a:pPr>
            <a:endParaRPr lang="en-US" sz="1800" dirty="0"/>
          </a:p>
        </p:txBody>
      </p:sp>
      <p:sp>
        <p:nvSpPr>
          <p:cNvPr id="3" name="مربع نص 2"/>
          <p:cNvSpPr txBox="1"/>
          <p:nvPr/>
        </p:nvSpPr>
        <p:spPr>
          <a:xfrm>
            <a:off x="3581400" y="76200"/>
            <a:ext cx="2438400" cy="646331"/>
          </a:xfrm>
          <a:prstGeom prst="rect">
            <a:avLst/>
          </a:prstGeom>
          <a:noFill/>
        </p:spPr>
        <p:txBody>
          <a:bodyPr wrap="square" rtlCol="0">
            <a:spAutoFit/>
          </a:bodyPr>
          <a:lstStyle/>
          <a:p>
            <a:pPr algn="ctr"/>
            <a:r>
              <a:rPr lang="ar-SA" dirty="0">
                <a:solidFill>
                  <a:schemeClr val="bg1"/>
                </a:solidFill>
              </a:rPr>
              <a:t>ثانياً- تعريف بحوث التسويق</a:t>
            </a:r>
          </a:p>
        </p:txBody>
      </p:sp>
    </p:spTree>
    <p:extLst>
      <p:ext uri="{BB962C8B-B14F-4D97-AF65-F5344CB8AC3E}">
        <p14:creationId xmlns:p14="http://schemas.microsoft.com/office/powerpoint/2010/main" val="3031573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97BAF3-445F-47BB-9DE3-A8362EA4236D}"/>
              </a:ext>
            </a:extLst>
          </p:cNvPr>
          <p:cNvSpPr>
            <a:spLocks noGrp="1"/>
          </p:cNvSpPr>
          <p:nvPr>
            <p:ph type="title"/>
          </p:nvPr>
        </p:nvSpPr>
        <p:spPr/>
        <p:txBody>
          <a:bodyPr/>
          <a:lstStyle/>
          <a:p>
            <a:endParaRPr lang="en-US"/>
          </a:p>
        </p:txBody>
      </p:sp>
      <p:pic>
        <p:nvPicPr>
          <p:cNvPr id="4" name="أربع أسباب تبحث أهمية بحوث السوق لجميع">
            <a:hlinkClick r:id="" action="ppaction://media"/>
            <a:extLst>
              <a:ext uri="{FF2B5EF4-FFF2-40B4-BE49-F238E27FC236}">
                <a16:creationId xmlns:a16="http://schemas.microsoft.com/office/drawing/2014/main" xmlns="" id="{B92F2F79-4D9B-4934-A334-B44504632C8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86593" y="1219200"/>
            <a:ext cx="5484813" cy="4429125"/>
          </a:xfrm>
        </p:spPr>
      </p:pic>
    </p:spTree>
    <p:extLst>
      <p:ext uri="{BB962C8B-B14F-4D97-AF65-F5344CB8AC3E}">
        <p14:creationId xmlns:p14="http://schemas.microsoft.com/office/powerpoint/2010/main" val="235050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7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أوستن">
  <a:themeElements>
    <a:clrScheme name="أوستن">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أوستن">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أوستن">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8146</TotalTime>
  <Words>2055</Words>
  <Application>Microsoft Office PowerPoint</Application>
  <PresentationFormat>On-screen Show (4:3)</PresentationFormat>
  <Paragraphs>258</Paragraphs>
  <Slides>37</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AdvertisingBold</vt:lpstr>
      <vt:lpstr>Arial</vt:lpstr>
      <vt:lpstr>Calibri</vt:lpstr>
      <vt:lpstr>Century Gothic</vt:lpstr>
      <vt:lpstr>Tahoma</vt:lpstr>
      <vt:lpstr>Wingdings</vt:lpstr>
      <vt:lpstr>Wingdings 2</vt:lpstr>
      <vt:lpstr>أوستن</vt:lpstr>
      <vt:lpstr>PowerPoint Presentation</vt:lpstr>
      <vt:lpstr>من هي أستاذة المقرر؟</vt:lpstr>
      <vt:lpstr>شعاري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تمرين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أ.وليد دعاية مقدمة في بحوث التسويق </vt:lpstr>
      <vt:lpstr>PowerPoint Presentation</vt:lpstr>
      <vt:lpstr>PowerPoint Presentation</vt:lpstr>
      <vt:lpstr>\  وقد يكون وضع جهاز بحوث التسويق تابعاً لإدارة التسويق ولكن بسلطة استشارية فقط، وهو ما يوضحه الشكل .</vt:lpstr>
      <vt:lpstr>  ويكون أيضاً ذا سلطة استشارية، وهو ما يوضحه الشكل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Hp</dc:creator>
  <cp:lastModifiedBy>abdullah aldakhil</cp:lastModifiedBy>
  <cp:revision>125</cp:revision>
  <dcterms:created xsi:type="dcterms:W3CDTF">2018-01-29T07:57:55Z</dcterms:created>
  <dcterms:modified xsi:type="dcterms:W3CDTF">2018-09-26T11:59:07Z</dcterms:modified>
</cp:coreProperties>
</file>