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3"/>
  </p:notesMasterIdLst>
  <p:sldIdLst>
    <p:sldId id="256" r:id="rId2"/>
    <p:sldId id="276" r:id="rId3"/>
    <p:sldId id="283" r:id="rId4"/>
    <p:sldId id="284" r:id="rId5"/>
    <p:sldId id="285" r:id="rId6"/>
    <p:sldId id="259" r:id="rId7"/>
    <p:sldId id="260" r:id="rId8"/>
    <p:sldId id="261" r:id="rId9"/>
    <p:sldId id="286" r:id="rId10"/>
    <p:sldId id="262" r:id="rId11"/>
    <p:sldId id="263" r:id="rId12"/>
    <p:sldId id="264" r:id="rId13"/>
    <p:sldId id="277" r:id="rId14"/>
    <p:sldId id="265" r:id="rId15"/>
    <p:sldId id="266" r:id="rId16"/>
    <p:sldId id="267" r:id="rId17"/>
    <p:sldId id="268" r:id="rId18"/>
    <p:sldId id="281" r:id="rId19"/>
    <p:sldId id="280" r:id="rId20"/>
    <p:sldId id="287" r:id="rId21"/>
    <p:sldId id="288"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YE"/>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2D90086-79FE-4ED9-B23E-963CB0A1C9D0}" type="datetimeFigureOut">
              <a:rPr lang="ar-YE" smtClean="0"/>
              <a:t>22/01/1435</a:t>
            </a:fld>
            <a:endParaRPr lang="ar-YE"/>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YE"/>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YE"/>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YE"/>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C05B8B0-8FE6-4950-9E85-C2E52FF3E73C}" type="slidenum">
              <a:rPr lang="ar-YE" smtClean="0"/>
              <a:t>‹#›</a:t>
            </a:fld>
            <a:endParaRPr lang="ar-YE"/>
          </a:p>
        </p:txBody>
      </p:sp>
    </p:spTree>
    <p:extLst>
      <p:ext uri="{BB962C8B-B14F-4D97-AF65-F5344CB8AC3E}">
        <p14:creationId xmlns:p14="http://schemas.microsoft.com/office/powerpoint/2010/main" val="5413183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886D696-A748-4C4D-BDD5-D902A0C857A3}" type="datetime1">
              <a:rPr lang="ar-SA" smtClean="0"/>
              <a:t>22/01/1435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74DB316-AAF5-4A3F-A5AB-97DC434858C1}" type="datetime1">
              <a:rPr lang="ar-SA" smtClean="0"/>
              <a:t>22/01/1435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757114B-5582-4925-9AF1-AF2A23F40BDE}" type="datetime1">
              <a:rPr lang="ar-SA" smtClean="0"/>
              <a:t>22/01/1435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4DA37345-1308-43C1-AA2D-497155EF6358}" type="datetime1">
              <a:rPr lang="ar-SA" smtClean="0"/>
              <a:t>22/01/1435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70C5E12-9A26-4BBF-A3FA-ABB8AEB798A6}" type="datetime1">
              <a:rPr lang="ar-SA" smtClean="0"/>
              <a:t>22/01/1435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B0AC10CE-719C-4D02-96A7-4DE222083B14}" type="datetime1">
              <a:rPr lang="ar-SA" smtClean="0"/>
              <a:t>22/01/1435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FAA2E5F6-A1EF-406B-9224-B04B4FDDD1A8}" type="datetime1">
              <a:rPr lang="ar-SA" smtClean="0"/>
              <a:t>22/01/1435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2DD8E69-F727-42B4-A3BF-CD9CEC41C7A6}" type="datetime1">
              <a:rPr lang="ar-SA" smtClean="0"/>
              <a:t>22/01/1435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A08DE-578E-4CA3-BBEF-39A0381EC80A}" type="datetime1">
              <a:rPr lang="ar-SA" smtClean="0"/>
              <a:t>22/01/1435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0B1BCD3-8AE1-438C-BD59-00E1DC275BD1}" type="datetime1">
              <a:rPr lang="ar-SA" smtClean="0"/>
              <a:t>22/01/1435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ABEA85D-0CC5-4259-8CCF-68CEB07DC6D7}" type="datetime1">
              <a:rPr lang="ar-SA" smtClean="0"/>
              <a:t>22/01/1435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52A9921-0F32-4A9C-97ED-9A0581134B67}" type="datetime1">
              <a:rPr lang="ar-SA" smtClean="0"/>
              <a:t>22/01/1435</a:t>
            </a:fld>
            <a:endParaRPr lang="ar-S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S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faculty.ksu.edu.sa/Salfarraj/Pages/%D8%A7%D9%84%D8%AA%D9%84%D9%88%D8%AB%D9%88%D8%AD%D9%85%D8%A7%D9%8A%D8%A9%D8%A7%D9%84%D8%A8%D9%8A%D8%A6%D8%A9.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4.xml"/><Relationship Id="rId4" Type="http://schemas.microsoft.com/office/2007/relationships/hdphoto" Target="../media/hdphoto4.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35360" y="32229"/>
            <a:ext cx="9108639" cy="6825771"/>
          </a:xfrm>
          <a:prstGeom prst="rect">
            <a:avLst/>
          </a:prstGeom>
        </p:spPr>
      </p:pic>
      <p:sp>
        <p:nvSpPr>
          <p:cNvPr id="3" name="عنوان فرعي 2"/>
          <p:cNvSpPr>
            <a:spLocks noGrp="1"/>
          </p:cNvSpPr>
          <p:nvPr>
            <p:ph type="subTitle" idx="1"/>
          </p:nvPr>
        </p:nvSpPr>
        <p:spPr>
          <a:xfrm>
            <a:off x="1187624" y="4077072"/>
            <a:ext cx="6400800" cy="1752600"/>
          </a:xfrm>
        </p:spPr>
        <p:txBody>
          <a:bodyPr>
            <a:noAutofit/>
          </a:bodyPr>
          <a:lstStyle/>
          <a:p>
            <a:r>
              <a:rPr lang="ar-YE" sz="3600" b="1" dirty="0" smtClean="0">
                <a:solidFill>
                  <a:schemeClr val="tx1"/>
                </a:solidFill>
              </a:rPr>
              <a:t>اعداد الطالب / أيمن عبدالله محمد عماري </a:t>
            </a:r>
          </a:p>
          <a:p>
            <a:r>
              <a:rPr lang="ar-YE" sz="3600" b="1" dirty="0" smtClean="0">
                <a:solidFill>
                  <a:schemeClr val="tx1"/>
                </a:solidFill>
              </a:rPr>
              <a:t>اشراف الدكتور / منصور المنصور </a:t>
            </a:r>
            <a:endParaRPr lang="ar-YE" sz="3600" b="1" dirty="0">
              <a:solidFill>
                <a:schemeClr val="tx1"/>
              </a:solidFill>
            </a:endParaRPr>
          </a:p>
        </p:txBody>
      </p:sp>
      <p:sp>
        <p:nvSpPr>
          <p:cNvPr id="2" name="عنوان 1"/>
          <p:cNvSpPr>
            <a:spLocks noGrp="1"/>
          </p:cNvSpPr>
          <p:nvPr>
            <p:ph type="ctrTitle"/>
          </p:nvPr>
        </p:nvSpPr>
        <p:spPr/>
        <p:txBody>
          <a:bodyPr/>
          <a:lstStyle/>
          <a:p>
            <a:r>
              <a:rPr lang="ar-YE" sz="3600" dirty="0" smtClean="0"/>
              <a:t>التوزيع الجغرافي للحيوانات </a:t>
            </a:r>
            <a:endParaRPr lang="ar-YE" sz="3600" dirty="0"/>
          </a:p>
        </p:txBody>
      </p:sp>
      <p:pic>
        <p:nvPicPr>
          <p:cNvPr id="4" name="صورة 3"/>
          <p:cNvPicPr>
            <a:picLocks noChangeAspect="1"/>
          </p:cNvPicPr>
          <p:nvPr/>
        </p:nvPicPr>
        <p:blipFill>
          <a:blip r:embed="rId4" cstate="print">
            <a:extLst>
              <a:ext uri="{BEBA8EAE-BF5A-486C-A8C5-ECC9F3942E4B}">
                <a14:imgProps xmlns:a14="http://schemas.microsoft.com/office/drawing/2010/main">
                  <a14:imgLayer r:embed="rId5">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35361" y="32229"/>
            <a:ext cx="1872343" cy="1872343"/>
          </a:xfrm>
          <a:prstGeom prst="rect">
            <a:avLst/>
          </a:prstGeom>
        </p:spPr>
      </p:pic>
      <p:sp>
        <p:nvSpPr>
          <p:cNvPr id="5" name="مربع نص 4"/>
          <p:cNvSpPr txBox="1"/>
          <p:nvPr/>
        </p:nvSpPr>
        <p:spPr>
          <a:xfrm>
            <a:off x="6804248" y="384445"/>
            <a:ext cx="2128947" cy="923330"/>
          </a:xfrm>
          <a:prstGeom prst="rect">
            <a:avLst/>
          </a:prstGeom>
          <a:noFill/>
        </p:spPr>
        <p:txBody>
          <a:bodyPr wrap="square" rtlCol="1">
            <a:spAutoFit/>
          </a:bodyPr>
          <a:lstStyle/>
          <a:p>
            <a:r>
              <a:rPr lang="ar-SA" b="1" dirty="0">
                <a:latin typeface="Microsoft Sans Serif" pitchFamily="34" charset="0"/>
                <a:cs typeface="Microsoft Sans Serif" pitchFamily="34" charset="0"/>
              </a:rPr>
              <a:t>المملكة العربية السعودية</a:t>
            </a:r>
          </a:p>
          <a:p>
            <a:r>
              <a:rPr lang="ar-SA" b="1" dirty="0">
                <a:latin typeface="Microsoft Sans Serif" pitchFamily="34" charset="0"/>
                <a:cs typeface="Microsoft Sans Serif" pitchFamily="34" charset="0"/>
              </a:rPr>
              <a:t>وزارة التعليم العالي</a:t>
            </a:r>
          </a:p>
          <a:p>
            <a:r>
              <a:rPr lang="ar-SA" b="1" dirty="0">
                <a:latin typeface="Microsoft Sans Serif" pitchFamily="34" charset="0"/>
                <a:cs typeface="Microsoft Sans Serif" pitchFamily="34" charset="0"/>
              </a:rPr>
              <a:t>جامعة الملك سعود</a:t>
            </a:r>
          </a:p>
        </p:txBody>
      </p:sp>
      <p:sp>
        <p:nvSpPr>
          <p:cNvPr id="7" name="مربع نص 6"/>
          <p:cNvSpPr txBox="1"/>
          <p:nvPr/>
        </p:nvSpPr>
        <p:spPr>
          <a:xfrm>
            <a:off x="3779912" y="3573016"/>
            <a:ext cx="1696899" cy="584775"/>
          </a:xfrm>
          <a:prstGeom prst="rect">
            <a:avLst/>
          </a:prstGeom>
          <a:noFill/>
        </p:spPr>
        <p:txBody>
          <a:bodyPr wrap="square" rtlCol="1">
            <a:spAutoFit/>
          </a:bodyPr>
          <a:lstStyle/>
          <a:p>
            <a:r>
              <a:rPr lang="ar-YE" sz="3200" dirty="0" smtClean="0"/>
              <a:t>حين 571</a:t>
            </a:r>
            <a:endParaRPr lang="ar-YE" sz="3200" dirty="0"/>
          </a:p>
        </p:txBody>
      </p:sp>
      <p:sp>
        <p:nvSpPr>
          <p:cNvPr id="8" name="عنصر نائب لرقم الشريحة 7"/>
          <p:cNvSpPr>
            <a:spLocks noGrp="1"/>
          </p:cNvSpPr>
          <p:nvPr>
            <p:ph type="sldNum" sz="quarter" idx="12"/>
          </p:nvPr>
        </p:nvSpPr>
        <p:spPr/>
        <p:txBody>
          <a:bodyPr/>
          <a:lstStyle/>
          <a:p>
            <a:r>
              <a:rPr lang="ar-YE" sz="3600" dirty="0" smtClean="0">
                <a:solidFill>
                  <a:srgbClr val="FF0000"/>
                </a:solidFill>
              </a:rPr>
              <a:t>21</a:t>
            </a:r>
            <a:endParaRPr lang="ar-SA" sz="3600" dirty="0">
              <a:solidFill>
                <a:srgbClr val="FF0000"/>
              </a:solidFill>
            </a:endParaRPr>
          </a:p>
        </p:txBody>
      </p:sp>
    </p:spTree>
    <p:extLst>
      <p:ext uri="{BB962C8B-B14F-4D97-AF65-F5344CB8AC3E}">
        <p14:creationId xmlns:p14="http://schemas.microsoft.com/office/powerpoint/2010/main" val="1640622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صحاري ضل المط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عنصر نائب للمحتوى 2"/>
          <p:cNvSpPr>
            <a:spLocks noGrp="1"/>
          </p:cNvSpPr>
          <p:nvPr>
            <p:ph sz="quarter" idx="13"/>
          </p:nvPr>
        </p:nvSpPr>
        <p:spPr>
          <a:xfrm>
            <a:off x="0" y="0"/>
            <a:ext cx="9144000" cy="6858000"/>
          </a:xfrm>
        </p:spPr>
        <p:txBody>
          <a:bodyPr/>
          <a:lstStyle/>
          <a:p>
            <a:pPr marL="0" indent="0">
              <a:buNone/>
            </a:pPr>
            <a:endParaRPr lang="ar-YE" dirty="0" smtClean="0"/>
          </a:p>
          <a:p>
            <a:pPr marL="0" indent="0">
              <a:buNone/>
            </a:pPr>
            <a:endParaRPr lang="ar-YE" dirty="0"/>
          </a:p>
          <a:p>
            <a:pPr marL="0" indent="0">
              <a:buNone/>
            </a:pPr>
            <a:r>
              <a:rPr lang="ar-YE" sz="2800" dirty="0" smtClean="0"/>
              <a:t>تكيفات </a:t>
            </a:r>
            <a:r>
              <a:rPr lang="ar-YE" sz="2800" dirty="0"/>
              <a:t>الحيوانات الصحراوية </a:t>
            </a:r>
            <a:r>
              <a:rPr lang="en-US" sz="2000" b="1" dirty="0" smtClean="0"/>
              <a:t>Adaptation </a:t>
            </a:r>
            <a:r>
              <a:rPr lang="en-US" sz="2000" b="1" dirty="0"/>
              <a:t>of Desert Animals </a:t>
            </a:r>
            <a:r>
              <a:rPr lang="en-US" sz="2000" b="1" dirty="0" smtClean="0"/>
              <a:t>   </a:t>
            </a:r>
          </a:p>
          <a:p>
            <a:pPr marL="0" indent="0">
              <a:buNone/>
            </a:pPr>
            <a:endParaRPr lang="en-US" sz="2000" b="1" dirty="0"/>
          </a:p>
          <a:p>
            <a:pPr marL="0" indent="0">
              <a:buNone/>
            </a:pPr>
            <a:endParaRPr lang="ar-YE" b="1" dirty="0"/>
          </a:p>
        </p:txBody>
      </p:sp>
      <p:sp>
        <p:nvSpPr>
          <p:cNvPr id="2" name="عنصر نائب لرقم الشريحة 1"/>
          <p:cNvSpPr>
            <a:spLocks noGrp="1"/>
          </p:cNvSpPr>
          <p:nvPr>
            <p:ph type="sldNum" sz="quarter" idx="12"/>
          </p:nvPr>
        </p:nvSpPr>
        <p:spPr/>
        <p:txBody>
          <a:bodyPr/>
          <a:lstStyle/>
          <a:p>
            <a:r>
              <a:rPr lang="ar-YE" sz="3200" dirty="0" smtClean="0">
                <a:solidFill>
                  <a:srgbClr val="FF0000"/>
                </a:solidFill>
              </a:rPr>
              <a:t>12</a:t>
            </a:r>
            <a:endParaRPr lang="ar-SA" sz="3200" dirty="0">
              <a:solidFill>
                <a:srgbClr val="FF0000"/>
              </a:solidFill>
            </a:endParaRPr>
          </a:p>
        </p:txBody>
      </p:sp>
    </p:spTree>
    <p:extLst>
      <p:ext uri="{BB962C8B-B14F-4D97-AF65-F5344CB8AC3E}">
        <p14:creationId xmlns:p14="http://schemas.microsoft.com/office/powerpoint/2010/main" val="831477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YE"/>
          </a:p>
        </p:txBody>
      </p:sp>
      <p:sp>
        <p:nvSpPr>
          <p:cNvPr id="5" name="عنصر نائب للمحتوى 4"/>
          <p:cNvSpPr>
            <a:spLocks noGrp="1"/>
          </p:cNvSpPr>
          <p:nvPr>
            <p:ph sz="quarter" idx="13"/>
          </p:nvPr>
        </p:nvSpPr>
        <p:spPr/>
        <p:txBody>
          <a:bodyPr/>
          <a:lstStyle/>
          <a:p>
            <a:endParaRPr lang="ar-YE"/>
          </a:p>
        </p:txBody>
      </p:sp>
      <p:pic>
        <p:nvPicPr>
          <p:cNvPr id="6" name="Picture 2" descr="صحراء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مستطيل 6"/>
          <p:cNvSpPr/>
          <p:nvPr/>
        </p:nvSpPr>
        <p:spPr>
          <a:xfrm>
            <a:off x="5004048" y="548680"/>
            <a:ext cx="3470822" cy="369332"/>
          </a:xfrm>
          <a:prstGeom prst="rect">
            <a:avLst/>
          </a:prstGeom>
        </p:spPr>
        <p:txBody>
          <a:bodyPr wrap="none">
            <a:spAutoFit/>
          </a:bodyPr>
          <a:lstStyle/>
          <a:p>
            <a:r>
              <a:rPr lang="ar-SA" b="1" dirty="0">
                <a:solidFill>
                  <a:srgbClr val="FFFF00"/>
                </a:solidFill>
              </a:rPr>
              <a:t>الحيوانات الصحراوية تواجه خطران كبيران:</a:t>
            </a:r>
            <a:endParaRPr lang="ar-YE" b="1" dirty="0">
              <a:solidFill>
                <a:srgbClr val="FFFF00"/>
              </a:solidFill>
            </a:endParaRPr>
          </a:p>
        </p:txBody>
      </p:sp>
      <p:sp>
        <p:nvSpPr>
          <p:cNvPr id="9" name="مستطيل 8"/>
          <p:cNvSpPr/>
          <p:nvPr/>
        </p:nvSpPr>
        <p:spPr>
          <a:xfrm>
            <a:off x="2195736" y="1268760"/>
            <a:ext cx="6588224" cy="5078313"/>
          </a:xfrm>
          <a:prstGeom prst="rect">
            <a:avLst/>
          </a:prstGeom>
        </p:spPr>
        <p:txBody>
          <a:bodyPr wrap="square">
            <a:spAutoFit/>
          </a:bodyPr>
          <a:lstStyle/>
          <a:p>
            <a:r>
              <a:rPr lang="ar-YE" sz="3600" dirty="0"/>
              <a:t> الأول :</a:t>
            </a:r>
          </a:p>
          <a:p>
            <a:r>
              <a:rPr lang="ar-YE" sz="3600" dirty="0"/>
              <a:t>وهو قلة المياه .</a:t>
            </a:r>
          </a:p>
          <a:p>
            <a:endParaRPr lang="ar-YE" sz="3600" dirty="0"/>
          </a:p>
          <a:p>
            <a:r>
              <a:rPr lang="ar-YE" sz="3600" dirty="0"/>
              <a:t> الثاني :</a:t>
            </a:r>
          </a:p>
          <a:p>
            <a:r>
              <a:rPr lang="ar-YE" sz="3600" dirty="0"/>
              <a:t> هو ارتفاع الحرارة الشديدة .</a:t>
            </a:r>
          </a:p>
          <a:p>
            <a:endParaRPr lang="ar-YE" sz="3600" dirty="0"/>
          </a:p>
          <a:p>
            <a:r>
              <a:rPr lang="ar-YE" sz="3600" dirty="0"/>
              <a:t>    وقد قسمت تكيفات هذه الكائنات إلى ثلاثة اقسام:</a:t>
            </a:r>
          </a:p>
          <a:p>
            <a:endParaRPr lang="ar-YE" sz="3600" dirty="0"/>
          </a:p>
        </p:txBody>
      </p:sp>
      <p:sp>
        <p:nvSpPr>
          <p:cNvPr id="3" name="عنصر نائب لرقم الشريحة 2"/>
          <p:cNvSpPr>
            <a:spLocks noGrp="1"/>
          </p:cNvSpPr>
          <p:nvPr>
            <p:ph type="sldNum" sz="quarter" idx="12"/>
          </p:nvPr>
        </p:nvSpPr>
        <p:spPr/>
        <p:txBody>
          <a:bodyPr/>
          <a:lstStyle/>
          <a:p>
            <a:r>
              <a:rPr lang="ar-YE" sz="2800" dirty="0" smtClean="0">
                <a:solidFill>
                  <a:srgbClr val="FF0000"/>
                </a:solidFill>
              </a:rPr>
              <a:t>11</a:t>
            </a:r>
            <a:endParaRPr lang="ar-SA" sz="2800" dirty="0">
              <a:solidFill>
                <a:srgbClr val="FF0000"/>
              </a:solidFill>
            </a:endParaRPr>
          </a:p>
        </p:txBody>
      </p:sp>
    </p:spTree>
    <p:extLst>
      <p:ext uri="{BB962C8B-B14F-4D97-AF65-F5344CB8AC3E}">
        <p14:creationId xmlns:p14="http://schemas.microsoft.com/office/powerpoint/2010/main" val="3848237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YE"/>
          </a:p>
        </p:txBody>
      </p:sp>
      <p:sp>
        <p:nvSpPr>
          <p:cNvPr id="5" name="عنصر نائب للمحتوى 4"/>
          <p:cNvSpPr>
            <a:spLocks noGrp="1"/>
          </p:cNvSpPr>
          <p:nvPr>
            <p:ph sz="quarter" idx="13"/>
          </p:nvPr>
        </p:nvSpPr>
        <p:spPr/>
        <p:txBody>
          <a:bodyPr/>
          <a:lstStyle/>
          <a:p>
            <a:endParaRPr lang="ar-YE"/>
          </a:p>
        </p:txBody>
      </p:sp>
      <p:pic>
        <p:nvPicPr>
          <p:cNvPr id="6" name="Picture 2" descr="صحراء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مستطيل 6"/>
          <p:cNvSpPr/>
          <p:nvPr/>
        </p:nvSpPr>
        <p:spPr>
          <a:xfrm>
            <a:off x="1619672" y="476672"/>
            <a:ext cx="7344816" cy="461665"/>
          </a:xfrm>
          <a:prstGeom prst="rect">
            <a:avLst/>
          </a:prstGeom>
        </p:spPr>
        <p:txBody>
          <a:bodyPr wrap="square">
            <a:spAutoFit/>
          </a:bodyPr>
          <a:lstStyle/>
          <a:p>
            <a:r>
              <a:rPr lang="ar-SA" sz="2400" dirty="0">
                <a:solidFill>
                  <a:srgbClr val="FFFF00"/>
                </a:solidFill>
              </a:rPr>
              <a:t>تكيفات </a:t>
            </a:r>
            <a:r>
              <a:rPr lang="ar-SA" sz="2400" dirty="0" err="1" smtClean="0">
                <a:solidFill>
                  <a:srgbClr val="FFFF00"/>
                </a:solidFill>
              </a:rPr>
              <a:t>مورفولوجية</a:t>
            </a:r>
            <a:r>
              <a:rPr lang="en-US" sz="2000" dirty="0" err="1" smtClean="0">
                <a:solidFill>
                  <a:srgbClr val="FFFF00"/>
                </a:solidFill>
              </a:rPr>
              <a:t>Morphologicel</a:t>
            </a:r>
            <a:r>
              <a:rPr lang="en-US" sz="2000" dirty="0" smtClean="0">
                <a:solidFill>
                  <a:srgbClr val="FFFF00"/>
                </a:solidFill>
              </a:rPr>
              <a:t> Adaptations </a:t>
            </a:r>
            <a:endParaRPr lang="ar-YE" sz="2000" dirty="0">
              <a:solidFill>
                <a:srgbClr val="FFFF00"/>
              </a:solidFill>
            </a:endParaRPr>
          </a:p>
        </p:txBody>
      </p:sp>
      <p:sp>
        <p:nvSpPr>
          <p:cNvPr id="9" name="مستطيل 8"/>
          <p:cNvSpPr/>
          <p:nvPr/>
        </p:nvSpPr>
        <p:spPr>
          <a:xfrm>
            <a:off x="1331640" y="1124745"/>
            <a:ext cx="7632848" cy="5466112"/>
          </a:xfrm>
          <a:prstGeom prst="rect">
            <a:avLst/>
          </a:prstGeom>
        </p:spPr>
        <p:txBody>
          <a:bodyPr wrap="square">
            <a:spAutoFit/>
          </a:bodyPr>
          <a:lstStyle/>
          <a:p>
            <a:pPr>
              <a:lnSpc>
                <a:spcPct val="90000"/>
              </a:lnSpc>
              <a:buFont typeface="Wingdings" pitchFamily="2" charset="2"/>
              <a:buChar char="v"/>
            </a:pPr>
            <a:r>
              <a:rPr lang="en-US" sz="3600" b="1" dirty="0"/>
              <a:t> </a:t>
            </a:r>
            <a:r>
              <a:rPr lang="ar-SA" sz="3600" b="1" dirty="0"/>
              <a:t>تعريفها / </a:t>
            </a:r>
          </a:p>
          <a:p>
            <a:pPr>
              <a:lnSpc>
                <a:spcPct val="90000"/>
              </a:lnSpc>
            </a:pPr>
            <a:r>
              <a:rPr lang="ar-SA" sz="3600" b="1" dirty="0"/>
              <a:t>وهي التكيفات عبارة عن أشكال خارجية تتخذها بعض الحيوانات الغرض منها مواجهة الظروف الصحراوية القاسية منها : </a:t>
            </a:r>
          </a:p>
          <a:p>
            <a:pPr>
              <a:lnSpc>
                <a:spcPct val="90000"/>
              </a:lnSpc>
            </a:pPr>
            <a:r>
              <a:rPr lang="ar-SA" sz="3600" b="1" dirty="0"/>
              <a:t>1- الخف و الحراشف في الأرجل .    </a:t>
            </a:r>
            <a:r>
              <a:rPr lang="ar-SA" sz="3200" b="1" dirty="0"/>
              <a:t>الهدف[عدم الغوص في الرمال]</a:t>
            </a:r>
          </a:p>
          <a:p>
            <a:pPr>
              <a:lnSpc>
                <a:spcPct val="90000"/>
              </a:lnSpc>
            </a:pPr>
            <a:r>
              <a:rPr lang="ar-SA" sz="3600" b="1" dirty="0"/>
              <a:t>مثل / الجمل </a:t>
            </a:r>
          </a:p>
          <a:p>
            <a:pPr>
              <a:lnSpc>
                <a:spcPct val="90000"/>
              </a:lnSpc>
            </a:pPr>
            <a:r>
              <a:rPr lang="ar-SA" sz="3600" b="1" dirty="0"/>
              <a:t>2- طبقة الوبر , الدهنية , القرنية .    </a:t>
            </a:r>
            <a:r>
              <a:rPr lang="ar-SA" sz="3200" b="1" dirty="0"/>
              <a:t>الهدف [تقليل فقد الماء]</a:t>
            </a:r>
          </a:p>
          <a:p>
            <a:pPr>
              <a:lnSpc>
                <a:spcPct val="90000"/>
              </a:lnSpc>
            </a:pPr>
            <a:r>
              <a:rPr lang="ar-SA" sz="3600" b="1" dirty="0"/>
              <a:t>مثل / الضب و الورل </a:t>
            </a:r>
          </a:p>
          <a:p>
            <a:pPr>
              <a:lnSpc>
                <a:spcPct val="90000"/>
              </a:lnSpc>
            </a:pPr>
            <a:endParaRPr lang="en-US" sz="3600" b="1" dirty="0"/>
          </a:p>
        </p:txBody>
      </p:sp>
      <p:sp>
        <p:nvSpPr>
          <p:cNvPr id="3" name="عنصر نائب لرقم الشريحة 2"/>
          <p:cNvSpPr>
            <a:spLocks noGrp="1"/>
          </p:cNvSpPr>
          <p:nvPr>
            <p:ph type="sldNum" sz="quarter" idx="12"/>
          </p:nvPr>
        </p:nvSpPr>
        <p:spPr/>
        <p:txBody>
          <a:bodyPr/>
          <a:lstStyle/>
          <a:p>
            <a:r>
              <a:rPr lang="ar-YE" sz="2800" dirty="0" smtClean="0">
                <a:solidFill>
                  <a:srgbClr val="FF0000"/>
                </a:solidFill>
              </a:rPr>
              <a:t>10</a:t>
            </a:r>
            <a:endParaRPr lang="ar-SA" sz="2800" dirty="0">
              <a:solidFill>
                <a:srgbClr val="FF0000"/>
              </a:solidFill>
            </a:endParaRPr>
          </a:p>
        </p:txBody>
      </p:sp>
    </p:spTree>
    <p:extLst>
      <p:ext uri="{BB962C8B-B14F-4D97-AF65-F5344CB8AC3E}">
        <p14:creationId xmlns:p14="http://schemas.microsoft.com/office/powerpoint/2010/main" val="1159305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YE"/>
          </a:p>
        </p:txBody>
      </p:sp>
      <p:sp>
        <p:nvSpPr>
          <p:cNvPr id="5" name="عنصر نائب للمحتوى 4"/>
          <p:cNvSpPr>
            <a:spLocks noGrp="1"/>
          </p:cNvSpPr>
          <p:nvPr>
            <p:ph sz="quarter" idx="13"/>
          </p:nvPr>
        </p:nvSpPr>
        <p:spPr/>
        <p:txBody>
          <a:bodyPr/>
          <a:lstStyle/>
          <a:p>
            <a:endParaRPr lang="ar-YE"/>
          </a:p>
        </p:txBody>
      </p:sp>
      <p:pic>
        <p:nvPicPr>
          <p:cNvPr id="4" name="Picture 2" descr="صحراء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مستطيل 2"/>
          <p:cNvSpPr/>
          <p:nvPr/>
        </p:nvSpPr>
        <p:spPr>
          <a:xfrm>
            <a:off x="1115616" y="692696"/>
            <a:ext cx="7704856" cy="4524315"/>
          </a:xfrm>
          <a:prstGeom prst="rect">
            <a:avLst/>
          </a:prstGeom>
        </p:spPr>
        <p:txBody>
          <a:bodyPr wrap="square">
            <a:spAutoFit/>
          </a:bodyPr>
          <a:lstStyle/>
          <a:p>
            <a:r>
              <a:rPr lang="ar-SA" sz="3200" b="1" dirty="0"/>
              <a:t>3- الغدد العرقية في الحيوانات الصحراوية قليلة او معدومة.</a:t>
            </a:r>
          </a:p>
          <a:p>
            <a:r>
              <a:rPr lang="ar-SA" sz="3200" b="1" dirty="0"/>
              <a:t>مثل / الزواحف </a:t>
            </a:r>
          </a:p>
          <a:p>
            <a:r>
              <a:rPr lang="ar-SA" sz="3200" b="1" dirty="0"/>
              <a:t>4- آذان بعض الحيوانات مجهزة بحلقات إضافية تمنع دخول الرمال .</a:t>
            </a:r>
          </a:p>
          <a:p>
            <a:r>
              <a:rPr lang="ar-SA" sz="3200" b="1" dirty="0"/>
              <a:t>مثل / الجمل و الثعلب </a:t>
            </a:r>
          </a:p>
          <a:p>
            <a:r>
              <a:rPr lang="ar-SA" sz="3200" b="1" dirty="0"/>
              <a:t>5- يمتلك الجمل صفة تساعده على اكل الشوكيات (نباتات البيئة الصحراوية ).</a:t>
            </a:r>
          </a:p>
          <a:p>
            <a:r>
              <a:rPr lang="ar-SA" sz="3200" b="1" dirty="0"/>
              <a:t>مثل / الشفة المشقوقة</a:t>
            </a:r>
          </a:p>
        </p:txBody>
      </p:sp>
      <p:pic>
        <p:nvPicPr>
          <p:cNvPr id="6" name="Picture 5" descr="الجمل [ الشفة المشقوق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4437112"/>
            <a:ext cx="3312368" cy="235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عنصر نائب لرقم الشريحة 6"/>
          <p:cNvSpPr>
            <a:spLocks noGrp="1"/>
          </p:cNvSpPr>
          <p:nvPr>
            <p:ph type="sldNum" sz="quarter" idx="12"/>
          </p:nvPr>
        </p:nvSpPr>
        <p:spPr/>
        <p:txBody>
          <a:bodyPr/>
          <a:lstStyle/>
          <a:p>
            <a:r>
              <a:rPr lang="ar-YE" sz="2400" dirty="0" smtClean="0">
                <a:solidFill>
                  <a:srgbClr val="FF0000"/>
                </a:solidFill>
              </a:rPr>
              <a:t>9</a:t>
            </a:r>
            <a:endParaRPr lang="ar-SA" sz="2400" dirty="0">
              <a:solidFill>
                <a:srgbClr val="FF0000"/>
              </a:solidFill>
            </a:endParaRPr>
          </a:p>
        </p:txBody>
      </p:sp>
    </p:spTree>
    <p:extLst>
      <p:ext uri="{BB962C8B-B14F-4D97-AF65-F5344CB8AC3E}">
        <p14:creationId xmlns:p14="http://schemas.microsoft.com/office/powerpoint/2010/main" val="68486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YE"/>
          </a:p>
        </p:txBody>
      </p:sp>
      <p:sp>
        <p:nvSpPr>
          <p:cNvPr id="3" name="عنصر نائب للمحتوى 2"/>
          <p:cNvSpPr>
            <a:spLocks noGrp="1"/>
          </p:cNvSpPr>
          <p:nvPr>
            <p:ph sz="quarter" idx="13"/>
          </p:nvPr>
        </p:nvSpPr>
        <p:spPr/>
        <p:txBody>
          <a:bodyPr/>
          <a:lstStyle/>
          <a:p>
            <a:endParaRPr lang="ar-YE"/>
          </a:p>
        </p:txBody>
      </p:sp>
      <p:pic>
        <p:nvPicPr>
          <p:cNvPr id="4" name="Picture 2" descr="صحراء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179512" y="332656"/>
            <a:ext cx="8640960" cy="6555641"/>
          </a:xfrm>
          <a:prstGeom prst="rect">
            <a:avLst/>
          </a:prstGeom>
        </p:spPr>
        <p:txBody>
          <a:bodyPr wrap="square">
            <a:spAutoFit/>
          </a:bodyPr>
          <a:lstStyle/>
          <a:p>
            <a:pPr algn="just">
              <a:lnSpc>
                <a:spcPct val="150000"/>
              </a:lnSpc>
            </a:pPr>
            <a:r>
              <a:rPr lang="ar-SA" sz="4000" dirty="0"/>
              <a:t>6- لون الحيوانات الصحراوية فاتح </a:t>
            </a:r>
            <a:r>
              <a:rPr lang="ar-SA" sz="4000" dirty="0" smtClean="0"/>
              <a:t>. الهدف </a:t>
            </a:r>
            <a:r>
              <a:rPr lang="ar-SA" sz="4000" dirty="0"/>
              <a:t>[عكس الاشعة الشمسية  لتقليل درجة الحرارة و كذلك تقليل فقد الماء ]</a:t>
            </a:r>
          </a:p>
          <a:p>
            <a:pPr algn="just">
              <a:lnSpc>
                <a:spcPct val="150000"/>
              </a:lnSpc>
            </a:pPr>
            <a:r>
              <a:rPr lang="ar-SA" sz="4000" dirty="0"/>
              <a:t>مثل / الثعلب </a:t>
            </a:r>
          </a:p>
          <a:p>
            <a:pPr algn="just">
              <a:lnSpc>
                <a:spcPct val="150000"/>
              </a:lnSpc>
            </a:pPr>
            <a:r>
              <a:rPr lang="ar-SA" sz="4000" dirty="0"/>
              <a:t>7- تمتلك الحشرات طبقة سميكة تغطي جسم الحشرة يتكون من مادة الكيتين[صلبة]</a:t>
            </a:r>
          </a:p>
          <a:p>
            <a:pPr algn="just">
              <a:lnSpc>
                <a:spcPct val="150000"/>
              </a:lnSpc>
            </a:pPr>
            <a:r>
              <a:rPr lang="ar-SA" sz="4000" dirty="0"/>
              <a:t>مثل / الخنافس </a:t>
            </a:r>
            <a:endParaRPr lang="en-US" sz="4000" dirty="0"/>
          </a:p>
        </p:txBody>
      </p:sp>
      <p:sp>
        <p:nvSpPr>
          <p:cNvPr id="6" name="عنصر نائب لرقم الشريحة 5"/>
          <p:cNvSpPr>
            <a:spLocks noGrp="1"/>
          </p:cNvSpPr>
          <p:nvPr>
            <p:ph type="sldNum" sz="quarter" idx="12"/>
          </p:nvPr>
        </p:nvSpPr>
        <p:spPr/>
        <p:txBody>
          <a:bodyPr/>
          <a:lstStyle/>
          <a:p>
            <a:r>
              <a:rPr lang="ar-YE" sz="2800" dirty="0" smtClean="0">
                <a:solidFill>
                  <a:srgbClr val="FF0000"/>
                </a:solidFill>
              </a:rPr>
              <a:t>8</a:t>
            </a:r>
            <a:endParaRPr lang="ar-SA" sz="2800" dirty="0">
              <a:solidFill>
                <a:srgbClr val="FF0000"/>
              </a:solidFill>
            </a:endParaRPr>
          </a:p>
        </p:txBody>
      </p:sp>
    </p:spTree>
    <p:extLst>
      <p:ext uri="{BB962C8B-B14F-4D97-AF65-F5344CB8AC3E}">
        <p14:creationId xmlns:p14="http://schemas.microsoft.com/office/powerpoint/2010/main" val="673660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YE"/>
          </a:p>
        </p:txBody>
      </p:sp>
      <p:sp>
        <p:nvSpPr>
          <p:cNvPr id="3" name="عنصر نائب للمحتوى 2"/>
          <p:cNvSpPr>
            <a:spLocks noGrp="1"/>
          </p:cNvSpPr>
          <p:nvPr>
            <p:ph sz="quarter" idx="13"/>
          </p:nvPr>
        </p:nvSpPr>
        <p:spPr/>
        <p:txBody>
          <a:bodyPr/>
          <a:lstStyle/>
          <a:p>
            <a:endParaRPr lang="ar-YE"/>
          </a:p>
        </p:txBody>
      </p:sp>
      <p:pic>
        <p:nvPicPr>
          <p:cNvPr id="4" name="Picture 2" descr="صحراء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395536" y="404664"/>
            <a:ext cx="8028384" cy="584775"/>
          </a:xfrm>
          <a:prstGeom prst="rect">
            <a:avLst/>
          </a:prstGeom>
        </p:spPr>
        <p:txBody>
          <a:bodyPr wrap="square">
            <a:spAutoFit/>
          </a:bodyPr>
          <a:lstStyle/>
          <a:p>
            <a:r>
              <a:rPr lang="ar-SA" sz="3200" b="1" dirty="0"/>
              <a:t>ب: تكيفات فسيولوجية </a:t>
            </a:r>
            <a:r>
              <a:rPr lang="en-US" sz="2400" b="1" dirty="0" smtClean="0">
                <a:solidFill>
                  <a:schemeClr val="bg2"/>
                </a:solidFill>
              </a:rPr>
              <a:t>Physiological Adaptations </a:t>
            </a:r>
            <a:endParaRPr lang="ar-YE" sz="2400" b="1" dirty="0"/>
          </a:p>
        </p:txBody>
      </p:sp>
      <p:sp>
        <p:nvSpPr>
          <p:cNvPr id="6" name="مستطيل 5"/>
          <p:cNvSpPr/>
          <p:nvPr/>
        </p:nvSpPr>
        <p:spPr>
          <a:xfrm>
            <a:off x="1115616" y="1022794"/>
            <a:ext cx="7614592" cy="5909310"/>
          </a:xfrm>
          <a:prstGeom prst="rect">
            <a:avLst/>
          </a:prstGeom>
        </p:spPr>
        <p:txBody>
          <a:bodyPr wrap="square">
            <a:spAutoFit/>
          </a:bodyPr>
          <a:lstStyle/>
          <a:p>
            <a:pPr>
              <a:lnSpc>
                <a:spcPct val="150000"/>
              </a:lnSpc>
              <a:buFont typeface="Wingdings" pitchFamily="2" charset="2"/>
              <a:buChar char="v"/>
            </a:pPr>
            <a:r>
              <a:rPr lang="ar-SA" sz="2800" b="1" dirty="0"/>
              <a:t> تعريفها /</a:t>
            </a:r>
          </a:p>
          <a:p>
            <a:pPr>
              <a:lnSpc>
                <a:spcPct val="150000"/>
              </a:lnSpc>
            </a:pPr>
            <a:r>
              <a:rPr lang="ar-SA" sz="2800" b="1" dirty="0"/>
              <a:t>وهي عبارة عن عمليات حيوية يقوم بها الحيوان الصحراوي لتساعده على مواجهة البيئة الصحراوية ومنها :</a:t>
            </a:r>
          </a:p>
          <a:p>
            <a:pPr>
              <a:lnSpc>
                <a:spcPct val="150000"/>
              </a:lnSpc>
            </a:pPr>
            <a:r>
              <a:rPr lang="ar-SA" sz="2800" b="1" dirty="0"/>
              <a:t>1- لا تشرب الماء مطلقاً .</a:t>
            </a:r>
          </a:p>
          <a:p>
            <a:pPr>
              <a:lnSpc>
                <a:spcPct val="150000"/>
              </a:lnSpc>
            </a:pPr>
            <a:r>
              <a:rPr lang="ar-SA" sz="2800" b="1" dirty="0"/>
              <a:t>مثل / الضب و الثعبان </a:t>
            </a:r>
          </a:p>
          <a:p>
            <a:pPr>
              <a:lnSpc>
                <a:spcPct val="150000"/>
              </a:lnSpc>
            </a:pPr>
            <a:r>
              <a:rPr lang="ar-SA" sz="2800" b="1" dirty="0"/>
              <a:t>2- تصنع الماء داخلياً بواسطة الجهاز الهضمي .</a:t>
            </a:r>
          </a:p>
          <a:p>
            <a:pPr>
              <a:lnSpc>
                <a:spcPct val="150000"/>
              </a:lnSpc>
            </a:pPr>
            <a:r>
              <a:rPr lang="ar-SA" sz="2800" b="1" dirty="0"/>
              <a:t>مثل / الفأر </a:t>
            </a:r>
          </a:p>
          <a:p>
            <a:pPr>
              <a:lnSpc>
                <a:spcPct val="150000"/>
              </a:lnSpc>
            </a:pPr>
            <a:r>
              <a:rPr lang="ar-SA" sz="2800" b="1" dirty="0"/>
              <a:t>3- دم الجمل يتميز بوجود نسبة قليلة من البروتين .</a:t>
            </a:r>
          </a:p>
          <a:p>
            <a:pPr>
              <a:lnSpc>
                <a:spcPct val="150000"/>
              </a:lnSpc>
            </a:pPr>
            <a:r>
              <a:rPr lang="ar-SA" sz="2800" b="1" dirty="0"/>
              <a:t>مثل / الجمل </a:t>
            </a:r>
            <a:endParaRPr lang="en-US" sz="2800" b="1" dirty="0"/>
          </a:p>
        </p:txBody>
      </p:sp>
      <p:sp>
        <p:nvSpPr>
          <p:cNvPr id="7" name="عنصر نائب لرقم الشريحة 6"/>
          <p:cNvSpPr>
            <a:spLocks noGrp="1"/>
          </p:cNvSpPr>
          <p:nvPr>
            <p:ph type="sldNum" sz="quarter" idx="12"/>
          </p:nvPr>
        </p:nvSpPr>
        <p:spPr/>
        <p:txBody>
          <a:bodyPr/>
          <a:lstStyle/>
          <a:p>
            <a:r>
              <a:rPr lang="ar-YE" sz="3200" dirty="0" smtClean="0">
                <a:solidFill>
                  <a:srgbClr val="FF0000"/>
                </a:solidFill>
              </a:rPr>
              <a:t>7</a:t>
            </a:r>
            <a:endParaRPr lang="ar-SA" sz="3200" dirty="0">
              <a:solidFill>
                <a:srgbClr val="FF0000"/>
              </a:solidFill>
            </a:endParaRPr>
          </a:p>
        </p:txBody>
      </p:sp>
    </p:spTree>
    <p:extLst>
      <p:ext uri="{BB962C8B-B14F-4D97-AF65-F5344CB8AC3E}">
        <p14:creationId xmlns:p14="http://schemas.microsoft.com/office/powerpoint/2010/main" val="2600737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YE"/>
          </a:p>
        </p:txBody>
      </p:sp>
      <p:sp>
        <p:nvSpPr>
          <p:cNvPr id="3" name="عنصر نائب للمحتوى 2"/>
          <p:cNvSpPr>
            <a:spLocks noGrp="1"/>
          </p:cNvSpPr>
          <p:nvPr>
            <p:ph sz="quarter" idx="13"/>
          </p:nvPr>
        </p:nvSpPr>
        <p:spPr/>
        <p:txBody>
          <a:bodyPr/>
          <a:lstStyle/>
          <a:p>
            <a:endParaRPr lang="ar-YE"/>
          </a:p>
        </p:txBody>
      </p:sp>
      <p:pic>
        <p:nvPicPr>
          <p:cNvPr id="4" name="Picture 2" descr="صحراء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1187624" y="404664"/>
            <a:ext cx="7956376" cy="6555641"/>
          </a:xfrm>
          <a:prstGeom prst="rect">
            <a:avLst/>
          </a:prstGeom>
        </p:spPr>
        <p:txBody>
          <a:bodyPr wrap="square">
            <a:spAutoFit/>
          </a:bodyPr>
          <a:lstStyle/>
          <a:p>
            <a:pPr>
              <a:lnSpc>
                <a:spcPct val="150000"/>
              </a:lnSpc>
            </a:pPr>
            <a:r>
              <a:rPr lang="ar-SA" sz="2800" b="1" dirty="0"/>
              <a:t>4- المعيشة على الغذاء الجاف لتقليل فقد </a:t>
            </a:r>
            <a:r>
              <a:rPr lang="ar-SA" sz="2800" b="1" dirty="0" smtClean="0"/>
              <a:t>الماء</a:t>
            </a:r>
            <a:endParaRPr lang="ar-SA" sz="2800" b="1" dirty="0"/>
          </a:p>
          <a:p>
            <a:pPr>
              <a:lnSpc>
                <a:spcPct val="150000"/>
              </a:lnSpc>
            </a:pPr>
            <a:r>
              <a:rPr lang="ar-SA" sz="2800" b="1" dirty="0"/>
              <a:t>5- البول نادر الحدوث : وعندما يتبول الحيوان يكون بوله شديد التركيز.</a:t>
            </a:r>
          </a:p>
          <a:p>
            <a:pPr>
              <a:lnSpc>
                <a:spcPct val="150000"/>
              </a:lnSpc>
            </a:pPr>
            <a:r>
              <a:rPr lang="ar-SA" sz="2800" b="1" dirty="0"/>
              <a:t>مثل / الثعلب </a:t>
            </a:r>
            <a:endParaRPr lang="en-US" sz="2800" b="1" dirty="0"/>
          </a:p>
          <a:p>
            <a:pPr>
              <a:lnSpc>
                <a:spcPct val="150000"/>
              </a:lnSpc>
            </a:pPr>
            <a:r>
              <a:rPr lang="ar-SA" sz="2800" b="1" dirty="0"/>
              <a:t>6- براز الحيوانات الصحراوية جاف جداً .</a:t>
            </a:r>
            <a:endParaRPr lang="en-US" sz="2800" b="1" dirty="0"/>
          </a:p>
          <a:p>
            <a:pPr>
              <a:lnSpc>
                <a:spcPct val="150000"/>
              </a:lnSpc>
            </a:pPr>
            <a:r>
              <a:rPr lang="ar-SA" sz="2800" b="1" dirty="0"/>
              <a:t>مثل / الجمل </a:t>
            </a:r>
          </a:p>
          <a:p>
            <a:pPr>
              <a:lnSpc>
                <a:spcPct val="150000"/>
              </a:lnSpc>
            </a:pPr>
            <a:r>
              <a:rPr lang="ar-SA" sz="2800" b="1" dirty="0"/>
              <a:t>7- للجمل ميزة من حيث حرارة الجسم فهو في الليل ينخفض درجة حرارته بينما في النهار ترتفع درجة حرارة الجسم .</a:t>
            </a:r>
          </a:p>
          <a:p>
            <a:pPr>
              <a:lnSpc>
                <a:spcPct val="150000"/>
              </a:lnSpc>
            </a:pPr>
            <a:r>
              <a:rPr lang="ar-SA" sz="2800" b="1" dirty="0"/>
              <a:t>مثل / الجمل</a:t>
            </a:r>
          </a:p>
          <a:p>
            <a:pPr>
              <a:lnSpc>
                <a:spcPct val="150000"/>
              </a:lnSpc>
            </a:pPr>
            <a:endParaRPr lang="en-US" sz="2800" b="1" dirty="0"/>
          </a:p>
        </p:txBody>
      </p:sp>
      <p:sp>
        <p:nvSpPr>
          <p:cNvPr id="6" name="عنصر نائب لرقم الشريحة 5"/>
          <p:cNvSpPr>
            <a:spLocks noGrp="1"/>
          </p:cNvSpPr>
          <p:nvPr>
            <p:ph type="sldNum" sz="quarter" idx="12"/>
          </p:nvPr>
        </p:nvSpPr>
        <p:spPr/>
        <p:txBody>
          <a:bodyPr/>
          <a:lstStyle/>
          <a:p>
            <a:r>
              <a:rPr lang="ar-YE" sz="2800" dirty="0" smtClean="0">
                <a:solidFill>
                  <a:srgbClr val="FF0000"/>
                </a:solidFill>
              </a:rPr>
              <a:t>6</a:t>
            </a:r>
            <a:endParaRPr lang="ar-SA" sz="2800" dirty="0">
              <a:solidFill>
                <a:srgbClr val="FF0000"/>
              </a:solidFill>
            </a:endParaRPr>
          </a:p>
        </p:txBody>
      </p:sp>
    </p:spTree>
    <p:extLst>
      <p:ext uri="{BB962C8B-B14F-4D97-AF65-F5344CB8AC3E}">
        <p14:creationId xmlns:p14="http://schemas.microsoft.com/office/powerpoint/2010/main" val="2579904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YE"/>
          </a:p>
        </p:txBody>
      </p:sp>
      <p:sp>
        <p:nvSpPr>
          <p:cNvPr id="3" name="عنصر نائب للمحتوى 2"/>
          <p:cNvSpPr>
            <a:spLocks noGrp="1"/>
          </p:cNvSpPr>
          <p:nvPr>
            <p:ph sz="quarter" idx="13"/>
          </p:nvPr>
        </p:nvSpPr>
        <p:spPr/>
        <p:txBody>
          <a:bodyPr/>
          <a:lstStyle/>
          <a:p>
            <a:endParaRPr lang="ar-YE"/>
          </a:p>
        </p:txBody>
      </p:sp>
      <p:pic>
        <p:nvPicPr>
          <p:cNvPr id="4" name="Picture 2" descr="صحراء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341784" y="248963"/>
            <a:ext cx="8460432" cy="6360074"/>
          </a:xfrm>
          <a:prstGeom prst="rect">
            <a:avLst/>
          </a:prstGeom>
        </p:spPr>
        <p:txBody>
          <a:bodyPr wrap="square">
            <a:spAutoFit/>
          </a:bodyPr>
          <a:lstStyle/>
          <a:p>
            <a:pPr algn="just">
              <a:lnSpc>
                <a:spcPct val="150000"/>
              </a:lnSpc>
            </a:pPr>
            <a:r>
              <a:rPr lang="ar-SA" sz="3200" b="1" dirty="0" smtClean="0"/>
              <a:t>9-</a:t>
            </a:r>
            <a:r>
              <a:rPr lang="en-US" sz="3200" b="1" dirty="0" smtClean="0"/>
              <a:t> </a:t>
            </a:r>
            <a:r>
              <a:rPr lang="ar-SA" sz="3200" b="1" dirty="0" smtClean="0"/>
              <a:t>تكيف </a:t>
            </a:r>
            <a:r>
              <a:rPr lang="ar-SA" sz="3200" b="1" dirty="0"/>
              <a:t>بعض الحيوانات الصحراوية [التغذية على النباتات العصارية]</a:t>
            </a:r>
          </a:p>
          <a:p>
            <a:pPr algn="just">
              <a:lnSpc>
                <a:spcPct val="150000"/>
              </a:lnSpc>
            </a:pPr>
            <a:r>
              <a:rPr lang="ar-SA" sz="3200" b="1" dirty="0"/>
              <a:t>مثل / الضب </a:t>
            </a:r>
            <a:endParaRPr lang="en-US" sz="3200" b="1" dirty="0"/>
          </a:p>
          <a:p>
            <a:pPr algn="just">
              <a:lnSpc>
                <a:spcPct val="150000"/>
              </a:lnSpc>
            </a:pPr>
            <a:r>
              <a:rPr lang="ar-SA" sz="3600" b="1" dirty="0" smtClean="0"/>
              <a:t>10-</a:t>
            </a:r>
            <a:r>
              <a:rPr lang="en-US" sz="3600" b="1" dirty="0" smtClean="0"/>
              <a:t> </a:t>
            </a:r>
            <a:r>
              <a:rPr lang="ar-SA" sz="3600" b="1" dirty="0" smtClean="0"/>
              <a:t>امتصاص </a:t>
            </a:r>
            <a:r>
              <a:rPr lang="ar-SA" sz="3600" b="1" dirty="0"/>
              <a:t>الرطوبة عن طريق الجلد بواسطة الانتشار .</a:t>
            </a:r>
          </a:p>
          <a:p>
            <a:pPr algn="just">
              <a:lnSpc>
                <a:spcPct val="150000"/>
              </a:lnSpc>
            </a:pPr>
            <a:r>
              <a:rPr lang="ar-SA" sz="3600" b="1" dirty="0"/>
              <a:t>مثل / الضفادع الصحراوية </a:t>
            </a:r>
          </a:p>
          <a:p>
            <a:pPr algn="just">
              <a:lnSpc>
                <a:spcPct val="150000"/>
              </a:lnSpc>
            </a:pPr>
            <a:r>
              <a:rPr lang="ar-SA" sz="3600" b="1" dirty="0"/>
              <a:t>11- الاحتفاظ بكميات من الماء داخل المثانة .</a:t>
            </a:r>
          </a:p>
          <a:p>
            <a:pPr algn="just">
              <a:lnSpc>
                <a:spcPct val="150000"/>
              </a:lnSpc>
            </a:pPr>
            <a:r>
              <a:rPr lang="ar-SA" sz="3600" b="1" dirty="0"/>
              <a:t>مثل / البرمائيات </a:t>
            </a:r>
            <a:endParaRPr lang="en-US" sz="3600" b="1" dirty="0"/>
          </a:p>
        </p:txBody>
      </p:sp>
      <p:sp>
        <p:nvSpPr>
          <p:cNvPr id="6" name="عنصر نائب لرقم الشريحة 5"/>
          <p:cNvSpPr>
            <a:spLocks noGrp="1"/>
          </p:cNvSpPr>
          <p:nvPr>
            <p:ph type="sldNum" sz="quarter" idx="12"/>
          </p:nvPr>
        </p:nvSpPr>
        <p:spPr/>
        <p:txBody>
          <a:bodyPr/>
          <a:lstStyle/>
          <a:p>
            <a:r>
              <a:rPr lang="ar-YE" sz="2400" dirty="0" smtClean="0">
                <a:solidFill>
                  <a:srgbClr val="FF0000"/>
                </a:solidFill>
              </a:rPr>
              <a:t>5</a:t>
            </a:r>
            <a:endParaRPr lang="ar-SA" sz="2400" dirty="0">
              <a:solidFill>
                <a:srgbClr val="FF0000"/>
              </a:solidFill>
            </a:endParaRPr>
          </a:p>
        </p:txBody>
      </p:sp>
    </p:spTree>
    <p:extLst>
      <p:ext uri="{BB962C8B-B14F-4D97-AF65-F5344CB8AC3E}">
        <p14:creationId xmlns:p14="http://schemas.microsoft.com/office/powerpoint/2010/main" val="3459838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YE"/>
          </a:p>
        </p:txBody>
      </p:sp>
      <p:sp>
        <p:nvSpPr>
          <p:cNvPr id="3" name="عنصر نائب للمحتوى 2"/>
          <p:cNvSpPr>
            <a:spLocks noGrp="1"/>
          </p:cNvSpPr>
          <p:nvPr>
            <p:ph sz="quarter" idx="13"/>
          </p:nvPr>
        </p:nvSpPr>
        <p:spPr/>
        <p:txBody>
          <a:bodyPr/>
          <a:lstStyle/>
          <a:p>
            <a:endParaRPr lang="ar-YE"/>
          </a:p>
        </p:txBody>
      </p:sp>
      <p:pic>
        <p:nvPicPr>
          <p:cNvPr id="4" name="Picture 2" descr="صحراء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3923928" y="404664"/>
            <a:ext cx="4821340" cy="461665"/>
          </a:xfrm>
          <a:prstGeom prst="rect">
            <a:avLst/>
          </a:prstGeom>
        </p:spPr>
        <p:txBody>
          <a:bodyPr wrap="square">
            <a:spAutoFit/>
          </a:bodyPr>
          <a:lstStyle/>
          <a:p>
            <a:endParaRPr lang="ar-YE" sz="2400" b="1" dirty="0">
              <a:solidFill>
                <a:srgbClr val="FFFF00"/>
              </a:solidFill>
            </a:endParaRPr>
          </a:p>
        </p:txBody>
      </p:sp>
      <p:sp>
        <p:nvSpPr>
          <p:cNvPr id="6" name="مستطيل 5"/>
          <p:cNvSpPr/>
          <p:nvPr/>
        </p:nvSpPr>
        <p:spPr>
          <a:xfrm>
            <a:off x="2286000" y="1124744"/>
            <a:ext cx="6459268" cy="584775"/>
          </a:xfrm>
          <a:prstGeom prst="rect">
            <a:avLst/>
          </a:prstGeom>
        </p:spPr>
        <p:txBody>
          <a:bodyPr wrap="square">
            <a:spAutoFit/>
          </a:bodyPr>
          <a:lstStyle/>
          <a:p>
            <a:endParaRPr lang="en-US" sz="3200" dirty="0">
              <a:solidFill>
                <a:srgbClr val="FFFF00"/>
              </a:solidFill>
            </a:endParaRPr>
          </a:p>
        </p:txBody>
      </p:sp>
      <p:sp>
        <p:nvSpPr>
          <p:cNvPr id="7" name="مستطيل 6"/>
          <p:cNvSpPr/>
          <p:nvPr/>
        </p:nvSpPr>
        <p:spPr>
          <a:xfrm>
            <a:off x="539552" y="358497"/>
            <a:ext cx="7946798" cy="646331"/>
          </a:xfrm>
          <a:prstGeom prst="rect">
            <a:avLst/>
          </a:prstGeom>
        </p:spPr>
        <p:txBody>
          <a:bodyPr wrap="square">
            <a:spAutoFit/>
          </a:bodyPr>
          <a:lstStyle/>
          <a:p>
            <a:r>
              <a:rPr lang="ar-SA" sz="3600" b="1" dirty="0"/>
              <a:t>ج: تكيفات سلوكية </a:t>
            </a:r>
            <a:r>
              <a:rPr lang="en-US" sz="2400" b="1" dirty="0" smtClean="0">
                <a:solidFill>
                  <a:schemeClr val="bg2"/>
                </a:solidFill>
              </a:rPr>
              <a:t>Behavioral adaptations </a:t>
            </a:r>
            <a:endParaRPr lang="ar-YE" sz="2400" b="1" dirty="0"/>
          </a:p>
        </p:txBody>
      </p:sp>
      <p:sp>
        <p:nvSpPr>
          <p:cNvPr id="8" name="مستطيل 7"/>
          <p:cNvSpPr/>
          <p:nvPr/>
        </p:nvSpPr>
        <p:spPr>
          <a:xfrm>
            <a:off x="683568" y="1556792"/>
            <a:ext cx="8061700" cy="4616648"/>
          </a:xfrm>
          <a:prstGeom prst="rect">
            <a:avLst/>
          </a:prstGeom>
        </p:spPr>
        <p:txBody>
          <a:bodyPr wrap="square">
            <a:spAutoFit/>
          </a:bodyPr>
          <a:lstStyle/>
          <a:p>
            <a:pPr algn="just">
              <a:lnSpc>
                <a:spcPct val="150000"/>
              </a:lnSpc>
              <a:buFont typeface="Wingdings" pitchFamily="2" charset="2"/>
              <a:buChar char="v"/>
            </a:pPr>
            <a:r>
              <a:rPr lang="ar-SA" sz="2800" b="1" dirty="0"/>
              <a:t> تعريفها/ </a:t>
            </a:r>
          </a:p>
          <a:p>
            <a:pPr algn="just">
              <a:lnSpc>
                <a:spcPct val="150000"/>
              </a:lnSpc>
            </a:pPr>
            <a:r>
              <a:rPr lang="ar-SA" sz="2800" b="1" dirty="0"/>
              <a:t>وهي عبارة عن تكيفات سلوكية عملية يقوم الحيوان الهدف منها بالطبع تخفيف آثار الظروف الصحراوية عليها ومنها :</a:t>
            </a:r>
          </a:p>
          <a:p>
            <a:pPr algn="just">
              <a:lnSpc>
                <a:spcPct val="150000"/>
              </a:lnSpc>
            </a:pPr>
            <a:r>
              <a:rPr lang="ar-SA" sz="2800" b="1" dirty="0"/>
              <a:t>1- الخروج صباحاُ والعودة ثم الخروج مرة في المساء للبعد عن حرارة الشمس.</a:t>
            </a:r>
          </a:p>
          <a:p>
            <a:pPr algn="just">
              <a:lnSpc>
                <a:spcPct val="150000"/>
              </a:lnSpc>
            </a:pPr>
            <a:r>
              <a:rPr lang="ar-SA" sz="2800" b="1" dirty="0"/>
              <a:t>مثل / الزواحف </a:t>
            </a:r>
          </a:p>
          <a:p>
            <a:pPr algn="just">
              <a:lnSpc>
                <a:spcPct val="150000"/>
              </a:lnSpc>
            </a:pPr>
            <a:r>
              <a:rPr lang="ar-SA" sz="2800" b="1" dirty="0"/>
              <a:t>2- بعض الحيوانات ليلية المعيشة او النشاط لتجنب درجة الحرارة </a:t>
            </a:r>
          </a:p>
        </p:txBody>
      </p:sp>
      <p:sp>
        <p:nvSpPr>
          <p:cNvPr id="9" name="عنصر نائب لرقم الشريحة 8"/>
          <p:cNvSpPr>
            <a:spLocks noGrp="1"/>
          </p:cNvSpPr>
          <p:nvPr>
            <p:ph type="sldNum" sz="quarter" idx="12"/>
          </p:nvPr>
        </p:nvSpPr>
        <p:spPr/>
        <p:txBody>
          <a:bodyPr/>
          <a:lstStyle/>
          <a:p>
            <a:r>
              <a:rPr lang="ar-YE" sz="3200" dirty="0" smtClean="0">
                <a:solidFill>
                  <a:srgbClr val="FF0000"/>
                </a:solidFill>
              </a:rPr>
              <a:t>4</a:t>
            </a:r>
            <a:endParaRPr lang="ar-SA" sz="3200" dirty="0">
              <a:solidFill>
                <a:srgbClr val="FF0000"/>
              </a:solidFill>
            </a:endParaRPr>
          </a:p>
        </p:txBody>
      </p:sp>
    </p:spTree>
    <p:extLst>
      <p:ext uri="{BB962C8B-B14F-4D97-AF65-F5344CB8AC3E}">
        <p14:creationId xmlns:p14="http://schemas.microsoft.com/office/powerpoint/2010/main" val="609731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YE"/>
          </a:p>
        </p:txBody>
      </p:sp>
      <p:sp>
        <p:nvSpPr>
          <p:cNvPr id="3" name="عنصر نائب للمحتوى 2"/>
          <p:cNvSpPr>
            <a:spLocks noGrp="1"/>
          </p:cNvSpPr>
          <p:nvPr>
            <p:ph sz="quarter" idx="13"/>
          </p:nvPr>
        </p:nvSpPr>
        <p:spPr/>
        <p:txBody>
          <a:bodyPr/>
          <a:lstStyle/>
          <a:p>
            <a:endParaRPr lang="ar-YE"/>
          </a:p>
        </p:txBody>
      </p:sp>
      <p:pic>
        <p:nvPicPr>
          <p:cNvPr id="4" name="Picture 2" descr="صحراء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755576" y="404664"/>
            <a:ext cx="7848872" cy="5816977"/>
          </a:xfrm>
          <a:prstGeom prst="rect">
            <a:avLst/>
          </a:prstGeom>
        </p:spPr>
        <p:txBody>
          <a:bodyPr wrap="square">
            <a:spAutoFit/>
          </a:bodyPr>
          <a:lstStyle/>
          <a:p>
            <a:pPr>
              <a:lnSpc>
                <a:spcPct val="150000"/>
              </a:lnSpc>
            </a:pPr>
            <a:r>
              <a:rPr lang="ar-SA" sz="2800" b="1" dirty="0"/>
              <a:t>3-حفر انفاق داخل التربة          مثل الضب والورل</a:t>
            </a:r>
          </a:p>
          <a:p>
            <a:pPr>
              <a:lnSpc>
                <a:spcPct val="150000"/>
              </a:lnSpc>
            </a:pPr>
            <a:r>
              <a:rPr lang="ar-SA" sz="2800" b="1" dirty="0"/>
              <a:t>4-البيات الشتوي : وهو سكون طوال فصل الشتاء مع تقليل عمليات الايض  مثل الثعابين والسحالي وبعض انواع الحشرات</a:t>
            </a:r>
          </a:p>
          <a:p>
            <a:pPr>
              <a:lnSpc>
                <a:spcPct val="150000"/>
              </a:lnSpc>
            </a:pPr>
            <a:r>
              <a:rPr lang="ar-SA" sz="2800" b="1" dirty="0"/>
              <a:t>5-التصيف : وهو دفن الجسم في التربة بحثا عن الرطوبة مثل الضفادع</a:t>
            </a:r>
          </a:p>
          <a:p>
            <a:pPr>
              <a:lnSpc>
                <a:spcPct val="150000"/>
              </a:lnSpc>
            </a:pPr>
            <a:r>
              <a:rPr lang="ar-SA" sz="2800" b="1" dirty="0"/>
              <a:t>6-بعض الثعابين تعرض نفسها للحرارة لزياده معدلات الايض</a:t>
            </a:r>
          </a:p>
          <a:p>
            <a:pPr>
              <a:lnSpc>
                <a:spcPct val="150000"/>
              </a:lnSpc>
            </a:pPr>
            <a:r>
              <a:rPr lang="ar-SA" sz="2800" b="1" dirty="0"/>
              <a:t>7-التظاهر بالموت مثل الثعلب والضبع</a:t>
            </a:r>
          </a:p>
          <a:p>
            <a:pPr>
              <a:lnSpc>
                <a:spcPct val="150000"/>
              </a:lnSpc>
            </a:pPr>
            <a:r>
              <a:rPr lang="ar-SA" sz="2800" b="1" dirty="0"/>
              <a:t>8-سرعة العدو مثل الفهد </a:t>
            </a:r>
          </a:p>
          <a:p>
            <a:pPr>
              <a:lnSpc>
                <a:spcPct val="150000"/>
              </a:lnSpc>
            </a:pPr>
            <a:endParaRPr lang="en-US" sz="2400" b="1" dirty="0"/>
          </a:p>
        </p:txBody>
      </p:sp>
      <p:sp>
        <p:nvSpPr>
          <p:cNvPr id="6" name="عنصر نائب لرقم الشريحة 5"/>
          <p:cNvSpPr>
            <a:spLocks noGrp="1"/>
          </p:cNvSpPr>
          <p:nvPr>
            <p:ph type="sldNum" sz="quarter" idx="12"/>
          </p:nvPr>
        </p:nvSpPr>
        <p:spPr/>
        <p:txBody>
          <a:bodyPr/>
          <a:lstStyle/>
          <a:p>
            <a:r>
              <a:rPr lang="ar-YE" sz="2800" dirty="0" smtClean="0">
                <a:solidFill>
                  <a:srgbClr val="FF0000"/>
                </a:solidFill>
              </a:rPr>
              <a:t>3</a:t>
            </a:r>
            <a:endParaRPr lang="ar-SA" sz="2800" dirty="0">
              <a:solidFill>
                <a:srgbClr val="FF0000"/>
              </a:solidFill>
            </a:endParaRPr>
          </a:p>
        </p:txBody>
      </p:sp>
    </p:spTree>
    <p:extLst>
      <p:ext uri="{BB962C8B-B14F-4D97-AF65-F5344CB8AC3E}">
        <p14:creationId xmlns:p14="http://schemas.microsoft.com/office/powerpoint/2010/main" val="609731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YE" dirty="0" smtClean="0"/>
              <a:t>المحاور</a:t>
            </a:r>
            <a:endParaRPr lang="ar-YE" dirty="0"/>
          </a:p>
        </p:txBody>
      </p:sp>
      <p:sp>
        <p:nvSpPr>
          <p:cNvPr id="3" name="عنصر نائب للمحتوى 2"/>
          <p:cNvSpPr>
            <a:spLocks noGrp="1"/>
          </p:cNvSpPr>
          <p:nvPr>
            <p:ph sz="quarter" idx="13"/>
          </p:nvPr>
        </p:nvSpPr>
        <p:spPr>
          <a:xfrm>
            <a:off x="609600" y="1600200"/>
            <a:ext cx="8282880" cy="4114800"/>
          </a:xfrm>
        </p:spPr>
        <p:txBody>
          <a:bodyPr/>
          <a:lstStyle/>
          <a:p>
            <a:pPr marL="0" indent="0">
              <a:buNone/>
            </a:pPr>
            <a:endParaRPr lang="ar-YE" dirty="0" smtClean="0"/>
          </a:p>
          <a:p>
            <a:pPr>
              <a:buAutoNum type="arabicPeriod"/>
            </a:pPr>
            <a:r>
              <a:rPr lang="ar-YE" sz="3200" b="1" dirty="0" smtClean="0"/>
              <a:t>المقدمة .</a:t>
            </a:r>
          </a:p>
          <a:p>
            <a:pPr>
              <a:buAutoNum type="arabicPeriod"/>
            </a:pPr>
            <a:r>
              <a:rPr lang="ar-YE" sz="3200" b="1" dirty="0"/>
              <a:t>تكيف أو أقلمه الحيوانات </a:t>
            </a:r>
            <a:r>
              <a:rPr lang="ar-YE" sz="3200" b="1" dirty="0" smtClean="0"/>
              <a:t>.</a:t>
            </a:r>
          </a:p>
          <a:p>
            <a:pPr>
              <a:buAutoNum type="arabicPeriod"/>
            </a:pPr>
            <a:r>
              <a:rPr lang="ar-YE" sz="3200" b="1" dirty="0" smtClean="0"/>
              <a:t>مراحل التأقلم البيئي للحيوانات .</a:t>
            </a:r>
          </a:p>
          <a:p>
            <a:pPr>
              <a:buAutoNum type="arabicPeriod"/>
            </a:pPr>
            <a:r>
              <a:rPr lang="ar-YE" sz="3200" b="1" dirty="0"/>
              <a:t>مثال للآثار البيئية المباشرة على </a:t>
            </a:r>
            <a:r>
              <a:rPr lang="ar-YE" sz="3200" b="1" dirty="0" smtClean="0"/>
              <a:t>الحيوانات .</a:t>
            </a:r>
          </a:p>
          <a:p>
            <a:pPr>
              <a:buAutoNum type="arabicPeriod"/>
            </a:pPr>
            <a:endParaRPr lang="ar-YE" sz="3200" b="1" dirty="0" smtClean="0"/>
          </a:p>
          <a:p>
            <a:pPr>
              <a:buAutoNum type="arabicPeriod"/>
            </a:pPr>
            <a:endParaRPr lang="ar-YE" dirty="0" smtClean="0"/>
          </a:p>
          <a:p>
            <a:pPr>
              <a:buAutoNum type="arabicPeriod"/>
            </a:pPr>
            <a:endParaRPr lang="ar-YE" dirty="0" smtClean="0"/>
          </a:p>
          <a:p>
            <a:pPr>
              <a:buAutoNum type="arabicPeriod"/>
            </a:pPr>
            <a:endParaRPr lang="ar-YE" dirty="0"/>
          </a:p>
        </p:txBody>
      </p:sp>
      <p:sp>
        <p:nvSpPr>
          <p:cNvPr id="4" name="عنصر نائب لرقم الشريحة 3"/>
          <p:cNvSpPr>
            <a:spLocks noGrp="1"/>
          </p:cNvSpPr>
          <p:nvPr>
            <p:ph type="sldNum" sz="quarter" idx="12"/>
          </p:nvPr>
        </p:nvSpPr>
        <p:spPr/>
        <p:txBody>
          <a:bodyPr/>
          <a:lstStyle/>
          <a:p>
            <a:r>
              <a:rPr lang="ar-YE" sz="3200" dirty="0" smtClean="0">
                <a:solidFill>
                  <a:srgbClr val="FF0000"/>
                </a:solidFill>
              </a:rPr>
              <a:t>20</a:t>
            </a:r>
            <a:endParaRPr lang="ar-SA" sz="3200" dirty="0">
              <a:solidFill>
                <a:srgbClr val="FF0000"/>
              </a:solidFill>
            </a:endParaRPr>
          </a:p>
        </p:txBody>
      </p:sp>
    </p:spTree>
    <p:extLst>
      <p:ext uri="{BB962C8B-B14F-4D97-AF65-F5344CB8AC3E}">
        <p14:creationId xmlns:p14="http://schemas.microsoft.com/office/powerpoint/2010/main" val="11747615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YE" dirty="0" smtClean="0"/>
              <a:t>المصادر :</a:t>
            </a:r>
          </a:p>
          <a:p>
            <a:endParaRPr lang="ar-YE" dirty="0" smtClean="0"/>
          </a:p>
          <a:p>
            <a:r>
              <a:rPr lang="en-US" u="sng" dirty="0">
                <a:hlinkClick r:id="rId2"/>
              </a:rPr>
              <a:t>http://faculty.ksu.edu.sa/Salfarraj/Pages/%D8%A7%D9%84%D8%AA%D9%84%D9%88%D8%AB%D9%88%D8%AD%D9%85%D8%A7%D9%8A%D8%A9%D8%A7%D9%84%D8%A8%D9%8A%D8%A6%D8%A9.aspx</a:t>
            </a:r>
            <a:endParaRPr lang="en-US" dirty="0"/>
          </a:p>
          <a:p>
            <a:r>
              <a:rPr lang="ar-SA" dirty="0"/>
              <a:t>دائرة معارف التنمية </a:t>
            </a:r>
            <a:r>
              <a:rPr lang="ar-SA" dirty="0" err="1"/>
              <a:t>والبيئة،مجلة</a:t>
            </a:r>
            <a:r>
              <a:rPr lang="ar-SA" dirty="0"/>
              <a:t> " التنمية والبيئة " المصرية، العدد الخامس، شباط/ فبراير </a:t>
            </a:r>
            <a:r>
              <a:rPr lang="ar-SA" dirty="0" smtClean="0"/>
              <a:t>1987</a:t>
            </a:r>
            <a:r>
              <a:rPr lang="ar-YE" dirty="0" smtClean="0"/>
              <a:t>.</a:t>
            </a:r>
          </a:p>
          <a:p>
            <a:pPr lvl="0"/>
            <a:r>
              <a:rPr lang="ar-SA" dirty="0" err="1"/>
              <a:t>الغريري</a:t>
            </a:r>
            <a:r>
              <a:rPr lang="ar-SA" dirty="0"/>
              <a:t>, </a:t>
            </a:r>
            <a:r>
              <a:rPr lang="ar-SA" dirty="0" err="1"/>
              <a:t>عبدالعباس</a:t>
            </a:r>
            <a:r>
              <a:rPr lang="ar-SA" dirty="0"/>
              <a:t> فضيخ, و الصالحي, سعدية </a:t>
            </a:r>
            <a:r>
              <a:rPr lang="ar-SA" dirty="0" err="1"/>
              <a:t>عاكول</a:t>
            </a:r>
            <a:r>
              <a:rPr lang="ar-SA" dirty="0"/>
              <a:t> (1998). الجغرافيا الحيوية (النبات والحيوان). دار صفاء للنشر. عمان</a:t>
            </a:r>
            <a:r>
              <a:rPr lang="ar-SA" dirty="0" smtClean="0"/>
              <a:t>.</a:t>
            </a:r>
            <a:endParaRPr lang="ar-YE" dirty="0" smtClean="0"/>
          </a:p>
          <a:p>
            <a:r>
              <a:rPr lang="ar-SA" dirty="0"/>
              <a:t>الخفاف, عبد علي, و شلش, علي (2000). الجغرافيا الحياتية. دار الفكر </a:t>
            </a:r>
            <a:r>
              <a:rPr lang="ar-SA" dirty="0" err="1"/>
              <a:t>للنشر.عمان</a:t>
            </a:r>
            <a:r>
              <a:rPr lang="ar-SA" dirty="0"/>
              <a:t>.</a:t>
            </a:r>
            <a:endParaRPr lang="en-US" dirty="0"/>
          </a:p>
          <a:p>
            <a:pPr lvl="0"/>
            <a:endParaRPr lang="en-US" dirty="0"/>
          </a:p>
          <a:p>
            <a:endParaRPr lang="en-US" dirty="0"/>
          </a:p>
          <a:p>
            <a:endParaRPr lang="ar-YE" dirty="0" smtClean="0"/>
          </a:p>
          <a:p>
            <a:endParaRPr lang="ar-YE" dirty="0"/>
          </a:p>
        </p:txBody>
      </p:sp>
      <p:sp>
        <p:nvSpPr>
          <p:cNvPr id="4" name="عنصر نائب لرقم الشريحة 3"/>
          <p:cNvSpPr>
            <a:spLocks noGrp="1"/>
          </p:cNvSpPr>
          <p:nvPr>
            <p:ph type="sldNum" sz="quarter" idx="12"/>
          </p:nvPr>
        </p:nvSpPr>
        <p:spPr/>
        <p:txBody>
          <a:bodyPr/>
          <a:lstStyle/>
          <a:p>
            <a:r>
              <a:rPr lang="ar-YE" sz="3600" dirty="0" smtClean="0">
                <a:solidFill>
                  <a:srgbClr val="FF0000"/>
                </a:solidFill>
              </a:rPr>
              <a:t>2</a:t>
            </a:r>
            <a:endParaRPr lang="ar-SA" sz="3600" dirty="0">
              <a:solidFill>
                <a:srgbClr val="FF0000"/>
              </a:solidFill>
            </a:endParaRPr>
          </a:p>
        </p:txBody>
      </p:sp>
    </p:spTree>
    <p:extLst>
      <p:ext uri="{BB962C8B-B14F-4D97-AF65-F5344CB8AC3E}">
        <p14:creationId xmlns:p14="http://schemas.microsoft.com/office/powerpoint/2010/main" val="21477390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467544" y="2348880"/>
            <a:ext cx="7924800" cy="4114800"/>
          </a:xfrm>
        </p:spPr>
        <p:txBody>
          <a:bodyPr>
            <a:normAutofit/>
          </a:bodyPr>
          <a:lstStyle/>
          <a:p>
            <a:pPr marL="0" indent="0" algn="ctr">
              <a:buNone/>
            </a:pPr>
            <a:r>
              <a:rPr lang="ar-YE" sz="3600" b="1" dirty="0" smtClean="0"/>
              <a:t>وصلي الله وسلم علي سيدنا محمد </a:t>
            </a:r>
            <a:endParaRPr lang="ar-YE" sz="3600" b="1" dirty="0"/>
          </a:p>
        </p:txBody>
      </p:sp>
      <p:sp>
        <p:nvSpPr>
          <p:cNvPr id="4" name="عنصر نائب لرقم الشريحة 3"/>
          <p:cNvSpPr>
            <a:spLocks noGrp="1"/>
          </p:cNvSpPr>
          <p:nvPr>
            <p:ph type="sldNum" sz="quarter" idx="12"/>
          </p:nvPr>
        </p:nvSpPr>
        <p:spPr/>
        <p:txBody>
          <a:bodyPr/>
          <a:lstStyle/>
          <a:p>
            <a:r>
              <a:rPr lang="ar-YE" sz="3200" dirty="0" smtClean="0">
                <a:solidFill>
                  <a:srgbClr val="FF0000"/>
                </a:solidFill>
              </a:rPr>
              <a:t>1</a:t>
            </a:r>
            <a:endParaRPr lang="ar-SA" sz="3200" dirty="0">
              <a:solidFill>
                <a:srgbClr val="FF0000"/>
              </a:solidFill>
            </a:endParaRPr>
          </a:p>
        </p:txBody>
      </p:sp>
    </p:spTree>
    <p:extLst>
      <p:ext uri="{BB962C8B-B14F-4D97-AF65-F5344CB8AC3E}">
        <p14:creationId xmlns:p14="http://schemas.microsoft.com/office/powerpoint/2010/main" val="2367798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4"/>
          </p:nvPr>
        </p:nvSpPr>
        <p:spPr>
          <a:xfrm>
            <a:off x="4644008" y="1600200"/>
            <a:ext cx="4176464" cy="4997152"/>
          </a:xfrm>
        </p:spPr>
        <p:txBody>
          <a:bodyPr/>
          <a:lstStyle/>
          <a:p>
            <a:pPr marL="0" indent="0">
              <a:lnSpc>
                <a:spcPct val="150000"/>
              </a:lnSpc>
              <a:buNone/>
            </a:pPr>
            <a:r>
              <a:rPr lang="ar-YE" sz="2000" dirty="0"/>
              <a:t>تلعب البيئة المحيطة دوراً هاماً في حياة الحيوان، وذلك بسبب مجموعة من العوامل أهمها المناخ الذي يعتبر حصيلة لجملة من العناصر مثل درجة الحرارة، الرطوبة، الندى، حركة الهواء، أشعة الشمس، الضغط الجوي. ومن بين هذه العناصر نجد أن درجة الحرارة والرطوبة وأشعة الشمس ذات تأثير كبير على صحة الحيوان. كما أن هناك عوامل أخرى لها تأثيرها على قطعان الحيوانات ومنها الارتفاع عن سطح البحر والإضاءة والتلوث البيئي .</a:t>
            </a:r>
          </a:p>
          <a:p>
            <a:endParaRPr lang="ar-YE" dirty="0"/>
          </a:p>
        </p:txBody>
      </p:sp>
      <p:sp>
        <p:nvSpPr>
          <p:cNvPr id="4" name="عنوان 3"/>
          <p:cNvSpPr>
            <a:spLocks noGrp="1"/>
          </p:cNvSpPr>
          <p:nvPr>
            <p:ph type="title"/>
          </p:nvPr>
        </p:nvSpPr>
        <p:spPr/>
        <p:txBody>
          <a:bodyPr/>
          <a:lstStyle/>
          <a:p>
            <a:pPr algn="r"/>
            <a:r>
              <a:rPr lang="ar-YE" sz="3200" dirty="0"/>
              <a:t>المقدمة :</a:t>
            </a:r>
            <a:br>
              <a:rPr lang="ar-YE" sz="3200" dirty="0"/>
            </a:br>
            <a:endParaRPr lang="ar-YE" dirty="0"/>
          </a:p>
        </p:txBody>
      </p:sp>
      <p:pic>
        <p:nvPicPr>
          <p:cNvPr id="5" name="عنصر نائب للمحتوى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79208" y="908720"/>
            <a:ext cx="4392792" cy="52565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عنصر نائب لرقم الشريحة 5"/>
          <p:cNvSpPr>
            <a:spLocks noGrp="1"/>
          </p:cNvSpPr>
          <p:nvPr>
            <p:ph type="sldNum" sz="quarter" idx="12"/>
          </p:nvPr>
        </p:nvSpPr>
        <p:spPr/>
        <p:txBody>
          <a:bodyPr/>
          <a:lstStyle/>
          <a:p>
            <a:r>
              <a:rPr lang="ar-YE" sz="3600" dirty="0" smtClean="0">
                <a:solidFill>
                  <a:srgbClr val="FF0000"/>
                </a:solidFill>
              </a:rPr>
              <a:t>19</a:t>
            </a:r>
            <a:endParaRPr lang="ar-SA" sz="3600" dirty="0">
              <a:solidFill>
                <a:srgbClr val="FF0000"/>
              </a:solidFill>
            </a:endParaRPr>
          </a:p>
        </p:txBody>
      </p:sp>
    </p:spTree>
    <p:extLst>
      <p:ext uri="{BB962C8B-B14F-4D97-AF65-F5344CB8AC3E}">
        <p14:creationId xmlns:p14="http://schemas.microsoft.com/office/powerpoint/2010/main" val="282915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4"/>
          </p:nvPr>
        </p:nvSpPr>
        <p:spPr>
          <a:xfrm>
            <a:off x="4800600" y="1600200"/>
            <a:ext cx="4163888" cy="5069160"/>
          </a:xfrm>
        </p:spPr>
        <p:txBody>
          <a:bodyPr>
            <a:normAutofit fontScale="92500" lnSpcReduction="10000"/>
          </a:bodyPr>
          <a:lstStyle/>
          <a:p>
            <a:pPr marL="0" indent="0" algn="just">
              <a:lnSpc>
                <a:spcPct val="150000"/>
              </a:lnSpc>
              <a:buNone/>
            </a:pPr>
            <a:r>
              <a:rPr lang="ar-YE" sz="1800" b="1" dirty="0"/>
              <a:t>تعرف </a:t>
            </a:r>
            <a:r>
              <a:rPr lang="ar-YE" sz="1800" b="1" dirty="0" err="1"/>
              <a:t>الأقلمة</a:t>
            </a:r>
            <a:r>
              <a:rPr lang="ar-YE" sz="1800" b="1" dirty="0"/>
              <a:t> بأنها عبارة عن مجموعة متداخلة من العمليات التي تحدث للحيوانات لكي تجعلها قادرة على مسايرة الظروف التي تعيش فيها، كما يمكن تعريف القدرة على التأقلم بأنها قابلية الحيوان لتنظيم إمكانياته الفسيولوجية للعيش في ظروف بيئية مختلفة .</a:t>
            </a:r>
          </a:p>
          <a:p>
            <a:pPr marL="0" indent="0" algn="just">
              <a:lnSpc>
                <a:spcPct val="150000"/>
              </a:lnSpc>
              <a:buNone/>
            </a:pPr>
            <a:r>
              <a:rPr lang="ar-YE" sz="1800" b="1" dirty="0"/>
              <a:t>وتنقسم الحيوانات من حيث قدرتها على التكيف مع درجة الحرارة مثلا إلى نوعين:</a:t>
            </a:r>
          </a:p>
          <a:p>
            <a:pPr marL="0" indent="0" algn="just">
              <a:lnSpc>
                <a:spcPct val="150000"/>
              </a:lnSpc>
              <a:buNone/>
            </a:pPr>
            <a:r>
              <a:rPr lang="ar-YE" sz="1800" b="1" dirty="0"/>
              <a:t>1- الحيوانات ذات الدم الحار:</a:t>
            </a:r>
          </a:p>
          <a:p>
            <a:pPr marL="0" indent="0" algn="just">
              <a:lnSpc>
                <a:spcPct val="150000"/>
              </a:lnSpc>
              <a:buNone/>
            </a:pPr>
            <a:r>
              <a:rPr lang="ar-YE" sz="1800" b="1" dirty="0"/>
              <a:t>ومثال ذلك الطيور والثدييات بتغيير طفيف في درجة حرارة جسمها عندما يحدث تغير ملحوظ في درجة حرارة الجو، أي أن لها القدرة على تنظيم درجة حرارة الجو .</a:t>
            </a:r>
          </a:p>
          <a:p>
            <a:pPr marL="0" indent="0">
              <a:buNone/>
            </a:pPr>
            <a:endParaRPr lang="ar-YE" b="1" dirty="0"/>
          </a:p>
        </p:txBody>
      </p:sp>
      <p:sp>
        <p:nvSpPr>
          <p:cNvPr id="4" name="عنوان 3"/>
          <p:cNvSpPr>
            <a:spLocks noGrp="1"/>
          </p:cNvSpPr>
          <p:nvPr>
            <p:ph type="title"/>
          </p:nvPr>
        </p:nvSpPr>
        <p:spPr/>
        <p:txBody>
          <a:bodyPr/>
          <a:lstStyle/>
          <a:p>
            <a:pPr algn="r"/>
            <a:r>
              <a:rPr lang="ar-SA" sz="3200" b="1" u="sng" dirty="0"/>
              <a:t>تكيف أو أقلمه الحيوانات</a:t>
            </a:r>
            <a:r>
              <a:rPr lang="ar-YE" sz="3200" b="1" u="sng" dirty="0"/>
              <a:t> :</a:t>
            </a:r>
            <a:br>
              <a:rPr lang="ar-YE" sz="3200" b="1" u="sng" dirty="0"/>
            </a:br>
            <a:endParaRPr lang="ar-YE" dirty="0"/>
          </a:p>
        </p:txBody>
      </p:sp>
      <p:pic>
        <p:nvPicPr>
          <p:cNvPr id="5" name="عنصر نائب للمحتوى 4"/>
          <p:cNvPicPr>
            <a:picLocks noGrp="1" noChangeAspect="1"/>
          </p:cNvPicPr>
          <p:nvPr>
            <p:ph sz="quarter" idx="13"/>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95536" y="1412776"/>
            <a:ext cx="3888432" cy="22536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536" y="3789040"/>
            <a:ext cx="3984533" cy="2547577"/>
          </a:xfrm>
          <a:prstGeom prst="rect">
            <a:avLst/>
          </a:prstGeom>
        </p:spPr>
      </p:pic>
      <p:sp>
        <p:nvSpPr>
          <p:cNvPr id="7" name="عنصر نائب لرقم الشريحة 6"/>
          <p:cNvSpPr>
            <a:spLocks noGrp="1"/>
          </p:cNvSpPr>
          <p:nvPr>
            <p:ph type="sldNum" sz="quarter" idx="12"/>
          </p:nvPr>
        </p:nvSpPr>
        <p:spPr/>
        <p:txBody>
          <a:bodyPr/>
          <a:lstStyle/>
          <a:p>
            <a:r>
              <a:rPr lang="ar-YE" sz="3200" dirty="0" smtClean="0">
                <a:solidFill>
                  <a:srgbClr val="FF0000"/>
                </a:solidFill>
              </a:rPr>
              <a:t>18</a:t>
            </a:r>
            <a:endParaRPr lang="ar-SA" sz="3200" dirty="0">
              <a:solidFill>
                <a:srgbClr val="FF0000"/>
              </a:solidFill>
            </a:endParaRPr>
          </a:p>
        </p:txBody>
      </p:sp>
    </p:spTree>
    <p:extLst>
      <p:ext uri="{BB962C8B-B14F-4D97-AF65-F5344CB8AC3E}">
        <p14:creationId xmlns:p14="http://schemas.microsoft.com/office/powerpoint/2010/main" val="240299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4"/>
          </p:nvPr>
        </p:nvSpPr>
        <p:spPr>
          <a:xfrm>
            <a:off x="3851920" y="1052736"/>
            <a:ext cx="5112568" cy="5544616"/>
          </a:xfrm>
        </p:spPr>
        <p:txBody>
          <a:bodyPr>
            <a:noAutofit/>
          </a:bodyPr>
          <a:lstStyle/>
          <a:p>
            <a:pPr marL="0" indent="0" algn="just">
              <a:lnSpc>
                <a:spcPct val="150000"/>
              </a:lnSpc>
              <a:buNone/>
            </a:pPr>
            <a:r>
              <a:rPr lang="ar-YE" sz="1800" b="1" dirty="0" smtClean="0"/>
              <a:t>ومثال </a:t>
            </a:r>
            <a:r>
              <a:rPr lang="ar-YE" sz="1800" b="1" dirty="0"/>
              <a:t>ذلك الأسماك والزواحف، وهي تقوم بتغيير ملحوظ في درجة أجسامها عندما تتغير درجة حرارة الجو أي أن ليس لها القدرة على التحكم في تثبيت درجة حرارة جسمه </a:t>
            </a:r>
          </a:p>
          <a:p>
            <a:pPr marL="0" indent="0" algn="just">
              <a:lnSpc>
                <a:spcPct val="150000"/>
              </a:lnSpc>
              <a:buNone/>
            </a:pPr>
            <a:r>
              <a:rPr lang="ar-YE" sz="1800" b="1" dirty="0"/>
              <a:t>وهناك تباين كبير بين الأنواع الحيوانية المختلفة، وكذلك بين أفراد نفس النوع في القدرة على التأقلم، وتعد قابلية الحيوان الوراثية والنظام الإداري للحيوان من أهم العوامل التي تحدد مستوى ودرجة </a:t>
            </a:r>
            <a:r>
              <a:rPr lang="ar-YE" sz="1800" b="1" dirty="0" err="1"/>
              <a:t>أقلمة</a:t>
            </a:r>
            <a:r>
              <a:rPr lang="ar-YE" sz="1800" b="1" dirty="0"/>
              <a:t> الحيوان مع البيئة، وبالإمكان الحكم على بعض الحيوانات بأنها ذات قابلية جيدة للتأقلم مع البيئة من خلال جملة من الدلائل العينية مثل:</a:t>
            </a:r>
          </a:p>
          <a:p>
            <a:pPr marL="0" indent="0" algn="just">
              <a:lnSpc>
                <a:spcPct val="150000"/>
              </a:lnSpc>
              <a:buNone/>
            </a:pPr>
            <a:r>
              <a:rPr lang="ar-YE" sz="1800" b="1" dirty="0"/>
              <a:t>1- الكفاءة التناسلية العالية للحيوانات.</a:t>
            </a:r>
          </a:p>
          <a:p>
            <a:pPr marL="0" indent="0" algn="just">
              <a:lnSpc>
                <a:spcPct val="150000"/>
              </a:lnSpc>
              <a:buNone/>
            </a:pPr>
            <a:r>
              <a:rPr lang="ar-YE" sz="1800" b="1" dirty="0"/>
              <a:t>2- المقاومة العالية للأمراض المختلفة.</a:t>
            </a:r>
          </a:p>
          <a:p>
            <a:pPr marL="0" indent="0" algn="just">
              <a:lnSpc>
                <a:spcPct val="150000"/>
              </a:lnSpc>
              <a:buNone/>
            </a:pPr>
            <a:r>
              <a:rPr lang="ar-YE" sz="1800" b="1" dirty="0"/>
              <a:t>3- أقل نسبة ممكنة في الوزن الحي</a:t>
            </a:r>
            <a:r>
              <a:rPr lang="ar-YE" sz="1800" b="1" dirty="0" smtClean="0"/>
              <a:t>.</a:t>
            </a:r>
            <a:endParaRPr lang="ar-YE" sz="1800" b="1" dirty="0"/>
          </a:p>
          <a:p>
            <a:pPr marL="0" indent="0" algn="just">
              <a:buNone/>
            </a:pPr>
            <a:endParaRPr lang="ar-YE" sz="1800" b="1" dirty="0"/>
          </a:p>
        </p:txBody>
      </p:sp>
      <p:sp>
        <p:nvSpPr>
          <p:cNvPr id="4" name="عنوان 3"/>
          <p:cNvSpPr>
            <a:spLocks noGrp="1"/>
          </p:cNvSpPr>
          <p:nvPr>
            <p:ph type="title"/>
          </p:nvPr>
        </p:nvSpPr>
        <p:spPr/>
        <p:txBody>
          <a:bodyPr/>
          <a:lstStyle/>
          <a:p>
            <a:pPr algn="r"/>
            <a:r>
              <a:rPr lang="ar-YE" sz="3200" b="1" dirty="0"/>
              <a:t>الحيوانات ذات الدم البارد:</a:t>
            </a:r>
            <a:br>
              <a:rPr lang="ar-YE" sz="3200" b="1" dirty="0"/>
            </a:br>
            <a:endParaRPr lang="ar-YE" dirty="0"/>
          </a:p>
        </p:txBody>
      </p:sp>
      <p:pic>
        <p:nvPicPr>
          <p:cNvPr id="5" name="عنصر نائب للمحتوى 4"/>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49230" y="1124744"/>
            <a:ext cx="3520991" cy="2304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صورة 5"/>
          <p:cNvPicPr>
            <a:picLocks noChangeAspect="1"/>
          </p:cNvPicPr>
          <p:nvPr/>
        </p:nvPicPr>
        <p:blipFill>
          <a:blip r:embed="rId3" cstate="print">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0" y="3977680"/>
            <a:ext cx="3662591" cy="27636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عنصر نائب لرقم الشريحة 6"/>
          <p:cNvSpPr>
            <a:spLocks noGrp="1"/>
          </p:cNvSpPr>
          <p:nvPr>
            <p:ph type="sldNum" sz="quarter" idx="12"/>
          </p:nvPr>
        </p:nvSpPr>
        <p:spPr/>
        <p:txBody>
          <a:bodyPr/>
          <a:lstStyle/>
          <a:p>
            <a:r>
              <a:rPr lang="ar-YE" sz="3200" dirty="0" smtClean="0">
                <a:solidFill>
                  <a:srgbClr val="FF0000"/>
                </a:solidFill>
              </a:rPr>
              <a:t>17</a:t>
            </a:r>
            <a:endParaRPr lang="ar-SA" sz="3200" dirty="0">
              <a:solidFill>
                <a:srgbClr val="FF0000"/>
              </a:solidFill>
            </a:endParaRPr>
          </a:p>
        </p:txBody>
      </p:sp>
    </p:spTree>
    <p:extLst>
      <p:ext uri="{BB962C8B-B14F-4D97-AF65-F5344CB8AC3E}">
        <p14:creationId xmlns:p14="http://schemas.microsoft.com/office/powerpoint/2010/main" val="297876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07504" y="260648"/>
            <a:ext cx="8856984" cy="6597352"/>
          </a:xfrm>
        </p:spPr>
        <p:txBody>
          <a:bodyPr>
            <a:normAutofit/>
          </a:bodyPr>
          <a:lstStyle/>
          <a:p>
            <a:pPr marL="0" indent="0">
              <a:buNone/>
            </a:pPr>
            <a:r>
              <a:rPr lang="ar-YE" sz="2800" dirty="0"/>
              <a:t>مراحل التأقلم البيئي </a:t>
            </a:r>
            <a:r>
              <a:rPr lang="ar-YE" sz="2800" dirty="0" smtClean="0"/>
              <a:t>للحيوانات :</a:t>
            </a:r>
          </a:p>
          <a:p>
            <a:pPr marL="0" indent="0">
              <a:buNone/>
            </a:pPr>
            <a:r>
              <a:rPr lang="ar-YE" sz="2400" dirty="0"/>
              <a:t>إن تعرض الحيوانات لأي تغيرات بيئية</a:t>
            </a:r>
          </a:p>
          <a:p>
            <a:pPr marL="0" indent="0">
              <a:buNone/>
            </a:pPr>
            <a:r>
              <a:rPr lang="ar-YE" sz="2400" dirty="0"/>
              <a:t>غير طبيعية كارتفاع درجة حرارة الجو مثلا يمكن أن ينشأ عنها تغيرات فسيولوجية عديدة لتتجنب الآثار البيئية الضارة التي قد تتعرض لها، وإن الفشل في الوصول إلى هذه الدرجة من التوازن مع المتغيرات البيئية قد يؤدي إلى حالات خطيرة قد تفضي إلى </a:t>
            </a:r>
            <a:r>
              <a:rPr lang="ar-YE" sz="2400" dirty="0" err="1"/>
              <a:t>النفوق</a:t>
            </a:r>
            <a:r>
              <a:rPr lang="ar-YE" sz="2400" dirty="0"/>
              <a:t> أحياناً. ويمر الحيوان بعدة مراحل للتأقلم </a:t>
            </a:r>
            <a:r>
              <a:rPr lang="ar-YE" sz="2400" dirty="0" smtClean="0"/>
              <a:t>هي</a:t>
            </a:r>
          </a:p>
          <a:p>
            <a:pPr marL="0" indent="0">
              <a:buNone/>
            </a:pPr>
            <a:r>
              <a:rPr lang="en-US" sz="2400" dirty="0" smtClean="0"/>
              <a:t>1</a:t>
            </a:r>
            <a:r>
              <a:rPr lang="ar-YE" sz="2400" dirty="0" smtClean="0"/>
              <a:t>)</a:t>
            </a:r>
            <a:r>
              <a:rPr lang="en-US" sz="2400" dirty="0" smtClean="0"/>
              <a:t> </a:t>
            </a:r>
            <a:r>
              <a:rPr lang="ar-SA" sz="2400" dirty="0" smtClean="0"/>
              <a:t>المرحلة التمهيدية</a:t>
            </a:r>
            <a:r>
              <a:rPr lang="en-US" sz="2400" dirty="0" smtClean="0"/>
              <a:t>   </a:t>
            </a:r>
          </a:p>
          <a:p>
            <a:pPr marL="0" indent="0">
              <a:buNone/>
            </a:pPr>
            <a:r>
              <a:rPr lang="ar-SA" sz="2400" dirty="0" smtClean="0"/>
              <a:t>حيث </a:t>
            </a:r>
            <a:r>
              <a:rPr lang="ar-SA" sz="2400" dirty="0"/>
              <a:t>يواجه الحيوان هذه الظروف بجملة من العمليات الفسيولوجية الطارئة، والمصحوبة بانخفاض في معدلات الغذاء والطاقة وزيادة في نشاط عدد من الغدد الصماء</a:t>
            </a:r>
            <a:r>
              <a:rPr lang="en-US" sz="2400" dirty="0" smtClean="0"/>
              <a:t>.</a:t>
            </a:r>
          </a:p>
          <a:p>
            <a:pPr marL="0" indent="0">
              <a:buNone/>
            </a:pPr>
            <a:r>
              <a:rPr lang="en-US" sz="2400" dirty="0" smtClean="0"/>
              <a:t>( 2 </a:t>
            </a:r>
            <a:r>
              <a:rPr lang="ar-SA" sz="2400" dirty="0"/>
              <a:t>مرحلة المقاومة</a:t>
            </a:r>
            <a:r>
              <a:rPr lang="en-US" sz="2400" dirty="0" smtClean="0"/>
              <a:t>: </a:t>
            </a:r>
            <a:endParaRPr lang="en-US" sz="2400" dirty="0"/>
          </a:p>
          <a:p>
            <a:pPr marL="0" indent="0">
              <a:buNone/>
            </a:pPr>
            <a:r>
              <a:rPr lang="ar-SA" sz="2400" dirty="0"/>
              <a:t>وتكون في العادة أطول من سابقتها، وتتصف بانخفاض في معدل النمو والخصوبة والإنتاج، وتكون مصحوبة بانخفاض ملحوظ في الطعام والطاقة، وقد تستطيع بعض الحيوانات استرداد معدلات </a:t>
            </a:r>
            <a:r>
              <a:rPr lang="ar-SA" sz="2400" dirty="0" err="1"/>
              <a:t>آدائها</a:t>
            </a:r>
            <a:r>
              <a:rPr lang="ar-SA" sz="2400" dirty="0"/>
              <a:t> الطبيعي وتتأقلم مع التغير </a:t>
            </a:r>
            <a:r>
              <a:rPr lang="ar-SA" sz="2400" dirty="0" smtClean="0"/>
              <a:t>البيئي</a:t>
            </a:r>
            <a:r>
              <a:rPr lang="en-US" sz="2400" dirty="0" smtClean="0"/>
              <a:t>  . </a:t>
            </a:r>
            <a:endParaRPr lang="ar-YE" sz="2400" dirty="0"/>
          </a:p>
          <a:p>
            <a:pPr marL="0" indent="0">
              <a:buNone/>
            </a:pPr>
            <a:endParaRPr lang="ar-YE" sz="2800" dirty="0" smtClean="0"/>
          </a:p>
          <a:p>
            <a:pPr marL="0" indent="0">
              <a:buNone/>
            </a:pPr>
            <a:endParaRPr lang="ar-YE" sz="2800" dirty="0"/>
          </a:p>
        </p:txBody>
      </p:sp>
      <p:sp>
        <p:nvSpPr>
          <p:cNvPr id="2" name="عنصر نائب لرقم الشريحة 1"/>
          <p:cNvSpPr>
            <a:spLocks noGrp="1"/>
          </p:cNvSpPr>
          <p:nvPr>
            <p:ph type="sldNum" sz="quarter" idx="12"/>
          </p:nvPr>
        </p:nvSpPr>
        <p:spPr/>
        <p:txBody>
          <a:bodyPr/>
          <a:lstStyle/>
          <a:p>
            <a:r>
              <a:rPr lang="ar-YE" sz="2800" dirty="0" smtClean="0">
                <a:solidFill>
                  <a:srgbClr val="FF0000"/>
                </a:solidFill>
              </a:rPr>
              <a:t>16</a:t>
            </a:r>
            <a:endParaRPr lang="ar-SA" sz="2800" dirty="0">
              <a:solidFill>
                <a:srgbClr val="FF0000"/>
              </a:solidFill>
            </a:endParaRPr>
          </a:p>
        </p:txBody>
      </p:sp>
    </p:spTree>
    <p:extLst>
      <p:ext uri="{BB962C8B-B14F-4D97-AF65-F5344CB8AC3E}">
        <p14:creationId xmlns:p14="http://schemas.microsoft.com/office/powerpoint/2010/main" val="2457444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0" y="116632"/>
            <a:ext cx="9144000" cy="6624736"/>
          </a:xfrm>
        </p:spPr>
        <p:txBody>
          <a:bodyPr>
            <a:normAutofit/>
          </a:bodyPr>
          <a:lstStyle/>
          <a:p>
            <a:pPr marL="0" indent="0">
              <a:buNone/>
            </a:pPr>
            <a:r>
              <a:rPr lang="ar-YE" sz="2400" b="1" u="sng" dirty="0" smtClean="0"/>
              <a:t>مثال </a:t>
            </a:r>
            <a:r>
              <a:rPr lang="ar-YE" sz="2400" b="1" u="sng" dirty="0"/>
              <a:t>للآثار البيئية المباشرة على الحيوانات</a:t>
            </a:r>
            <a:r>
              <a:rPr lang="ar-YE" sz="2400" b="1" u="sng" dirty="0" smtClean="0"/>
              <a:t>:</a:t>
            </a:r>
          </a:p>
          <a:p>
            <a:pPr marL="0" indent="0">
              <a:buNone/>
            </a:pPr>
            <a:r>
              <a:rPr lang="ar-YE" sz="2400" b="1" dirty="0" smtClean="0"/>
              <a:t>درجات </a:t>
            </a:r>
            <a:r>
              <a:rPr lang="ar-YE" sz="2400" b="1" dirty="0"/>
              <a:t>الحرارة العالية:</a:t>
            </a:r>
          </a:p>
          <a:p>
            <a:pPr marL="0" indent="0">
              <a:buNone/>
            </a:pPr>
            <a:r>
              <a:rPr lang="ar-YE" sz="2400" b="1" dirty="0"/>
              <a:t>لا شك أن تعرض الحيوانات إلى درجات الحرارة العالية ولفترات طويلة يؤدي إلى العديد من النتائج السلبية مثل ارتفاع درجة حرارة المستقيم وانخفاض الغذاء المتناول من قبل الحيوان، وازدياد نسبة ماء الشرب وانخفاض كميات الحليب المنتج ومعدلات النمو وبالتالي نقص الوزن. كما أن الحيوانات تلجأ إلى تجنب الرعي أثناء النهار في فصل الصيف وتميل إلى ذلك أثناء الليل، كل هذه العوامل مجتمعة يمكن أن يكون لها بالغ الأثر على معدلات </a:t>
            </a:r>
            <a:r>
              <a:rPr lang="ar-YE" sz="2400" b="1" dirty="0" smtClean="0"/>
              <a:t>النم .</a:t>
            </a:r>
          </a:p>
          <a:p>
            <a:pPr marL="0" indent="0">
              <a:buNone/>
            </a:pPr>
            <a:r>
              <a:rPr lang="ar-YE" sz="2400" b="1" dirty="0"/>
              <a:t>كما يؤدي تعرض الإناث إلى الهواء الحار إلى انخفاض كميات الدهن والمواد الصلبة </a:t>
            </a:r>
            <a:r>
              <a:rPr lang="ar-YE" sz="2400" b="1" dirty="0" err="1"/>
              <a:t>اللادهنية</a:t>
            </a:r>
            <a:r>
              <a:rPr lang="ar-YE" sz="2400" b="1" dirty="0"/>
              <a:t> في الحليب بسبب الانخفاض في كمية العليقة المتناولة من قبل الحيوان، كذلك فإن ارتفاع درجات حرارة الجو يكون لها تأثير على تكوين الحيوانات المنوية وكذلك انخفاض الكفاءة التناسلية لدى النعاج. </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25144"/>
            <a:ext cx="5076056" cy="2132856"/>
          </a:xfrm>
          <a:prstGeom prst="rect">
            <a:avLst/>
          </a:prstGeom>
        </p:spPr>
      </p:pic>
      <p:sp>
        <p:nvSpPr>
          <p:cNvPr id="2" name="عنصر نائب لرقم الشريحة 1"/>
          <p:cNvSpPr>
            <a:spLocks noGrp="1"/>
          </p:cNvSpPr>
          <p:nvPr>
            <p:ph type="sldNum" sz="quarter" idx="12"/>
          </p:nvPr>
        </p:nvSpPr>
        <p:spPr/>
        <p:txBody>
          <a:bodyPr/>
          <a:lstStyle/>
          <a:p>
            <a:r>
              <a:rPr lang="ar-YE" sz="2800" dirty="0" smtClean="0">
                <a:solidFill>
                  <a:srgbClr val="FF0000"/>
                </a:solidFill>
              </a:rPr>
              <a:t>15</a:t>
            </a:r>
            <a:endParaRPr lang="ar-SA" sz="2800" dirty="0">
              <a:solidFill>
                <a:srgbClr val="FF0000"/>
              </a:solidFill>
            </a:endParaRPr>
          </a:p>
        </p:txBody>
      </p:sp>
    </p:spTree>
    <p:extLst>
      <p:ext uri="{BB962C8B-B14F-4D97-AF65-F5344CB8AC3E}">
        <p14:creationId xmlns:p14="http://schemas.microsoft.com/office/powerpoint/2010/main" val="419127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0" y="0"/>
            <a:ext cx="9144000" cy="6858000"/>
          </a:xfrm>
        </p:spPr>
        <p:txBody>
          <a:bodyPr>
            <a:normAutofit/>
          </a:bodyPr>
          <a:lstStyle/>
          <a:p>
            <a:pPr marL="0" indent="0">
              <a:buNone/>
            </a:pPr>
            <a:endParaRPr lang="ar-YE" sz="2000" b="1" dirty="0" smtClean="0"/>
          </a:p>
          <a:p>
            <a:pPr marL="0" indent="0">
              <a:buNone/>
            </a:pPr>
            <a:r>
              <a:rPr lang="ar-YE" sz="2400" b="1" dirty="0" smtClean="0"/>
              <a:t>أمثلة </a:t>
            </a:r>
            <a:r>
              <a:rPr lang="ar-YE" sz="2400" b="1" dirty="0"/>
              <a:t>للآثار البيئية غير المباشرة على الحيوانات</a:t>
            </a:r>
            <a:r>
              <a:rPr lang="ar-YE" sz="2400" b="1" dirty="0" smtClean="0"/>
              <a:t>:</a:t>
            </a:r>
          </a:p>
          <a:p>
            <a:pPr marL="0" indent="0" algn="just">
              <a:lnSpc>
                <a:spcPct val="150000"/>
              </a:lnSpc>
              <a:buNone/>
            </a:pPr>
            <a:r>
              <a:rPr lang="ar-YE" sz="2000" b="1" dirty="0"/>
              <a:t>يعتبر التأثير غير المباشر للمناخ على الحيوانات ذا أهمية بالغة بسبب ما يترتب عنه من مشاكل ذات طبيعة متنوعة، فالأثر البيئي على نوعية وكمية الأعلاف الخضراء المزروعة كعلف للحيوانات يعد من أهم الجوانب</a:t>
            </a:r>
            <a:r>
              <a:rPr lang="ar-YE" sz="2000" b="1" dirty="0" smtClean="0"/>
              <a:t>،</a:t>
            </a:r>
          </a:p>
          <a:p>
            <a:pPr marL="0" indent="0" algn="just">
              <a:lnSpc>
                <a:spcPct val="150000"/>
              </a:lnSpc>
              <a:buNone/>
            </a:pPr>
            <a:endParaRPr lang="ar-YE" sz="2000" b="1" dirty="0"/>
          </a:p>
          <a:p>
            <a:pPr marL="0" indent="0" algn="just">
              <a:lnSpc>
                <a:spcPct val="150000"/>
              </a:lnSpc>
              <a:buNone/>
            </a:pPr>
            <a:endParaRPr lang="ar-YE" sz="2000" b="1" dirty="0" smtClean="0"/>
          </a:p>
          <a:p>
            <a:pPr marL="0" indent="0" algn="just">
              <a:lnSpc>
                <a:spcPct val="150000"/>
              </a:lnSpc>
              <a:buNone/>
            </a:pPr>
            <a:r>
              <a:rPr lang="ar-YE" sz="2000" b="1" dirty="0"/>
              <a:t>كما أن هناك علاقة وطيدة بين المناخ والعديد من الأمراض وخاصة الطفيلية منها كالجرب والقراد حيث تسمح درجات الحرارة والرطوبة العاليتين بتكاثر الطفيليات والبكتيريا والفطريات، التي تعد من العوامل ذات الأثر السلبي على صحة ونمو الحيوانات، ولعل من أهم الأمراض الفيروسية التي تظهر مع حلول فصل الشتاء وهطول الأمطار هو مرض جدري الإبل الذي يتسبب في خسائر كبيرة للمربين بسبب </a:t>
            </a:r>
            <a:r>
              <a:rPr lang="ar-YE" sz="2000" b="1" dirty="0" err="1" smtClean="0"/>
              <a:t>النفوق</a:t>
            </a:r>
            <a:r>
              <a:rPr lang="ar-YE" sz="2000" b="1" dirty="0" smtClean="0"/>
              <a:t> .</a:t>
            </a:r>
          </a:p>
          <a:p>
            <a:pPr marL="0" indent="0">
              <a:buNone/>
            </a:pPr>
            <a:endParaRPr lang="ar-YE" sz="2000" b="1"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2060848"/>
            <a:ext cx="3810000" cy="1656184"/>
          </a:xfrm>
          <a:prstGeom prst="rect">
            <a:avLst/>
          </a:prstGeom>
        </p:spPr>
      </p:pic>
      <p:sp>
        <p:nvSpPr>
          <p:cNvPr id="2" name="عنصر نائب لرقم الشريحة 1"/>
          <p:cNvSpPr>
            <a:spLocks noGrp="1"/>
          </p:cNvSpPr>
          <p:nvPr>
            <p:ph type="sldNum" sz="quarter" idx="12"/>
          </p:nvPr>
        </p:nvSpPr>
        <p:spPr/>
        <p:txBody>
          <a:bodyPr/>
          <a:lstStyle/>
          <a:p>
            <a:r>
              <a:rPr lang="ar-YE" sz="2800" dirty="0" smtClean="0">
                <a:solidFill>
                  <a:srgbClr val="FF0000"/>
                </a:solidFill>
              </a:rPr>
              <a:t>14</a:t>
            </a:r>
            <a:endParaRPr lang="ar-SA" sz="2800" dirty="0">
              <a:solidFill>
                <a:srgbClr val="FF0000"/>
              </a:solidFill>
            </a:endParaRPr>
          </a:p>
        </p:txBody>
      </p:sp>
    </p:spTree>
    <p:extLst>
      <p:ext uri="{BB962C8B-B14F-4D97-AF65-F5344CB8AC3E}">
        <p14:creationId xmlns:p14="http://schemas.microsoft.com/office/powerpoint/2010/main" val="425746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sz="quarter" idx="13"/>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95536" y="260648"/>
            <a:ext cx="8273684" cy="5472607"/>
          </a:xfrm>
          <a:prstGeom prst="rect">
            <a:avLst/>
          </a:prstGeom>
        </p:spPr>
      </p:pic>
      <p:sp>
        <p:nvSpPr>
          <p:cNvPr id="5" name="مربع نص 4"/>
          <p:cNvSpPr txBox="1"/>
          <p:nvPr/>
        </p:nvSpPr>
        <p:spPr>
          <a:xfrm>
            <a:off x="3779912" y="6381328"/>
            <a:ext cx="1480875" cy="369332"/>
          </a:xfrm>
          <a:prstGeom prst="rect">
            <a:avLst/>
          </a:prstGeom>
          <a:noFill/>
        </p:spPr>
        <p:txBody>
          <a:bodyPr wrap="square" rtlCol="1">
            <a:spAutoFit/>
          </a:bodyPr>
          <a:lstStyle/>
          <a:p>
            <a:r>
              <a:rPr lang="ar-YE" dirty="0" smtClean="0"/>
              <a:t>جذري الاغنام </a:t>
            </a:r>
            <a:endParaRPr lang="ar-YE" dirty="0"/>
          </a:p>
        </p:txBody>
      </p:sp>
      <p:sp>
        <p:nvSpPr>
          <p:cNvPr id="6" name="عنصر نائب لرقم الشريحة 5"/>
          <p:cNvSpPr>
            <a:spLocks noGrp="1"/>
          </p:cNvSpPr>
          <p:nvPr>
            <p:ph type="sldNum" sz="quarter" idx="12"/>
          </p:nvPr>
        </p:nvSpPr>
        <p:spPr>
          <a:xfrm>
            <a:off x="7596336" y="6381328"/>
            <a:ext cx="990600" cy="365125"/>
          </a:xfrm>
        </p:spPr>
        <p:txBody>
          <a:bodyPr/>
          <a:lstStyle/>
          <a:p>
            <a:r>
              <a:rPr lang="ar-YE" sz="3200" dirty="0" smtClean="0">
                <a:solidFill>
                  <a:srgbClr val="FF0000"/>
                </a:solidFill>
              </a:rPr>
              <a:t>13</a:t>
            </a:r>
            <a:endParaRPr lang="ar-SA" sz="3200" dirty="0">
              <a:solidFill>
                <a:srgbClr val="FF0000"/>
              </a:solidFill>
            </a:endParaRPr>
          </a:p>
        </p:txBody>
      </p:sp>
    </p:spTree>
    <p:extLst>
      <p:ext uri="{BB962C8B-B14F-4D97-AF65-F5344CB8AC3E}">
        <p14:creationId xmlns:p14="http://schemas.microsoft.com/office/powerpoint/2010/main" val="428277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126</TotalTime>
  <Words>1245</Words>
  <Application>Microsoft Office PowerPoint</Application>
  <PresentationFormat>عرض على الشاشة (3:4)‏</PresentationFormat>
  <Paragraphs>138</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أفق</vt:lpstr>
      <vt:lpstr>التوزيع الجغرافي للحيوانات </vt:lpstr>
      <vt:lpstr>المحاور</vt:lpstr>
      <vt:lpstr>المقدمة : </vt:lpstr>
      <vt:lpstr>تكيف أو أقلمه الحيوانات : </vt:lpstr>
      <vt:lpstr>الحيوانات ذات الدم البارد: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aiman</dc:creator>
  <cp:lastModifiedBy>aiman</cp:lastModifiedBy>
  <cp:revision>20</cp:revision>
  <dcterms:created xsi:type="dcterms:W3CDTF">2013-10-03T22:40:10Z</dcterms:created>
  <dcterms:modified xsi:type="dcterms:W3CDTF">2013-11-25T19:50:02Z</dcterms:modified>
</cp:coreProperties>
</file>