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31"/>
  </p:notesMasterIdLst>
  <p:handoutMasterIdLst>
    <p:handoutMasterId r:id="rId32"/>
  </p:handoutMasterIdLst>
  <p:sldIdLst>
    <p:sldId id="274" r:id="rId2"/>
    <p:sldId id="257" r:id="rId3"/>
    <p:sldId id="275" r:id="rId4"/>
    <p:sldId id="277" r:id="rId5"/>
    <p:sldId id="276" r:id="rId6"/>
    <p:sldId id="278" r:id="rId7"/>
    <p:sldId id="285" r:id="rId8"/>
    <p:sldId id="286" r:id="rId9"/>
    <p:sldId id="279" r:id="rId10"/>
    <p:sldId id="280" r:id="rId11"/>
    <p:sldId id="281" r:id="rId12"/>
    <p:sldId id="282" r:id="rId13"/>
    <p:sldId id="283" r:id="rId14"/>
    <p:sldId id="284" r:id="rId15"/>
    <p:sldId id="287" r:id="rId16"/>
    <p:sldId id="288" r:id="rId17"/>
    <p:sldId id="289" r:id="rId18"/>
    <p:sldId id="290" r:id="rId19"/>
    <p:sldId id="291" r:id="rId20"/>
    <p:sldId id="292" r:id="rId21"/>
    <p:sldId id="293" r:id="rId22"/>
    <p:sldId id="294" r:id="rId23"/>
    <p:sldId id="295" r:id="rId24"/>
    <p:sldId id="296" r:id="rId25"/>
    <p:sldId id="297" r:id="rId26"/>
    <p:sldId id="300" r:id="rId27"/>
    <p:sldId id="301" r:id="rId28"/>
    <p:sldId id="302" r:id="rId29"/>
    <p:sldId id="303" r:id="rId3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0" d="100"/>
          <a:sy n="70" d="100"/>
        </p:scale>
        <p:origin x="-5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B425B0-32AC-47C5-BCA3-B3FEE63DC7F9}" type="doc">
      <dgm:prSet loTypeId="urn:microsoft.com/office/officeart/2005/8/layout/default#1" loCatId="list" qsTypeId="urn:microsoft.com/office/officeart/2005/8/quickstyle/simple1" qsCatId="simple" csTypeId="urn:microsoft.com/office/officeart/2005/8/colors/colorful5" csCatId="colorful" phldr="1"/>
      <dgm:spPr/>
      <dgm:t>
        <a:bodyPr/>
        <a:lstStyle/>
        <a:p>
          <a:pPr rtl="1"/>
          <a:endParaRPr lang="ar-SA"/>
        </a:p>
      </dgm:t>
    </dgm:pt>
    <dgm:pt modelId="{AF8D356D-E1DB-482C-977A-6A584B143721}">
      <dgm:prSet/>
      <dgm:spPr/>
      <dgm:t>
        <a:bodyPr/>
        <a:lstStyle/>
        <a:p>
          <a:pPr rtl="1"/>
          <a:r>
            <a:rPr lang="ar-SA" smtClean="0">
              <a:latin typeface="Times New Roman" pitchFamily="18" charset="0"/>
              <a:cs typeface="Times New Roman" pitchFamily="18" charset="0"/>
            </a:rPr>
            <a:t>2-</a:t>
          </a:r>
          <a:r>
            <a:rPr lang="ar-SA" smtClean="0">
              <a:solidFill>
                <a:schemeClr val="bg1"/>
              </a:solidFill>
              <a:latin typeface="Times New Roman" pitchFamily="18" charset="0"/>
              <a:cs typeface="Times New Roman" pitchFamily="18" charset="0"/>
            </a:rPr>
            <a:t> سوء استخدام أوقات الفراغ عند الشباب.</a:t>
          </a:r>
          <a:endParaRPr lang="ar-SA"/>
        </a:p>
      </dgm:t>
    </dgm:pt>
    <dgm:pt modelId="{D82403A5-882E-4DCB-AA05-09B5E60FD576}" type="parTrans" cxnId="{E869D3CC-2628-4914-83E1-F9EA28619BF6}">
      <dgm:prSet/>
      <dgm:spPr/>
      <dgm:t>
        <a:bodyPr/>
        <a:lstStyle/>
        <a:p>
          <a:pPr rtl="1"/>
          <a:endParaRPr lang="ar-SA"/>
        </a:p>
      </dgm:t>
    </dgm:pt>
    <dgm:pt modelId="{4FBBC2D5-7AD3-4D6A-9E2B-AF9BFAD5BDB8}" type="sibTrans" cxnId="{E869D3CC-2628-4914-83E1-F9EA28619BF6}">
      <dgm:prSet/>
      <dgm:spPr/>
      <dgm:t>
        <a:bodyPr/>
        <a:lstStyle/>
        <a:p>
          <a:pPr rtl="1"/>
          <a:endParaRPr lang="ar-SA"/>
        </a:p>
      </dgm:t>
    </dgm:pt>
    <dgm:pt modelId="{6797E442-DF4B-441D-ADE5-85A6B3BA74E6}">
      <dgm:prSet/>
      <dgm:spPr/>
      <dgm:t>
        <a:bodyPr/>
        <a:lstStyle/>
        <a:p>
          <a:pPr rtl="1"/>
          <a:r>
            <a:rPr lang="ar-SA" dirty="0" smtClean="0"/>
            <a:t>1- </a:t>
          </a:r>
          <a:r>
            <a:rPr lang="ar-SA" dirty="0" smtClean="0">
              <a:solidFill>
                <a:schemeClr val="bg1"/>
              </a:solidFill>
              <a:latin typeface="Times New Roman" pitchFamily="18" charset="0"/>
              <a:cs typeface="Times New Roman" pitchFamily="18" charset="0"/>
            </a:rPr>
            <a:t>ضغوطات الحياة في العصر الحاضر.</a:t>
          </a:r>
        </a:p>
      </dgm:t>
    </dgm:pt>
    <dgm:pt modelId="{BA0AA330-9E4C-422A-ABAF-04B5F678B68F}" type="parTrans" cxnId="{A521618F-C7D9-448C-8B3D-6C46DF200357}">
      <dgm:prSet/>
      <dgm:spPr/>
      <dgm:t>
        <a:bodyPr/>
        <a:lstStyle/>
        <a:p>
          <a:pPr rtl="1"/>
          <a:endParaRPr lang="ar-SA"/>
        </a:p>
      </dgm:t>
    </dgm:pt>
    <dgm:pt modelId="{34841998-D73A-4366-8F53-67CABF777C54}" type="sibTrans" cxnId="{A521618F-C7D9-448C-8B3D-6C46DF200357}">
      <dgm:prSet/>
      <dgm:spPr/>
      <dgm:t>
        <a:bodyPr/>
        <a:lstStyle/>
        <a:p>
          <a:pPr rtl="1"/>
          <a:endParaRPr lang="ar-SA"/>
        </a:p>
      </dgm:t>
    </dgm:pt>
    <dgm:pt modelId="{46DA217B-41CD-49DB-B943-E89C59288302}">
      <dgm:prSet/>
      <dgm:spPr/>
      <dgm:t>
        <a:bodyPr/>
        <a:lstStyle/>
        <a:p>
          <a:pPr rtl="1"/>
          <a:r>
            <a:rPr lang="ar-SA" dirty="0" smtClean="0">
              <a:latin typeface="Times New Roman" pitchFamily="18" charset="0"/>
              <a:cs typeface="Times New Roman" pitchFamily="18" charset="0"/>
            </a:rPr>
            <a:t>4-</a:t>
          </a:r>
          <a:r>
            <a:rPr lang="ar-SA" dirty="0" smtClean="0">
              <a:solidFill>
                <a:schemeClr val="bg1"/>
              </a:solidFill>
              <a:latin typeface="Times New Roman" pitchFamily="18" charset="0"/>
              <a:cs typeface="Times New Roman" pitchFamily="18" charset="0"/>
            </a:rPr>
            <a:t> التقدم العلمي والتكنولوجي.</a:t>
          </a:r>
        </a:p>
      </dgm:t>
    </dgm:pt>
    <dgm:pt modelId="{386954EF-7621-4333-A361-51A8E2B7DD94}" type="parTrans" cxnId="{E2E2655B-0924-490F-A464-9F3564C2EA3A}">
      <dgm:prSet/>
      <dgm:spPr/>
      <dgm:t>
        <a:bodyPr/>
        <a:lstStyle/>
        <a:p>
          <a:pPr rtl="1"/>
          <a:endParaRPr lang="ar-SA"/>
        </a:p>
      </dgm:t>
    </dgm:pt>
    <dgm:pt modelId="{8657D1FE-35E1-40A6-8FE4-786B012D0CC1}" type="sibTrans" cxnId="{E2E2655B-0924-490F-A464-9F3564C2EA3A}">
      <dgm:prSet/>
      <dgm:spPr/>
      <dgm:t>
        <a:bodyPr/>
        <a:lstStyle/>
        <a:p>
          <a:pPr rtl="1"/>
          <a:endParaRPr lang="ar-SA"/>
        </a:p>
      </dgm:t>
    </dgm:pt>
    <dgm:pt modelId="{8FA65017-EE0D-4D38-B7AF-1DC11686A85A}">
      <dgm:prSet/>
      <dgm:spPr/>
      <dgm:t>
        <a:bodyPr/>
        <a:lstStyle/>
        <a:p>
          <a:pPr rtl="1"/>
          <a:r>
            <a:rPr lang="ar-SA" dirty="0" smtClean="0">
              <a:latin typeface="Times New Roman" pitchFamily="18" charset="0"/>
              <a:cs typeface="Times New Roman" pitchFamily="18" charset="0"/>
            </a:rPr>
            <a:t>3-</a:t>
          </a:r>
          <a:r>
            <a:rPr lang="ar-SA" dirty="0" smtClean="0">
              <a:solidFill>
                <a:schemeClr val="bg1"/>
              </a:solidFill>
              <a:latin typeface="Times New Roman" pitchFamily="18" charset="0"/>
              <a:cs typeface="Times New Roman" pitchFamily="18" charset="0"/>
            </a:rPr>
            <a:t> التطور في مجال </a:t>
          </a:r>
          <a:r>
            <a:rPr lang="ar-SA" dirty="0" err="1" smtClean="0">
              <a:solidFill>
                <a:schemeClr val="bg1"/>
              </a:solidFill>
              <a:latin typeface="Times New Roman" pitchFamily="18" charset="0"/>
              <a:cs typeface="Times New Roman" pitchFamily="18" charset="0"/>
            </a:rPr>
            <a:t>التعليم.</a:t>
          </a:r>
          <a:r>
            <a:rPr lang="ar-SA" dirty="0" smtClean="0">
              <a:solidFill>
                <a:schemeClr val="bg1"/>
              </a:solidFill>
              <a:latin typeface="Times New Roman" pitchFamily="18" charset="0"/>
              <a:cs typeface="Times New Roman" pitchFamily="18" charset="0"/>
            </a:rPr>
            <a:t> </a:t>
          </a:r>
        </a:p>
      </dgm:t>
    </dgm:pt>
    <dgm:pt modelId="{700E5046-0FB6-4539-A57E-49529F0D7565}" type="parTrans" cxnId="{C71F01AB-99A0-4C78-960F-62E336B7A752}">
      <dgm:prSet/>
      <dgm:spPr/>
      <dgm:t>
        <a:bodyPr/>
        <a:lstStyle/>
        <a:p>
          <a:pPr rtl="1"/>
          <a:endParaRPr lang="ar-SA"/>
        </a:p>
      </dgm:t>
    </dgm:pt>
    <dgm:pt modelId="{C2C06689-30E5-4C08-AB61-6BBD5B506191}" type="sibTrans" cxnId="{C71F01AB-99A0-4C78-960F-62E336B7A752}">
      <dgm:prSet/>
      <dgm:spPr/>
      <dgm:t>
        <a:bodyPr/>
        <a:lstStyle/>
        <a:p>
          <a:pPr rtl="1"/>
          <a:endParaRPr lang="ar-SA"/>
        </a:p>
      </dgm:t>
    </dgm:pt>
    <dgm:pt modelId="{28E0FD0F-A902-4407-BC91-343648A1177B}" type="pres">
      <dgm:prSet presAssocID="{59B425B0-32AC-47C5-BCA3-B3FEE63DC7F9}" presName="diagram" presStyleCnt="0">
        <dgm:presLayoutVars>
          <dgm:dir/>
          <dgm:resizeHandles val="exact"/>
        </dgm:presLayoutVars>
      </dgm:prSet>
      <dgm:spPr/>
      <dgm:t>
        <a:bodyPr/>
        <a:lstStyle/>
        <a:p>
          <a:pPr rtl="1"/>
          <a:endParaRPr lang="ar-SA"/>
        </a:p>
      </dgm:t>
    </dgm:pt>
    <dgm:pt modelId="{911E115A-04D0-4932-82E5-C0AE53D5D76C}" type="pres">
      <dgm:prSet presAssocID="{AF8D356D-E1DB-482C-977A-6A584B143721}" presName="node" presStyleLbl="node1" presStyleIdx="0" presStyleCnt="4">
        <dgm:presLayoutVars>
          <dgm:bulletEnabled val="1"/>
        </dgm:presLayoutVars>
      </dgm:prSet>
      <dgm:spPr>
        <a:prstGeom prst="roundRect">
          <a:avLst/>
        </a:prstGeom>
      </dgm:spPr>
      <dgm:t>
        <a:bodyPr/>
        <a:lstStyle/>
        <a:p>
          <a:pPr rtl="1"/>
          <a:endParaRPr lang="ar-SA"/>
        </a:p>
      </dgm:t>
    </dgm:pt>
    <dgm:pt modelId="{7EB409C8-35A1-4DF4-885B-F92420E00821}" type="pres">
      <dgm:prSet presAssocID="{4FBBC2D5-7AD3-4D6A-9E2B-AF9BFAD5BDB8}" presName="sibTrans" presStyleCnt="0"/>
      <dgm:spPr/>
    </dgm:pt>
    <dgm:pt modelId="{762821B2-9002-4F39-9946-47A320B93F8D}" type="pres">
      <dgm:prSet presAssocID="{6797E442-DF4B-441D-ADE5-85A6B3BA74E6}" presName="node" presStyleLbl="node1" presStyleIdx="1" presStyleCnt="4">
        <dgm:presLayoutVars>
          <dgm:bulletEnabled val="1"/>
        </dgm:presLayoutVars>
      </dgm:prSet>
      <dgm:spPr>
        <a:prstGeom prst="roundRect">
          <a:avLst/>
        </a:prstGeom>
      </dgm:spPr>
      <dgm:t>
        <a:bodyPr/>
        <a:lstStyle/>
        <a:p>
          <a:pPr rtl="1"/>
          <a:endParaRPr lang="ar-SA"/>
        </a:p>
      </dgm:t>
    </dgm:pt>
    <dgm:pt modelId="{EDA18D0E-8003-4A4B-A649-A2831E1E59C6}" type="pres">
      <dgm:prSet presAssocID="{34841998-D73A-4366-8F53-67CABF777C54}" presName="sibTrans" presStyleCnt="0"/>
      <dgm:spPr/>
    </dgm:pt>
    <dgm:pt modelId="{FEB4FAA4-FDB3-47EC-9403-7B49D0447453}" type="pres">
      <dgm:prSet presAssocID="{46DA217B-41CD-49DB-B943-E89C59288302}" presName="node" presStyleLbl="node1" presStyleIdx="2" presStyleCnt="4">
        <dgm:presLayoutVars>
          <dgm:bulletEnabled val="1"/>
        </dgm:presLayoutVars>
      </dgm:prSet>
      <dgm:spPr>
        <a:prstGeom prst="roundRect">
          <a:avLst/>
        </a:prstGeom>
      </dgm:spPr>
      <dgm:t>
        <a:bodyPr/>
        <a:lstStyle/>
        <a:p>
          <a:pPr rtl="1"/>
          <a:endParaRPr lang="ar-SA"/>
        </a:p>
      </dgm:t>
    </dgm:pt>
    <dgm:pt modelId="{75398CE4-AF8D-4840-9D8D-88E1CDD0B643}" type="pres">
      <dgm:prSet presAssocID="{8657D1FE-35E1-40A6-8FE4-786B012D0CC1}" presName="sibTrans" presStyleCnt="0"/>
      <dgm:spPr/>
    </dgm:pt>
    <dgm:pt modelId="{CC62ADB7-51AB-4D5E-94D7-9907A3DECF9D}" type="pres">
      <dgm:prSet presAssocID="{8FA65017-EE0D-4D38-B7AF-1DC11686A85A}" presName="node" presStyleLbl="node1" presStyleIdx="3" presStyleCnt="4">
        <dgm:presLayoutVars>
          <dgm:bulletEnabled val="1"/>
        </dgm:presLayoutVars>
      </dgm:prSet>
      <dgm:spPr>
        <a:prstGeom prst="roundRect">
          <a:avLst/>
        </a:prstGeom>
      </dgm:spPr>
      <dgm:t>
        <a:bodyPr/>
        <a:lstStyle/>
        <a:p>
          <a:pPr rtl="1"/>
          <a:endParaRPr lang="ar-SA"/>
        </a:p>
      </dgm:t>
    </dgm:pt>
  </dgm:ptLst>
  <dgm:cxnLst>
    <dgm:cxn modelId="{E869D3CC-2628-4914-83E1-F9EA28619BF6}" srcId="{59B425B0-32AC-47C5-BCA3-B3FEE63DC7F9}" destId="{AF8D356D-E1DB-482C-977A-6A584B143721}" srcOrd="0" destOrd="0" parTransId="{D82403A5-882E-4DCB-AA05-09B5E60FD576}" sibTransId="{4FBBC2D5-7AD3-4D6A-9E2B-AF9BFAD5BDB8}"/>
    <dgm:cxn modelId="{E34DB582-E623-4CA0-B176-1AC994BAD4D2}" type="presOf" srcId="{AF8D356D-E1DB-482C-977A-6A584B143721}" destId="{911E115A-04D0-4932-82E5-C0AE53D5D76C}" srcOrd="0" destOrd="0" presId="urn:microsoft.com/office/officeart/2005/8/layout/default#1"/>
    <dgm:cxn modelId="{77D94A18-C290-4C1C-9E2F-5EBB90FE914E}" type="presOf" srcId="{46DA217B-41CD-49DB-B943-E89C59288302}" destId="{FEB4FAA4-FDB3-47EC-9403-7B49D0447453}" srcOrd="0" destOrd="0" presId="urn:microsoft.com/office/officeart/2005/8/layout/default#1"/>
    <dgm:cxn modelId="{821C37AD-D2F9-47E3-86E3-ED6279CDE4BE}" type="presOf" srcId="{59B425B0-32AC-47C5-BCA3-B3FEE63DC7F9}" destId="{28E0FD0F-A902-4407-BC91-343648A1177B}" srcOrd="0" destOrd="0" presId="urn:microsoft.com/office/officeart/2005/8/layout/default#1"/>
    <dgm:cxn modelId="{E2E2655B-0924-490F-A464-9F3564C2EA3A}" srcId="{59B425B0-32AC-47C5-BCA3-B3FEE63DC7F9}" destId="{46DA217B-41CD-49DB-B943-E89C59288302}" srcOrd="2" destOrd="0" parTransId="{386954EF-7621-4333-A361-51A8E2B7DD94}" sibTransId="{8657D1FE-35E1-40A6-8FE4-786B012D0CC1}"/>
    <dgm:cxn modelId="{A521618F-C7D9-448C-8B3D-6C46DF200357}" srcId="{59B425B0-32AC-47C5-BCA3-B3FEE63DC7F9}" destId="{6797E442-DF4B-441D-ADE5-85A6B3BA74E6}" srcOrd="1" destOrd="0" parTransId="{BA0AA330-9E4C-422A-ABAF-04B5F678B68F}" sibTransId="{34841998-D73A-4366-8F53-67CABF777C54}"/>
    <dgm:cxn modelId="{7762A375-6277-44CB-9D29-0BAFB6D01900}" type="presOf" srcId="{6797E442-DF4B-441D-ADE5-85A6B3BA74E6}" destId="{762821B2-9002-4F39-9946-47A320B93F8D}" srcOrd="0" destOrd="0" presId="urn:microsoft.com/office/officeart/2005/8/layout/default#1"/>
    <dgm:cxn modelId="{C71F01AB-99A0-4C78-960F-62E336B7A752}" srcId="{59B425B0-32AC-47C5-BCA3-B3FEE63DC7F9}" destId="{8FA65017-EE0D-4D38-B7AF-1DC11686A85A}" srcOrd="3" destOrd="0" parTransId="{700E5046-0FB6-4539-A57E-49529F0D7565}" sibTransId="{C2C06689-30E5-4C08-AB61-6BBD5B506191}"/>
    <dgm:cxn modelId="{2E968CAB-5E01-40A6-A0F2-4F23CC784C63}" type="presOf" srcId="{8FA65017-EE0D-4D38-B7AF-1DC11686A85A}" destId="{CC62ADB7-51AB-4D5E-94D7-9907A3DECF9D}" srcOrd="0" destOrd="0" presId="urn:microsoft.com/office/officeart/2005/8/layout/default#1"/>
    <dgm:cxn modelId="{321D691C-9ABA-4A50-950B-D85D503054D2}" type="presParOf" srcId="{28E0FD0F-A902-4407-BC91-343648A1177B}" destId="{911E115A-04D0-4932-82E5-C0AE53D5D76C}" srcOrd="0" destOrd="0" presId="urn:microsoft.com/office/officeart/2005/8/layout/default#1"/>
    <dgm:cxn modelId="{749804B1-FDD7-4D39-8754-C58D0E27854F}" type="presParOf" srcId="{28E0FD0F-A902-4407-BC91-343648A1177B}" destId="{7EB409C8-35A1-4DF4-885B-F92420E00821}" srcOrd="1" destOrd="0" presId="urn:microsoft.com/office/officeart/2005/8/layout/default#1"/>
    <dgm:cxn modelId="{32827DAF-E284-41A5-A8A1-D74987215A06}" type="presParOf" srcId="{28E0FD0F-A902-4407-BC91-343648A1177B}" destId="{762821B2-9002-4F39-9946-47A320B93F8D}" srcOrd="2" destOrd="0" presId="urn:microsoft.com/office/officeart/2005/8/layout/default#1"/>
    <dgm:cxn modelId="{88D003F5-40F1-4977-AF90-8C13D8EA46FA}" type="presParOf" srcId="{28E0FD0F-A902-4407-BC91-343648A1177B}" destId="{EDA18D0E-8003-4A4B-A649-A2831E1E59C6}" srcOrd="3" destOrd="0" presId="urn:microsoft.com/office/officeart/2005/8/layout/default#1"/>
    <dgm:cxn modelId="{D67800A1-D5F1-454F-A588-13E26FE8DB13}" type="presParOf" srcId="{28E0FD0F-A902-4407-BC91-343648A1177B}" destId="{FEB4FAA4-FDB3-47EC-9403-7B49D0447453}" srcOrd="4" destOrd="0" presId="urn:microsoft.com/office/officeart/2005/8/layout/default#1"/>
    <dgm:cxn modelId="{034166F2-8166-450A-8D29-C28CACAFFEF1}" type="presParOf" srcId="{28E0FD0F-A902-4407-BC91-343648A1177B}" destId="{75398CE4-AF8D-4840-9D8D-88E1CDD0B643}" srcOrd="5" destOrd="0" presId="urn:microsoft.com/office/officeart/2005/8/layout/default#1"/>
    <dgm:cxn modelId="{8BADE905-E5B6-42C1-8F27-29059999B49D}" type="presParOf" srcId="{28E0FD0F-A902-4407-BC91-343648A1177B}" destId="{CC62ADB7-51AB-4D5E-94D7-9907A3DECF9D}" srcOrd="6"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DE9CBF-3897-4BE4-8DAE-41567890D29D}" type="doc">
      <dgm:prSet loTypeId="urn:microsoft.com/office/officeart/2005/8/layout/radial1" loCatId="relationship" qsTypeId="urn:microsoft.com/office/officeart/2005/8/quickstyle/simple1" qsCatId="simple" csTypeId="urn:microsoft.com/office/officeart/2005/8/colors/colorful5" csCatId="colorful" phldr="1"/>
      <dgm:spPr/>
      <dgm:t>
        <a:bodyPr/>
        <a:lstStyle/>
        <a:p>
          <a:pPr rtl="1"/>
          <a:endParaRPr lang="ar-SA"/>
        </a:p>
      </dgm:t>
    </dgm:pt>
    <dgm:pt modelId="{07D00F01-9179-4C46-9343-5CADD4D878D3}">
      <dgm:prSet phldrT="[نص]" custT="1"/>
      <dgm:spPr/>
      <dgm:t>
        <a:bodyPr/>
        <a:lstStyle/>
        <a:p>
          <a:pPr rtl="1"/>
          <a:r>
            <a:rPr lang="ar-SA" sz="2000" dirty="0" smtClean="0"/>
            <a:t>العناصر المشتركة بين عمليتي الإرشاد النفسي والعلاج النفسي </a:t>
          </a:r>
          <a:endParaRPr lang="ar-SA" sz="2000" dirty="0"/>
        </a:p>
      </dgm:t>
    </dgm:pt>
    <dgm:pt modelId="{66BFD914-188E-4FFC-975B-A334A5B3AD0B}" type="parTrans" cxnId="{96358F80-C8FE-44A1-80AA-78B692F44C07}">
      <dgm:prSet/>
      <dgm:spPr/>
      <dgm:t>
        <a:bodyPr/>
        <a:lstStyle/>
        <a:p>
          <a:pPr rtl="1"/>
          <a:endParaRPr lang="ar-SA"/>
        </a:p>
      </dgm:t>
    </dgm:pt>
    <dgm:pt modelId="{F5A3308D-1E32-4150-9175-5C6DA48A330A}" type="sibTrans" cxnId="{96358F80-C8FE-44A1-80AA-78B692F44C07}">
      <dgm:prSet/>
      <dgm:spPr/>
      <dgm:t>
        <a:bodyPr/>
        <a:lstStyle/>
        <a:p>
          <a:pPr rtl="1"/>
          <a:endParaRPr lang="ar-SA"/>
        </a:p>
      </dgm:t>
    </dgm:pt>
    <dgm:pt modelId="{1C2810D8-1583-4133-BC1A-2CE8793F2820}">
      <dgm:prSet phldrT="[نص]" custT="1"/>
      <dgm:spPr/>
      <dgm:t>
        <a:bodyPr/>
        <a:lstStyle/>
        <a:p>
          <a:pPr rtl="1"/>
          <a:r>
            <a:rPr lang="ar-SA" sz="1600" b="1" dirty="0" smtClean="0"/>
            <a:t>1.البداية </a:t>
          </a:r>
          <a:endParaRPr lang="ar-SA" sz="1600" b="1" dirty="0"/>
        </a:p>
      </dgm:t>
    </dgm:pt>
    <dgm:pt modelId="{DF9F9CCF-B767-48ED-8559-BDB9C9E3952D}" type="parTrans" cxnId="{995694F4-6E9A-447E-A55D-0D25D7748C10}">
      <dgm:prSet/>
      <dgm:spPr/>
      <dgm:t>
        <a:bodyPr/>
        <a:lstStyle/>
        <a:p>
          <a:pPr rtl="1"/>
          <a:endParaRPr lang="ar-SA"/>
        </a:p>
      </dgm:t>
    </dgm:pt>
    <dgm:pt modelId="{9CCE14CB-5623-4C79-8BDE-1E0EE12E0ED1}" type="sibTrans" cxnId="{995694F4-6E9A-447E-A55D-0D25D7748C10}">
      <dgm:prSet/>
      <dgm:spPr/>
      <dgm:t>
        <a:bodyPr/>
        <a:lstStyle/>
        <a:p>
          <a:pPr rtl="1"/>
          <a:endParaRPr lang="ar-SA"/>
        </a:p>
      </dgm:t>
    </dgm:pt>
    <dgm:pt modelId="{91B15711-C042-417D-8841-FB5646EA136C}">
      <dgm:prSet phldrT="[نص]" custT="1"/>
      <dgm:spPr/>
      <dgm:t>
        <a:bodyPr/>
        <a:lstStyle/>
        <a:p>
          <a:pPr rtl="1"/>
          <a:r>
            <a:rPr lang="ar-SA" sz="1600" b="1" dirty="0" smtClean="0"/>
            <a:t>2.نمو الألفة</a:t>
          </a:r>
          <a:endParaRPr lang="ar-SA" sz="1600" b="1" dirty="0"/>
        </a:p>
      </dgm:t>
    </dgm:pt>
    <dgm:pt modelId="{D0C683E8-A4B0-4365-AAE4-55A8E9B3C4B8}" type="parTrans" cxnId="{901554FE-21FC-4C28-AA22-0421FF09F77C}">
      <dgm:prSet/>
      <dgm:spPr/>
      <dgm:t>
        <a:bodyPr/>
        <a:lstStyle/>
        <a:p>
          <a:pPr rtl="1"/>
          <a:endParaRPr lang="ar-SA"/>
        </a:p>
      </dgm:t>
    </dgm:pt>
    <dgm:pt modelId="{07B38DBB-85E2-4D78-A7A8-762E3009D8C2}" type="sibTrans" cxnId="{901554FE-21FC-4C28-AA22-0421FF09F77C}">
      <dgm:prSet/>
      <dgm:spPr/>
      <dgm:t>
        <a:bodyPr/>
        <a:lstStyle/>
        <a:p>
          <a:pPr rtl="1"/>
          <a:endParaRPr lang="ar-SA"/>
        </a:p>
      </dgm:t>
    </dgm:pt>
    <dgm:pt modelId="{ADC9D36C-6B25-4BE4-A729-771C81C19254}">
      <dgm:prSet phldrT="[نص]" custT="1"/>
      <dgm:spPr/>
      <dgm:t>
        <a:bodyPr/>
        <a:lstStyle/>
        <a:p>
          <a:pPr rtl="1"/>
          <a:r>
            <a:rPr lang="ar-SA" sz="1600" b="1" dirty="0" smtClean="0"/>
            <a:t>3.تحديد المشكلة </a:t>
          </a:r>
          <a:endParaRPr lang="ar-SA" sz="1600" b="1" dirty="0"/>
        </a:p>
      </dgm:t>
    </dgm:pt>
    <dgm:pt modelId="{8AA176FA-1C73-4DC1-9459-9B9C6244D532}" type="parTrans" cxnId="{9B1F9E1B-492E-4933-A550-996805EF3EAF}">
      <dgm:prSet/>
      <dgm:spPr/>
      <dgm:t>
        <a:bodyPr/>
        <a:lstStyle/>
        <a:p>
          <a:pPr rtl="1"/>
          <a:endParaRPr lang="ar-SA"/>
        </a:p>
      </dgm:t>
    </dgm:pt>
    <dgm:pt modelId="{E8701A0A-7146-48C7-905B-A9C1F7FC73FF}" type="sibTrans" cxnId="{9B1F9E1B-492E-4933-A550-996805EF3EAF}">
      <dgm:prSet/>
      <dgm:spPr/>
      <dgm:t>
        <a:bodyPr/>
        <a:lstStyle/>
        <a:p>
          <a:pPr rtl="1"/>
          <a:endParaRPr lang="ar-SA"/>
        </a:p>
      </dgm:t>
    </dgm:pt>
    <dgm:pt modelId="{37688327-22F8-4D76-AB7A-DC4992ECFF75}">
      <dgm:prSet phldrT="[نص]" custT="1"/>
      <dgm:spPr/>
      <dgm:t>
        <a:bodyPr/>
        <a:lstStyle/>
        <a:p>
          <a:pPr rtl="1"/>
          <a:r>
            <a:rPr lang="ar-SA" sz="1600" b="1" dirty="0" smtClean="0"/>
            <a:t>4.تقييم البيئة</a:t>
          </a:r>
          <a:endParaRPr lang="ar-SA" sz="1600" b="1" dirty="0"/>
        </a:p>
      </dgm:t>
    </dgm:pt>
    <dgm:pt modelId="{EB260CFC-6753-4C8F-8AAD-B49A91707795}" type="parTrans" cxnId="{1710A72C-07C6-4F70-9C72-893AB41F5489}">
      <dgm:prSet/>
      <dgm:spPr/>
      <dgm:t>
        <a:bodyPr/>
        <a:lstStyle/>
        <a:p>
          <a:pPr rtl="1"/>
          <a:endParaRPr lang="ar-SA"/>
        </a:p>
      </dgm:t>
    </dgm:pt>
    <dgm:pt modelId="{1BDB60DB-98C8-4D9E-A8AD-EFE803CA1ACD}" type="sibTrans" cxnId="{1710A72C-07C6-4F70-9C72-893AB41F5489}">
      <dgm:prSet/>
      <dgm:spPr/>
      <dgm:t>
        <a:bodyPr/>
        <a:lstStyle/>
        <a:p>
          <a:pPr rtl="1"/>
          <a:endParaRPr lang="ar-SA"/>
        </a:p>
      </dgm:t>
    </dgm:pt>
    <dgm:pt modelId="{246D7FDE-3B04-42C3-95BE-F9942101DC11}">
      <dgm:prSet phldrT="[نص]" custT="1"/>
      <dgm:spPr/>
      <dgm:t>
        <a:bodyPr/>
        <a:lstStyle/>
        <a:p>
          <a:pPr rtl="1"/>
          <a:r>
            <a:rPr lang="ar-SA" sz="1600" b="1" dirty="0" smtClean="0"/>
            <a:t>5.حل المشكلة </a:t>
          </a:r>
          <a:endParaRPr lang="ar-SA" sz="1600" b="1" dirty="0"/>
        </a:p>
      </dgm:t>
    </dgm:pt>
    <dgm:pt modelId="{B739808B-0B8D-47B6-8A21-D664285672E0}" type="parTrans" cxnId="{C421FF12-5E23-4B34-AD5F-D2FBB55E2C9C}">
      <dgm:prSet/>
      <dgm:spPr/>
      <dgm:t>
        <a:bodyPr/>
        <a:lstStyle/>
        <a:p>
          <a:pPr rtl="1"/>
          <a:endParaRPr lang="ar-SA"/>
        </a:p>
      </dgm:t>
    </dgm:pt>
    <dgm:pt modelId="{F20CEAA5-0345-4B83-BE5A-E581CC728977}" type="sibTrans" cxnId="{C421FF12-5E23-4B34-AD5F-D2FBB55E2C9C}">
      <dgm:prSet/>
      <dgm:spPr/>
      <dgm:t>
        <a:bodyPr/>
        <a:lstStyle/>
        <a:p>
          <a:pPr rtl="1"/>
          <a:endParaRPr lang="ar-SA"/>
        </a:p>
      </dgm:t>
    </dgm:pt>
    <dgm:pt modelId="{9C790E61-7756-4286-9156-6A34432EDD52}">
      <dgm:prSet phldrT="[نص]" custT="1"/>
      <dgm:spPr/>
      <dgm:t>
        <a:bodyPr/>
        <a:lstStyle/>
        <a:p>
          <a:pPr rtl="1"/>
          <a:r>
            <a:rPr lang="ar-SA" sz="1600" b="1" dirty="0" smtClean="0"/>
            <a:t>6.اتخاذ القرارات</a:t>
          </a:r>
          <a:endParaRPr lang="ar-SA" sz="1600" b="1" dirty="0"/>
        </a:p>
      </dgm:t>
    </dgm:pt>
    <dgm:pt modelId="{43740A1C-2231-4E50-9E83-4AD6AEF220BA}" type="parTrans" cxnId="{6D108DD6-58AB-47D9-A32F-15C0576CB76E}">
      <dgm:prSet/>
      <dgm:spPr/>
      <dgm:t>
        <a:bodyPr/>
        <a:lstStyle/>
        <a:p>
          <a:pPr rtl="1"/>
          <a:endParaRPr lang="ar-SA"/>
        </a:p>
      </dgm:t>
    </dgm:pt>
    <dgm:pt modelId="{61982240-38CB-452A-80DB-6EA0A7834B27}" type="sibTrans" cxnId="{6D108DD6-58AB-47D9-A32F-15C0576CB76E}">
      <dgm:prSet/>
      <dgm:spPr/>
      <dgm:t>
        <a:bodyPr/>
        <a:lstStyle/>
        <a:p>
          <a:pPr rtl="1"/>
          <a:endParaRPr lang="ar-SA"/>
        </a:p>
      </dgm:t>
    </dgm:pt>
    <dgm:pt modelId="{82FCBEDE-7F6B-49AB-A66F-F89ADBC4495B}">
      <dgm:prSet phldrT="[نص]" custT="1"/>
      <dgm:spPr/>
      <dgm:t>
        <a:bodyPr/>
        <a:lstStyle/>
        <a:p>
          <a:pPr rtl="1"/>
          <a:r>
            <a:rPr lang="ar-SA" sz="1600" b="1" dirty="0" smtClean="0"/>
            <a:t>7.استراتيجيات اضافية</a:t>
          </a:r>
          <a:endParaRPr lang="ar-SA" sz="1600" b="1" dirty="0"/>
        </a:p>
      </dgm:t>
    </dgm:pt>
    <dgm:pt modelId="{D2E9646C-BC65-45FD-A9DB-70964DB12357}" type="parTrans" cxnId="{A2EF5EB9-8FDB-4B2D-81E1-FDB38A6095AD}">
      <dgm:prSet/>
      <dgm:spPr/>
      <dgm:t>
        <a:bodyPr/>
        <a:lstStyle/>
        <a:p>
          <a:pPr rtl="1"/>
          <a:endParaRPr lang="ar-SA"/>
        </a:p>
      </dgm:t>
    </dgm:pt>
    <dgm:pt modelId="{6D07B087-B7B0-4044-9B64-BE68D31229A9}" type="sibTrans" cxnId="{A2EF5EB9-8FDB-4B2D-81E1-FDB38A6095AD}">
      <dgm:prSet/>
      <dgm:spPr/>
      <dgm:t>
        <a:bodyPr/>
        <a:lstStyle/>
        <a:p>
          <a:pPr rtl="1"/>
          <a:endParaRPr lang="ar-SA"/>
        </a:p>
      </dgm:t>
    </dgm:pt>
    <dgm:pt modelId="{869BF0A3-55C5-4796-9973-1AF36A7CD186}">
      <dgm:prSet phldrT="[نص]" custT="1"/>
      <dgm:spPr/>
      <dgm:t>
        <a:bodyPr/>
        <a:lstStyle/>
        <a:p>
          <a:pPr rtl="1"/>
          <a:r>
            <a:rPr lang="ar-SA" sz="1600" b="1" dirty="0" smtClean="0"/>
            <a:t>8.الإنهاء </a:t>
          </a:r>
          <a:endParaRPr lang="ar-SA" sz="1600" b="1" dirty="0"/>
        </a:p>
      </dgm:t>
    </dgm:pt>
    <dgm:pt modelId="{8B36D721-4D9A-45F8-BB27-1FA2E755FD3B}" type="parTrans" cxnId="{51FAE482-90D7-4191-971F-32C101AAA849}">
      <dgm:prSet/>
      <dgm:spPr/>
      <dgm:t>
        <a:bodyPr/>
        <a:lstStyle/>
        <a:p>
          <a:pPr rtl="1"/>
          <a:endParaRPr lang="ar-SA"/>
        </a:p>
      </dgm:t>
    </dgm:pt>
    <dgm:pt modelId="{FA767F7D-C9C2-408C-B3EC-BAADB985EF26}" type="sibTrans" cxnId="{51FAE482-90D7-4191-971F-32C101AAA849}">
      <dgm:prSet/>
      <dgm:spPr/>
      <dgm:t>
        <a:bodyPr/>
        <a:lstStyle/>
        <a:p>
          <a:pPr rtl="1"/>
          <a:endParaRPr lang="ar-SA"/>
        </a:p>
      </dgm:t>
    </dgm:pt>
    <dgm:pt modelId="{57C2709C-154A-41EA-ABC7-280CFD4A501A}" type="pres">
      <dgm:prSet presAssocID="{22DE9CBF-3897-4BE4-8DAE-41567890D29D}" presName="cycle" presStyleCnt="0">
        <dgm:presLayoutVars>
          <dgm:chMax val="1"/>
          <dgm:dir/>
          <dgm:animLvl val="ctr"/>
          <dgm:resizeHandles val="exact"/>
        </dgm:presLayoutVars>
      </dgm:prSet>
      <dgm:spPr/>
      <dgm:t>
        <a:bodyPr/>
        <a:lstStyle/>
        <a:p>
          <a:pPr rtl="1"/>
          <a:endParaRPr lang="ar-SA"/>
        </a:p>
      </dgm:t>
    </dgm:pt>
    <dgm:pt modelId="{5BFE7050-314D-4756-A5D0-5ABB2FFAE79A}" type="pres">
      <dgm:prSet presAssocID="{07D00F01-9179-4C46-9343-5CADD4D878D3}" presName="centerShape" presStyleLbl="node0" presStyleIdx="0" presStyleCnt="1" custScaleX="197227" custScaleY="190180"/>
      <dgm:spPr/>
      <dgm:t>
        <a:bodyPr/>
        <a:lstStyle/>
        <a:p>
          <a:pPr rtl="1"/>
          <a:endParaRPr lang="ar-SA"/>
        </a:p>
      </dgm:t>
    </dgm:pt>
    <dgm:pt modelId="{0B97D551-39DB-43AB-AB97-9260AB401E5D}" type="pres">
      <dgm:prSet presAssocID="{DF9F9CCF-B767-48ED-8559-BDB9C9E3952D}" presName="Name9" presStyleLbl="parChTrans1D2" presStyleIdx="0" presStyleCnt="8"/>
      <dgm:spPr/>
      <dgm:t>
        <a:bodyPr/>
        <a:lstStyle/>
        <a:p>
          <a:pPr rtl="1"/>
          <a:endParaRPr lang="ar-SA"/>
        </a:p>
      </dgm:t>
    </dgm:pt>
    <dgm:pt modelId="{A9FE58D1-1F0E-4570-A6E6-7D8784FEB218}" type="pres">
      <dgm:prSet presAssocID="{DF9F9CCF-B767-48ED-8559-BDB9C9E3952D}" presName="connTx" presStyleLbl="parChTrans1D2" presStyleIdx="0" presStyleCnt="8"/>
      <dgm:spPr/>
      <dgm:t>
        <a:bodyPr/>
        <a:lstStyle/>
        <a:p>
          <a:pPr rtl="1"/>
          <a:endParaRPr lang="ar-SA"/>
        </a:p>
      </dgm:t>
    </dgm:pt>
    <dgm:pt modelId="{B54BA6CE-4B58-4434-A0D9-B5D29F2F01F9}" type="pres">
      <dgm:prSet presAssocID="{1C2810D8-1583-4133-BC1A-2CE8793F2820}" presName="node" presStyleLbl="node1" presStyleIdx="0" presStyleCnt="8" custScaleX="110000" custScaleY="110000">
        <dgm:presLayoutVars>
          <dgm:bulletEnabled val="1"/>
        </dgm:presLayoutVars>
      </dgm:prSet>
      <dgm:spPr/>
      <dgm:t>
        <a:bodyPr/>
        <a:lstStyle/>
        <a:p>
          <a:pPr rtl="1"/>
          <a:endParaRPr lang="ar-SA"/>
        </a:p>
      </dgm:t>
    </dgm:pt>
    <dgm:pt modelId="{16B799A6-A125-4F4C-B8B5-F80E008EF6F6}" type="pres">
      <dgm:prSet presAssocID="{D0C683E8-A4B0-4365-AAE4-55A8E9B3C4B8}" presName="Name9" presStyleLbl="parChTrans1D2" presStyleIdx="1" presStyleCnt="8"/>
      <dgm:spPr/>
      <dgm:t>
        <a:bodyPr/>
        <a:lstStyle/>
        <a:p>
          <a:pPr rtl="1"/>
          <a:endParaRPr lang="ar-SA"/>
        </a:p>
      </dgm:t>
    </dgm:pt>
    <dgm:pt modelId="{287C8586-6193-4A20-AA0F-1D706590D845}" type="pres">
      <dgm:prSet presAssocID="{D0C683E8-A4B0-4365-AAE4-55A8E9B3C4B8}" presName="connTx" presStyleLbl="parChTrans1D2" presStyleIdx="1" presStyleCnt="8"/>
      <dgm:spPr/>
      <dgm:t>
        <a:bodyPr/>
        <a:lstStyle/>
        <a:p>
          <a:pPr rtl="1"/>
          <a:endParaRPr lang="ar-SA"/>
        </a:p>
      </dgm:t>
    </dgm:pt>
    <dgm:pt modelId="{6DE920C2-C538-4DA2-B365-FB41C6740912}" type="pres">
      <dgm:prSet presAssocID="{91B15711-C042-417D-8841-FB5646EA136C}" presName="node" presStyleLbl="node1" presStyleIdx="1" presStyleCnt="8" custScaleX="110000" custScaleY="110000">
        <dgm:presLayoutVars>
          <dgm:bulletEnabled val="1"/>
        </dgm:presLayoutVars>
      </dgm:prSet>
      <dgm:spPr/>
      <dgm:t>
        <a:bodyPr/>
        <a:lstStyle/>
        <a:p>
          <a:pPr rtl="1"/>
          <a:endParaRPr lang="ar-SA"/>
        </a:p>
      </dgm:t>
    </dgm:pt>
    <dgm:pt modelId="{B8CC9BAF-E413-4CE3-A7BC-D17A60C6C013}" type="pres">
      <dgm:prSet presAssocID="{8AA176FA-1C73-4DC1-9459-9B9C6244D532}" presName="Name9" presStyleLbl="parChTrans1D2" presStyleIdx="2" presStyleCnt="8"/>
      <dgm:spPr/>
      <dgm:t>
        <a:bodyPr/>
        <a:lstStyle/>
        <a:p>
          <a:pPr rtl="1"/>
          <a:endParaRPr lang="ar-SA"/>
        </a:p>
      </dgm:t>
    </dgm:pt>
    <dgm:pt modelId="{1831399A-6BF1-46C6-8AE8-6334220E93ED}" type="pres">
      <dgm:prSet presAssocID="{8AA176FA-1C73-4DC1-9459-9B9C6244D532}" presName="connTx" presStyleLbl="parChTrans1D2" presStyleIdx="2" presStyleCnt="8"/>
      <dgm:spPr/>
      <dgm:t>
        <a:bodyPr/>
        <a:lstStyle/>
        <a:p>
          <a:pPr rtl="1"/>
          <a:endParaRPr lang="ar-SA"/>
        </a:p>
      </dgm:t>
    </dgm:pt>
    <dgm:pt modelId="{953CED20-FECB-4419-BB86-C375C9E4C825}" type="pres">
      <dgm:prSet presAssocID="{ADC9D36C-6B25-4BE4-A729-771C81C19254}" presName="node" presStyleLbl="node1" presStyleIdx="2" presStyleCnt="8" custScaleX="110000" custScaleY="110000">
        <dgm:presLayoutVars>
          <dgm:bulletEnabled val="1"/>
        </dgm:presLayoutVars>
      </dgm:prSet>
      <dgm:spPr/>
      <dgm:t>
        <a:bodyPr/>
        <a:lstStyle/>
        <a:p>
          <a:pPr rtl="1"/>
          <a:endParaRPr lang="ar-SA"/>
        </a:p>
      </dgm:t>
    </dgm:pt>
    <dgm:pt modelId="{098908CC-01D9-4864-9879-0B023554FCCC}" type="pres">
      <dgm:prSet presAssocID="{EB260CFC-6753-4C8F-8AAD-B49A91707795}" presName="Name9" presStyleLbl="parChTrans1D2" presStyleIdx="3" presStyleCnt="8"/>
      <dgm:spPr/>
      <dgm:t>
        <a:bodyPr/>
        <a:lstStyle/>
        <a:p>
          <a:pPr rtl="1"/>
          <a:endParaRPr lang="ar-SA"/>
        </a:p>
      </dgm:t>
    </dgm:pt>
    <dgm:pt modelId="{19624C8D-7CA2-4FA9-AC4A-0ED1C5E07765}" type="pres">
      <dgm:prSet presAssocID="{EB260CFC-6753-4C8F-8AAD-B49A91707795}" presName="connTx" presStyleLbl="parChTrans1D2" presStyleIdx="3" presStyleCnt="8"/>
      <dgm:spPr/>
      <dgm:t>
        <a:bodyPr/>
        <a:lstStyle/>
        <a:p>
          <a:pPr rtl="1"/>
          <a:endParaRPr lang="ar-SA"/>
        </a:p>
      </dgm:t>
    </dgm:pt>
    <dgm:pt modelId="{C4ADAF82-C7D5-4531-B6B8-6F2594B6316D}" type="pres">
      <dgm:prSet presAssocID="{37688327-22F8-4D76-AB7A-DC4992ECFF75}" presName="node" presStyleLbl="node1" presStyleIdx="3" presStyleCnt="8" custScaleX="110000" custScaleY="110000">
        <dgm:presLayoutVars>
          <dgm:bulletEnabled val="1"/>
        </dgm:presLayoutVars>
      </dgm:prSet>
      <dgm:spPr/>
      <dgm:t>
        <a:bodyPr/>
        <a:lstStyle/>
        <a:p>
          <a:pPr rtl="1"/>
          <a:endParaRPr lang="ar-SA"/>
        </a:p>
      </dgm:t>
    </dgm:pt>
    <dgm:pt modelId="{3B7DA356-7879-4BD2-BCC4-17D242DD4156}" type="pres">
      <dgm:prSet presAssocID="{B739808B-0B8D-47B6-8A21-D664285672E0}" presName="Name9" presStyleLbl="parChTrans1D2" presStyleIdx="4" presStyleCnt="8"/>
      <dgm:spPr/>
      <dgm:t>
        <a:bodyPr/>
        <a:lstStyle/>
        <a:p>
          <a:pPr rtl="1"/>
          <a:endParaRPr lang="ar-SA"/>
        </a:p>
      </dgm:t>
    </dgm:pt>
    <dgm:pt modelId="{43422F03-60D2-45DA-8D57-F25D5E15AA5A}" type="pres">
      <dgm:prSet presAssocID="{B739808B-0B8D-47B6-8A21-D664285672E0}" presName="connTx" presStyleLbl="parChTrans1D2" presStyleIdx="4" presStyleCnt="8"/>
      <dgm:spPr/>
      <dgm:t>
        <a:bodyPr/>
        <a:lstStyle/>
        <a:p>
          <a:pPr rtl="1"/>
          <a:endParaRPr lang="ar-SA"/>
        </a:p>
      </dgm:t>
    </dgm:pt>
    <dgm:pt modelId="{A31DF120-AA4A-41A3-B0AE-0DC819B44843}" type="pres">
      <dgm:prSet presAssocID="{246D7FDE-3B04-42C3-95BE-F9942101DC11}" presName="node" presStyleLbl="node1" presStyleIdx="4" presStyleCnt="8" custScaleX="110000" custScaleY="110000">
        <dgm:presLayoutVars>
          <dgm:bulletEnabled val="1"/>
        </dgm:presLayoutVars>
      </dgm:prSet>
      <dgm:spPr/>
      <dgm:t>
        <a:bodyPr/>
        <a:lstStyle/>
        <a:p>
          <a:pPr rtl="1"/>
          <a:endParaRPr lang="ar-SA"/>
        </a:p>
      </dgm:t>
    </dgm:pt>
    <dgm:pt modelId="{949A58D4-0918-48D6-867A-6A1CD0549354}" type="pres">
      <dgm:prSet presAssocID="{43740A1C-2231-4E50-9E83-4AD6AEF220BA}" presName="Name9" presStyleLbl="parChTrans1D2" presStyleIdx="5" presStyleCnt="8"/>
      <dgm:spPr/>
      <dgm:t>
        <a:bodyPr/>
        <a:lstStyle/>
        <a:p>
          <a:pPr rtl="1"/>
          <a:endParaRPr lang="ar-SA"/>
        </a:p>
      </dgm:t>
    </dgm:pt>
    <dgm:pt modelId="{78561A3D-F2DD-44CC-80BA-5ECF4CCA9636}" type="pres">
      <dgm:prSet presAssocID="{43740A1C-2231-4E50-9E83-4AD6AEF220BA}" presName="connTx" presStyleLbl="parChTrans1D2" presStyleIdx="5" presStyleCnt="8"/>
      <dgm:spPr/>
      <dgm:t>
        <a:bodyPr/>
        <a:lstStyle/>
        <a:p>
          <a:pPr rtl="1"/>
          <a:endParaRPr lang="ar-SA"/>
        </a:p>
      </dgm:t>
    </dgm:pt>
    <dgm:pt modelId="{913F1D05-C2CB-4C05-B4F9-AE8AB5893DDE}" type="pres">
      <dgm:prSet presAssocID="{9C790E61-7756-4286-9156-6A34432EDD52}" presName="node" presStyleLbl="node1" presStyleIdx="5" presStyleCnt="8" custScaleX="110000" custScaleY="110000">
        <dgm:presLayoutVars>
          <dgm:bulletEnabled val="1"/>
        </dgm:presLayoutVars>
      </dgm:prSet>
      <dgm:spPr/>
      <dgm:t>
        <a:bodyPr/>
        <a:lstStyle/>
        <a:p>
          <a:pPr rtl="1"/>
          <a:endParaRPr lang="ar-SA"/>
        </a:p>
      </dgm:t>
    </dgm:pt>
    <dgm:pt modelId="{8482069C-EECE-4333-91DB-CB4F3AFB20B9}" type="pres">
      <dgm:prSet presAssocID="{D2E9646C-BC65-45FD-A9DB-70964DB12357}" presName="Name9" presStyleLbl="parChTrans1D2" presStyleIdx="6" presStyleCnt="8"/>
      <dgm:spPr/>
      <dgm:t>
        <a:bodyPr/>
        <a:lstStyle/>
        <a:p>
          <a:pPr rtl="1"/>
          <a:endParaRPr lang="ar-SA"/>
        </a:p>
      </dgm:t>
    </dgm:pt>
    <dgm:pt modelId="{094EBA14-5A18-42F4-B5A3-9397D0648758}" type="pres">
      <dgm:prSet presAssocID="{D2E9646C-BC65-45FD-A9DB-70964DB12357}" presName="connTx" presStyleLbl="parChTrans1D2" presStyleIdx="6" presStyleCnt="8"/>
      <dgm:spPr/>
      <dgm:t>
        <a:bodyPr/>
        <a:lstStyle/>
        <a:p>
          <a:pPr rtl="1"/>
          <a:endParaRPr lang="ar-SA"/>
        </a:p>
      </dgm:t>
    </dgm:pt>
    <dgm:pt modelId="{2FD7128E-DCF3-40FA-B3FA-C5E6FCF2AEB1}" type="pres">
      <dgm:prSet presAssocID="{82FCBEDE-7F6B-49AB-A66F-F89ADBC4495B}" presName="node" presStyleLbl="node1" presStyleIdx="6" presStyleCnt="8" custScaleX="110000" custScaleY="110000">
        <dgm:presLayoutVars>
          <dgm:bulletEnabled val="1"/>
        </dgm:presLayoutVars>
      </dgm:prSet>
      <dgm:spPr/>
      <dgm:t>
        <a:bodyPr/>
        <a:lstStyle/>
        <a:p>
          <a:pPr rtl="1"/>
          <a:endParaRPr lang="ar-SA"/>
        </a:p>
      </dgm:t>
    </dgm:pt>
    <dgm:pt modelId="{E8A0E673-2791-4351-9008-3707EE46051A}" type="pres">
      <dgm:prSet presAssocID="{8B36D721-4D9A-45F8-BB27-1FA2E755FD3B}" presName="Name9" presStyleLbl="parChTrans1D2" presStyleIdx="7" presStyleCnt="8"/>
      <dgm:spPr/>
      <dgm:t>
        <a:bodyPr/>
        <a:lstStyle/>
        <a:p>
          <a:pPr rtl="1"/>
          <a:endParaRPr lang="ar-SA"/>
        </a:p>
      </dgm:t>
    </dgm:pt>
    <dgm:pt modelId="{0390A59A-B893-41D7-8CAF-C0B9041D64D6}" type="pres">
      <dgm:prSet presAssocID="{8B36D721-4D9A-45F8-BB27-1FA2E755FD3B}" presName="connTx" presStyleLbl="parChTrans1D2" presStyleIdx="7" presStyleCnt="8"/>
      <dgm:spPr/>
      <dgm:t>
        <a:bodyPr/>
        <a:lstStyle/>
        <a:p>
          <a:pPr rtl="1"/>
          <a:endParaRPr lang="ar-SA"/>
        </a:p>
      </dgm:t>
    </dgm:pt>
    <dgm:pt modelId="{5FF122C5-A490-47CA-9EBF-139E43D862D8}" type="pres">
      <dgm:prSet presAssocID="{869BF0A3-55C5-4796-9973-1AF36A7CD186}" presName="node" presStyleLbl="node1" presStyleIdx="7" presStyleCnt="8" custScaleX="110000" custScaleY="110000">
        <dgm:presLayoutVars>
          <dgm:bulletEnabled val="1"/>
        </dgm:presLayoutVars>
      </dgm:prSet>
      <dgm:spPr/>
      <dgm:t>
        <a:bodyPr/>
        <a:lstStyle/>
        <a:p>
          <a:pPr rtl="1"/>
          <a:endParaRPr lang="ar-SA"/>
        </a:p>
      </dgm:t>
    </dgm:pt>
  </dgm:ptLst>
  <dgm:cxnLst>
    <dgm:cxn modelId="{9B1F9E1B-492E-4933-A550-996805EF3EAF}" srcId="{07D00F01-9179-4C46-9343-5CADD4D878D3}" destId="{ADC9D36C-6B25-4BE4-A729-771C81C19254}" srcOrd="2" destOrd="0" parTransId="{8AA176FA-1C73-4DC1-9459-9B9C6244D532}" sibTransId="{E8701A0A-7146-48C7-905B-A9C1F7FC73FF}"/>
    <dgm:cxn modelId="{06EDFB4F-057C-42B6-9481-E4AB6867CE58}" type="presOf" srcId="{1C2810D8-1583-4133-BC1A-2CE8793F2820}" destId="{B54BA6CE-4B58-4434-A0D9-B5D29F2F01F9}" srcOrd="0" destOrd="0" presId="urn:microsoft.com/office/officeart/2005/8/layout/radial1"/>
    <dgm:cxn modelId="{6D108DD6-58AB-47D9-A32F-15C0576CB76E}" srcId="{07D00F01-9179-4C46-9343-5CADD4D878D3}" destId="{9C790E61-7756-4286-9156-6A34432EDD52}" srcOrd="5" destOrd="0" parTransId="{43740A1C-2231-4E50-9E83-4AD6AEF220BA}" sibTransId="{61982240-38CB-452A-80DB-6EA0A7834B27}"/>
    <dgm:cxn modelId="{EF8E150D-8001-4F2B-8790-5C06A966FFD9}" type="presOf" srcId="{EB260CFC-6753-4C8F-8AAD-B49A91707795}" destId="{098908CC-01D9-4864-9879-0B023554FCCC}" srcOrd="0" destOrd="0" presId="urn:microsoft.com/office/officeart/2005/8/layout/radial1"/>
    <dgm:cxn modelId="{96358F80-C8FE-44A1-80AA-78B692F44C07}" srcId="{22DE9CBF-3897-4BE4-8DAE-41567890D29D}" destId="{07D00F01-9179-4C46-9343-5CADD4D878D3}" srcOrd="0" destOrd="0" parTransId="{66BFD914-188E-4FFC-975B-A334A5B3AD0B}" sibTransId="{F5A3308D-1E32-4150-9175-5C6DA48A330A}"/>
    <dgm:cxn modelId="{C421FF12-5E23-4B34-AD5F-D2FBB55E2C9C}" srcId="{07D00F01-9179-4C46-9343-5CADD4D878D3}" destId="{246D7FDE-3B04-42C3-95BE-F9942101DC11}" srcOrd="4" destOrd="0" parTransId="{B739808B-0B8D-47B6-8A21-D664285672E0}" sibTransId="{F20CEAA5-0345-4B83-BE5A-E581CC728977}"/>
    <dgm:cxn modelId="{64419D31-9E37-4D02-A223-4CAB8EA88173}" type="presOf" srcId="{43740A1C-2231-4E50-9E83-4AD6AEF220BA}" destId="{949A58D4-0918-48D6-867A-6A1CD0549354}" srcOrd="0" destOrd="0" presId="urn:microsoft.com/office/officeart/2005/8/layout/radial1"/>
    <dgm:cxn modelId="{7A06F351-4CCA-47A4-B314-1A750240531D}" type="presOf" srcId="{ADC9D36C-6B25-4BE4-A729-771C81C19254}" destId="{953CED20-FECB-4419-BB86-C375C9E4C825}" srcOrd="0" destOrd="0" presId="urn:microsoft.com/office/officeart/2005/8/layout/radial1"/>
    <dgm:cxn modelId="{1710A72C-07C6-4F70-9C72-893AB41F5489}" srcId="{07D00F01-9179-4C46-9343-5CADD4D878D3}" destId="{37688327-22F8-4D76-AB7A-DC4992ECFF75}" srcOrd="3" destOrd="0" parTransId="{EB260CFC-6753-4C8F-8AAD-B49A91707795}" sibTransId="{1BDB60DB-98C8-4D9E-A8AD-EFE803CA1ACD}"/>
    <dgm:cxn modelId="{D3741061-941D-4A19-A44B-FC1FD8A7B81D}" type="presOf" srcId="{D2E9646C-BC65-45FD-A9DB-70964DB12357}" destId="{094EBA14-5A18-42F4-B5A3-9397D0648758}" srcOrd="1" destOrd="0" presId="urn:microsoft.com/office/officeart/2005/8/layout/radial1"/>
    <dgm:cxn modelId="{77848D0B-CC34-46DE-B0E1-9B95DBECF954}" type="presOf" srcId="{DF9F9CCF-B767-48ED-8559-BDB9C9E3952D}" destId="{0B97D551-39DB-43AB-AB97-9260AB401E5D}" srcOrd="0" destOrd="0" presId="urn:microsoft.com/office/officeart/2005/8/layout/radial1"/>
    <dgm:cxn modelId="{45E5B151-90BF-4C70-94C1-590718FA44FE}" type="presOf" srcId="{9C790E61-7756-4286-9156-6A34432EDD52}" destId="{913F1D05-C2CB-4C05-B4F9-AE8AB5893DDE}" srcOrd="0" destOrd="0" presId="urn:microsoft.com/office/officeart/2005/8/layout/radial1"/>
    <dgm:cxn modelId="{C4967AD8-CE54-49B2-B864-4057342FE855}" type="presOf" srcId="{8B36D721-4D9A-45F8-BB27-1FA2E755FD3B}" destId="{0390A59A-B893-41D7-8CAF-C0B9041D64D6}" srcOrd="1" destOrd="0" presId="urn:microsoft.com/office/officeart/2005/8/layout/radial1"/>
    <dgm:cxn modelId="{C8499F75-DBB1-4919-87F6-0F8F22E2CA48}" type="presOf" srcId="{D0C683E8-A4B0-4365-AAE4-55A8E9B3C4B8}" destId="{16B799A6-A125-4F4C-B8B5-F80E008EF6F6}" srcOrd="0" destOrd="0" presId="urn:microsoft.com/office/officeart/2005/8/layout/radial1"/>
    <dgm:cxn modelId="{B6934C6B-582E-4DA2-88FC-796591FF9BB1}" type="presOf" srcId="{B739808B-0B8D-47B6-8A21-D664285672E0}" destId="{43422F03-60D2-45DA-8D57-F25D5E15AA5A}" srcOrd="1" destOrd="0" presId="urn:microsoft.com/office/officeart/2005/8/layout/radial1"/>
    <dgm:cxn modelId="{A2E43636-A5AD-444D-B07A-44C90B45F6EC}" type="presOf" srcId="{8AA176FA-1C73-4DC1-9459-9B9C6244D532}" destId="{B8CC9BAF-E413-4CE3-A7BC-D17A60C6C013}" srcOrd="0" destOrd="0" presId="urn:microsoft.com/office/officeart/2005/8/layout/radial1"/>
    <dgm:cxn modelId="{0C1A3A65-1C55-4C3A-9A3F-94D6783123AD}" type="presOf" srcId="{869BF0A3-55C5-4796-9973-1AF36A7CD186}" destId="{5FF122C5-A490-47CA-9EBF-139E43D862D8}" srcOrd="0" destOrd="0" presId="urn:microsoft.com/office/officeart/2005/8/layout/radial1"/>
    <dgm:cxn modelId="{6F9898EA-145D-427E-9879-B34544565EF3}" type="presOf" srcId="{37688327-22F8-4D76-AB7A-DC4992ECFF75}" destId="{C4ADAF82-C7D5-4531-B6B8-6F2594B6316D}" srcOrd="0" destOrd="0" presId="urn:microsoft.com/office/officeart/2005/8/layout/radial1"/>
    <dgm:cxn modelId="{0EC34503-973E-4D57-A538-127BA58B8B6B}" type="presOf" srcId="{43740A1C-2231-4E50-9E83-4AD6AEF220BA}" destId="{78561A3D-F2DD-44CC-80BA-5ECF4CCA9636}" srcOrd="1" destOrd="0" presId="urn:microsoft.com/office/officeart/2005/8/layout/radial1"/>
    <dgm:cxn modelId="{D786300D-3094-4724-A2CE-9484E2C5B8F0}" type="presOf" srcId="{B739808B-0B8D-47B6-8A21-D664285672E0}" destId="{3B7DA356-7879-4BD2-BCC4-17D242DD4156}" srcOrd="0" destOrd="0" presId="urn:microsoft.com/office/officeart/2005/8/layout/radial1"/>
    <dgm:cxn modelId="{759006A4-1792-40EC-A49B-91840131B4BF}" type="presOf" srcId="{22DE9CBF-3897-4BE4-8DAE-41567890D29D}" destId="{57C2709C-154A-41EA-ABC7-280CFD4A501A}" srcOrd="0" destOrd="0" presId="urn:microsoft.com/office/officeart/2005/8/layout/radial1"/>
    <dgm:cxn modelId="{AFADCC81-EB67-4509-A8CA-36B74BFE4BAF}" type="presOf" srcId="{07D00F01-9179-4C46-9343-5CADD4D878D3}" destId="{5BFE7050-314D-4756-A5D0-5ABB2FFAE79A}" srcOrd="0" destOrd="0" presId="urn:microsoft.com/office/officeart/2005/8/layout/radial1"/>
    <dgm:cxn modelId="{51FAE482-90D7-4191-971F-32C101AAA849}" srcId="{07D00F01-9179-4C46-9343-5CADD4D878D3}" destId="{869BF0A3-55C5-4796-9973-1AF36A7CD186}" srcOrd="7" destOrd="0" parTransId="{8B36D721-4D9A-45F8-BB27-1FA2E755FD3B}" sibTransId="{FA767F7D-C9C2-408C-B3EC-BAADB985EF26}"/>
    <dgm:cxn modelId="{3AFA0414-0B3E-4FC4-B1FA-DE73714F5654}" type="presOf" srcId="{91B15711-C042-417D-8841-FB5646EA136C}" destId="{6DE920C2-C538-4DA2-B365-FB41C6740912}" srcOrd="0" destOrd="0" presId="urn:microsoft.com/office/officeart/2005/8/layout/radial1"/>
    <dgm:cxn modelId="{786EAA03-04D8-455A-B241-973E4A476D2F}" type="presOf" srcId="{DF9F9CCF-B767-48ED-8559-BDB9C9E3952D}" destId="{A9FE58D1-1F0E-4570-A6E6-7D8784FEB218}" srcOrd="1" destOrd="0" presId="urn:microsoft.com/office/officeart/2005/8/layout/radial1"/>
    <dgm:cxn modelId="{995694F4-6E9A-447E-A55D-0D25D7748C10}" srcId="{07D00F01-9179-4C46-9343-5CADD4D878D3}" destId="{1C2810D8-1583-4133-BC1A-2CE8793F2820}" srcOrd="0" destOrd="0" parTransId="{DF9F9CCF-B767-48ED-8559-BDB9C9E3952D}" sibTransId="{9CCE14CB-5623-4C79-8BDE-1E0EE12E0ED1}"/>
    <dgm:cxn modelId="{EBA48DAE-B2E7-49F6-B6F3-E0815AFACD20}" type="presOf" srcId="{D2E9646C-BC65-45FD-A9DB-70964DB12357}" destId="{8482069C-EECE-4333-91DB-CB4F3AFB20B9}" srcOrd="0" destOrd="0" presId="urn:microsoft.com/office/officeart/2005/8/layout/radial1"/>
    <dgm:cxn modelId="{049C3463-4A82-44DF-9EBC-7298BF38174F}" type="presOf" srcId="{EB260CFC-6753-4C8F-8AAD-B49A91707795}" destId="{19624C8D-7CA2-4FA9-AC4A-0ED1C5E07765}" srcOrd="1" destOrd="0" presId="urn:microsoft.com/office/officeart/2005/8/layout/radial1"/>
    <dgm:cxn modelId="{DF46E96D-5531-4CB5-A193-E1E19B8AC33D}" type="presOf" srcId="{82FCBEDE-7F6B-49AB-A66F-F89ADBC4495B}" destId="{2FD7128E-DCF3-40FA-B3FA-C5E6FCF2AEB1}" srcOrd="0" destOrd="0" presId="urn:microsoft.com/office/officeart/2005/8/layout/radial1"/>
    <dgm:cxn modelId="{D93239CF-C7B3-4D53-B0A2-AF4A0ADD3EF2}" type="presOf" srcId="{8AA176FA-1C73-4DC1-9459-9B9C6244D532}" destId="{1831399A-6BF1-46C6-8AE8-6334220E93ED}" srcOrd="1" destOrd="0" presId="urn:microsoft.com/office/officeart/2005/8/layout/radial1"/>
    <dgm:cxn modelId="{E9B7BB6D-3AF8-45CD-9FDE-0705ADBE2C2F}" type="presOf" srcId="{D0C683E8-A4B0-4365-AAE4-55A8E9B3C4B8}" destId="{287C8586-6193-4A20-AA0F-1D706590D845}" srcOrd="1" destOrd="0" presId="urn:microsoft.com/office/officeart/2005/8/layout/radial1"/>
    <dgm:cxn modelId="{9CF6615C-449F-4BB6-90E0-813A0513AC0E}" type="presOf" srcId="{246D7FDE-3B04-42C3-95BE-F9942101DC11}" destId="{A31DF120-AA4A-41A3-B0AE-0DC819B44843}" srcOrd="0" destOrd="0" presId="urn:microsoft.com/office/officeart/2005/8/layout/radial1"/>
    <dgm:cxn modelId="{E9E4202B-DEFD-41FE-90FF-D9FD74B289D6}" type="presOf" srcId="{8B36D721-4D9A-45F8-BB27-1FA2E755FD3B}" destId="{E8A0E673-2791-4351-9008-3707EE46051A}" srcOrd="0" destOrd="0" presId="urn:microsoft.com/office/officeart/2005/8/layout/radial1"/>
    <dgm:cxn modelId="{A2EF5EB9-8FDB-4B2D-81E1-FDB38A6095AD}" srcId="{07D00F01-9179-4C46-9343-5CADD4D878D3}" destId="{82FCBEDE-7F6B-49AB-A66F-F89ADBC4495B}" srcOrd="6" destOrd="0" parTransId="{D2E9646C-BC65-45FD-A9DB-70964DB12357}" sibTransId="{6D07B087-B7B0-4044-9B64-BE68D31229A9}"/>
    <dgm:cxn modelId="{901554FE-21FC-4C28-AA22-0421FF09F77C}" srcId="{07D00F01-9179-4C46-9343-5CADD4D878D3}" destId="{91B15711-C042-417D-8841-FB5646EA136C}" srcOrd="1" destOrd="0" parTransId="{D0C683E8-A4B0-4365-AAE4-55A8E9B3C4B8}" sibTransId="{07B38DBB-85E2-4D78-A7A8-762E3009D8C2}"/>
    <dgm:cxn modelId="{FE8CDDC8-41D8-4029-8508-2CAE5AB079D5}" type="presParOf" srcId="{57C2709C-154A-41EA-ABC7-280CFD4A501A}" destId="{5BFE7050-314D-4756-A5D0-5ABB2FFAE79A}" srcOrd="0" destOrd="0" presId="urn:microsoft.com/office/officeart/2005/8/layout/radial1"/>
    <dgm:cxn modelId="{CE5B890E-FB18-4F0A-B504-2709B804C15C}" type="presParOf" srcId="{57C2709C-154A-41EA-ABC7-280CFD4A501A}" destId="{0B97D551-39DB-43AB-AB97-9260AB401E5D}" srcOrd="1" destOrd="0" presId="urn:microsoft.com/office/officeart/2005/8/layout/radial1"/>
    <dgm:cxn modelId="{021980D5-A3FD-426A-9199-3E143E40D513}" type="presParOf" srcId="{0B97D551-39DB-43AB-AB97-9260AB401E5D}" destId="{A9FE58D1-1F0E-4570-A6E6-7D8784FEB218}" srcOrd="0" destOrd="0" presId="urn:microsoft.com/office/officeart/2005/8/layout/radial1"/>
    <dgm:cxn modelId="{206DA422-1327-4078-9024-5021E7C68EDB}" type="presParOf" srcId="{57C2709C-154A-41EA-ABC7-280CFD4A501A}" destId="{B54BA6CE-4B58-4434-A0D9-B5D29F2F01F9}" srcOrd="2" destOrd="0" presId="urn:microsoft.com/office/officeart/2005/8/layout/radial1"/>
    <dgm:cxn modelId="{26484F98-69FD-477C-B06C-3F1D33D8A151}" type="presParOf" srcId="{57C2709C-154A-41EA-ABC7-280CFD4A501A}" destId="{16B799A6-A125-4F4C-B8B5-F80E008EF6F6}" srcOrd="3" destOrd="0" presId="urn:microsoft.com/office/officeart/2005/8/layout/radial1"/>
    <dgm:cxn modelId="{261F0480-2311-4945-B98E-16FC0432749B}" type="presParOf" srcId="{16B799A6-A125-4F4C-B8B5-F80E008EF6F6}" destId="{287C8586-6193-4A20-AA0F-1D706590D845}" srcOrd="0" destOrd="0" presId="urn:microsoft.com/office/officeart/2005/8/layout/radial1"/>
    <dgm:cxn modelId="{A39293DD-1226-4AD6-98B9-A63533D62997}" type="presParOf" srcId="{57C2709C-154A-41EA-ABC7-280CFD4A501A}" destId="{6DE920C2-C538-4DA2-B365-FB41C6740912}" srcOrd="4" destOrd="0" presId="urn:microsoft.com/office/officeart/2005/8/layout/radial1"/>
    <dgm:cxn modelId="{3E22CCBA-55DE-4CAA-A488-D30ABCBB707E}" type="presParOf" srcId="{57C2709C-154A-41EA-ABC7-280CFD4A501A}" destId="{B8CC9BAF-E413-4CE3-A7BC-D17A60C6C013}" srcOrd="5" destOrd="0" presId="urn:microsoft.com/office/officeart/2005/8/layout/radial1"/>
    <dgm:cxn modelId="{B03A2724-9E8C-4939-B5E6-B517C4D67EE4}" type="presParOf" srcId="{B8CC9BAF-E413-4CE3-A7BC-D17A60C6C013}" destId="{1831399A-6BF1-46C6-8AE8-6334220E93ED}" srcOrd="0" destOrd="0" presId="urn:microsoft.com/office/officeart/2005/8/layout/radial1"/>
    <dgm:cxn modelId="{046FBB25-FAE3-43EA-B557-EF7F807A779F}" type="presParOf" srcId="{57C2709C-154A-41EA-ABC7-280CFD4A501A}" destId="{953CED20-FECB-4419-BB86-C375C9E4C825}" srcOrd="6" destOrd="0" presId="urn:microsoft.com/office/officeart/2005/8/layout/radial1"/>
    <dgm:cxn modelId="{0A404CD5-7526-46D8-A581-AB1C56A817DF}" type="presParOf" srcId="{57C2709C-154A-41EA-ABC7-280CFD4A501A}" destId="{098908CC-01D9-4864-9879-0B023554FCCC}" srcOrd="7" destOrd="0" presId="urn:microsoft.com/office/officeart/2005/8/layout/radial1"/>
    <dgm:cxn modelId="{58AE1B2A-E343-4730-8DF4-523CEE1A60CE}" type="presParOf" srcId="{098908CC-01D9-4864-9879-0B023554FCCC}" destId="{19624C8D-7CA2-4FA9-AC4A-0ED1C5E07765}" srcOrd="0" destOrd="0" presId="urn:microsoft.com/office/officeart/2005/8/layout/radial1"/>
    <dgm:cxn modelId="{4762C27F-7C44-4E8D-BE28-FE0F14DF7EAA}" type="presParOf" srcId="{57C2709C-154A-41EA-ABC7-280CFD4A501A}" destId="{C4ADAF82-C7D5-4531-B6B8-6F2594B6316D}" srcOrd="8" destOrd="0" presId="urn:microsoft.com/office/officeart/2005/8/layout/radial1"/>
    <dgm:cxn modelId="{45FE63C1-BE10-499F-9676-0FC18806EE7C}" type="presParOf" srcId="{57C2709C-154A-41EA-ABC7-280CFD4A501A}" destId="{3B7DA356-7879-4BD2-BCC4-17D242DD4156}" srcOrd="9" destOrd="0" presId="urn:microsoft.com/office/officeart/2005/8/layout/radial1"/>
    <dgm:cxn modelId="{113EA55C-BDCF-422F-9C54-D7EEDEF4E262}" type="presParOf" srcId="{3B7DA356-7879-4BD2-BCC4-17D242DD4156}" destId="{43422F03-60D2-45DA-8D57-F25D5E15AA5A}" srcOrd="0" destOrd="0" presId="urn:microsoft.com/office/officeart/2005/8/layout/radial1"/>
    <dgm:cxn modelId="{F2E2ABCE-C7C1-4099-9517-9EA9F4E4113C}" type="presParOf" srcId="{57C2709C-154A-41EA-ABC7-280CFD4A501A}" destId="{A31DF120-AA4A-41A3-B0AE-0DC819B44843}" srcOrd="10" destOrd="0" presId="urn:microsoft.com/office/officeart/2005/8/layout/radial1"/>
    <dgm:cxn modelId="{34F681C7-FBEC-4B0B-8091-24370E7A6DA2}" type="presParOf" srcId="{57C2709C-154A-41EA-ABC7-280CFD4A501A}" destId="{949A58D4-0918-48D6-867A-6A1CD0549354}" srcOrd="11" destOrd="0" presId="urn:microsoft.com/office/officeart/2005/8/layout/radial1"/>
    <dgm:cxn modelId="{1C9E11B3-60A8-41E6-AAAE-ADCBF9EFC6DF}" type="presParOf" srcId="{949A58D4-0918-48D6-867A-6A1CD0549354}" destId="{78561A3D-F2DD-44CC-80BA-5ECF4CCA9636}" srcOrd="0" destOrd="0" presId="urn:microsoft.com/office/officeart/2005/8/layout/radial1"/>
    <dgm:cxn modelId="{061F6DD0-A3F4-45D3-8C64-B93D88698ED1}" type="presParOf" srcId="{57C2709C-154A-41EA-ABC7-280CFD4A501A}" destId="{913F1D05-C2CB-4C05-B4F9-AE8AB5893DDE}" srcOrd="12" destOrd="0" presId="urn:microsoft.com/office/officeart/2005/8/layout/radial1"/>
    <dgm:cxn modelId="{DC1BF8B6-7D3E-4B30-804F-327975EC1E3C}" type="presParOf" srcId="{57C2709C-154A-41EA-ABC7-280CFD4A501A}" destId="{8482069C-EECE-4333-91DB-CB4F3AFB20B9}" srcOrd="13" destOrd="0" presId="urn:microsoft.com/office/officeart/2005/8/layout/radial1"/>
    <dgm:cxn modelId="{84761876-8D39-4E80-B21C-458C8B143B89}" type="presParOf" srcId="{8482069C-EECE-4333-91DB-CB4F3AFB20B9}" destId="{094EBA14-5A18-42F4-B5A3-9397D0648758}" srcOrd="0" destOrd="0" presId="urn:microsoft.com/office/officeart/2005/8/layout/radial1"/>
    <dgm:cxn modelId="{05D4EBB9-46CC-4221-BEB9-3B2B622F6730}" type="presParOf" srcId="{57C2709C-154A-41EA-ABC7-280CFD4A501A}" destId="{2FD7128E-DCF3-40FA-B3FA-C5E6FCF2AEB1}" srcOrd="14" destOrd="0" presId="urn:microsoft.com/office/officeart/2005/8/layout/radial1"/>
    <dgm:cxn modelId="{7F611C0B-5524-4E65-A05F-99382A78FCE5}" type="presParOf" srcId="{57C2709C-154A-41EA-ABC7-280CFD4A501A}" destId="{E8A0E673-2791-4351-9008-3707EE46051A}" srcOrd="15" destOrd="0" presId="urn:microsoft.com/office/officeart/2005/8/layout/radial1"/>
    <dgm:cxn modelId="{80AC4525-DD54-4B46-B289-D89F2BB192D8}" type="presParOf" srcId="{E8A0E673-2791-4351-9008-3707EE46051A}" destId="{0390A59A-B893-41D7-8CAF-C0B9041D64D6}" srcOrd="0" destOrd="0" presId="urn:microsoft.com/office/officeart/2005/8/layout/radial1"/>
    <dgm:cxn modelId="{7B51D975-2F3B-4CFD-BC6C-FD49AEFAEF5C}" type="presParOf" srcId="{57C2709C-154A-41EA-ABC7-280CFD4A501A}" destId="{5FF122C5-A490-47CA-9EBF-139E43D862D8}" srcOrd="1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1E115A-04D0-4932-82E5-C0AE53D5D76C}">
      <dsp:nvSpPr>
        <dsp:cNvPr id="0" name=""/>
        <dsp:cNvSpPr/>
      </dsp:nvSpPr>
      <dsp:spPr>
        <a:xfrm>
          <a:off x="744" y="145603"/>
          <a:ext cx="2902148" cy="1741289"/>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ar-SA" sz="3300" kern="1200" smtClean="0">
              <a:latin typeface="Times New Roman" pitchFamily="18" charset="0"/>
              <a:cs typeface="Times New Roman" pitchFamily="18" charset="0"/>
            </a:rPr>
            <a:t>2-</a:t>
          </a:r>
          <a:r>
            <a:rPr lang="ar-SA" sz="3300" kern="1200" smtClean="0">
              <a:solidFill>
                <a:schemeClr val="bg1"/>
              </a:solidFill>
              <a:latin typeface="Times New Roman" pitchFamily="18" charset="0"/>
              <a:cs typeface="Times New Roman" pitchFamily="18" charset="0"/>
            </a:rPr>
            <a:t> سوء استخدام أوقات الفراغ عند الشباب.</a:t>
          </a:r>
          <a:endParaRPr lang="ar-SA" sz="3300" kern="1200"/>
        </a:p>
      </dsp:txBody>
      <dsp:txXfrm>
        <a:off x="85747" y="230606"/>
        <a:ext cx="2732142" cy="1571283"/>
      </dsp:txXfrm>
    </dsp:sp>
    <dsp:sp modelId="{762821B2-9002-4F39-9946-47A320B93F8D}">
      <dsp:nvSpPr>
        <dsp:cNvPr id="0" name=""/>
        <dsp:cNvSpPr/>
      </dsp:nvSpPr>
      <dsp:spPr>
        <a:xfrm>
          <a:off x="3193107" y="145603"/>
          <a:ext cx="2902148" cy="1741289"/>
        </a:xfrm>
        <a:prstGeom prst="roundRect">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ar-SA" sz="3300" kern="1200" dirty="0" smtClean="0"/>
            <a:t>1- </a:t>
          </a:r>
          <a:r>
            <a:rPr lang="ar-SA" sz="3300" kern="1200" dirty="0" smtClean="0">
              <a:solidFill>
                <a:schemeClr val="bg1"/>
              </a:solidFill>
              <a:latin typeface="Times New Roman" pitchFamily="18" charset="0"/>
              <a:cs typeface="Times New Roman" pitchFamily="18" charset="0"/>
            </a:rPr>
            <a:t>ضغوطات الحياة في العصر الحاضر.</a:t>
          </a:r>
        </a:p>
      </dsp:txBody>
      <dsp:txXfrm>
        <a:off x="3278110" y="230606"/>
        <a:ext cx="2732142" cy="1571283"/>
      </dsp:txXfrm>
    </dsp:sp>
    <dsp:sp modelId="{FEB4FAA4-FDB3-47EC-9403-7B49D0447453}">
      <dsp:nvSpPr>
        <dsp:cNvPr id="0" name=""/>
        <dsp:cNvSpPr/>
      </dsp:nvSpPr>
      <dsp:spPr>
        <a:xfrm>
          <a:off x="744" y="2177107"/>
          <a:ext cx="2902148" cy="1741289"/>
        </a:xfrm>
        <a:prstGeom prst="roundRect">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ar-SA" sz="3300" kern="1200" dirty="0" smtClean="0">
              <a:latin typeface="Times New Roman" pitchFamily="18" charset="0"/>
              <a:cs typeface="Times New Roman" pitchFamily="18" charset="0"/>
            </a:rPr>
            <a:t>4-</a:t>
          </a:r>
          <a:r>
            <a:rPr lang="ar-SA" sz="3300" kern="1200" dirty="0" smtClean="0">
              <a:solidFill>
                <a:schemeClr val="bg1"/>
              </a:solidFill>
              <a:latin typeface="Times New Roman" pitchFamily="18" charset="0"/>
              <a:cs typeface="Times New Roman" pitchFamily="18" charset="0"/>
            </a:rPr>
            <a:t> التقدم العلمي والتكنولوجي.</a:t>
          </a:r>
        </a:p>
      </dsp:txBody>
      <dsp:txXfrm>
        <a:off x="85747" y="2262110"/>
        <a:ext cx="2732142" cy="1571283"/>
      </dsp:txXfrm>
    </dsp:sp>
    <dsp:sp modelId="{CC62ADB7-51AB-4D5E-94D7-9907A3DECF9D}">
      <dsp:nvSpPr>
        <dsp:cNvPr id="0" name=""/>
        <dsp:cNvSpPr/>
      </dsp:nvSpPr>
      <dsp:spPr>
        <a:xfrm>
          <a:off x="3193107" y="2177107"/>
          <a:ext cx="2902148" cy="1741289"/>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ar-SA" sz="3300" kern="1200" dirty="0" smtClean="0">
              <a:latin typeface="Times New Roman" pitchFamily="18" charset="0"/>
              <a:cs typeface="Times New Roman" pitchFamily="18" charset="0"/>
            </a:rPr>
            <a:t>3-</a:t>
          </a:r>
          <a:r>
            <a:rPr lang="ar-SA" sz="3300" kern="1200" dirty="0" smtClean="0">
              <a:solidFill>
                <a:schemeClr val="bg1"/>
              </a:solidFill>
              <a:latin typeface="Times New Roman" pitchFamily="18" charset="0"/>
              <a:cs typeface="Times New Roman" pitchFamily="18" charset="0"/>
            </a:rPr>
            <a:t> التطور في مجال </a:t>
          </a:r>
          <a:r>
            <a:rPr lang="ar-SA" sz="3300" kern="1200" dirty="0" err="1" smtClean="0">
              <a:solidFill>
                <a:schemeClr val="bg1"/>
              </a:solidFill>
              <a:latin typeface="Times New Roman" pitchFamily="18" charset="0"/>
              <a:cs typeface="Times New Roman" pitchFamily="18" charset="0"/>
            </a:rPr>
            <a:t>التعليم.</a:t>
          </a:r>
          <a:r>
            <a:rPr lang="ar-SA" sz="3300" kern="1200" dirty="0" smtClean="0">
              <a:solidFill>
                <a:schemeClr val="bg1"/>
              </a:solidFill>
              <a:latin typeface="Times New Roman" pitchFamily="18" charset="0"/>
              <a:cs typeface="Times New Roman" pitchFamily="18" charset="0"/>
            </a:rPr>
            <a:t> </a:t>
          </a:r>
        </a:p>
      </dsp:txBody>
      <dsp:txXfrm>
        <a:off x="3278110" y="2262110"/>
        <a:ext cx="2732142" cy="15712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E7050-314D-4756-A5D0-5ABB2FFAE79A}">
      <dsp:nvSpPr>
        <dsp:cNvPr id="0" name=""/>
        <dsp:cNvSpPr/>
      </dsp:nvSpPr>
      <dsp:spPr>
        <a:xfrm>
          <a:off x="2231276" y="1233827"/>
          <a:ext cx="1921479" cy="1852824"/>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t>العناصر المشتركة بين عمليتي الإرشاد النفسي والعلاج النفسي </a:t>
          </a:r>
          <a:endParaRPr lang="ar-SA" sz="2000" kern="1200" dirty="0"/>
        </a:p>
      </dsp:txBody>
      <dsp:txXfrm>
        <a:off x="2512670" y="1505167"/>
        <a:ext cx="1358691" cy="1310144"/>
      </dsp:txXfrm>
    </dsp:sp>
    <dsp:sp modelId="{0B97D551-39DB-43AB-AB97-9260AB401E5D}">
      <dsp:nvSpPr>
        <dsp:cNvPr id="0" name=""/>
        <dsp:cNvSpPr/>
      </dsp:nvSpPr>
      <dsp:spPr>
        <a:xfrm rot="16200000">
          <a:off x="3094742" y="1122819"/>
          <a:ext cx="194546" cy="27469"/>
        </a:xfrm>
        <a:custGeom>
          <a:avLst/>
          <a:gdLst/>
          <a:ahLst/>
          <a:cxnLst/>
          <a:rect l="0" t="0" r="0" b="0"/>
          <a:pathLst>
            <a:path>
              <a:moveTo>
                <a:pt x="0" y="13734"/>
              </a:moveTo>
              <a:lnTo>
                <a:pt x="194546" y="1373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3187152" y="1131690"/>
        <a:ext cx="9727" cy="9727"/>
      </dsp:txXfrm>
    </dsp:sp>
    <dsp:sp modelId="{B54BA6CE-4B58-4434-A0D9-B5D29F2F01F9}">
      <dsp:nvSpPr>
        <dsp:cNvPr id="0" name=""/>
        <dsp:cNvSpPr/>
      </dsp:nvSpPr>
      <dsp:spPr>
        <a:xfrm>
          <a:off x="2656179" y="-32391"/>
          <a:ext cx="1071672" cy="1071672"/>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SA" sz="1600" b="1" kern="1200" dirty="0" smtClean="0"/>
            <a:t>1.البداية </a:t>
          </a:r>
          <a:endParaRPr lang="ar-SA" sz="1600" b="1" kern="1200" dirty="0"/>
        </a:p>
      </dsp:txBody>
      <dsp:txXfrm>
        <a:off x="2813122" y="124552"/>
        <a:ext cx="757786" cy="757786"/>
      </dsp:txXfrm>
    </dsp:sp>
    <dsp:sp modelId="{16B799A6-A125-4F4C-B8B5-F80E008EF6F6}">
      <dsp:nvSpPr>
        <dsp:cNvPr id="0" name=""/>
        <dsp:cNvSpPr/>
      </dsp:nvSpPr>
      <dsp:spPr>
        <a:xfrm rot="18900000">
          <a:off x="3832848" y="1416747"/>
          <a:ext cx="177851" cy="27469"/>
        </a:xfrm>
        <a:custGeom>
          <a:avLst/>
          <a:gdLst/>
          <a:ahLst/>
          <a:cxnLst/>
          <a:rect l="0" t="0" r="0" b="0"/>
          <a:pathLst>
            <a:path>
              <a:moveTo>
                <a:pt x="0" y="13734"/>
              </a:moveTo>
              <a:lnTo>
                <a:pt x="177851" y="1373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3917327" y="1426035"/>
        <a:ext cx="8892" cy="8892"/>
      </dsp:txXfrm>
    </dsp:sp>
    <dsp:sp modelId="{6DE920C2-C538-4DA2-B365-FB41C6740912}">
      <dsp:nvSpPr>
        <dsp:cNvPr id="0" name=""/>
        <dsp:cNvSpPr/>
      </dsp:nvSpPr>
      <dsp:spPr>
        <a:xfrm>
          <a:off x="3827710" y="452872"/>
          <a:ext cx="1071672" cy="1071672"/>
        </a:xfrm>
        <a:prstGeom prst="ellipse">
          <a:avLst/>
        </a:prstGeom>
        <a:solidFill>
          <a:schemeClr val="accent5">
            <a:hueOff val="-1419125"/>
            <a:satOff val="5687"/>
            <a:lumOff val="12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SA" sz="1600" b="1" kern="1200" dirty="0" smtClean="0"/>
            <a:t>2.نمو الألفة</a:t>
          </a:r>
          <a:endParaRPr lang="ar-SA" sz="1600" b="1" kern="1200" dirty="0"/>
        </a:p>
      </dsp:txBody>
      <dsp:txXfrm>
        <a:off x="3984653" y="609815"/>
        <a:ext cx="757786" cy="757786"/>
      </dsp:txXfrm>
    </dsp:sp>
    <dsp:sp modelId="{B8CC9BAF-E413-4CE3-A7BC-D17A60C6C013}">
      <dsp:nvSpPr>
        <dsp:cNvPr id="0" name=""/>
        <dsp:cNvSpPr/>
      </dsp:nvSpPr>
      <dsp:spPr>
        <a:xfrm>
          <a:off x="4152755" y="2146505"/>
          <a:ext cx="160219" cy="27469"/>
        </a:xfrm>
        <a:custGeom>
          <a:avLst/>
          <a:gdLst/>
          <a:ahLst/>
          <a:cxnLst/>
          <a:rect l="0" t="0" r="0" b="0"/>
          <a:pathLst>
            <a:path>
              <a:moveTo>
                <a:pt x="0" y="13734"/>
              </a:moveTo>
              <a:lnTo>
                <a:pt x="160219" y="1373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4228859" y="2156234"/>
        <a:ext cx="8010" cy="8010"/>
      </dsp:txXfrm>
    </dsp:sp>
    <dsp:sp modelId="{953CED20-FECB-4419-BB86-C375C9E4C825}">
      <dsp:nvSpPr>
        <dsp:cNvPr id="0" name=""/>
        <dsp:cNvSpPr/>
      </dsp:nvSpPr>
      <dsp:spPr>
        <a:xfrm>
          <a:off x="4312974" y="1624403"/>
          <a:ext cx="1071672" cy="1071672"/>
        </a:xfrm>
        <a:prstGeom prst="ellipse">
          <a:avLst/>
        </a:prstGeom>
        <a:solidFill>
          <a:schemeClr val="accent5">
            <a:hueOff val="-2838251"/>
            <a:satOff val="11375"/>
            <a:lumOff val="24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SA" sz="1600" b="1" kern="1200" dirty="0" smtClean="0"/>
            <a:t>3.تحديد المشكلة </a:t>
          </a:r>
          <a:endParaRPr lang="ar-SA" sz="1600" b="1" kern="1200" dirty="0"/>
        </a:p>
      </dsp:txBody>
      <dsp:txXfrm>
        <a:off x="4469917" y="1781346"/>
        <a:ext cx="757786" cy="757786"/>
      </dsp:txXfrm>
    </dsp:sp>
    <dsp:sp modelId="{098908CC-01D9-4864-9879-0B023554FCCC}">
      <dsp:nvSpPr>
        <dsp:cNvPr id="0" name=""/>
        <dsp:cNvSpPr/>
      </dsp:nvSpPr>
      <dsp:spPr>
        <a:xfrm rot="2700000">
          <a:off x="3832848" y="2876263"/>
          <a:ext cx="177851" cy="27469"/>
        </a:xfrm>
        <a:custGeom>
          <a:avLst/>
          <a:gdLst/>
          <a:ahLst/>
          <a:cxnLst/>
          <a:rect l="0" t="0" r="0" b="0"/>
          <a:pathLst>
            <a:path>
              <a:moveTo>
                <a:pt x="0" y="13734"/>
              </a:moveTo>
              <a:lnTo>
                <a:pt x="177851" y="1373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3917327" y="2885551"/>
        <a:ext cx="8892" cy="8892"/>
      </dsp:txXfrm>
    </dsp:sp>
    <dsp:sp modelId="{C4ADAF82-C7D5-4531-B6B8-6F2594B6316D}">
      <dsp:nvSpPr>
        <dsp:cNvPr id="0" name=""/>
        <dsp:cNvSpPr/>
      </dsp:nvSpPr>
      <dsp:spPr>
        <a:xfrm>
          <a:off x="3827710" y="2795934"/>
          <a:ext cx="1071672" cy="1071672"/>
        </a:xfrm>
        <a:prstGeom prst="ellipse">
          <a:avLst/>
        </a:prstGeom>
        <a:solidFill>
          <a:schemeClr val="accent5">
            <a:hueOff val="-4257376"/>
            <a:satOff val="17062"/>
            <a:lumOff val="36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SA" sz="1600" b="1" kern="1200" dirty="0" smtClean="0"/>
            <a:t>4.تقييم البيئة</a:t>
          </a:r>
          <a:endParaRPr lang="ar-SA" sz="1600" b="1" kern="1200" dirty="0"/>
        </a:p>
      </dsp:txBody>
      <dsp:txXfrm>
        <a:off x="3984653" y="2952877"/>
        <a:ext cx="757786" cy="757786"/>
      </dsp:txXfrm>
    </dsp:sp>
    <dsp:sp modelId="{3B7DA356-7879-4BD2-BCC4-17D242DD4156}">
      <dsp:nvSpPr>
        <dsp:cNvPr id="0" name=""/>
        <dsp:cNvSpPr/>
      </dsp:nvSpPr>
      <dsp:spPr>
        <a:xfrm rot="5400000">
          <a:off x="3094742" y="3170190"/>
          <a:ext cx="194546" cy="27469"/>
        </a:xfrm>
        <a:custGeom>
          <a:avLst/>
          <a:gdLst/>
          <a:ahLst/>
          <a:cxnLst/>
          <a:rect l="0" t="0" r="0" b="0"/>
          <a:pathLst>
            <a:path>
              <a:moveTo>
                <a:pt x="0" y="13734"/>
              </a:moveTo>
              <a:lnTo>
                <a:pt x="194546" y="1373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3187152" y="3179061"/>
        <a:ext cx="9727" cy="9727"/>
      </dsp:txXfrm>
    </dsp:sp>
    <dsp:sp modelId="{A31DF120-AA4A-41A3-B0AE-0DC819B44843}">
      <dsp:nvSpPr>
        <dsp:cNvPr id="0" name=""/>
        <dsp:cNvSpPr/>
      </dsp:nvSpPr>
      <dsp:spPr>
        <a:xfrm>
          <a:off x="2656179" y="3281198"/>
          <a:ext cx="1071672" cy="1071672"/>
        </a:xfrm>
        <a:prstGeom prst="ellipse">
          <a:avLst/>
        </a:prstGeom>
        <a:solidFill>
          <a:schemeClr val="accent5">
            <a:hueOff val="-5676501"/>
            <a:satOff val="22749"/>
            <a:lumOff val="49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SA" sz="1600" b="1" kern="1200" dirty="0" smtClean="0"/>
            <a:t>5.حل المشكلة </a:t>
          </a:r>
          <a:endParaRPr lang="ar-SA" sz="1600" b="1" kern="1200" dirty="0"/>
        </a:p>
      </dsp:txBody>
      <dsp:txXfrm>
        <a:off x="2813122" y="3438141"/>
        <a:ext cx="757786" cy="757786"/>
      </dsp:txXfrm>
    </dsp:sp>
    <dsp:sp modelId="{949A58D4-0918-48D6-867A-6A1CD0549354}">
      <dsp:nvSpPr>
        <dsp:cNvPr id="0" name=""/>
        <dsp:cNvSpPr/>
      </dsp:nvSpPr>
      <dsp:spPr>
        <a:xfrm rot="8100000">
          <a:off x="2373332" y="2876263"/>
          <a:ext cx="177851" cy="27469"/>
        </a:xfrm>
        <a:custGeom>
          <a:avLst/>
          <a:gdLst/>
          <a:ahLst/>
          <a:cxnLst/>
          <a:rect l="0" t="0" r="0" b="0"/>
          <a:pathLst>
            <a:path>
              <a:moveTo>
                <a:pt x="0" y="13734"/>
              </a:moveTo>
              <a:lnTo>
                <a:pt x="177851" y="1373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rot="10800000">
        <a:off x="2457811" y="2885551"/>
        <a:ext cx="8892" cy="8892"/>
      </dsp:txXfrm>
    </dsp:sp>
    <dsp:sp modelId="{913F1D05-C2CB-4C05-B4F9-AE8AB5893DDE}">
      <dsp:nvSpPr>
        <dsp:cNvPr id="0" name=""/>
        <dsp:cNvSpPr/>
      </dsp:nvSpPr>
      <dsp:spPr>
        <a:xfrm>
          <a:off x="1484648" y="2795934"/>
          <a:ext cx="1071672" cy="1071672"/>
        </a:xfrm>
        <a:prstGeom prst="ellipse">
          <a:avLst/>
        </a:prstGeom>
        <a:solidFill>
          <a:schemeClr val="accent5">
            <a:hueOff val="-7095626"/>
            <a:satOff val="28436"/>
            <a:lumOff val="61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SA" sz="1600" b="1" kern="1200" dirty="0" smtClean="0"/>
            <a:t>6.اتخاذ القرارات</a:t>
          </a:r>
          <a:endParaRPr lang="ar-SA" sz="1600" b="1" kern="1200" dirty="0"/>
        </a:p>
      </dsp:txBody>
      <dsp:txXfrm>
        <a:off x="1641591" y="2952877"/>
        <a:ext cx="757786" cy="757786"/>
      </dsp:txXfrm>
    </dsp:sp>
    <dsp:sp modelId="{8482069C-EECE-4333-91DB-CB4F3AFB20B9}">
      <dsp:nvSpPr>
        <dsp:cNvPr id="0" name=""/>
        <dsp:cNvSpPr/>
      </dsp:nvSpPr>
      <dsp:spPr>
        <a:xfrm rot="10800000">
          <a:off x="2071057" y="2146505"/>
          <a:ext cx="160219" cy="27469"/>
        </a:xfrm>
        <a:custGeom>
          <a:avLst/>
          <a:gdLst/>
          <a:ahLst/>
          <a:cxnLst/>
          <a:rect l="0" t="0" r="0" b="0"/>
          <a:pathLst>
            <a:path>
              <a:moveTo>
                <a:pt x="0" y="13734"/>
              </a:moveTo>
              <a:lnTo>
                <a:pt x="160219" y="1373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rot="10800000">
        <a:off x="2147161" y="2156234"/>
        <a:ext cx="8010" cy="8010"/>
      </dsp:txXfrm>
    </dsp:sp>
    <dsp:sp modelId="{2FD7128E-DCF3-40FA-B3FA-C5E6FCF2AEB1}">
      <dsp:nvSpPr>
        <dsp:cNvPr id="0" name=""/>
        <dsp:cNvSpPr/>
      </dsp:nvSpPr>
      <dsp:spPr>
        <a:xfrm>
          <a:off x="999384" y="1624403"/>
          <a:ext cx="1071672" cy="1071672"/>
        </a:xfrm>
        <a:prstGeom prst="ellipse">
          <a:avLst/>
        </a:prstGeom>
        <a:solidFill>
          <a:schemeClr val="accent5">
            <a:hueOff val="-8514751"/>
            <a:satOff val="34124"/>
            <a:lumOff val="73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SA" sz="1600" b="1" kern="1200" dirty="0" smtClean="0"/>
            <a:t>7.استراتيجيات اضافية</a:t>
          </a:r>
          <a:endParaRPr lang="ar-SA" sz="1600" b="1" kern="1200" dirty="0"/>
        </a:p>
      </dsp:txBody>
      <dsp:txXfrm>
        <a:off x="1156327" y="1781346"/>
        <a:ext cx="757786" cy="757786"/>
      </dsp:txXfrm>
    </dsp:sp>
    <dsp:sp modelId="{E8A0E673-2791-4351-9008-3707EE46051A}">
      <dsp:nvSpPr>
        <dsp:cNvPr id="0" name=""/>
        <dsp:cNvSpPr/>
      </dsp:nvSpPr>
      <dsp:spPr>
        <a:xfrm rot="13500000">
          <a:off x="2373332" y="1416747"/>
          <a:ext cx="177851" cy="27469"/>
        </a:xfrm>
        <a:custGeom>
          <a:avLst/>
          <a:gdLst/>
          <a:ahLst/>
          <a:cxnLst/>
          <a:rect l="0" t="0" r="0" b="0"/>
          <a:pathLst>
            <a:path>
              <a:moveTo>
                <a:pt x="0" y="13734"/>
              </a:moveTo>
              <a:lnTo>
                <a:pt x="177851" y="1373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rot="10800000">
        <a:off x="2457811" y="1426035"/>
        <a:ext cx="8892" cy="8892"/>
      </dsp:txXfrm>
    </dsp:sp>
    <dsp:sp modelId="{5FF122C5-A490-47CA-9EBF-139E43D862D8}">
      <dsp:nvSpPr>
        <dsp:cNvPr id="0" name=""/>
        <dsp:cNvSpPr/>
      </dsp:nvSpPr>
      <dsp:spPr>
        <a:xfrm>
          <a:off x="1484648" y="452872"/>
          <a:ext cx="1071672" cy="1071672"/>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SA" sz="1600" b="1" kern="1200" dirty="0" smtClean="0"/>
            <a:t>8.الإنهاء </a:t>
          </a:r>
          <a:endParaRPr lang="ar-SA" sz="1600" b="1" kern="1200" dirty="0"/>
        </a:p>
      </dsp:txBody>
      <dsp:txXfrm>
        <a:off x="1641591" y="609815"/>
        <a:ext cx="757786" cy="757786"/>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4AF5476E-6E7D-422B-9B49-0D7B7CFBEAAF}" type="datetimeFigureOut">
              <a:rPr lang="ar-SA" smtClean="0"/>
              <a:pPr/>
              <a:t>24/04/37</a:t>
            </a:fld>
            <a:endParaRPr lang="ar-SA"/>
          </a:p>
        </p:txBody>
      </p:sp>
      <p:sp>
        <p:nvSpPr>
          <p:cNvPr id="4" name="عنصر نائب للتذييل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r>
              <a:rPr lang="ar-SA" smtClean="0"/>
              <a:t>جامعة الملك سعود - 2016</a:t>
            </a:r>
            <a:endParaRPr lang="ar-SA"/>
          </a:p>
        </p:txBody>
      </p:sp>
      <p:sp>
        <p:nvSpPr>
          <p:cNvPr id="5" name="عنصر نائب لرقم الشريحة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A92A7E89-43B1-449B-BFD1-AB5A444A6D3A}" type="slidenum">
              <a:rPr lang="ar-SA" smtClean="0"/>
              <a:pPr/>
              <a:t>‹#›</a:t>
            </a:fld>
            <a:endParaRPr lang="ar-SA"/>
          </a:p>
        </p:txBody>
      </p:sp>
    </p:spTree>
    <p:extLst>
      <p:ext uri="{BB962C8B-B14F-4D97-AF65-F5344CB8AC3E}">
        <p14:creationId xmlns:p14="http://schemas.microsoft.com/office/powerpoint/2010/main" val="296997390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2F9D740-211E-4EA5-8423-F075AD8F8DFF}" type="datetimeFigureOut">
              <a:rPr lang="ar-SA" smtClean="0"/>
              <a:pPr/>
              <a:t>24/04/37</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r>
              <a:rPr lang="ar-SA" smtClean="0"/>
              <a:t>جامعة الملك سعود - 2016</a:t>
            </a:r>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9B759E1-5662-4348-AD36-C2298BB18C03}" type="slidenum">
              <a:rPr lang="ar-SA" smtClean="0"/>
              <a:pPr/>
              <a:t>‹#›</a:t>
            </a:fld>
            <a:endParaRPr lang="ar-SA"/>
          </a:p>
        </p:txBody>
      </p:sp>
    </p:spTree>
    <p:extLst>
      <p:ext uri="{BB962C8B-B14F-4D97-AF65-F5344CB8AC3E}">
        <p14:creationId xmlns:p14="http://schemas.microsoft.com/office/powerpoint/2010/main" val="4000444858"/>
      </p:ext>
    </p:extLst>
  </p:cSld>
  <p:clrMap bg1="lt1" tx1="dk1" bg2="lt2" tx2="dk2" accent1="accent1" accent2="accent2" accent3="accent3" accent4="accent4" accent5="accent5" accent6="accent6" hlink="hlink" folHlink="folHlink"/>
  <p:hf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41A5B75-EC43-4BC6-97AA-C07CCA72C699}" type="datetime1">
              <a:rPr lang="ar-SA" smtClean="0"/>
              <a:pPr/>
              <a:t>24/04/37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8CEA357-1EBD-4E8C-9F14-2A5CA2823E1D}" type="datetime1">
              <a:rPr lang="ar-SA" smtClean="0"/>
              <a:pPr/>
              <a:t>24/04/37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F3D2E5B-C6AD-4E27-BDC0-B0F2747CC771}" type="datetime1">
              <a:rPr lang="ar-SA" smtClean="0"/>
              <a:pPr/>
              <a:t>24/04/37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1293F80-236D-44BD-827C-274F4A9D0041}" type="datetime1">
              <a:rPr lang="ar-SA" smtClean="0"/>
              <a:pPr/>
              <a:t>24/04/37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D198384-DCD9-4259-99E3-894F01DD384D}" type="datetime1">
              <a:rPr lang="ar-SA" smtClean="0"/>
              <a:pPr/>
              <a:t>24/04/37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D8C03EA-B3D0-41AB-989A-1A5E4E08B39C}" type="datetime1">
              <a:rPr lang="ar-SA" smtClean="0"/>
              <a:pPr/>
              <a:t>24/04/37</a:t>
            </a:fld>
            <a:endParaRPr lang="ar-SA"/>
          </a:p>
        </p:txBody>
      </p:sp>
      <p:sp>
        <p:nvSpPr>
          <p:cNvPr id="6" name="عنصر نائب للتذييل 5"/>
          <p:cNvSpPr>
            <a:spLocks noGrp="1"/>
          </p:cNvSpPr>
          <p:nvPr>
            <p:ph type="ftr" sz="quarter" idx="11"/>
          </p:nvPr>
        </p:nvSpPr>
        <p:spPr/>
        <p:txBody>
          <a:bodyPr/>
          <a:lstStyle/>
          <a:p>
            <a:r>
              <a:rPr lang="ar-SA" smtClean="0"/>
              <a:t>جامعة الملك سعود - 2016</a:t>
            </a:r>
            <a:endParaRPr lang="ar-SA"/>
          </a:p>
        </p:txBody>
      </p:sp>
      <p:sp>
        <p:nvSpPr>
          <p:cNvPr id="7" name="عنصر نائب لرقم الشريحة 6"/>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FCFE179-94A8-4B29-AFDE-C29D47E2D60D}" type="datetime1">
              <a:rPr lang="ar-SA" smtClean="0"/>
              <a:pPr/>
              <a:t>24/04/37</a:t>
            </a:fld>
            <a:endParaRPr lang="ar-SA"/>
          </a:p>
        </p:txBody>
      </p:sp>
      <p:sp>
        <p:nvSpPr>
          <p:cNvPr id="8" name="عنصر نائب للتذييل 7"/>
          <p:cNvSpPr>
            <a:spLocks noGrp="1"/>
          </p:cNvSpPr>
          <p:nvPr>
            <p:ph type="ftr" sz="quarter" idx="11"/>
          </p:nvPr>
        </p:nvSpPr>
        <p:spPr/>
        <p:txBody>
          <a:bodyPr/>
          <a:lstStyle/>
          <a:p>
            <a:r>
              <a:rPr lang="ar-SA" smtClean="0"/>
              <a:t>جامعة الملك سعود - 2016</a:t>
            </a:r>
            <a:endParaRPr lang="ar-SA"/>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93C536E-D610-4C24-868F-AFE3B1B1784D}" type="datetime1">
              <a:rPr lang="ar-SA" smtClean="0"/>
              <a:pPr/>
              <a:t>24/04/37</a:t>
            </a:fld>
            <a:endParaRPr lang="ar-SA"/>
          </a:p>
        </p:txBody>
      </p:sp>
      <p:sp>
        <p:nvSpPr>
          <p:cNvPr id="4" name="عنصر نائب للتذييل 3"/>
          <p:cNvSpPr>
            <a:spLocks noGrp="1"/>
          </p:cNvSpPr>
          <p:nvPr>
            <p:ph type="ftr" sz="quarter" idx="11"/>
          </p:nvPr>
        </p:nvSpPr>
        <p:spPr/>
        <p:txBody>
          <a:bodyPr/>
          <a:lstStyle/>
          <a:p>
            <a:r>
              <a:rPr lang="ar-SA" smtClean="0"/>
              <a:t>جامعة الملك سعود - 2016</a:t>
            </a:r>
            <a:endParaRPr lang="ar-SA"/>
          </a:p>
        </p:txBody>
      </p:sp>
      <p:sp>
        <p:nvSpPr>
          <p:cNvPr id="5" name="عنصر نائب لرقم الشريحة 4"/>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EA311C1-BDA4-499C-AB8F-BFD14D84F1B0}" type="datetime1">
              <a:rPr lang="ar-SA" smtClean="0"/>
              <a:pPr/>
              <a:t>24/04/37</a:t>
            </a:fld>
            <a:endParaRPr lang="ar-SA"/>
          </a:p>
        </p:txBody>
      </p:sp>
      <p:sp>
        <p:nvSpPr>
          <p:cNvPr id="3" name="عنصر نائب للتذييل 2"/>
          <p:cNvSpPr>
            <a:spLocks noGrp="1"/>
          </p:cNvSpPr>
          <p:nvPr>
            <p:ph type="ftr" sz="quarter" idx="11"/>
          </p:nvPr>
        </p:nvSpPr>
        <p:spPr/>
        <p:txBody>
          <a:bodyPr/>
          <a:lstStyle/>
          <a:p>
            <a:r>
              <a:rPr lang="ar-SA" smtClean="0"/>
              <a:t>جامعة الملك سعود - 2016</a:t>
            </a:r>
            <a:endParaRPr lang="ar-SA"/>
          </a:p>
        </p:txBody>
      </p:sp>
      <p:sp>
        <p:nvSpPr>
          <p:cNvPr id="4" name="عنصر نائب لرقم الشريحة 3"/>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2A21A7F-F240-446C-9548-702512AEDCAD}" type="datetime1">
              <a:rPr lang="ar-SA" smtClean="0"/>
              <a:pPr/>
              <a:t>24/04/37</a:t>
            </a:fld>
            <a:endParaRPr lang="ar-SA"/>
          </a:p>
        </p:txBody>
      </p:sp>
      <p:sp>
        <p:nvSpPr>
          <p:cNvPr id="6" name="عنصر نائب للتذييل 5"/>
          <p:cNvSpPr>
            <a:spLocks noGrp="1"/>
          </p:cNvSpPr>
          <p:nvPr>
            <p:ph type="ftr" sz="quarter" idx="11"/>
          </p:nvPr>
        </p:nvSpPr>
        <p:spPr/>
        <p:txBody>
          <a:bodyPr/>
          <a:lstStyle/>
          <a:p>
            <a:r>
              <a:rPr lang="ar-SA" smtClean="0"/>
              <a:t>جامعة الملك سعود - 2016</a:t>
            </a:r>
            <a:endParaRPr lang="ar-SA"/>
          </a:p>
        </p:txBody>
      </p:sp>
      <p:sp>
        <p:nvSpPr>
          <p:cNvPr id="7" name="عنصر نائب لرقم الشريحة 6"/>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82470E7-362A-4A72-B2F9-DAC7C56EBDF4}" type="datetime1">
              <a:rPr lang="ar-SA" smtClean="0"/>
              <a:pPr/>
              <a:t>24/04/37</a:t>
            </a:fld>
            <a:endParaRPr lang="ar-SA"/>
          </a:p>
        </p:txBody>
      </p:sp>
      <p:sp>
        <p:nvSpPr>
          <p:cNvPr id="6" name="عنصر نائب للتذييل 5"/>
          <p:cNvSpPr>
            <a:spLocks noGrp="1"/>
          </p:cNvSpPr>
          <p:nvPr>
            <p:ph type="ftr" sz="quarter" idx="11"/>
          </p:nvPr>
        </p:nvSpPr>
        <p:spPr/>
        <p:txBody>
          <a:bodyPr/>
          <a:lstStyle/>
          <a:p>
            <a:r>
              <a:rPr lang="ar-SA" smtClean="0"/>
              <a:t>جامعة الملك سعود - 2016</a:t>
            </a:r>
            <a:endParaRPr lang="ar-SA"/>
          </a:p>
        </p:txBody>
      </p:sp>
      <p:sp>
        <p:nvSpPr>
          <p:cNvPr id="7" name="عنصر نائب لرقم الشريحة 6"/>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4046B4B-AA0F-498F-878C-47B02C0D833B}" type="datetime1">
              <a:rPr lang="ar-SA" smtClean="0"/>
              <a:pPr/>
              <a:t>24/04/37</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SA" smtClean="0"/>
              <a:t>جامعة الملك سعود - 2016</a:t>
            </a:r>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6E144E9-FD18-40EB-BD00-57D6D426D25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Bar dir="vert"/>
  </p:transition>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txBox="1">
            <a:spLocks/>
          </p:cNvSpPr>
          <p:nvPr/>
        </p:nvSpPr>
        <p:spPr>
          <a:xfrm>
            <a:off x="755576" y="3645024"/>
            <a:ext cx="7630616" cy="2808312"/>
          </a:xfrm>
          <a:prstGeom prst="rect">
            <a:avLst/>
          </a:prstGeom>
        </p:spPr>
        <p:txBody>
          <a:bodyPr/>
          <a:lstStyle/>
          <a:p>
            <a:pPr algn="ctr"/>
            <a:r>
              <a:rPr lang="ar-SA" sz="5400" dirty="0" smtClean="0"/>
              <a:t> </a:t>
            </a:r>
            <a:r>
              <a:rPr lang="ar-SA" sz="5400" dirty="0" smtClean="0">
                <a:solidFill>
                  <a:schemeClr val="accent1">
                    <a:lumMod val="75000"/>
                  </a:schemeClr>
                </a:solidFill>
              </a:rPr>
              <a:t>التوجيه والإرشاد النفسي </a:t>
            </a:r>
          </a:p>
          <a:p>
            <a:pPr algn="ctr"/>
            <a:r>
              <a:rPr lang="en-US" sz="5400" dirty="0" smtClean="0"/>
              <a:t>Guidance and Counseling</a:t>
            </a:r>
          </a:p>
          <a:p>
            <a:pPr algn="ctr"/>
            <a:r>
              <a:rPr lang="ar-SA" sz="4000" dirty="0" smtClean="0">
                <a:solidFill>
                  <a:srgbClr val="FF0000"/>
                </a:solidFill>
              </a:rPr>
              <a:t>الفصل الأول </a:t>
            </a:r>
          </a:p>
          <a:p>
            <a:pPr algn="ctr"/>
            <a:endParaRPr kumimoji="0" lang="ar-SA" sz="5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عنصر نائب لرقم الشريحة 7"/>
          <p:cNvSpPr>
            <a:spLocks noGrp="1"/>
          </p:cNvSpPr>
          <p:nvPr>
            <p:ph type="sldNum" sz="quarter" idx="12"/>
          </p:nvPr>
        </p:nvSpPr>
        <p:spPr/>
        <p:txBody>
          <a:bodyPr/>
          <a:lstStyle/>
          <a:p>
            <a:fld id="{76E144E9-FD18-40EB-BD00-57D6D426D25B}" type="slidenum">
              <a:rPr lang="ar-SA" smtClean="0"/>
              <a:pPr/>
              <a:t>1</a:t>
            </a:fld>
            <a:endParaRPr lang="ar-SA" dirty="0"/>
          </a:p>
        </p:txBody>
      </p:sp>
      <p:sp>
        <p:nvSpPr>
          <p:cNvPr id="9" name="عنصر نائب للتذييل 8"/>
          <p:cNvSpPr>
            <a:spLocks noGrp="1"/>
          </p:cNvSpPr>
          <p:nvPr>
            <p:ph type="ftr" sz="quarter" idx="11"/>
          </p:nvPr>
        </p:nvSpPr>
        <p:spPr/>
        <p:txBody>
          <a:bodyPr/>
          <a:lstStyle/>
          <a:p>
            <a:r>
              <a:rPr lang="ar-SA" dirty="0" smtClean="0"/>
              <a:t>جامعة الملك </a:t>
            </a:r>
            <a:r>
              <a:rPr lang="ar-SA" dirty="0" err="1" smtClean="0"/>
              <a:t>سعود </a:t>
            </a:r>
            <a:r>
              <a:rPr lang="ar-SA" dirty="0" smtClean="0"/>
              <a:t>- 2016</a:t>
            </a:r>
            <a:endParaRPr lang="ar-SA" dirty="0"/>
          </a:p>
        </p:txBody>
      </p:sp>
      <p:pic>
        <p:nvPicPr>
          <p:cNvPr id="18434" name="Picture 2" descr="http://healthy-food.ws/images/img_1/1c915951e60f2ce03c8f2883ca828ade.png"/>
          <p:cNvPicPr>
            <a:picLocks noChangeAspect="1" noChangeArrowheads="1"/>
          </p:cNvPicPr>
          <p:nvPr/>
        </p:nvPicPr>
        <p:blipFill>
          <a:blip r:embed="rId2" cstate="print"/>
          <a:srcRect/>
          <a:stretch>
            <a:fillRect/>
          </a:stretch>
        </p:blipFill>
        <p:spPr bwMode="auto">
          <a:xfrm>
            <a:off x="0" y="0"/>
            <a:ext cx="9144000" cy="3456384"/>
          </a:xfrm>
          <a:prstGeom prst="rect">
            <a:avLst/>
          </a:prstGeom>
          <a:noFill/>
        </p:spPr>
      </p:pic>
    </p:spTree>
  </p:cSld>
  <p:clrMapOvr>
    <a:masterClrMapping/>
  </p:clrMapOvr>
  <p:transition>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123728" y="332656"/>
            <a:ext cx="5436104" cy="1446550"/>
          </a:xfrm>
          <a:prstGeom prst="rect">
            <a:avLst/>
          </a:prstGeom>
          <a:noFill/>
        </p:spPr>
        <p:txBody>
          <a:bodyPr wrap="none" lIns="91440" tIns="45720" rIns="91440" bIns="45720">
            <a:spAutoFit/>
          </a:bodyPr>
          <a:lstStyle/>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أوجه التشابه و الاختلاف بين</a:t>
            </a:r>
          </a:p>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 الإرشاد و العلاج النفسي </a:t>
            </a:r>
            <a:endParaRPr lang="ar-SA" sz="3200" b="1" dirty="0">
              <a:ln w="17780" cmpd="sng">
                <a:solidFill>
                  <a:srgbClr val="FFFFFF"/>
                </a:solidFill>
                <a:prstDash val="solid"/>
                <a:miter lim="800000"/>
              </a:ln>
              <a:solidFill>
                <a:schemeClr val="accent1"/>
              </a:solidFill>
              <a:effectLst>
                <a:outerShdw blurRad="50800" algn="tl" rotWithShape="0">
                  <a:srgbClr val="000000"/>
                </a:outerShdw>
              </a:effectLst>
            </a:endParaRP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1" name="عنصر نائب لرقم الشريحة 20"/>
          <p:cNvSpPr>
            <a:spLocks noGrp="1"/>
          </p:cNvSpPr>
          <p:nvPr>
            <p:ph type="sldNum" sz="quarter" idx="12"/>
          </p:nvPr>
        </p:nvSpPr>
        <p:spPr/>
        <p:txBody>
          <a:bodyPr/>
          <a:lstStyle/>
          <a:p>
            <a:fld id="{76E144E9-FD18-40EB-BD00-57D6D426D25B}" type="slidenum">
              <a:rPr lang="ar-SA" smtClean="0"/>
              <a:pPr/>
              <a:t>10</a:t>
            </a:fld>
            <a:endParaRPr lang="ar-SA"/>
          </a:p>
        </p:txBody>
      </p:sp>
      <p:sp>
        <p:nvSpPr>
          <p:cNvPr id="22" name="عنصر نائب للتذييل 21"/>
          <p:cNvSpPr>
            <a:spLocks noGrp="1"/>
          </p:cNvSpPr>
          <p:nvPr>
            <p:ph type="ftr" sz="quarter" idx="11"/>
          </p:nvPr>
        </p:nvSpPr>
        <p:spPr/>
        <p:txBody>
          <a:bodyPr/>
          <a:lstStyle/>
          <a:p>
            <a:r>
              <a:rPr lang="ar-SA" smtClean="0"/>
              <a:t>جامعة الملك سعود - 2016</a:t>
            </a:r>
            <a:endParaRPr lang="ar-SA"/>
          </a:p>
        </p:txBody>
      </p:sp>
      <p:pic>
        <p:nvPicPr>
          <p:cNvPr id="13" name="Picture 1" descr="C:\Users\lenovo\Desktop\سلوى حمصاني\images.jpg"/>
          <p:cNvPicPr>
            <a:picLocks noChangeArrowheads="1"/>
          </p:cNvPicPr>
          <p:nvPr/>
        </p:nvPicPr>
        <p:blipFill>
          <a:blip r:embed="rId2" cstate="print"/>
          <a:srcRect l="4406" r="7472"/>
          <a:stretch>
            <a:fillRect/>
          </a:stretch>
        </p:blipFill>
        <p:spPr bwMode="auto">
          <a:xfrm>
            <a:off x="539552" y="620688"/>
            <a:ext cx="1044000" cy="1009800"/>
          </a:xfrm>
          <a:prstGeom prst="flowChartConnector">
            <a:avLst/>
          </a:prstGeom>
          <a:noFill/>
          <a:ln>
            <a:solidFill>
              <a:schemeClr val="accent1"/>
            </a:solidFill>
          </a:ln>
        </p:spPr>
      </p:pic>
      <p:sp>
        <p:nvSpPr>
          <p:cNvPr id="15" name="مستطيل 14"/>
          <p:cNvSpPr/>
          <p:nvPr/>
        </p:nvSpPr>
        <p:spPr>
          <a:xfrm>
            <a:off x="2051720" y="2466066"/>
            <a:ext cx="5272891" cy="31486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7" name="مربع نص 26"/>
          <p:cNvSpPr txBox="1"/>
          <p:nvPr/>
        </p:nvSpPr>
        <p:spPr>
          <a:xfrm>
            <a:off x="1331640" y="2204864"/>
            <a:ext cx="6624736" cy="3970318"/>
          </a:xfrm>
          <a:prstGeom prst="rect">
            <a:avLst/>
          </a:prstGeom>
          <a:noFill/>
        </p:spPr>
        <p:txBody>
          <a:bodyPr wrap="square" rtlCol="1">
            <a:spAutoFit/>
          </a:bodyPr>
          <a:lstStyle/>
          <a:p>
            <a:pPr algn="justLow">
              <a:lnSpc>
                <a:spcPct val="150000"/>
              </a:lnSpc>
              <a:buClr>
                <a:srgbClr val="FF0000"/>
              </a:buClr>
              <a:buFont typeface="Wingdings" pitchFamily="2" charset="2"/>
              <a:buChar char="v"/>
            </a:pPr>
            <a:r>
              <a:rPr lang="ar-SA" sz="2400" dirty="0" smtClean="0"/>
              <a:t> حيث أن العلاقة بين المرشد و </a:t>
            </a:r>
            <a:r>
              <a:rPr lang="ar-SA" sz="2400" dirty="0" err="1" smtClean="0"/>
              <a:t>المسترشد </a:t>
            </a:r>
            <a:r>
              <a:rPr lang="ar-SA" sz="2400" dirty="0" smtClean="0">
                <a:latin typeface="Times New Roman" pitchFamily="18" charset="0"/>
                <a:cs typeface="Times New Roman" pitchFamily="18" charset="0"/>
              </a:rPr>
              <a:t>، </a:t>
            </a:r>
            <a:r>
              <a:rPr lang="ar-SA" sz="2400" dirty="0" smtClean="0"/>
              <a:t>و كذلك بين المعالج و </a:t>
            </a:r>
            <a:r>
              <a:rPr lang="ar-SA" sz="2400" dirty="0" err="1" smtClean="0"/>
              <a:t>المتعالج</a:t>
            </a:r>
            <a:r>
              <a:rPr lang="ar-SA" sz="2400" dirty="0" smtClean="0"/>
              <a:t> ذات أهمية كبيرة في </a:t>
            </a:r>
            <a:r>
              <a:rPr lang="ar-SA" sz="2400" dirty="0" err="1" smtClean="0"/>
              <a:t>كليهما .</a:t>
            </a:r>
            <a:r>
              <a:rPr lang="ar-SA" sz="2400" dirty="0" smtClean="0"/>
              <a:t/>
            </a:r>
            <a:br>
              <a:rPr lang="ar-SA" sz="2400" dirty="0" smtClean="0"/>
            </a:br>
            <a:endParaRPr lang="ar-SA" sz="2400" dirty="0" smtClean="0"/>
          </a:p>
          <a:p>
            <a:pPr algn="justLow">
              <a:lnSpc>
                <a:spcPct val="150000"/>
              </a:lnSpc>
              <a:buClr>
                <a:srgbClr val="FF0000"/>
              </a:buClr>
              <a:buFont typeface="Wingdings" pitchFamily="2" charset="2"/>
              <a:buChar char="v"/>
            </a:pPr>
            <a:r>
              <a:rPr lang="ar-SA" sz="2400" dirty="0" smtClean="0"/>
              <a:t> كما يتلقى كل من المرشد النفسي و المعالج النفسي التعليم </a:t>
            </a:r>
            <a:r>
              <a:rPr lang="ar-SA" sz="2400" dirty="0" err="1" smtClean="0"/>
              <a:t>ذاته </a:t>
            </a:r>
            <a:r>
              <a:rPr lang="ar-SA" sz="2400" dirty="0" smtClean="0">
                <a:latin typeface="Times New Roman" pitchFamily="18" charset="0"/>
                <a:cs typeface="Times New Roman" pitchFamily="18" charset="0"/>
              </a:rPr>
              <a:t>، و يستخدمان النظريات و الأساليب ذاتها في الإرشاد و العلاج </a:t>
            </a:r>
            <a:r>
              <a:rPr lang="ar-SA" sz="2400" dirty="0" err="1" smtClean="0">
                <a:latin typeface="Times New Roman" pitchFamily="18" charset="0"/>
                <a:cs typeface="Times New Roman" pitchFamily="18" charset="0"/>
              </a:rPr>
              <a:t>النفسي .</a:t>
            </a:r>
            <a:r>
              <a:rPr lang="ar-SA" sz="2400" dirty="0" smtClean="0">
                <a:latin typeface="Times New Roman" pitchFamily="18" charset="0"/>
                <a:cs typeface="Times New Roman" pitchFamily="18" charset="0"/>
              </a:rPr>
              <a:t> و لكن الاختلاف بينهما هو اختلاف في الدرجة و ليس في </a:t>
            </a:r>
            <a:r>
              <a:rPr lang="ar-SA" sz="2400" dirty="0" err="1" smtClean="0">
                <a:latin typeface="Times New Roman" pitchFamily="18" charset="0"/>
                <a:cs typeface="Times New Roman" pitchFamily="18" charset="0"/>
              </a:rPr>
              <a:t>النوع </a:t>
            </a:r>
            <a:r>
              <a:rPr lang="ar-SA" sz="2400" dirty="0" smtClean="0">
                <a:latin typeface="Times New Roman" pitchFamily="18" charset="0"/>
                <a:cs typeface="Times New Roman" pitchFamily="18" charset="0"/>
              </a:rPr>
              <a:t>، و أنه يصعب التفريق بين الإرشاد و العلاج </a:t>
            </a:r>
            <a:r>
              <a:rPr lang="ar-SA" sz="2400" dirty="0" err="1" smtClean="0">
                <a:latin typeface="Times New Roman" pitchFamily="18" charset="0"/>
                <a:cs typeface="Times New Roman" pitchFamily="18" charset="0"/>
              </a:rPr>
              <a:t>النفسي.</a:t>
            </a:r>
            <a:r>
              <a:rPr lang="ar-SA" sz="2400" dirty="0" smtClean="0">
                <a:latin typeface="Times New Roman" pitchFamily="18" charset="0"/>
                <a:cs typeface="Times New Roman" pitchFamily="18" charset="0"/>
              </a:rPr>
              <a:t> </a:t>
            </a:r>
            <a:r>
              <a:rPr lang="ar-SA" sz="2400" dirty="0" smtClean="0"/>
              <a:t> </a:t>
            </a:r>
            <a:endParaRPr lang="ar-SA" sz="2400" dirty="0"/>
          </a:p>
        </p:txBody>
      </p:sp>
    </p:spTree>
  </p:cSld>
  <p:clrMapOvr>
    <a:masterClrMapping/>
  </p:clrMapOvr>
  <p:transition>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353760" y="332656"/>
            <a:ext cx="4976042" cy="1446550"/>
          </a:xfrm>
          <a:prstGeom prst="rect">
            <a:avLst/>
          </a:prstGeom>
          <a:noFill/>
        </p:spPr>
        <p:txBody>
          <a:bodyPr wrap="none" lIns="91440" tIns="45720" rIns="91440" bIns="45720">
            <a:spAutoFit/>
          </a:bodyPr>
          <a:lstStyle/>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أولاً: أوجه التشابه بين</a:t>
            </a:r>
          </a:p>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 الإرشاد و العلاج النفسي </a:t>
            </a:r>
            <a:endParaRPr lang="ar-SA" sz="3200" b="1" dirty="0">
              <a:ln w="17780" cmpd="sng">
                <a:solidFill>
                  <a:srgbClr val="FFFFFF"/>
                </a:solidFill>
                <a:prstDash val="solid"/>
                <a:miter lim="800000"/>
              </a:ln>
              <a:solidFill>
                <a:schemeClr val="accent1"/>
              </a:solidFill>
              <a:effectLst>
                <a:outerShdw blurRad="50800" algn="tl" rotWithShape="0">
                  <a:srgbClr val="000000"/>
                </a:outerShdw>
              </a:effectLst>
            </a:endParaRP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1" name="عنصر نائب لرقم الشريحة 20"/>
          <p:cNvSpPr>
            <a:spLocks noGrp="1"/>
          </p:cNvSpPr>
          <p:nvPr>
            <p:ph type="sldNum" sz="quarter" idx="12"/>
          </p:nvPr>
        </p:nvSpPr>
        <p:spPr/>
        <p:txBody>
          <a:bodyPr/>
          <a:lstStyle/>
          <a:p>
            <a:fld id="{76E144E9-FD18-40EB-BD00-57D6D426D25B}" type="slidenum">
              <a:rPr lang="ar-SA" smtClean="0"/>
              <a:pPr/>
              <a:t>11</a:t>
            </a:fld>
            <a:endParaRPr lang="ar-SA"/>
          </a:p>
        </p:txBody>
      </p:sp>
      <p:sp>
        <p:nvSpPr>
          <p:cNvPr id="22" name="عنصر نائب للتذييل 21"/>
          <p:cNvSpPr>
            <a:spLocks noGrp="1"/>
          </p:cNvSpPr>
          <p:nvPr>
            <p:ph type="ftr" sz="quarter" idx="11"/>
          </p:nvPr>
        </p:nvSpPr>
        <p:spPr/>
        <p:txBody>
          <a:bodyPr/>
          <a:lstStyle/>
          <a:p>
            <a:r>
              <a:rPr lang="ar-SA" smtClean="0"/>
              <a:t>جامعة الملك سعود - 2016</a:t>
            </a:r>
            <a:endParaRPr lang="ar-SA"/>
          </a:p>
        </p:txBody>
      </p:sp>
      <p:pic>
        <p:nvPicPr>
          <p:cNvPr id="13" name="Picture 1" descr="C:\Users\lenovo\Desktop\سلوى حمصاني\images.jpg"/>
          <p:cNvPicPr>
            <a:picLocks noChangeArrowheads="1"/>
          </p:cNvPicPr>
          <p:nvPr/>
        </p:nvPicPr>
        <p:blipFill>
          <a:blip r:embed="rId2" cstate="print"/>
          <a:srcRect l="4406" r="7472"/>
          <a:stretch>
            <a:fillRect/>
          </a:stretch>
        </p:blipFill>
        <p:spPr bwMode="auto">
          <a:xfrm>
            <a:off x="539552" y="620688"/>
            <a:ext cx="1044000" cy="1009800"/>
          </a:xfrm>
          <a:prstGeom prst="flowChartConnector">
            <a:avLst/>
          </a:prstGeom>
          <a:noFill/>
          <a:ln>
            <a:solidFill>
              <a:schemeClr val="accent1"/>
            </a:solidFill>
          </a:ln>
        </p:spPr>
      </p:pic>
      <p:sp>
        <p:nvSpPr>
          <p:cNvPr id="15" name="مستطيل 14"/>
          <p:cNvSpPr/>
          <p:nvPr/>
        </p:nvSpPr>
        <p:spPr>
          <a:xfrm>
            <a:off x="2051720" y="2466066"/>
            <a:ext cx="5272891" cy="31486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عنصر نائب للمحتوى 2"/>
          <p:cNvSpPr txBox="1">
            <a:spLocks/>
          </p:cNvSpPr>
          <p:nvPr/>
        </p:nvSpPr>
        <p:spPr>
          <a:xfrm>
            <a:off x="467544" y="2076872"/>
            <a:ext cx="8229600" cy="4781128"/>
          </a:xfrm>
          <a:prstGeom prst="rect">
            <a:avLst/>
          </a:prstGeom>
        </p:spPr>
        <p:txBody>
          <a:bodyPr/>
          <a:lstStyle/>
          <a:p>
            <a:pPr marL="342900" marR="0" lvl="0" indent="-342900" algn="just"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24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يتفق عدد من الباحثين على وجود عدد من أوجه التشابه بين الإرشاد والعلاج النفسي نذكر </a:t>
            </a:r>
            <a:r>
              <a:rPr kumimoji="0" lang="ar-SA" sz="2400" b="0"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منها:</a:t>
            </a:r>
            <a:endParaRPr kumimoji="0" lang="ar-SA" sz="24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a:p>
            <a:pPr marL="457200" marR="0" lvl="0" indent="-457200" algn="just" defTabSz="914400" rtl="1" eaLnBrk="1" fontAlgn="auto" latinLnBrk="0" hangingPunct="1">
              <a:lnSpc>
                <a:spcPct val="100000"/>
              </a:lnSpc>
              <a:spcBef>
                <a:spcPct val="20000"/>
              </a:spcBef>
              <a:spcAft>
                <a:spcPts val="0"/>
              </a:spcAft>
              <a:buClr>
                <a:srgbClr val="FF0000"/>
              </a:buClr>
              <a:buSzTx/>
              <a:buFont typeface="+mj-cs"/>
              <a:buAutoNum type="arabic2Minus"/>
              <a:tabLst/>
              <a:defRPr/>
            </a:pPr>
            <a:r>
              <a:rPr kumimoji="0" lang="ar-SA" sz="2200" b="0" i="0" u="none" strike="noStrike" kern="1200" cap="none" spc="0" normalizeH="0" baseline="0" noProof="0" dirty="0" smtClean="0">
                <a:ln>
                  <a:noFill/>
                </a:ln>
                <a:effectLst/>
                <a:uLnTx/>
                <a:uFillTx/>
                <a:latin typeface="Times New Roman" pitchFamily="18" charset="0"/>
                <a:ea typeface="+mn-ea"/>
                <a:cs typeface="Times New Roman" pitchFamily="18" charset="0"/>
              </a:rPr>
              <a:t>الاتفاق في الأهداف العامة والخاصة: فالهدف العام لكل منهما مساعدة المسترشد أو </a:t>
            </a:r>
            <a:r>
              <a:rPr kumimoji="0" lang="ar-SA" sz="2200" b="0" i="0" u="none" strike="noStrike" kern="1200" cap="none" spc="0" normalizeH="0" baseline="0" noProof="0" dirty="0" err="1" smtClean="0">
                <a:ln>
                  <a:noFill/>
                </a:ln>
                <a:effectLst/>
                <a:uLnTx/>
                <a:uFillTx/>
                <a:latin typeface="Times New Roman" pitchFamily="18" charset="0"/>
                <a:ea typeface="+mn-ea"/>
                <a:cs typeface="Times New Roman" pitchFamily="18" charset="0"/>
              </a:rPr>
              <a:t>المتعالج.</a:t>
            </a:r>
            <a:r>
              <a:rPr kumimoji="0" lang="ar-SA" sz="2200" b="0" i="0" u="none" strike="noStrike" kern="1200" cap="none" spc="0" normalizeH="0" baseline="0" noProof="0" dirty="0" smtClean="0">
                <a:ln>
                  <a:noFill/>
                </a:ln>
                <a:effectLst/>
                <a:uLnTx/>
                <a:uFillTx/>
                <a:latin typeface="Times New Roman" pitchFamily="18" charset="0"/>
                <a:ea typeface="+mn-ea"/>
                <a:cs typeface="Times New Roman" pitchFamily="18" charset="0"/>
              </a:rPr>
              <a:t> أما الأهداف الخاصة، فتتمثل في مساعدة المسترشد أو </a:t>
            </a:r>
            <a:r>
              <a:rPr kumimoji="0" lang="ar-SA" sz="2200" b="0" i="0" u="none" strike="noStrike" kern="1200" cap="none" spc="0" normalizeH="0" baseline="0" noProof="0" dirty="0" err="1" smtClean="0">
                <a:ln>
                  <a:noFill/>
                </a:ln>
                <a:effectLst/>
                <a:uLnTx/>
                <a:uFillTx/>
                <a:latin typeface="Times New Roman" pitchFamily="18" charset="0"/>
                <a:ea typeface="+mn-ea"/>
                <a:cs typeface="Times New Roman" pitchFamily="18" charset="0"/>
              </a:rPr>
              <a:t>المتعالج</a:t>
            </a:r>
            <a:r>
              <a:rPr kumimoji="0" lang="ar-SA" sz="2200" b="0" i="0" u="none" strike="noStrike" kern="1200" cap="none" spc="0" normalizeH="0" baseline="0" noProof="0" dirty="0" smtClean="0">
                <a:ln>
                  <a:noFill/>
                </a:ln>
                <a:effectLst/>
                <a:uLnTx/>
                <a:uFillTx/>
                <a:latin typeface="Times New Roman" pitchFamily="18" charset="0"/>
                <a:ea typeface="+mn-ea"/>
                <a:cs typeface="Times New Roman" pitchFamily="18" charset="0"/>
              </a:rPr>
              <a:t> على حل  مشكلاته التي يواجهها، وتعديل سلوكه نحو الأفضل، وإعادة بناء شخصيته...الخ، وتحقيق أقصى درجة من درجات التوافق مع الذات </a:t>
            </a:r>
            <a:r>
              <a:rPr kumimoji="0" lang="ar-SA" sz="2200" b="0" i="0" u="none" strike="noStrike" kern="1200" cap="none" spc="0" normalizeH="0" baseline="0" noProof="0" dirty="0" err="1" smtClean="0">
                <a:ln>
                  <a:noFill/>
                </a:ln>
                <a:effectLst/>
                <a:uLnTx/>
                <a:uFillTx/>
                <a:latin typeface="Times New Roman" pitchFamily="18" charset="0"/>
                <a:ea typeface="+mn-ea"/>
                <a:cs typeface="Times New Roman" pitchFamily="18" charset="0"/>
              </a:rPr>
              <a:t>والآخرين.</a:t>
            </a:r>
            <a:r>
              <a:rPr kumimoji="0" lang="ar-SA" sz="2200" b="0" i="0" u="none" strike="noStrike" kern="1200" cap="none" spc="0" normalizeH="0" baseline="0" noProof="0" dirty="0" smtClean="0">
                <a:ln>
                  <a:noFill/>
                </a:ln>
                <a:effectLst/>
                <a:uLnTx/>
                <a:uFillTx/>
                <a:latin typeface="Times New Roman" pitchFamily="18" charset="0"/>
                <a:ea typeface="+mn-ea"/>
                <a:cs typeface="Times New Roman" pitchFamily="18" charset="0"/>
              </a:rPr>
              <a:t> </a:t>
            </a:r>
            <a:br>
              <a:rPr kumimoji="0" lang="ar-SA" sz="2200" b="0" i="0" u="none" strike="noStrike" kern="1200" cap="none" spc="0" normalizeH="0" baseline="0" noProof="0" dirty="0" smtClean="0">
                <a:ln>
                  <a:noFill/>
                </a:ln>
                <a:effectLst/>
                <a:uLnTx/>
                <a:uFillTx/>
                <a:latin typeface="Times New Roman" pitchFamily="18" charset="0"/>
                <a:ea typeface="+mn-ea"/>
                <a:cs typeface="Times New Roman" pitchFamily="18" charset="0"/>
              </a:rPr>
            </a:br>
            <a:r>
              <a:rPr kumimoji="0" lang="ar-SA" sz="2200" b="0" i="0" u="none" strike="noStrike" kern="1200" cap="none" spc="0" normalizeH="0" baseline="0" noProof="0" dirty="0" smtClean="0">
                <a:ln>
                  <a:noFill/>
                </a:ln>
                <a:effectLst/>
                <a:uLnTx/>
                <a:uFillTx/>
                <a:latin typeface="Times New Roman" pitchFamily="18" charset="0"/>
                <a:ea typeface="+mn-ea"/>
                <a:cs typeface="Times New Roman" pitchFamily="18" charset="0"/>
              </a:rPr>
              <a:t>                       </a:t>
            </a:r>
          </a:p>
          <a:p>
            <a:pPr marL="457200" marR="0" lvl="0" indent="-457200" algn="just" defTabSz="914400" rtl="1" eaLnBrk="1" fontAlgn="auto" latinLnBrk="0" hangingPunct="1">
              <a:lnSpc>
                <a:spcPct val="100000"/>
              </a:lnSpc>
              <a:spcBef>
                <a:spcPct val="20000"/>
              </a:spcBef>
              <a:spcAft>
                <a:spcPts val="0"/>
              </a:spcAft>
              <a:buClr>
                <a:srgbClr val="FF0000"/>
              </a:buClr>
              <a:buSzTx/>
              <a:buFont typeface="+mj-cs"/>
              <a:buAutoNum type="arabic2Minus"/>
              <a:tabLst/>
              <a:defRPr/>
            </a:pPr>
            <a:r>
              <a:rPr kumimoji="0" lang="ar-SA" sz="2200" b="0" i="0" u="none" strike="noStrike" kern="1200" cap="none" spc="0" normalizeH="0" baseline="0" noProof="0" dirty="0" smtClean="0">
                <a:ln>
                  <a:noFill/>
                </a:ln>
                <a:effectLst/>
                <a:uLnTx/>
                <a:uFillTx/>
                <a:latin typeface="Times New Roman" pitchFamily="18" charset="0"/>
                <a:ea typeface="+mn-ea"/>
                <a:cs typeface="Times New Roman" pitchFamily="18" charset="0"/>
              </a:rPr>
              <a:t>يركز كل من الإرشاد والعلاج النفسي على العلاقة الإنسانية بين المرشد(أو المعالج) والمسترشد(أو </a:t>
            </a:r>
            <a:r>
              <a:rPr kumimoji="0" lang="ar-SA" sz="2200" b="0" i="0" u="none" strike="noStrike" kern="1200" cap="none" spc="0" normalizeH="0" baseline="0" noProof="0" dirty="0" err="1" smtClean="0">
                <a:ln>
                  <a:noFill/>
                </a:ln>
                <a:effectLst/>
                <a:uLnTx/>
                <a:uFillTx/>
                <a:latin typeface="Times New Roman" pitchFamily="18" charset="0"/>
                <a:ea typeface="+mn-ea"/>
                <a:cs typeface="Times New Roman" pitchFamily="18" charset="0"/>
              </a:rPr>
              <a:t>المتعالج</a:t>
            </a:r>
            <a:r>
              <a:rPr kumimoji="0" lang="ar-SA" sz="2200" b="0" i="0" u="none" strike="noStrike" kern="1200" cap="none" spc="0" normalizeH="0" baseline="0" noProof="0" dirty="0" smtClean="0">
                <a:ln>
                  <a:noFill/>
                </a:ln>
                <a:effectLst/>
                <a:uLnTx/>
                <a:uFillTx/>
                <a:latin typeface="Times New Roman" pitchFamily="18" charset="0"/>
                <a:ea typeface="+mn-ea"/>
                <a:cs typeface="Times New Roman" pitchFamily="18" charset="0"/>
              </a:rPr>
              <a:t>)، والتي من خلالها يتم تقديم المساعدة من قبل الطرف الأول إلى الطرف الثاني.</a:t>
            </a:r>
          </a:p>
        </p:txBody>
      </p:sp>
    </p:spTree>
  </p:cSld>
  <p:clrMapOvr>
    <a:masterClrMapping/>
  </p:clrMapOvr>
  <p:transition>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353760" y="332656"/>
            <a:ext cx="4976042" cy="1446550"/>
          </a:xfrm>
          <a:prstGeom prst="rect">
            <a:avLst/>
          </a:prstGeom>
          <a:noFill/>
        </p:spPr>
        <p:txBody>
          <a:bodyPr wrap="none" lIns="91440" tIns="45720" rIns="91440" bIns="45720">
            <a:spAutoFit/>
          </a:bodyPr>
          <a:lstStyle/>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أولاً: أوجه التشابه بين</a:t>
            </a:r>
          </a:p>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 الإرشاد و العلاج النفسي </a:t>
            </a:r>
            <a:endParaRPr lang="ar-SA" sz="3200" b="1" dirty="0">
              <a:ln w="17780" cmpd="sng">
                <a:solidFill>
                  <a:srgbClr val="FFFFFF"/>
                </a:solidFill>
                <a:prstDash val="solid"/>
                <a:miter lim="800000"/>
              </a:ln>
              <a:solidFill>
                <a:schemeClr val="accent1"/>
              </a:solidFill>
              <a:effectLst>
                <a:outerShdw blurRad="50800" algn="tl" rotWithShape="0">
                  <a:srgbClr val="000000"/>
                </a:outerShdw>
              </a:effectLst>
            </a:endParaRP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1" name="عنصر نائب لرقم الشريحة 20"/>
          <p:cNvSpPr>
            <a:spLocks noGrp="1"/>
          </p:cNvSpPr>
          <p:nvPr>
            <p:ph type="sldNum" sz="quarter" idx="12"/>
          </p:nvPr>
        </p:nvSpPr>
        <p:spPr/>
        <p:txBody>
          <a:bodyPr/>
          <a:lstStyle/>
          <a:p>
            <a:fld id="{76E144E9-FD18-40EB-BD00-57D6D426D25B}" type="slidenum">
              <a:rPr lang="ar-SA" smtClean="0"/>
              <a:pPr/>
              <a:t>12</a:t>
            </a:fld>
            <a:endParaRPr lang="ar-SA"/>
          </a:p>
        </p:txBody>
      </p:sp>
      <p:sp>
        <p:nvSpPr>
          <p:cNvPr id="22" name="عنصر نائب للتذييل 21"/>
          <p:cNvSpPr>
            <a:spLocks noGrp="1"/>
          </p:cNvSpPr>
          <p:nvPr>
            <p:ph type="ftr" sz="quarter" idx="11"/>
          </p:nvPr>
        </p:nvSpPr>
        <p:spPr/>
        <p:txBody>
          <a:bodyPr/>
          <a:lstStyle/>
          <a:p>
            <a:r>
              <a:rPr lang="ar-SA" smtClean="0"/>
              <a:t>جامعة الملك سعود - 2016</a:t>
            </a:r>
            <a:endParaRPr lang="ar-SA"/>
          </a:p>
        </p:txBody>
      </p:sp>
      <p:pic>
        <p:nvPicPr>
          <p:cNvPr id="13" name="Picture 1" descr="C:\Users\lenovo\Desktop\سلوى حمصاني\images.jpg"/>
          <p:cNvPicPr>
            <a:picLocks noChangeArrowheads="1"/>
          </p:cNvPicPr>
          <p:nvPr/>
        </p:nvPicPr>
        <p:blipFill>
          <a:blip r:embed="rId2" cstate="print"/>
          <a:srcRect l="4406" r="7472"/>
          <a:stretch>
            <a:fillRect/>
          </a:stretch>
        </p:blipFill>
        <p:spPr bwMode="auto">
          <a:xfrm>
            <a:off x="539552" y="620688"/>
            <a:ext cx="1044000" cy="1009800"/>
          </a:xfrm>
          <a:prstGeom prst="flowChartConnector">
            <a:avLst/>
          </a:prstGeom>
          <a:noFill/>
          <a:ln>
            <a:solidFill>
              <a:schemeClr val="accent1"/>
            </a:solidFill>
          </a:ln>
        </p:spPr>
      </p:pic>
      <p:sp>
        <p:nvSpPr>
          <p:cNvPr id="15" name="مستطيل 14"/>
          <p:cNvSpPr/>
          <p:nvPr/>
        </p:nvSpPr>
        <p:spPr>
          <a:xfrm>
            <a:off x="2051720" y="2466066"/>
            <a:ext cx="5272891" cy="31486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عنصر نائب للمحتوى 2"/>
          <p:cNvSpPr txBox="1">
            <a:spLocks/>
          </p:cNvSpPr>
          <p:nvPr/>
        </p:nvSpPr>
        <p:spPr>
          <a:xfrm>
            <a:off x="467544" y="2204864"/>
            <a:ext cx="8229600" cy="3600400"/>
          </a:xfrm>
          <a:prstGeom prst="rect">
            <a:avLst/>
          </a:prstGeom>
        </p:spPr>
        <p:txBody>
          <a:bodyPr/>
          <a:lstStyle/>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r>
              <a:rPr lang="ar-SA" sz="2400" dirty="0" smtClean="0">
                <a:solidFill>
                  <a:srgbClr val="FF0000"/>
                </a:solidFill>
              </a:rPr>
              <a:t>ج</a:t>
            </a:r>
            <a:r>
              <a:rPr kumimoji="0" lang="ar-SA" sz="2400" b="0" i="0" u="none" strike="noStrike" kern="1200" cap="none" spc="0" normalizeH="0" baseline="0" noProof="0" dirty="0" smtClean="0">
                <a:ln>
                  <a:noFill/>
                </a:ln>
                <a:solidFill>
                  <a:srgbClr val="FF0000"/>
                </a:solidFill>
                <a:effectLst/>
                <a:uLnTx/>
                <a:uFillTx/>
                <a:latin typeface="+mn-lt"/>
                <a:ea typeface="+mn-ea"/>
                <a:cs typeface="+mn-cs"/>
              </a:rPr>
              <a:t>-</a:t>
            </a:r>
            <a:r>
              <a:rPr kumimoji="0" lang="ar-SA" sz="2400" b="0" i="0" u="none" strike="noStrike" kern="1200" cap="none" spc="0" normalizeH="0" baseline="0" noProof="0" dirty="0" smtClean="0">
                <a:ln>
                  <a:noFill/>
                </a:ln>
                <a:effectLst/>
                <a:uLnTx/>
                <a:uFillTx/>
                <a:latin typeface="+mn-lt"/>
                <a:ea typeface="+mn-ea"/>
                <a:cs typeface="+mn-cs"/>
              </a:rPr>
              <a:t> </a:t>
            </a:r>
            <a:r>
              <a:rPr kumimoji="0" lang="ar-SA" sz="2400" b="0" i="0" u="none" strike="noStrike" kern="1200" cap="none" spc="0" normalizeH="0" baseline="0" noProof="0" dirty="0" smtClean="0">
                <a:ln>
                  <a:noFill/>
                </a:ln>
                <a:effectLst/>
                <a:uLnTx/>
                <a:uFillTx/>
                <a:latin typeface="Times New Roman" pitchFamily="18" charset="0"/>
                <a:ea typeface="+mn-ea"/>
                <a:cs typeface="Times New Roman" pitchFamily="18" charset="0"/>
              </a:rPr>
              <a:t>إجراءات عملية الإرشاد والعلاج النفسي واحدة: ففي كلا الميدانين تتم إجراءات الفحص، وتحديد المشكلات والتشخيص، وحل المشكلات، واتخاذ القرارات، والتعليم،  والإنهاء، والمتابعة.</a:t>
            </a:r>
          </a:p>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SA" sz="2400" b="0" i="0" u="none" strike="noStrike" kern="1200" cap="none" spc="0" normalizeH="0" baseline="0" noProof="0" dirty="0" smtClean="0">
              <a:ln>
                <a:noFill/>
              </a:ln>
              <a:effectLst/>
              <a:uLnTx/>
              <a:uFillTx/>
              <a:latin typeface="Times New Roman" pitchFamily="18" charset="0"/>
              <a:ea typeface="+mn-ea"/>
              <a:cs typeface="Times New Roman" pitchFamily="18" charset="0"/>
            </a:endParaRPr>
          </a:p>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r>
              <a:rPr lang="ar-SA" sz="2400" dirty="0" smtClean="0">
                <a:solidFill>
                  <a:srgbClr val="FF0000"/>
                </a:solidFill>
              </a:rPr>
              <a:t>د</a:t>
            </a:r>
            <a:r>
              <a:rPr kumimoji="0" lang="ar-SA" sz="2400" b="0" i="0" u="none" strike="noStrike" kern="1200" cap="none" spc="0" normalizeH="0" baseline="0" noProof="0" dirty="0" smtClean="0">
                <a:ln>
                  <a:noFill/>
                </a:ln>
                <a:solidFill>
                  <a:srgbClr val="FF0000"/>
                </a:solidFill>
                <a:effectLst/>
                <a:uLnTx/>
                <a:uFillTx/>
                <a:latin typeface="+mn-lt"/>
                <a:ea typeface="+mn-ea"/>
                <a:cs typeface="+mn-cs"/>
              </a:rPr>
              <a:t>-</a:t>
            </a:r>
            <a:r>
              <a:rPr kumimoji="0" lang="ar-SA" sz="2400" b="0" i="0" u="none" strike="noStrike" kern="1200" cap="none" spc="0" normalizeH="0" baseline="0" noProof="0" dirty="0" smtClean="0">
                <a:ln>
                  <a:noFill/>
                </a:ln>
                <a:effectLst/>
                <a:uLnTx/>
                <a:uFillTx/>
                <a:latin typeface="+mn-lt"/>
                <a:ea typeface="+mn-ea"/>
                <a:cs typeface="+mn-cs"/>
              </a:rPr>
              <a:t> </a:t>
            </a:r>
            <a:r>
              <a:rPr kumimoji="0" lang="ar-SA" sz="2400" b="0" i="0" u="none" strike="noStrike" kern="1200" cap="none" spc="0" normalizeH="0" baseline="0" noProof="0" dirty="0" smtClean="0">
                <a:ln>
                  <a:noFill/>
                </a:ln>
                <a:effectLst/>
                <a:uLnTx/>
                <a:uFillTx/>
                <a:latin typeface="Times New Roman" pitchFamily="18" charset="0"/>
                <a:ea typeface="+mn-ea"/>
                <a:cs typeface="Times New Roman" pitchFamily="18" charset="0"/>
              </a:rPr>
              <a:t>نظريات الإرشاد والعلاج النفسي </a:t>
            </a:r>
            <a:r>
              <a:rPr kumimoji="0" lang="ar-SA" sz="2400" b="0" i="0" u="none" strike="noStrike" kern="1200" cap="none" spc="0" normalizeH="0" baseline="0" noProof="0" dirty="0" err="1" smtClean="0">
                <a:ln>
                  <a:noFill/>
                </a:ln>
                <a:effectLst/>
                <a:uLnTx/>
                <a:uFillTx/>
                <a:latin typeface="Times New Roman" pitchFamily="18" charset="0"/>
                <a:ea typeface="+mn-ea"/>
                <a:cs typeface="Times New Roman" pitchFamily="18" charset="0"/>
              </a:rPr>
              <a:t>واحدة </a:t>
            </a:r>
            <a:r>
              <a:rPr kumimoji="0" lang="ar-SA" sz="2400" b="0" i="0" u="none" strike="noStrike" kern="1200" cap="none" spc="0" normalizeH="0" baseline="0" noProof="0" dirty="0" smtClean="0">
                <a:ln>
                  <a:noFill/>
                </a:ln>
                <a:effectLst/>
                <a:uLnTx/>
                <a:uFillTx/>
                <a:latin typeface="Times New Roman" pitchFamily="18" charset="0"/>
                <a:ea typeface="+mn-ea"/>
                <a:cs typeface="Times New Roman" pitchFamily="18" charset="0"/>
              </a:rPr>
              <a:t>: فكل من نظريات الإرشاد والعلاج النفسي تمثل اتجاهاً فكرياً معيناً، ولذلك تعددت النظريات بتعدد تلك الاتجاهات.</a:t>
            </a:r>
          </a:p>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SA" sz="2400" b="0" i="0" u="none" strike="noStrike" kern="1200" cap="none" spc="0" normalizeH="0" baseline="0" noProof="0" dirty="0" smtClean="0">
              <a:ln>
                <a:noFill/>
              </a:ln>
              <a:effectLst/>
              <a:uLnTx/>
              <a:uFillTx/>
              <a:latin typeface="Times New Roman" pitchFamily="18" charset="0"/>
              <a:ea typeface="+mn-ea"/>
              <a:cs typeface="Times New Roman" pitchFamily="18" charset="0"/>
            </a:endParaRPr>
          </a:p>
          <a:p>
            <a:pPr>
              <a:spcBef>
                <a:spcPct val="20000"/>
              </a:spcBef>
            </a:pPr>
            <a:r>
              <a:rPr lang="ar-SA" sz="2400" dirty="0" err="1" smtClean="0">
                <a:solidFill>
                  <a:srgbClr val="FF0000"/>
                </a:solidFill>
                <a:latin typeface="Times New Roman" pitchFamily="18" charset="0"/>
                <a:cs typeface="Times New Roman" pitchFamily="18" charset="0"/>
              </a:rPr>
              <a:t>هـ </a:t>
            </a:r>
            <a:r>
              <a:rPr lang="ar-SA" sz="2400" dirty="0" smtClean="0">
                <a:solidFill>
                  <a:srgbClr val="FF0000"/>
                </a:solidFill>
                <a:latin typeface="Times New Roman" pitchFamily="18" charset="0"/>
                <a:cs typeface="Times New Roman" pitchFamily="18" charset="0"/>
              </a:rPr>
              <a:t>-  </a:t>
            </a:r>
            <a:r>
              <a:rPr lang="ar-SA" sz="2400" dirty="0" smtClean="0">
                <a:latin typeface="Times New Roman" pitchFamily="18" charset="0"/>
                <a:cs typeface="Times New Roman" pitchFamily="18" charset="0"/>
              </a:rPr>
              <a:t>الاتفاق في الممارسة المهنية: حيث يستخدم المرشد أو المعالج الأساليب والطرائق والمهارات ذاتها في عملية الإرشاد والعلاج النفسي.</a:t>
            </a:r>
          </a:p>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400" b="0" i="0" u="none" strike="noStrike" kern="1200" cap="none" spc="0" normalizeH="0" baseline="0" noProof="0" dirty="0" smtClean="0">
                <a:ln>
                  <a:noFill/>
                </a:ln>
                <a:effectLst/>
                <a:uLnTx/>
                <a:uFillTx/>
                <a:latin typeface="+mn-lt"/>
                <a:ea typeface="+mn-ea"/>
                <a:cs typeface="+mn-cs"/>
              </a:rPr>
              <a:t> </a:t>
            </a:r>
            <a:endParaRPr kumimoji="0" lang="ar-SA" sz="24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353760" y="332656"/>
            <a:ext cx="4976042" cy="1446550"/>
          </a:xfrm>
          <a:prstGeom prst="rect">
            <a:avLst/>
          </a:prstGeom>
          <a:noFill/>
        </p:spPr>
        <p:txBody>
          <a:bodyPr wrap="none" lIns="91440" tIns="45720" rIns="91440" bIns="45720">
            <a:spAutoFit/>
          </a:bodyPr>
          <a:lstStyle/>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ثانياً: أوجه الاختلاف بين</a:t>
            </a:r>
          </a:p>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 الإرشاد و العلاج النفسي </a:t>
            </a:r>
            <a:endParaRPr lang="ar-SA" sz="3200" b="1" dirty="0">
              <a:ln w="17780" cmpd="sng">
                <a:solidFill>
                  <a:srgbClr val="FFFFFF"/>
                </a:solidFill>
                <a:prstDash val="solid"/>
                <a:miter lim="800000"/>
              </a:ln>
              <a:solidFill>
                <a:schemeClr val="accent1"/>
              </a:solidFill>
              <a:effectLst>
                <a:outerShdw blurRad="50800" algn="tl" rotWithShape="0">
                  <a:srgbClr val="000000"/>
                </a:outerShdw>
              </a:effectLst>
            </a:endParaRP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1" name="عنصر نائب لرقم الشريحة 20"/>
          <p:cNvSpPr>
            <a:spLocks noGrp="1"/>
          </p:cNvSpPr>
          <p:nvPr>
            <p:ph type="sldNum" sz="quarter" idx="12"/>
          </p:nvPr>
        </p:nvSpPr>
        <p:spPr/>
        <p:txBody>
          <a:bodyPr/>
          <a:lstStyle/>
          <a:p>
            <a:fld id="{76E144E9-FD18-40EB-BD00-57D6D426D25B}" type="slidenum">
              <a:rPr lang="ar-SA" smtClean="0"/>
              <a:pPr/>
              <a:t>13</a:t>
            </a:fld>
            <a:endParaRPr lang="ar-SA"/>
          </a:p>
        </p:txBody>
      </p:sp>
      <p:sp>
        <p:nvSpPr>
          <p:cNvPr id="22" name="عنصر نائب للتذييل 21"/>
          <p:cNvSpPr>
            <a:spLocks noGrp="1"/>
          </p:cNvSpPr>
          <p:nvPr>
            <p:ph type="ftr" sz="quarter" idx="11"/>
          </p:nvPr>
        </p:nvSpPr>
        <p:spPr/>
        <p:txBody>
          <a:bodyPr/>
          <a:lstStyle/>
          <a:p>
            <a:r>
              <a:rPr lang="ar-SA" smtClean="0"/>
              <a:t>جامعة الملك سعود - 2016</a:t>
            </a:r>
            <a:endParaRPr lang="ar-SA"/>
          </a:p>
        </p:txBody>
      </p:sp>
      <p:pic>
        <p:nvPicPr>
          <p:cNvPr id="13" name="Picture 1" descr="C:\Users\lenovo\Desktop\سلوى حمصاني\images.jpg"/>
          <p:cNvPicPr>
            <a:picLocks noChangeArrowheads="1"/>
          </p:cNvPicPr>
          <p:nvPr/>
        </p:nvPicPr>
        <p:blipFill>
          <a:blip r:embed="rId2" cstate="print"/>
          <a:srcRect l="4406" r="7472"/>
          <a:stretch>
            <a:fillRect/>
          </a:stretch>
        </p:blipFill>
        <p:spPr bwMode="auto">
          <a:xfrm>
            <a:off x="539552" y="620688"/>
            <a:ext cx="1044000" cy="1009800"/>
          </a:xfrm>
          <a:prstGeom prst="flowChartConnector">
            <a:avLst/>
          </a:prstGeom>
          <a:noFill/>
          <a:ln>
            <a:solidFill>
              <a:schemeClr val="accent1"/>
            </a:solidFill>
          </a:ln>
        </p:spPr>
      </p:pic>
      <p:sp>
        <p:nvSpPr>
          <p:cNvPr id="15" name="مستطيل 14"/>
          <p:cNvSpPr/>
          <p:nvPr/>
        </p:nvSpPr>
        <p:spPr>
          <a:xfrm>
            <a:off x="2051720" y="2466066"/>
            <a:ext cx="5272891" cy="31486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عنصر نائب للمحتوى 2"/>
          <p:cNvSpPr txBox="1">
            <a:spLocks/>
          </p:cNvSpPr>
          <p:nvPr/>
        </p:nvSpPr>
        <p:spPr>
          <a:xfrm>
            <a:off x="467544" y="1988840"/>
            <a:ext cx="8229600" cy="4525963"/>
          </a:xfrm>
          <a:prstGeom prst="rect">
            <a:avLst/>
          </a:prstGeom>
        </p:spPr>
        <p:txBody>
          <a:bodyPr/>
          <a:lstStyle/>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400" b="0" i="0" u="none" strike="noStrike" kern="1200" cap="none" spc="0" normalizeH="0" baseline="0" noProof="0" dirty="0" smtClean="0">
                <a:ln>
                  <a:noFill/>
                </a:ln>
                <a:solidFill>
                  <a:srgbClr val="FF0000"/>
                </a:solidFill>
                <a:effectLst/>
                <a:uLnTx/>
                <a:uFillTx/>
                <a:latin typeface="+mn-lt"/>
                <a:ea typeface="+mn-ea"/>
                <a:cs typeface="+mn-cs"/>
              </a:rPr>
              <a:t>1-</a:t>
            </a:r>
            <a:r>
              <a:rPr kumimoji="0" lang="ar-SA" sz="2400" b="0" i="0" u="none" strike="noStrike" kern="1200" cap="none" spc="0" normalizeH="0" baseline="0" noProof="0" dirty="0" smtClean="0">
                <a:ln>
                  <a:noFill/>
                </a:ln>
                <a:effectLst/>
                <a:uLnTx/>
                <a:uFillTx/>
                <a:latin typeface="+mn-lt"/>
                <a:ea typeface="+mn-ea"/>
                <a:cs typeface="+mn-cs"/>
              </a:rPr>
              <a:t> </a:t>
            </a:r>
            <a:r>
              <a:rPr kumimoji="0" lang="ar-SA" sz="2400" b="0" i="0" u="none" strike="noStrike" kern="1200" cap="none" spc="0" normalizeH="0" baseline="0" noProof="0" dirty="0" smtClean="0">
                <a:ln>
                  <a:noFill/>
                </a:ln>
                <a:effectLst/>
                <a:uLnTx/>
                <a:uFillTx/>
                <a:latin typeface="Times New Roman" pitchFamily="18" charset="0"/>
                <a:ea typeface="+mn-ea"/>
                <a:cs typeface="Times New Roman" pitchFamily="18" charset="0"/>
              </a:rPr>
              <a:t>الاختلاف في بيئة العمل الذي يمارس فيه الإرشاد والعلا النفسي، حيث يمارس الإرشاد النفسي في المدارس والجامعات، في حين يمارس العلاج النفسي في العيادات النفسية ومستشفيات الأمراض النفسية.</a:t>
            </a:r>
          </a:p>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SA" sz="2400" b="0" i="0" u="none" strike="noStrike" kern="1200" cap="none" spc="0" normalizeH="0" baseline="0" noProof="0" dirty="0" smtClean="0">
              <a:ln>
                <a:noFill/>
              </a:ln>
              <a:effectLst/>
              <a:uLnTx/>
              <a:uFillTx/>
              <a:latin typeface="+mn-lt"/>
              <a:ea typeface="+mn-ea"/>
              <a:cs typeface="+mn-cs"/>
            </a:endParaRPr>
          </a:p>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400" b="0" i="0" u="none" strike="noStrike" kern="1200" cap="none" spc="0" normalizeH="0" baseline="0" noProof="0" dirty="0" smtClean="0">
                <a:ln>
                  <a:noFill/>
                </a:ln>
                <a:solidFill>
                  <a:srgbClr val="FF0000"/>
                </a:solidFill>
                <a:effectLst/>
                <a:uLnTx/>
                <a:uFillTx/>
                <a:latin typeface="+mn-lt"/>
                <a:ea typeface="+mn-ea"/>
                <a:cs typeface="+mn-cs"/>
              </a:rPr>
              <a:t>2-</a:t>
            </a:r>
            <a:r>
              <a:rPr kumimoji="0" lang="ar-SA" sz="2400" b="0" i="0" u="none" strike="noStrike" kern="1200" cap="none" spc="0" normalizeH="0" baseline="0" noProof="0" dirty="0" smtClean="0">
                <a:ln>
                  <a:noFill/>
                </a:ln>
                <a:effectLst/>
                <a:uLnTx/>
                <a:uFillTx/>
                <a:latin typeface="+mn-lt"/>
                <a:ea typeface="+mn-ea"/>
                <a:cs typeface="+mn-cs"/>
              </a:rPr>
              <a:t> </a:t>
            </a:r>
            <a:r>
              <a:rPr kumimoji="0" lang="ar-SA" sz="2400" b="0" i="0" u="none" strike="noStrike" kern="1200" cap="none" spc="0" normalizeH="0" baseline="0" noProof="0" dirty="0" smtClean="0">
                <a:ln>
                  <a:noFill/>
                </a:ln>
                <a:effectLst/>
                <a:uLnTx/>
                <a:uFillTx/>
                <a:latin typeface="Times New Roman" pitchFamily="18" charset="0"/>
                <a:ea typeface="+mn-ea"/>
                <a:cs typeface="Times New Roman" pitchFamily="18" charset="0"/>
              </a:rPr>
              <a:t>الاختلاف في نوع المشكلات: فالإرشاد النفسي يتناول المشكلات ذات الطبيعة المعرفية المشوبة بقليل من الصبغة </a:t>
            </a:r>
            <a:r>
              <a:rPr kumimoji="0" lang="ar-SA" sz="2400" b="0" i="0" u="none" strike="noStrike" kern="1200" cap="none" spc="0" normalizeH="0" baseline="0" noProof="0" dirty="0" err="1" smtClean="0">
                <a:ln>
                  <a:noFill/>
                </a:ln>
                <a:effectLst/>
                <a:uLnTx/>
                <a:uFillTx/>
                <a:latin typeface="Times New Roman" pitchFamily="18" charset="0"/>
                <a:ea typeface="+mn-ea"/>
                <a:cs typeface="Times New Roman" pitchFamily="18" charset="0"/>
              </a:rPr>
              <a:t>الانفعالية </a:t>
            </a:r>
            <a:r>
              <a:rPr kumimoji="0" lang="ar-SA" sz="2400" b="0" i="0" u="none" strike="noStrike" kern="1200" cap="none" spc="0" normalizeH="0" baseline="0" noProof="0" dirty="0" smtClean="0">
                <a:ln>
                  <a:noFill/>
                </a:ln>
                <a:effectLst/>
                <a:uLnTx/>
                <a:uFillTx/>
                <a:latin typeface="Times New Roman" pitchFamily="18" charset="0"/>
                <a:ea typeface="+mn-ea"/>
                <a:cs typeface="Times New Roman" pitchFamily="18" charset="0"/>
              </a:rPr>
              <a:t>(مشكلات عادية)، وهي شعورية، مثل مشكلات سوء </a:t>
            </a:r>
            <a:r>
              <a:rPr kumimoji="0" lang="ar-SA" sz="2400" b="0" i="0" u="none" strike="noStrike" kern="1200" cap="none" spc="0" normalizeH="0" baseline="0" noProof="0" dirty="0" err="1" smtClean="0">
                <a:ln>
                  <a:noFill/>
                </a:ln>
                <a:effectLst/>
                <a:uLnTx/>
                <a:uFillTx/>
                <a:latin typeface="Times New Roman" pitchFamily="18" charset="0"/>
                <a:ea typeface="+mn-ea"/>
                <a:cs typeface="Times New Roman" pitchFamily="18" charset="0"/>
              </a:rPr>
              <a:t>التوافق </a:t>
            </a:r>
            <a:r>
              <a:rPr kumimoji="0" lang="ar-SA" sz="2400" b="0" i="0" u="none" strike="noStrike" kern="1200" cap="none" spc="0" normalizeH="0" baseline="0" noProof="0" dirty="0" smtClean="0">
                <a:ln>
                  <a:noFill/>
                </a:ln>
                <a:effectLst/>
                <a:uLnTx/>
                <a:uFillTx/>
                <a:latin typeface="Times New Roman" pitchFamily="18" charset="0"/>
                <a:ea typeface="+mn-ea"/>
                <a:cs typeface="Times New Roman" pitchFamily="18" charset="0"/>
              </a:rPr>
              <a:t>(الدراسي، الأسري، الزواجي، </a:t>
            </a:r>
            <a:r>
              <a:rPr kumimoji="0" lang="ar-SA" sz="2400" b="0" i="0" u="none" strike="noStrike" kern="1200" cap="none" spc="0" normalizeH="0" baseline="0" noProof="0" dirty="0" err="1" smtClean="0">
                <a:ln>
                  <a:noFill/>
                </a:ln>
                <a:effectLst/>
                <a:uLnTx/>
                <a:uFillTx/>
                <a:latin typeface="Times New Roman" pitchFamily="18" charset="0"/>
                <a:ea typeface="+mn-ea"/>
                <a:cs typeface="Times New Roman" pitchFamily="18" charset="0"/>
              </a:rPr>
              <a:t>المهني...</a:t>
            </a:r>
            <a:r>
              <a:rPr kumimoji="0" lang="ar-SA" sz="2400" b="0" i="0" u="none" strike="noStrike" kern="1200" cap="none" spc="0" normalizeH="0" baseline="0" noProof="0" dirty="0" smtClean="0">
                <a:ln>
                  <a:noFill/>
                </a:ln>
                <a:effectLst/>
                <a:uLnTx/>
                <a:uFillTx/>
                <a:latin typeface="Times New Roman" pitchFamily="18" charset="0"/>
                <a:ea typeface="+mn-ea"/>
                <a:cs typeface="Times New Roman" pitchFamily="18" charset="0"/>
              </a:rPr>
              <a:t>)، ومشكلات الاختيار المهني، وصعوبات الدراسة أما العلاج النفسي فيركز على المشكلات ذات الصبغة الانفعالية الشديدة نسبياً( الاضطرابات النفسية المتنوعة)، وتكون معظم هذه المشكلات في مستوى </a:t>
            </a:r>
            <a:r>
              <a:rPr kumimoji="0" lang="ar-SA" sz="2400" b="0" i="0" u="none" strike="noStrike" kern="1200" cap="none" spc="0" normalizeH="0" baseline="0" noProof="0" dirty="0" err="1" smtClean="0">
                <a:ln>
                  <a:noFill/>
                </a:ln>
                <a:effectLst/>
                <a:uLnTx/>
                <a:uFillTx/>
                <a:latin typeface="Times New Roman" pitchFamily="18" charset="0"/>
                <a:ea typeface="+mn-ea"/>
                <a:cs typeface="Times New Roman" pitchFamily="18" charset="0"/>
              </a:rPr>
              <a:t>اللاشعور.</a:t>
            </a:r>
            <a:r>
              <a:rPr kumimoji="0" lang="ar-SA" sz="2400" b="0" i="0" u="none" strike="noStrike" kern="1200" cap="none" spc="0" normalizeH="0" baseline="0" noProof="0" dirty="0" smtClean="0">
                <a:ln>
                  <a:noFill/>
                </a:ln>
                <a:effectLst/>
                <a:uLnTx/>
                <a:uFillTx/>
                <a:latin typeface="Times New Roman" pitchFamily="18" charset="0"/>
                <a:ea typeface="+mn-ea"/>
                <a:cs typeface="Times New Roman" pitchFamily="18" charset="0"/>
              </a:rPr>
              <a:t> أي أن </a:t>
            </a:r>
            <a:r>
              <a:rPr kumimoji="0" lang="ar-SA" sz="2400" b="0" i="0" u="none" strike="noStrike" kern="1200" cap="none" spc="0" normalizeH="0" baseline="0" noProof="0" dirty="0" err="1" smtClean="0">
                <a:ln>
                  <a:noFill/>
                </a:ln>
                <a:effectLst/>
                <a:uLnTx/>
                <a:uFillTx/>
                <a:latin typeface="Times New Roman" pitchFamily="18" charset="0"/>
                <a:ea typeface="+mn-ea"/>
                <a:cs typeface="Times New Roman" pitchFamily="18" charset="0"/>
              </a:rPr>
              <a:t>المتعالج</a:t>
            </a:r>
            <a:r>
              <a:rPr kumimoji="0" lang="ar-SA" sz="2400" b="0" i="0" u="none" strike="noStrike" kern="1200" cap="none" spc="0" normalizeH="0" baseline="0" noProof="0" dirty="0" smtClean="0">
                <a:ln>
                  <a:noFill/>
                </a:ln>
                <a:effectLst/>
                <a:uLnTx/>
                <a:uFillTx/>
                <a:latin typeface="Times New Roman" pitchFamily="18" charset="0"/>
                <a:ea typeface="+mn-ea"/>
                <a:cs typeface="Times New Roman" pitchFamily="18" charset="0"/>
              </a:rPr>
              <a:t> لا يدركها ولا </a:t>
            </a:r>
            <a:r>
              <a:rPr kumimoji="0" lang="ar-SA" sz="2400" b="0" i="0" u="none" strike="noStrike" kern="1200" cap="none" spc="0" normalizeH="0" baseline="0" noProof="0" dirty="0" err="1" smtClean="0">
                <a:ln>
                  <a:noFill/>
                </a:ln>
                <a:effectLst/>
                <a:uLnTx/>
                <a:uFillTx/>
                <a:latin typeface="Times New Roman" pitchFamily="18" charset="0"/>
                <a:ea typeface="+mn-ea"/>
                <a:cs typeface="Times New Roman" pitchFamily="18" charset="0"/>
              </a:rPr>
              <a:t>يعيها </a:t>
            </a:r>
            <a:r>
              <a:rPr kumimoji="0" lang="ar-SA" sz="2400" b="0" i="0" u="none" strike="noStrike" kern="1200" cap="none" spc="0" normalizeH="0" baseline="0" noProof="0" dirty="0" smtClean="0">
                <a:ln>
                  <a:noFill/>
                </a:ln>
                <a:effectLst/>
                <a:uLnTx/>
                <a:uFillTx/>
                <a:latin typeface="Times New Roman" pitchFamily="18" charset="0"/>
                <a:ea typeface="+mn-ea"/>
                <a:cs typeface="Times New Roman" pitchFamily="18" charset="0"/>
              </a:rPr>
              <a:t>( فهي اكثر عمقاً</a:t>
            </a:r>
            <a:r>
              <a:rPr kumimoji="0" lang="ar-SA" sz="2400" b="0" i="0" u="none" strike="noStrike" kern="1200" cap="none" spc="0" normalizeH="0" baseline="0" noProof="0" dirty="0" err="1" smtClean="0">
                <a:ln>
                  <a:noFill/>
                </a:ln>
                <a:effectLst/>
                <a:uLnTx/>
                <a:uFillTx/>
                <a:latin typeface="Times New Roman" pitchFamily="18" charset="0"/>
                <a:ea typeface="+mn-ea"/>
                <a:cs typeface="Times New Roman" pitchFamily="18" charset="0"/>
              </a:rPr>
              <a:t>)</a:t>
            </a:r>
            <a:r>
              <a:rPr kumimoji="0" lang="ar-SA" sz="2400" b="0" i="0" u="none" strike="noStrike" kern="1200" cap="none" spc="0" normalizeH="0" baseline="0" noProof="0" dirty="0" smtClean="0">
                <a:ln>
                  <a:noFill/>
                </a:ln>
                <a:effectLst/>
                <a:uLnTx/>
                <a:uFillTx/>
                <a:latin typeface="Times New Roman" pitchFamily="18" charset="0"/>
                <a:ea typeface="+mn-ea"/>
                <a:cs typeface="Times New Roman" pitchFamily="18" charset="0"/>
              </a:rPr>
              <a:t>  </a:t>
            </a:r>
            <a:endParaRPr kumimoji="0" lang="ar-SA" sz="2400" b="0" i="0" u="none" strike="noStrike" kern="1200" cap="none" spc="0" normalizeH="0" baseline="0" noProof="0" dirty="0">
              <a:ln>
                <a:noFill/>
              </a:ln>
              <a:effectLst/>
              <a:uLnTx/>
              <a:uFillTx/>
              <a:latin typeface="Times New Roman" pitchFamily="18" charset="0"/>
              <a:ea typeface="+mn-ea"/>
              <a:cs typeface="Times New Roman" pitchFamily="18" charset="0"/>
            </a:endParaRPr>
          </a:p>
        </p:txBody>
      </p:sp>
    </p:spTree>
  </p:cSld>
  <p:clrMapOvr>
    <a:masterClrMapping/>
  </p:clrMapOvr>
  <p:transition>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353760" y="332656"/>
            <a:ext cx="4976042" cy="1446550"/>
          </a:xfrm>
          <a:prstGeom prst="rect">
            <a:avLst/>
          </a:prstGeom>
          <a:noFill/>
        </p:spPr>
        <p:txBody>
          <a:bodyPr wrap="none" lIns="91440" tIns="45720" rIns="91440" bIns="45720">
            <a:spAutoFit/>
          </a:bodyPr>
          <a:lstStyle/>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ثانياً: أوجه الاختلاف بين</a:t>
            </a:r>
          </a:p>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 الإرشاد و العلاج النفسي </a:t>
            </a:r>
            <a:endParaRPr lang="ar-SA" sz="3200" b="1" dirty="0">
              <a:ln w="17780" cmpd="sng">
                <a:solidFill>
                  <a:srgbClr val="FFFFFF"/>
                </a:solidFill>
                <a:prstDash val="solid"/>
                <a:miter lim="800000"/>
              </a:ln>
              <a:solidFill>
                <a:schemeClr val="accent1"/>
              </a:solidFill>
              <a:effectLst>
                <a:outerShdw blurRad="50800" algn="tl" rotWithShape="0">
                  <a:srgbClr val="000000"/>
                </a:outerShdw>
              </a:effectLst>
            </a:endParaRP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1" name="عنصر نائب لرقم الشريحة 20"/>
          <p:cNvSpPr>
            <a:spLocks noGrp="1"/>
          </p:cNvSpPr>
          <p:nvPr>
            <p:ph type="sldNum" sz="quarter" idx="12"/>
          </p:nvPr>
        </p:nvSpPr>
        <p:spPr/>
        <p:txBody>
          <a:bodyPr/>
          <a:lstStyle/>
          <a:p>
            <a:fld id="{76E144E9-FD18-40EB-BD00-57D6D426D25B}" type="slidenum">
              <a:rPr lang="ar-SA" smtClean="0"/>
              <a:pPr/>
              <a:t>14</a:t>
            </a:fld>
            <a:endParaRPr lang="ar-SA"/>
          </a:p>
        </p:txBody>
      </p:sp>
      <p:sp>
        <p:nvSpPr>
          <p:cNvPr id="22" name="عنصر نائب للتذييل 21"/>
          <p:cNvSpPr>
            <a:spLocks noGrp="1"/>
          </p:cNvSpPr>
          <p:nvPr>
            <p:ph type="ftr" sz="quarter" idx="11"/>
          </p:nvPr>
        </p:nvSpPr>
        <p:spPr/>
        <p:txBody>
          <a:bodyPr/>
          <a:lstStyle/>
          <a:p>
            <a:r>
              <a:rPr lang="ar-SA" smtClean="0"/>
              <a:t>جامعة الملك سعود - 2016</a:t>
            </a:r>
            <a:endParaRPr lang="ar-SA"/>
          </a:p>
        </p:txBody>
      </p:sp>
      <p:pic>
        <p:nvPicPr>
          <p:cNvPr id="13" name="Picture 1" descr="C:\Users\lenovo\Desktop\سلوى حمصاني\images.jpg"/>
          <p:cNvPicPr>
            <a:picLocks noChangeArrowheads="1"/>
          </p:cNvPicPr>
          <p:nvPr/>
        </p:nvPicPr>
        <p:blipFill>
          <a:blip r:embed="rId2" cstate="print"/>
          <a:srcRect l="4406" r="7472"/>
          <a:stretch>
            <a:fillRect/>
          </a:stretch>
        </p:blipFill>
        <p:spPr bwMode="auto">
          <a:xfrm>
            <a:off x="539552" y="620688"/>
            <a:ext cx="1044000" cy="1009800"/>
          </a:xfrm>
          <a:prstGeom prst="flowChartConnector">
            <a:avLst/>
          </a:prstGeom>
          <a:noFill/>
          <a:ln>
            <a:solidFill>
              <a:schemeClr val="accent1"/>
            </a:solidFill>
          </a:ln>
        </p:spPr>
      </p:pic>
      <p:sp>
        <p:nvSpPr>
          <p:cNvPr id="15" name="مستطيل 14"/>
          <p:cNvSpPr/>
          <p:nvPr/>
        </p:nvSpPr>
        <p:spPr>
          <a:xfrm>
            <a:off x="2051720" y="2466066"/>
            <a:ext cx="5272891" cy="31486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عنصر نائب للمحتوى 2"/>
          <p:cNvSpPr txBox="1">
            <a:spLocks/>
          </p:cNvSpPr>
          <p:nvPr/>
        </p:nvSpPr>
        <p:spPr>
          <a:xfrm>
            <a:off x="467544" y="1988840"/>
            <a:ext cx="8229600" cy="4525963"/>
          </a:xfrm>
          <a:prstGeom prst="rect">
            <a:avLst/>
          </a:prstGeom>
        </p:spPr>
        <p:txBody>
          <a:bodyPr/>
          <a:lstStyle/>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400" b="0" i="0" u="none" strike="noStrike" kern="1200" cap="none" spc="0" normalizeH="0" baseline="0" noProof="0" dirty="0" smtClean="0">
                <a:ln>
                  <a:noFill/>
                </a:ln>
                <a:solidFill>
                  <a:srgbClr val="FF0000"/>
                </a:solidFill>
                <a:effectLst/>
                <a:uLnTx/>
                <a:uFillTx/>
                <a:latin typeface="+mn-lt"/>
                <a:ea typeface="+mn-ea"/>
                <a:cs typeface="+mn-cs"/>
              </a:rPr>
              <a:t>3-</a:t>
            </a:r>
            <a:r>
              <a:rPr kumimoji="0" lang="ar-SA" sz="2400" b="0" i="0" u="none" strike="noStrike" kern="1200" cap="none" spc="0" normalizeH="0" baseline="0" noProof="0" dirty="0" smtClean="0">
                <a:ln>
                  <a:noFill/>
                </a:ln>
                <a:effectLst/>
                <a:uLnTx/>
                <a:uFillTx/>
                <a:latin typeface="+mn-lt"/>
                <a:ea typeface="+mn-ea"/>
                <a:cs typeface="+mn-cs"/>
              </a:rPr>
              <a:t> </a:t>
            </a:r>
            <a:r>
              <a:rPr kumimoji="0" lang="ar-SA" sz="2400" b="0" i="0" u="none" strike="noStrike" kern="1200" cap="none" spc="0" normalizeH="0" baseline="0" noProof="0" dirty="0" smtClean="0">
                <a:ln>
                  <a:noFill/>
                </a:ln>
                <a:effectLst/>
                <a:uLnTx/>
                <a:uFillTx/>
                <a:latin typeface="Times New Roman" pitchFamily="18" charset="0"/>
                <a:ea typeface="+mn-ea"/>
                <a:cs typeface="Times New Roman" pitchFamily="18" charset="0"/>
              </a:rPr>
              <a:t>الاختلاف في الأفراد الذين يطلبون الإرشاد والعلاج النفسي، حيث يتعامل الإرشاد النفسي مع الأسوياء الذين يعانون من اضطرابات نفسية </a:t>
            </a:r>
            <a:r>
              <a:rPr kumimoji="0" lang="ar-SA" sz="2400" b="0" i="0" u="none" strike="noStrike" kern="1200" cap="none" spc="0" normalizeH="0" baseline="0" noProof="0" dirty="0" err="1" smtClean="0">
                <a:ln>
                  <a:noFill/>
                </a:ln>
                <a:effectLst/>
                <a:uLnTx/>
                <a:uFillTx/>
                <a:latin typeface="Times New Roman" pitchFamily="18" charset="0"/>
                <a:ea typeface="+mn-ea"/>
                <a:cs typeface="Times New Roman" pitchFamily="18" charset="0"/>
              </a:rPr>
              <a:t>بسيطة.</a:t>
            </a:r>
            <a:r>
              <a:rPr kumimoji="0" lang="ar-SA" sz="2400" b="0" i="0" u="none" strike="noStrike" kern="1200" cap="none" spc="0" normalizeH="0" baseline="0" noProof="0" dirty="0" smtClean="0">
                <a:ln>
                  <a:noFill/>
                </a:ln>
                <a:effectLst/>
                <a:uLnTx/>
                <a:uFillTx/>
                <a:latin typeface="Times New Roman" pitchFamily="18" charset="0"/>
                <a:ea typeface="+mn-ea"/>
                <a:cs typeface="Times New Roman" pitchFamily="18" charset="0"/>
              </a:rPr>
              <a:t> أما العلاج النفسي فيتعامل مع الأفراد الذين يعانون من اضطرابات نفسية أكثر شدة </a:t>
            </a:r>
            <a:r>
              <a:rPr kumimoji="0" lang="ar-SA" sz="2400" b="0" i="0" u="none" strike="noStrike" kern="1200" cap="none" spc="0" normalizeH="0" baseline="0" noProof="0" dirty="0" err="1" smtClean="0">
                <a:ln>
                  <a:noFill/>
                </a:ln>
                <a:effectLst/>
                <a:uLnTx/>
                <a:uFillTx/>
                <a:latin typeface="Times New Roman" pitchFamily="18" charset="0"/>
                <a:ea typeface="+mn-ea"/>
                <a:cs typeface="Times New Roman" pitchFamily="18" charset="0"/>
              </a:rPr>
              <a:t>وحدة.</a:t>
            </a:r>
            <a:r>
              <a:rPr kumimoji="0" lang="ar-SA" sz="2400" b="0" i="0" u="none" strike="noStrike" kern="1200" cap="none" spc="0" normalizeH="0" baseline="0" noProof="0" dirty="0" smtClean="0">
                <a:ln>
                  <a:noFill/>
                </a:ln>
                <a:effectLst/>
                <a:uLnTx/>
                <a:uFillTx/>
                <a:latin typeface="Times New Roman" pitchFamily="18" charset="0"/>
                <a:ea typeface="+mn-ea"/>
                <a:cs typeface="Times New Roman" pitchFamily="18" charset="0"/>
              </a:rPr>
              <a:t> كما يقدم الإرشاد للأفراد الذين يسعون بأنفسهم في طلب الخدمات الإرشادية من المرشد، وأنهم أكثر قبولاً لما يقدم لهم من </a:t>
            </a:r>
            <a:r>
              <a:rPr kumimoji="0" lang="ar-SA" sz="2400" b="0" i="0" u="none" strike="noStrike" kern="1200" cap="none" spc="0" normalizeH="0" baseline="0" noProof="0" dirty="0" err="1" smtClean="0">
                <a:ln>
                  <a:noFill/>
                </a:ln>
                <a:effectLst/>
                <a:uLnTx/>
                <a:uFillTx/>
                <a:latin typeface="Times New Roman" pitchFamily="18" charset="0"/>
                <a:ea typeface="+mn-ea"/>
                <a:cs typeface="Times New Roman" pitchFamily="18" charset="0"/>
              </a:rPr>
              <a:t>خدمات.</a:t>
            </a:r>
            <a:r>
              <a:rPr kumimoji="0" lang="ar-SA" sz="2400" b="0" i="0" u="none" strike="noStrike" kern="1200" cap="none" spc="0" normalizeH="0" baseline="0" noProof="0" dirty="0" smtClean="0">
                <a:ln>
                  <a:noFill/>
                </a:ln>
                <a:effectLst/>
                <a:uLnTx/>
                <a:uFillTx/>
                <a:latin typeface="Times New Roman" pitchFamily="18" charset="0"/>
                <a:ea typeface="+mn-ea"/>
                <a:cs typeface="Times New Roman" pitchFamily="18" charset="0"/>
              </a:rPr>
              <a:t> </a:t>
            </a:r>
          </a:p>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4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4-</a:t>
            </a:r>
            <a:r>
              <a:rPr kumimoji="0" lang="ar-SA" sz="2400" b="0" i="0" u="none" strike="noStrike" kern="1200" cap="none" spc="0" normalizeH="0" baseline="0" noProof="0" dirty="0" smtClean="0">
                <a:ln>
                  <a:noFill/>
                </a:ln>
                <a:effectLst/>
                <a:uLnTx/>
                <a:uFillTx/>
                <a:latin typeface="Times New Roman" pitchFamily="18" charset="0"/>
                <a:ea typeface="+mn-ea"/>
                <a:cs typeface="Times New Roman" pitchFamily="18" charset="0"/>
              </a:rPr>
              <a:t> الاختلاف في أساليب الإرشاد والعلاج النفسي: فالعلاج النفسي يركز كثيراً على الخبرة الماضية، ويستخدم العلاقة الإرشادية أو العلاجية بشكل أعمق، وتتكرر اللقاءات بين المعالج </a:t>
            </a:r>
            <a:r>
              <a:rPr kumimoji="0" lang="ar-SA" sz="2400" b="0" i="0" u="none" strike="noStrike" kern="1200" cap="none" spc="0" normalizeH="0" baseline="0" noProof="0" dirty="0" err="1" smtClean="0">
                <a:ln>
                  <a:noFill/>
                </a:ln>
                <a:effectLst/>
                <a:uLnTx/>
                <a:uFillTx/>
                <a:latin typeface="Times New Roman" pitchFamily="18" charset="0"/>
                <a:ea typeface="+mn-ea"/>
                <a:cs typeface="Times New Roman" pitchFamily="18" charset="0"/>
              </a:rPr>
              <a:t>والمتعالج</a:t>
            </a:r>
            <a:r>
              <a:rPr kumimoji="0" lang="ar-SA" sz="2400" b="0" i="0" u="none" strike="noStrike" kern="1200" cap="none" spc="0" normalizeH="0" baseline="0" noProof="0" dirty="0" smtClean="0">
                <a:ln>
                  <a:noFill/>
                </a:ln>
                <a:effectLst/>
                <a:uLnTx/>
                <a:uFillTx/>
                <a:latin typeface="Times New Roman" pitchFamily="18" charset="0"/>
                <a:ea typeface="+mn-ea"/>
                <a:cs typeface="Times New Roman" pitchFamily="18" charset="0"/>
              </a:rPr>
              <a:t> أكثر مما هو في الإرشاد النفسي.</a:t>
            </a:r>
          </a:p>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4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5-</a:t>
            </a:r>
            <a:r>
              <a:rPr kumimoji="0" lang="ar-SA" sz="2400" b="0" i="0" u="none" strike="noStrike" kern="1200" cap="none" spc="0" normalizeH="0" baseline="0" noProof="0" dirty="0" smtClean="0">
                <a:ln>
                  <a:noFill/>
                </a:ln>
                <a:effectLst/>
                <a:uLnTx/>
                <a:uFillTx/>
                <a:latin typeface="Times New Roman" pitchFamily="18" charset="0"/>
                <a:ea typeface="+mn-ea"/>
                <a:cs typeface="Times New Roman" pitchFamily="18" charset="0"/>
              </a:rPr>
              <a:t> الاختلاف في الزمن الذي </a:t>
            </a:r>
            <a:r>
              <a:rPr kumimoji="0" lang="ar-SA" sz="2400" b="0" i="0" u="none" strike="noStrike" kern="1200" cap="none" spc="0" normalizeH="0" baseline="0" noProof="0" dirty="0" err="1" smtClean="0">
                <a:ln>
                  <a:noFill/>
                </a:ln>
                <a:effectLst/>
                <a:uLnTx/>
                <a:uFillTx/>
                <a:latin typeface="Times New Roman" pitchFamily="18" charset="0"/>
                <a:ea typeface="+mn-ea"/>
                <a:cs typeface="Times New Roman" pitchFamily="18" charset="0"/>
              </a:rPr>
              <a:t>يستغرقه</a:t>
            </a:r>
            <a:r>
              <a:rPr kumimoji="0" lang="ar-SA" sz="2400" b="0" i="0" u="none" strike="noStrike" kern="1200" cap="none" spc="0" normalizeH="0" baseline="0" noProof="0" dirty="0" smtClean="0">
                <a:ln>
                  <a:noFill/>
                </a:ln>
                <a:effectLst/>
                <a:uLnTx/>
                <a:uFillTx/>
                <a:latin typeface="Times New Roman" pitchFamily="18" charset="0"/>
                <a:ea typeface="+mn-ea"/>
                <a:cs typeface="Times New Roman" pitchFamily="18" charset="0"/>
              </a:rPr>
              <a:t> الإرشاد والعلاج النفسي: فالإرشاد النفسي لا يستغرق زمناً طويلاً بالمقارنة مع العلاج النفسي الذي قد يستمر لمدة عام أو أكثر حسب </a:t>
            </a:r>
            <a:r>
              <a:rPr kumimoji="0" lang="ar-SA" sz="2400" b="0" i="0" u="none" strike="noStrike" kern="1200" cap="none" spc="0" normalizeH="0" baseline="0" noProof="0" dirty="0" err="1" smtClean="0">
                <a:ln>
                  <a:noFill/>
                </a:ln>
                <a:effectLst/>
                <a:uLnTx/>
                <a:uFillTx/>
                <a:latin typeface="Times New Roman" pitchFamily="18" charset="0"/>
                <a:ea typeface="+mn-ea"/>
                <a:cs typeface="Times New Roman" pitchFamily="18" charset="0"/>
              </a:rPr>
              <a:t>الحالة.</a:t>
            </a:r>
            <a:r>
              <a:rPr kumimoji="0" lang="ar-SA" sz="2400" b="0" i="0" u="none" strike="noStrike" kern="1200" cap="none" spc="0" normalizeH="0" baseline="0" noProof="0" dirty="0" smtClean="0">
                <a:ln>
                  <a:noFill/>
                </a:ln>
                <a:effectLst/>
                <a:uLnTx/>
                <a:uFillTx/>
                <a:latin typeface="Times New Roman" pitchFamily="18" charset="0"/>
                <a:ea typeface="+mn-ea"/>
                <a:cs typeface="Times New Roman" pitchFamily="18" charset="0"/>
              </a:rPr>
              <a:t> </a:t>
            </a:r>
            <a:endParaRPr kumimoji="0" lang="ar-SA" sz="2400" b="0" i="0" u="none" strike="noStrike" kern="1200" cap="none" spc="0" normalizeH="0" baseline="0" noProof="0" dirty="0">
              <a:ln>
                <a:noFill/>
              </a:ln>
              <a:effectLst/>
              <a:uLnTx/>
              <a:uFillTx/>
              <a:latin typeface="Times New Roman" pitchFamily="18" charset="0"/>
              <a:ea typeface="+mn-ea"/>
              <a:cs typeface="Times New Roman" pitchFamily="18" charset="0"/>
            </a:endParaRPr>
          </a:p>
        </p:txBody>
      </p:sp>
    </p:spTree>
  </p:cSld>
  <p:clrMapOvr>
    <a:masterClrMapping/>
  </p:clrMapOvr>
  <p:transition>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339752" y="692696"/>
            <a:ext cx="4826962" cy="1446550"/>
          </a:xfrm>
          <a:prstGeom prst="rect">
            <a:avLst/>
          </a:prstGeom>
          <a:noFill/>
        </p:spPr>
        <p:txBody>
          <a:bodyPr wrap="none" lIns="91440" tIns="45720" rIns="91440" bIns="45720">
            <a:spAutoFit/>
          </a:bodyPr>
          <a:lstStyle/>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التوجيه والإرشاد النفسي </a:t>
            </a:r>
          </a:p>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والعلوم المتصلة </a:t>
            </a:r>
            <a:r>
              <a:rPr lang="ar-SA" sz="4400" b="1" dirty="0" err="1" smtClean="0">
                <a:ln w="17780" cmpd="sng">
                  <a:solidFill>
                    <a:srgbClr val="FFFFFF"/>
                  </a:solidFill>
                  <a:prstDash val="solid"/>
                  <a:miter lim="800000"/>
                </a:ln>
                <a:solidFill>
                  <a:schemeClr val="accent1"/>
                </a:solidFill>
                <a:effectLst>
                  <a:outerShdw blurRad="50800" algn="tl" rotWithShape="0">
                    <a:srgbClr val="000000"/>
                  </a:outerShdw>
                </a:effectLst>
              </a:rPr>
              <a:t>به</a:t>
            </a:r>
            <a:endParaRPr lang="ar-SA" sz="3200" b="1" dirty="0">
              <a:ln w="17780" cmpd="sng">
                <a:solidFill>
                  <a:srgbClr val="FFFFFF"/>
                </a:solidFill>
                <a:prstDash val="solid"/>
                <a:miter lim="800000"/>
              </a:ln>
              <a:solidFill>
                <a:schemeClr val="accent1"/>
              </a:solidFill>
              <a:effectLst>
                <a:outerShdw blurRad="50800" algn="tl" rotWithShape="0">
                  <a:srgbClr val="000000"/>
                </a:outerShdw>
              </a:effectLst>
            </a:endParaRP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1" name="عنصر نائب لرقم الشريحة 20"/>
          <p:cNvSpPr>
            <a:spLocks noGrp="1"/>
          </p:cNvSpPr>
          <p:nvPr>
            <p:ph type="sldNum" sz="quarter" idx="12"/>
          </p:nvPr>
        </p:nvSpPr>
        <p:spPr/>
        <p:txBody>
          <a:bodyPr/>
          <a:lstStyle/>
          <a:p>
            <a:fld id="{76E144E9-FD18-40EB-BD00-57D6D426D25B}" type="slidenum">
              <a:rPr lang="ar-SA" smtClean="0"/>
              <a:pPr/>
              <a:t>15</a:t>
            </a:fld>
            <a:endParaRPr lang="ar-SA"/>
          </a:p>
        </p:txBody>
      </p:sp>
      <p:sp>
        <p:nvSpPr>
          <p:cNvPr id="22" name="عنصر نائب للتذييل 21"/>
          <p:cNvSpPr>
            <a:spLocks noGrp="1"/>
          </p:cNvSpPr>
          <p:nvPr>
            <p:ph type="ftr" sz="quarter" idx="11"/>
          </p:nvPr>
        </p:nvSpPr>
        <p:spPr/>
        <p:txBody>
          <a:bodyPr/>
          <a:lstStyle/>
          <a:p>
            <a:r>
              <a:rPr lang="ar-SA" smtClean="0"/>
              <a:t>جامعة الملك سعود - 2016</a:t>
            </a:r>
            <a:endParaRPr lang="ar-SA"/>
          </a:p>
        </p:txBody>
      </p:sp>
      <p:pic>
        <p:nvPicPr>
          <p:cNvPr id="13" name="Picture 1" descr="C:\Users\lenovo\Desktop\سلوى حمصاني\images.jpg"/>
          <p:cNvPicPr>
            <a:picLocks noChangeArrowheads="1"/>
          </p:cNvPicPr>
          <p:nvPr/>
        </p:nvPicPr>
        <p:blipFill>
          <a:blip r:embed="rId2" cstate="print"/>
          <a:srcRect l="4406" r="7472"/>
          <a:stretch>
            <a:fillRect/>
          </a:stretch>
        </p:blipFill>
        <p:spPr bwMode="auto">
          <a:xfrm>
            <a:off x="539552" y="620688"/>
            <a:ext cx="1044000" cy="1009800"/>
          </a:xfrm>
          <a:prstGeom prst="flowChartConnector">
            <a:avLst/>
          </a:prstGeom>
          <a:noFill/>
          <a:ln>
            <a:solidFill>
              <a:schemeClr val="accent1"/>
            </a:solidFill>
          </a:ln>
        </p:spPr>
      </p:pic>
      <p:sp>
        <p:nvSpPr>
          <p:cNvPr id="15" name="مستطيل 14"/>
          <p:cNvSpPr/>
          <p:nvPr/>
        </p:nvSpPr>
        <p:spPr>
          <a:xfrm>
            <a:off x="2051720" y="2466066"/>
            <a:ext cx="5272891" cy="31486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Content Placeholder 2"/>
          <p:cNvSpPr txBox="1">
            <a:spLocks/>
          </p:cNvSpPr>
          <p:nvPr/>
        </p:nvSpPr>
        <p:spPr>
          <a:xfrm>
            <a:off x="683568" y="2708920"/>
            <a:ext cx="8229600" cy="4525963"/>
          </a:xfrm>
          <a:prstGeom prst="rect">
            <a:avLst/>
          </a:prstGeom>
        </p:spPr>
        <p:txBody>
          <a:bodyPr/>
          <a:lstStyle/>
          <a:p>
            <a:pPr marL="342900" indent="-342900" algn="just">
              <a:spcBef>
                <a:spcPct val="20000"/>
              </a:spcBef>
              <a:buFont typeface="Arial" pitchFamily="34" charset="0"/>
              <a:buNone/>
            </a:pPr>
            <a:r>
              <a:rPr kumimoji="0" lang="ar-SA" sz="2800" b="0" i="0" u="none" strike="noStrike" kern="1200" cap="none" spc="0" normalizeH="0" baseline="0" noProof="0" dirty="0" smtClean="0">
                <a:ln>
                  <a:noFill/>
                </a:ln>
                <a:solidFill>
                  <a:schemeClr val="tx1"/>
                </a:solidFill>
                <a:effectLst/>
                <a:uLnTx/>
                <a:uFillTx/>
                <a:latin typeface="+mn-lt"/>
                <a:ea typeface="+mn-ea"/>
                <a:cs typeface="+mn-cs"/>
              </a:rPr>
              <a:t>   التوجيه والإرشاد النفسي يعتبر من العلوم الإنسانية، </a:t>
            </a:r>
            <a:r>
              <a:rPr kumimoji="0" lang="ar-SA" sz="2800" b="0" i="0" u="sng" strike="noStrike" kern="1200" cap="none" spc="0" normalizeH="0" baseline="0" noProof="0" dirty="0" smtClean="0">
                <a:ln>
                  <a:noFill/>
                </a:ln>
                <a:solidFill>
                  <a:schemeClr val="tx1"/>
                </a:solidFill>
                <a:effectLst/>
                <a:uLnTx/>
                <a:uFillTx/>
                <a:latin typeface="+mn-lt"/>
                <a:ea typeface="+mn-ea"/>
                <a:cs typeface="+mn-cs"/>
              </a:rPr>
              <a:t>ويهدف</a:t>
            </a:r>
            <a:r>
              <a:rPr kumimoji="0" lang="ar-SA" sz="2800" b="0" i="0" u="none" strike="noStrike" kern="1200" cap="none" spc="0" normalizeH="0" baseline="0" noProof="0" dirty="0" smtClean="0">
                <a:ln>
                  <a:noFill/>
                </a:ln>
                <a:solidFill>
                  <a:schemeClr val="tx1"/>
                </a:solidFill>
                <a:effectLst/>
                <a:uLnTx/>
                <a:uFillTx/>
                <a:latin typeface="+mn-lt"/>
                <a:ea typeface="+mn-ea"/>
                <a:cs typeface="+mn-cs"/>
              </a:rPr>
              <a:t> إلى خدمة وسعادة </a:t>
            </a:r>
            <a:r>
              <a:rPr kumimoji="0" lang="ar-SA" sz="2800" b="0" i="0" u="none" strike="noStrike" kern="1200" cap="none" spc="0" normalizeH="0" baseline="0" noProof="0" dirty="0" err="1" smtClean="0">
                <a:ln>
                  <a:noFill/>
                </a:ln>
                <a:solidFill>
                  <a:schemeClr val="tx1"/>
                </a:solidFill>
                <a:effectLst/>
                <a:uLnTx/>
                <a:uFillTx/>
                <a:latin typeface="+mn-lt"/>
                <a:ea typeface="+mn-ea"/>
                <a:cs typeface="+mn-cs"/>
              </a:rPr>
              <a:t>الإنسان.</a:t>
            </a:r>
            <a:r>
              <a:rPr kumimoji="0" lang="ar-SA" sz="2800" b="0" i="0" u="none" strike="noStrike" kern="1200" cap="none" spc="0" normalizeH="0" baseline="0" noProof="0" dirty="0" smtClean="0">
                <a:ln>
                  <a:noFill/>
                </a:ln>
                <a:solidFill>
                  <a:schemeClr val="tx1"/>
                </a:solidFill>
                <a:effectLst/>
                <a:uLnTx/>
                <a:uFillTx/>
                <a:latin typeface="+mn-lt"/>
                <a:ea typeface="+mn-ea"/>
                <a:cs typeface="+mn-cs"/>
              </a:rPr>
              <a:t> وهو هدف مشترك بين كل العلوم ولكل منه أسلوبه المتخصص لتحقيق الهدف المشترك تحت اسم مختلف مثل: الارشاد النفسي و العلاج النفسي و الخدمة الاجتماعية </a:t>
            </a:r>
            <a:r>
              <a:rPr kumimoji="0" lang="ar-SA" sz="2800" b="0" i="0" u="none" strike="noStrike" kern="1200" cap="none" spc="0" normalizeH="0" baseline="0" noProof="0" dirty="0" err="1" smtClean="0">
                <a:ln>
                  <a:noFill/>
                </a:ln>
                <a:solidFill>
                  <a:schemeClr val="tx1"/>
                </a:solidFill>
                <a:effectLst/>
                <a:uLnTx/>
                <a:uFillTx/>
                <a:latin typeface="+mn-lt"/>
                <a:ea typeface="+mn-ea"/>
                <a:cs typeface="+mn-cs"/>
              </a:rPr>
              <a:t>والتربية </a:t>
            </a:r>
            <a:r>
              <a:rPr kumimoji="0" lang="ar-SA" sz="2800" b="0" i="0" u="none" strike="noStrike" kern="1200" cap="none" spc="0" normalizeH="0" baseline="0" noProof="0" dirty="0" smtClean="0">
                <a:ln>
                  <a:noFill/>
                </a:ln>
                <a:solidFill>
                  <a:schemeClr val="tx1"/>
                </a:solidFill>
                <a:effectLst/>
                <a:uLnTx/>
                <a:uFillTx/>
                <a:latin typeface="+mn-lt"/>
                <a:ea typeface="+mn-ea"/>
                <a:cs typeface="+mn-cs"/>
              </a:rPr>
              <a:t>...الخ من العلوم </a:t>
            </a:r>
            <a:r>
              <a:rPr kumimoji="0" lang="ar-SA" sz="2800" b="0" i="0" u="none" strike="noStrike" kern="1200" cap="none" spc="0" normalizeH="0" baseline="0" noProof="0" dirty="0" err="1" smtClean="0">
                <a:ln>
                  <a:noFill/>
                </a:ln>
                <a:solidFill>
                  <a:schemeClr val="tx1"/>
                </a:solidFill>
                <a:effectLst/>
                <a:uLnTx/>
                <a:uFillTx/>
                <a:latin typeface="+mn-lt"/>
                <a:ea typeface="+mn-ea"/>
                <a:cs typeface="+mn-cs"/>
              </a:rPr>
              <a:t>الفرعية .</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339752" y="692696"/>
            <a:ext cx="4826962" cy="1446550"/>
          </a:xfrm>
          <a:prstGeom prst="rect">
            <a:avLst/>
          </a:prstGeom>
          <a:noFill/>
        </p:spPr>
        <p:txBody>
          <a:bodyPr wrap="none" lIns="91440" tIns="45720" rIns="91440" bIns="45720">
            <a:spAutoFit/>
          </a:bodyPr>
          <a:lstStyle/>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التوجيه والإرشاد النفسي </a:t>
            </a:r>
          </a:p>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والعلوم المتصلة </a:t>
            </a:r>
            <a:r>
              <a:rPr lang="ar-SA" sz="4400" b="1" dirty="0" err="1" smtClean="0">
                <a:ln w="17780" cmpd="sng">
                  <a:solidFill>
                    <a:srgbClr val="FFFFFF"/>
                  </a:solidFill>
                  <a:prstDash val="solid"/>
                  <a:miter lim="800000"/>
                </a:ln>
                <a:solidFill>
                  <a:schemeClr val="accent1"/>
                </a:solidFill>
                <a:effectLst>
                  <a:outerShdw blurRad="50800" algn="tl" rotWithShape="0">
                    <a:srgbClr val="000000"/>
                  </a:outerShdw>
                </a:effectLst>
              </a:rPr>
              <a:t>به</a:t>
            </a:r>
            <a:endParaRPr lang="ar-SA" sz="3200" b="1" dirty="0">
              <a:ln w="17780" cmpd="sng">
                <a:solidFill>
                  <a:srgbClr val="FFFFFF"/>
                </a:solidFill>
                <a:prstDash val="solid"/>
                <a:miter lim="800000"/>
              </a:ln>
              <a:solidFill>
                <a:schemeClr val="accent1"/>
              </a:solidFill>
              <a:effectLst>
                <a:outerShdw blurRad="50800" algn="tl" rotWithShape="0">
                  <a:srgbClr val="000000"/>
                </a:outerShdw>
              </a:effectLst>
            </a:endParaRP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1" name="عنصر نائب لرقم الشريحة 20"/>
          <p:cNvSpPr>
            <a:spLocks noGrp="1"/>
          </p:cNvSpPr>
          <p:nvPr>
            <p:ph type="sldNum" sz="quarter" idx="12"/>
          </p:nvPr>
        </p:nvSpPr>
        <p:spPr/>
        <p:txBody>
          <a:bodyPr/>
          <a:lstStyle/>
          <a:p>
            <a:fld id="{76E144E9-FD18-40EB-BD00-57D6D426D25B}" type="slidenum">
              <a:rPr lang="ar-SA" smtClean="0"/>
              <a:pPr/>
              <a:t>16</a:t>
            </a:fld>
            <a:endParaRPr lang="ar-SA"/>
          </a:p>
        </p:txBody>
      </p:sp>
      <p:sp>
        <p:nvSpPr>
          <p:cNvPr id="22" name="عنصر نائب للتذييل 21"/>
          <p:cNvSpPr>
            <a:spLocks noGrp="1"/>
          </p:cNvSpPr>
          <p:nvPr>
            <p:ph type="ftr" sz="quarter" idx="11"/>
          </p:nvPr>
        </p:nvSpPr>
        <p:spPr/>
        <p:txBody>
          <a:bodyPr/>
          <a:lstStyle/>
          <a:p>
            <a:r>
              <a:rPr lang="ar-SA" smtClean="0"/>
              <a:t>جامعة الملك سعود - 2016</a:t>
            </a:r>
            <a:endParaRPr lang="ar-SA"/>
          </a:p>
        </p:txBody>
      </p:sp>
      <p:pic>
        <p:nvPicPr>
          <p:cNvPr id="13" name="Picture 1" descr="C:\Users\lenovo\Desktop\سلوى حمصاني\images.jpg"/>
          <p:cNvPicPr>
            <a:picLocks noChangeArrowheads="1"/>
          </p:cNvPicPr>
          <p:nvPr/>
        </p:nvPicPr>
        <p:blipFill>
          <a:blip r:embed="rId2" cstate="print"/>
          <a:srcRect l="4406" r="7472"/>
          <a:stretch>
            <a:fillRect/>
          </a:stretch>
        </p:blipFill>
        <p:spPr bwMode="auto">
          <a:xfrm>
            <a:off x="539552" y="620688"/>
            <a:ext cx="1044000" cy="1009800"/>
          </a:xfrm>
          <a:prstGeom prst="flowChartConnector">
            <a:avLst/>
          </a:prstGeom>
          <a:noFill/>
          <a:ln>
            <a:solidFill>
              <a:schemeClr val="accent1"/>
            </a:solidFill>
          </a:ln>
        </p:spPr>
      </p:pic>
      <p:sp>
        <p:nvSpPr>
          <p:cNvPr id="15" name="مستطيل 14"/>
          <p:cNvSpPr/>
          <p:nvPr/>
        </p:nvSpPr>
        <p:spPr>
          <a:xfrm>
            <a:off x="2051720" y="2466066"/>
            <a:ext cx="5272891" cy="31486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Content Placeholder 2"/>
          <p:cNvSpPr txBox="1">
            <a:spLocks/>
          </p:cNvSpPr>
          <p:nvPr/>
        </p:nvSpPr>
        <p:spPr>
          <a:xfrm>
            <a:off x="539552" y="2492896"/>
            <a:ext cx="8229600" cy="4525963"/>
          </a:xfrm>
          <a:prstGeom prst="rect">
            <a:avLst/>
          </a:prstGeom>
        </p:spPr>
        <p:txBody>
          <a:bodyPr>
            <a:norm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800" i="0" u="none" strike="noStrike" kern="1200" cap="none" spc="0" normalizeH="0" baseline="0" noProof="0" dirty="0" smtClean="0">
                <a:ln>
                  <a:noFill/>
                </a:ln>
                <a:solidFill>
                  <a:srgbClr val="FF0000"/>
                </a:solidFill>
                <a:effectLst/>
                <a:uLnTx/>
                <a:uFillTx/>
                <a:latin typeface="+mn-lt"/>
                <a:ea typeface="+mn-ea"/>
                <a:cs typeface="+mn-cs"/>
              </a:rPr>
              <a:t>1- التوجيه والإرشاد النفسي </a:t>
            </a:r>
            <a:r>
              <a:rPr kumimoji="0" lang="ar-SA" sz="2800" i="0" u="sng" strike="noStrike" kern="1200" cap="none" spc="0" normalizeH="0" baseline="0" noProof="0" dirty="0" smtClean="0">
                <a:ln>
                  <a:noFill/>
                </a:ln>
                <a:solidFill>
                  <a:srgbClr val="FF0000"/>
                </a:solidFill>
                <a:effectLst/>
                <a:uLnTx/>
                <a:uFillTx/>
                <a:latin typeface="+mn-lt"/>
                <a:ea typeface="+mn-ea"/>
                <a:cs typeface="+mn-cs"/>
              </a:rPr>
              <a:t>وعلم </a:t>
            </a:r>
            <a:r>
              <a:rPr kumimoji="0" lang="ar-SA" sz="2800" i="0" u="sng" strike="noStrike" kern="1200" cap="none" spc="0" normalizeH="0" baseline="0" noProof="0" dirty="0" err="1" smtClean="0">
                <a:ln>
                  <a:noFill/>
                </a:ln>
                <a:solidFill>
                  <a:srgbClr val="FF0000"/>
                </a:solidFill>
                <a:effectLst/>
                <a:uLnTx/>
                <a:uFillTx/>
                <a:latin typeface="+mn-lt"/>
                <a:ea typeface="+mn-ea"/>
                <a:cs typeface="+mn-cs"/>
              </a:rPr>
              <a:t>النفس</a:t>
            </a:r>
            <a:r>
              <a:rPr kumimoji="0" lang="ar-SA" sz="2800" i="0" u="none" strike="noStrike" kern="1200" cap="none" spc="0" normalizeH="0" baseline="0" noProof="0" dirty="0" err="1" smtClean="0">
                <a:ln>
                  <a:noFill/>
                </a:ln>
                <a:solidFill>
                  <a:srgbClr val="FF0000"/>
                </a:solidFill>
                <a:effectLst/>
                <a:uLnTx/>
                <a:uFillTx/>
                <a:latin typeface="+mn-lt"/>
                <a:ea typeface="+mn-ea"/>
                <a:cs typeface="+mn-cs"/>
              </a:rPr>
              <a:t>:</a:t>
            </a:r>
            <a:endParaRPr kumimoji="0" lang="ar-SA" sz="2800"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    يدرس علم النفس بشكل عام  </a:t>
            </a:r>
            <a:r>
              <a:rPr kumimoji="0" lang="ar-SA" sz="2400" b="0" i="0" u="sng" strike="noStrike" kern="1200" cap="none" spc="0" normalizeH="0" baseline="0" noProof="0" dirty="0" smtClean="0">
                <a:ln>
                  <a:noFill/>
                </a:ln>
                <a:solidFill>
                  <a:schemeClr val="tx1"/>
                </a:solidFill>
                <a:effectLst/>
                <a:uLnTx/>
                <a:uFillTx/>
                <a:latin typeface="+mn-lt"/>
                <a:ea typeface="+mn-ea"/>
                <a:cs typeface="+mn-cs"/>
              </a:rPr>
              <a:t>السلوك</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في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سوائه</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وانحرافه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وهذا من اهم ما يدرسه المرشد مهنيا.</a:t>
            </a: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الإرشاد النفسي فرع من </a:t>
            </a:r>
            <a:r>
              <a:rPr kumimoji="0" lang="ar-SA" sz="2400" b="0" i="0" u="none" strike="noStrike" kern="1200" cap="none" spc="0" normalizeH="0" baseline="0" noProof="0" dirty="0" smtClean="0">
                <a:ln>
                  <a:noFill/>
                </a:ln>
                <a:solidFill>
                  <a:srgbClr val="00B050"/>
                </a:solidFill>
                <a:effectLst/>
                <a:uLnTx/>
                <a:uFillTx/>
                <a:latin typeface="+mn-lt"/>
                <a:ea typeface="+mn-ea"/>
                <a:cs typeface="+mn-cs"/>
              </a:rPr>
              <a:t>علم النفس التطبيقي</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يعتمد في وسائله وعملية </a:t>
            </a:r>
          </a:p>
          <a:p>
            <a:pPr marL="342900" marR="0" lvl="0" indent="-342900" algn="r" defTabSz="914400" rtl="1" eaLnBrk="1" fontAlgn="auto" latinLnBrk="0" hangingPunct="1">
              <a:lnSpc>
                <a:spcPct val="100000"/>
              </a:lnSpc>
              <a:spcBef>
                <a:spcPct val="20000"/>
              </a:spcBef>
              <a:spcAft>
                <a:spcPts val="0"/>
              </a:spcAft>
              <a:buClr>
                <a:srgbClr val="FF0000"/>
              </a:buClr>
              <a:buSzTx/>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     الإرشاد على علم النفس.</a:t>
            </a: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 يستفيد الارشاد النفسي من </a:t>
            </a:r>
            <a:r>
              <a:rPr kumimoji="0" lang="ar-SA" sz="2400" b="0" i="0" u="none" strike="noStrike" kern="1200" cap="none" spc="0" normalizeH="0" baseline="0" noProof="0" dirty="0" smtClean="0">
                <a:ln>
                  <a:noFill/>
                </a:ln>
                <a:solidFill>
                  <a:srgbClr val="00B050"/>
                </a:solidFill>
                <a:effectLst/>
                <a:uLnTx/>
                <a:uFillTx/>
                <a:latin typeface="+mn-lt"/>
                <a:ea typeface="+mn-ea"/>
                <a:cs typeface="+mn-cs"/>
              </a:rPr>
              <a:t>علم النفس العلاجي</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في التعرف على الشخص الصحيح والمريض نفسيا ومدى درجات الاضطراب النفسي لديه.</a:t>
            </a:r>
          </a:p>
          <a:p>
            <a:pPr marL="342900" marR="0" lvl="0" indent="-342900" algn="r" defTabSz="914400" rtl="1" eaLnBrk="1" fontAlgn="auto" latinLnBrk="0" hangingPunct="1">
              <a:lnSpc>
                <a:spcPct val="100000"/>
              </a:lnSpc>
              <a:spcBef>
                <a:spcPct val="20000"/>
              </a:spcBef>
              <a:spcAft>
                <a:spcPts val="0"/>
              </a:spcAft>
              <a:buClr>
                <a:srgbClr val="FF0000"/>
              </a:buClr>
              <a:buSzTx/>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339752" y="692696"/>
            <a:ext cx="4826962" cy="1446550"/>
          </a:xfrm>
          <a:prstGeom prst="rect">
            <a:avLst/>
          </a:prstGeom>
          <a:noFill/>
        </p:spPr>
        <p:txBody>
          <a:bodyPr wrap="none" lIns="91440" tIns="45720" rIns="91440" bIns="45720">
            <a:spAutoFit/>
          </a:bodyPr>
          <a:lstStyle/>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التوجيه والإرشاد النفسي </a:t>
            </a:r>
          </a:p>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والعلوم المتصلة </a:t>
            </a:r>
            <a:r>
              <a:rPr lang="ar-SA" sz="4400" b="1" dirty="0" err="1" smtClean="0">
                <a:ln w="17780" cmpd="sng">
                  <a:solidFill>
                    <a:srgbClr val="FFFFFF"/>
                  </a:solidFill>
                  <a:prstDash val="solid"/>
                  <a:miter lim="800000"/>
                </a:ln>
                <a:solidFill>
                  <a:schemeClr val="accent1"/>
                </a:solidFill>
                <a:effectLst>
                  <a:outerShdw blurRad="50800" algn="tl" rotWithShape="0">
                    <a:srgbClr val="000000"/>
                  </a:outerShdw>
                </a:effectLst>
              </a:rPr>
              <a:t>به</a:t>
            </a:r>
            <a:endParaRPr lang="ar-SA" sz="3200" b="1" dirty="0">
              <a:ln w="17780" cmpd="sng">
                <a:solidFill>
                  <a:srgbClr val="FFFFFF"/>
                </a:solidFill>
                <a:prstDash val="solid"/>
                <a:miter lim="800000"/>
              </a:ln>
              <a:solidFill>
                <a:schemeClr val="accent1"/>
              </a:solidFill>
              <a:effectLst>
                <a:outerShdw blurRad="50800" algn="tl" rotWithShape="0">
                  <a:srgbClr val="000000"/>
                </a:outerShdw>
              </a:effectLst>
            </a:endParaRP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1" name="عنصر نائب لرقم الشريحة 20"/>
          <p:cNvSpPr>
            <a:spLocks noGrp="1"/>
          </p:cNvSpPr>
          <p:nvPr>
            <p:ph type="sldNum" sz="quarter" idx="12"/>
          </p:nvPr>
        </p:nvSpPr>
        <p:spPr/>
        <p:txBody>
          <a:bodyPr/>
          <a:lstStyle/>
          <a:p>
            <a:fld id="{76E144E9-FD18-40EB-BD00-57D6D426D25B}" type="slidenum">
              <a:rPr lang="ar-SA" smtClean="0"/>
              <a:pPr/>
              <a:t>17</a:t>
            </a:fld>
            <a:endParaRPr lang="ar-SA"/>
          </a:p>
        </p:txBody>
      </p:sp>
      <p:sp>
        <p:nvSpPr>
          <p:cNvPr id="22" name="عنصر نائب للتذييل 21"/>
          <p:cNvSpPr>
            <a:spLocks noGrp="1"/>
          </p:cNvSpPr>
          <p:nvPr>
            <p:ph type="ftr" sz="quarter" idx="11"/>
          </p:nvPr>
        </p:nvSpPr>
        <p:spPr/>
        <p:txBody>
          <a:bodyPr/>
          <a:lstStyle/>
          <a:p>
            <a:r>
              <a:rPr lang="ar-SA" smtClean="0"/>
              <a:t>جامعة الملك سعود - 2016</a:t>
            </a:r>
            <a:endParaRPr lang="ar-SA"/>
          </a:p>
        </p:txBody>
      </p:sp>
      <p:pic>
        <p:nvPicPr>
          <p:cNvPr id="13" name="Picture 1" descr="C:\Users\lenovo\Desktop\سلوى حمصاني\images.jpg"/>
          <p:cNvPicPr>
            <a:picLocks noChangeArrowheads="1"/>
          </p:cNvPicPr>
          <p:nvPr/>
        </p:nvPicPr>
        <p:blipFill>
          <a:blip r:embed="rId2" cstate="print"/>
          <a:srcRect l="4406" r="7472"/>
          <a:stretch>
            <a:fillRect/>
          </a:stretch>
        </p:blipFill>
        <p:spPr bwMode="auto">
          <a:xfrm>
            <a:off x="539552" y="620688"/>
            <a:ext cx="1044000" cy="1009800"/>
          </a:xfrm>
          <a:prstGeom prst="flowChartConnector">
            <a:avLst/>
          </a:prstGeom>
          <a:noFill/>
          <a:ln>
            <a:solidFill>
              <a:schemeClr val="accent1"/>
            </a:solidFill>
          </a:ln>
        </p:spPr>
      </p:pic>
      <p:sp>
        <p:nvSpPr>
          <p:cNvPr id="15" name="مستطيل 14"/>
          <p:cNvSpPr/>
          <p:nvPr/>
        </p:nvSpPr>
        <p:spPr>
          <a:xfrm>
            <a:off x="2051720" y="2466066"/>
            <a:ext cx="5272891" cy="31486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Content Placeholder 2"/>
          <p:cNvSpPr txBox="1">
            <a:spLocks/>
          </p:cNvSpPr>
          <p:nvPr/>
        </p:nvSpPr>
        <p:spPr>
          <a:xfrm>
            <a:off x="467544" y="2060848"/>
            <a:ext cx="8229600" cy="4525963"/>
          </a:xfrm>
          <a:prstGeom prst="rect">
            <a:avLst/>
          </a:prstGeom>
        </p:spPr>
        <p:txBody>
          <a:bodyPr/>
          <a:lstStyle/>
          <a:p>
            <a:pPr marL="800100" lvl="1" indent="-342900">
              <a:spcBef>
                <a:spcPct val="20000"/>
              </a:spcBef>
              <a:buClr>
                <a:srgbClr val="FF0000"/>
              </a:buClr>
            </a:pPr>
            <a:r>
              <a:rPr lang="ar-SA" sz="2400" dirty="0" err="1" smtClean="0">
                <a:solidFill>
                  <a:srgbClr val="FF0000"/>
                </a:solidFill>
              </a:rPr>
              <a:t>تابع </a:t>
            </a:r>
            <a:r>
              <a:rPr lang="ar-SA" sz="2400" dirty="0" smtClean="0">
                <a:solidFill>
                  <a:srgbClr val="FF0000"/>
                </a:solidFill>
              </a:rPr>
              <a:t>/     1- التوجيه والإرشاد النفسي </a:t>
            </a:r>
            <a:r>
              <a:rPr lang="ar-SA" sz="2400" u="sng" dirty="0" smtClean="0">
                <a:solidFill>
                  <a:srgbClr val="FF0000"/>
                </a:solidFill>
              </a:rPr>
              <a:t>وعلم </a:t>
            </a:r>
            <a:r>
              <a:rPr lang="ar-SA" sz="2400" u="sng" dirty="0" err="1" smtClean="0">
                <a:solidFill>
                  <a:srgbClr val="FF0000"/>
                </a:solidFill>
              </a:rPr>
              <a:t>النفس</a:t>
            </a:r>
            <a:r>
              <a:rPr lang="ar-SA" sz="2400" dirty="0" err="1" smtClean="0">
                <a:solidFill>
                  <a:srgbClr val="FF0000"/>
                </a:solidFill>
              </a:rPr>
              <a:t>:</a:t>
            </a:r>
            <a:endParaRPr lang="ar-SA" sz="2400" dirty="0" smtClean="0">
              <a:solidFill>
                <a:srgbClr val="FF0000"/>
              </a:solidFill>
            </a:endParaRPr>
          </a:p>
          <a:p>
            <a:pPr marL="342900" lvl="0" indent="-342900">
              <a:spcBef>
                <a:spcPct val="20000"/>
              </a:spcBef>
              <a:buClr>
                <a:srgbClr val="FF0000"/>
              </a:buClr>
              <a:buFont typeface="Wingdings" pitchFamily="2" charset="2"/>
              <a:buChar char="v"/>
            </a:pPr>
            <a:r>
              <a:rPr lang="ar-SA" sz="2400" dirty="0" smtClean="0"/>
              <a:t>يستفيد الارشاد النفسي من </a:t>
            </a:r>
            <a:r>
              <a:rPr lang="ar-SA" sz="2400" dirty="0" smtClean="0">
                <a:solidFill>
                  <a:srgbClr val="00B050"/>
                </a:solidFill>
              </a:rPr>
              <a:t>علم نفس النمو</a:t>
            </a:r>
            <a:r>
              <a:rPr lang="ar-SA" sz="2400" dirty="0" smtClean="0"/>
              <a:t>،في معرفة مطالب النمو </a:t>
            </a:r>
            <a:r>
              <a:rPr lang="ar-SA" sz="2400" dirty="0" err="1" smtClean="0"/>
              <a:t>ومعاييره.</a:t>
            </a:r>
            <a:r>
              <a:rPr lang="ar-SA" sz="2400" dirty="0" smtClean="0"/>
              <a:t> ويشترك معه في الاهتمام برعاية النمو السوي في كافة مظاهره جسميا وعقليا واجتماعيا وانفعاليا في مراحل النمو </a:t>
            </a:r>
            <a:r>
              <a:rPr lang="ar-SA" sz="2400" dirty="0" err="1" smtClean="0"/>
              <a:t>التالية.</a:t>
            </a:r>
            <a:r>
              <a:rPr lang="ar-SA" sz="2400" dirty="0" smtClean="0"/>
              <a:t/>
            </a:r>
            <a:br>
              <a:rPr lang="ar-SA" sz="2400" dirty="0" smtClean="0"/>
            </a:br>
            <a:endParaRPr kumimoji="0" lang="ar-SA"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يستفيد الارشاد النفسي من </a:t>
            </a:r>
            <a:r>
              <a:rPr kumimoji="0" lang="ar-SA" sz="2400" b="0" i="0" u="none" strike="noStrike" kern="1200" cap="none" spc="0" normalizeH="0" baseline="0" noProof="0" dirty="0" smtClean="0">
                <a:ln>
                  <a:noFill/>
                </a:ln>
                <a:solidFill>
                  <a:srgbClr val="00B050"/>
                </a:solidFill>
                <a:effectLst/>
                <a:uLnTx/>
                <a:uFillTx/>
                <a:latin typeface="+mn-lt"/>
                <a:ea typeface="+mn-ea"/>
                <a:cs typeface="+mn-cs"/>
              </a:rPr>
              <a:t>علم نفس الاجتماعي</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من دراسة سيكولوجية الجماعة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ودينامياتها</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وبنائها والعلاقات الاجتماعية والتفاعل الاجتماعي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وماهي</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معايير السلوك في الجماعة وكيف تتوزع الادوار لتحقيق التوافق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الاجتماعي.</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a:r>
            <a:br>
              <a:rPr kumimoji="0" lang="ar-SA" sz="2400" b="0" i="0" u="none" strike="noStrike" kern="1200" cap="none" spc="0" normalizeH="0" baseline="0" noProof="0" dirty="0" smtClean="0">
                <a:ln>
                  <a:noFill/>
                </a:ln>
                <a:solidFill>
                  <a:schemeClr val="tx1"/>
                </a:solidFill>
                <a:effectLst/>
                <a:uLnTx/>
                <a:uFillTx/>
                <a:latin typeface="+mn-lt"/>
                <a:ea typeface="+mn-ea"/>
                <a:cs typeface="+mn-cs"/>
              </a:rPr>
            </a:br>
            <a:endParaRPr kumimoji="0" lang="ar-SA"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يستفيد الإرشاد النفسي من </a:t>
            </a:r>
            <a:r>
              <a:rPr kumimoji="0" lang="ar-SA" sz="2400" b="0" i="0" u="none" strike="noStrike" kern="1200" cap="none" spc="0" normalizeH="0" baseline="0" noProof="0" dirty="0" smtClean="0">
                <a:ln>
                  <a:noFill/>
                </a:ln>
                <a:solidFill>
                  <a:srgbClr val="00B050"/>
                </a:solidFill>
                <a:effectLst/>
                <a:uLnTx/>
                <a:uFillTx/>
                <a:latin typeface="+mn-lt"/>
                <a:ea typeface="+mn-ea"/>
                <a:cs typeface="+mn-cs"/>
              </a:rPr>
              <a:t>علم نفس </a:t>
            </a:r>
            <a:r>
              <a:rPr kumimoji="0" lang="ar-SA" sz="2400" b="0" i="0" u="none" strike="noStrike" kern="1200" cap="none" spc="0" normalizeH="0" baseline="0" noProof="0" dirty="0" err="1" smtClean="0">
                <a:ln>
                  <a:noFill/>
                </a:ln>
                <a:solidFill>
                  <a:srgbClr val="00B050"/>
                </a:solidFill>
                <a:effectLst/>
                <a:uLnTx/>
                <a:uFillTx/>
                <a:latin typeface="+mn-lt"/>
                <a:ea typeface="+mn-ea"/>
                <a:cs typeface="+mn-cs"/>
              </a:rPr>
              <a:t>الشواذ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بمعلومات هامة عن السلوك الشاذ والغريب للشخص العادي.</a:t>
            </a:r>
          </a:p>
        </p:txBody>
      </p:sp>
    </p:spTree>
  </p:cSld>
  <p:clrMapOvr>
    <a:masterClrMapping/>
  </p:clrMapOvr>
  <p:transition>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339752" y="692696"/>
            <a:ext cx="4826962" cy="1446550"/>
          </a:xfrm>
          <a:prstGeom prst="rect">
            <a:avLst/>
          </a:prstGeom>
          <a:noFill/>
        </p:spPr>
        <p:txBody>
          <a:bodyPr wrap="none" lIns="91440" tIns="45720" rIns="91440" bIns="45720">
            <a:spAutoFit/>
          </a:bodyPr>
          <a:lstStyle/>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التوجيه والإرشاد النفسي </a:t>
            </a:r>
          </a:p>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والعلوم المتصلة </a:t>
            </a:r>
            <a:r>
              <a:rPr lang="ar-SA" sz="4400" b="1" dirty="0" err="1" smtClean="0">
                <a:ln w="17780" cmpd="sng">
                  <a:solidFill>
                    <a:srgbClr val="FFFFFF"/>
                  </a:solidFill>
                  <a:prstDash val="solid"/>
                  <a:miter lim="800000"/>
                </a:ln>
                <a:solidFill>
                  <a:schemeClr val="accent1"/>
                </a:solidFill>
                <a:effectLst>
                  <a:outerShdw blurRad="50800" algn="tl" rotWithShape="0">
                    <a:srgbClr val="000000"/>
                  </a:outerShdw>
                </a:effectLst>
              </a:rPr>
              <a:t>به</a:t>
            </a:r>
            <a:endParaRPr lang="ar-SA" sz="3200" b="1" dirty="0">
              <a:ln w="17780" cmpd="sng">
                <a:solidFill>
                  <a:srgbClr val="FFFFFF"/>
                </a:solidFill>
                <a:prstDash val="solid"/>
                <a:miter lim="800000"/>
              </a:ln>
              <a:solidFill>
                <a:schemeClr val="accent1"/>
              </a:solidFill>
              <a:effectLst>
                <a:outerShdw blurRad="50800" algn="tl" rotWithShape="0">
                  <a:srgbClr val="000000"/>
                </a:outerShdw>
              </a:effectLst>
            </a:endParaRP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1" name="عنصر نائب لرقم الشريحة 20"/>
          <p:cNvSpPr>
            <a:spLocks noGrp="1"/>
          </p:cNvSpPr>
          <p:nvPr>
            <p:ph type="sldNum" sz="quarter" idx="12"/>
          </p:nvPr>
        </p:nvSpPr>
        <p:spPr/>
        <p:txBody>
          <a:bodyPr/>
          <a:lstStyle/>
          <a:p>
            <a:fld id="{76E144E9-FD18-40EB-BD00-57D6D426D25B}" type="slidenum">
              <a:rPr lang="ar-SA" smtClean="0"/>
              <a:pPr/>
              <a:t>18</a:t>
            </a:fld>
            <a:endParaRPr lang="ar-SA"/>
          </a:p>
        </p:txBody>
      </p:sp>
      <p:sp>
        <p:nvSpPr>
          <p:cNvPr id="22" name="عنصر نائب للتذييل 21"/>
          <p:cNvSpPr>
            <a:spLocks noGrp="1"/>
          </p:cNvSpPr>
          <p:nvPr>
            <p:ph type="ftr" sz="quarter" idx="11"/>
          </p:nvPr>
        </p:nvSpPr>
        <p:spPr/>
        <p:txBody>
          <a:bodyPr/>
          <a:lstStyle/>
          <a:p>
            <a:r>
              <a:rPr lang="ar-SA" smtClean="0"/>
              <a:t>جامعة الملك سعود - 2016</a:t>
            </a:r>
            <a:endParaRPr lang="ar-SA"/>
          </a:p>
        </p:txBody>
      </p:sp>
      <p:pic>
        <p:nvPicPr>
          <p:cNvPr id="13" name="Picture 1" descr="C:\Users\lenovo\Desktop\سلوى حمصاني\images.jpg"/>
          <p:cNvPicPr>
            <a:picLocks noChangeArrowheads="1"/>
          </p:cNvPicPr>
          <p:nvPr/>
        </p:nvPicPr>
        <p:blipFill>
          <a:blip r:embed="rId2" cstate="print"/>
          <a:srcRect l="4406" r="7472"/>
          <a:stretch>
            <a:fillRect/>
          </a:stretch>
        </p:blipFill>
        <p:spPr bwMode="auto">
          <a:xfrm>
            <a:off x="539552" y="620688"/>
            <a:ext cx="1044000" cy="1009800"/>
          </a:xfrm>
          <a:prstGeom prst="flowChartConnector">
            <a:avLst/>
          </a:prstGeom>
          <a:noFill/>
          <a:ln>
            <a:solidFill>
              <a:schemeClr val="accent1"/>
            </a:solidFill>
          </a:ln>
        </p:spPr>
      </p:pic>
      <p:sp>
        <p:nvSpPr>
          <p:cNvPr id="15" name="مستطيل 14"/>
          <p:cNvSpPr/>
          <p:nvPr/>
        </p:nvSpPr>
        <p:spPr>
          <a:xfrm>
            <a:off x="2051720" y="2466066"/>
            <a:ext cx="5272891" cy="31486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Content Placeholder 2"/>
          <p:cNvSpPr txBox="1">
            <a:spLocks/>
          </p:cNvSpPr>
          <p:nvPr/>
        </p:nvSpPr>
        <p:spPr>
          <a:xfrm>
            <a:off x="467544" y="2132856"/>
            <a:ext cx="8229600" cy="4525963"/>
          </a:xfrm>
          <a:prstGeom prst="rect">
            <a:avLst/>
          </a:prstGeom>
        </p:spPr>
        <p:txBody>
          <a:bodyPr/>
          <a:lstStyle/>
          <a:p>
            <a:pPr marL="800100" lvl="1" indent="-342900">
              <a:spcBef>
                <a:spcPct val="20000"/>
              </a:spcBef>
              <a:buClr>
                <a:srgbClr val="FF0000"/>
              </a:buClr>
            </a:pPr>
            <a:r>
              <a:rPr lang="ar-SA" sz="2400" dirty="0" err="1" smtClean="0">
                <a:solidFill>
                  <a:srgbClr val="FF0000"/>
                </a:solidFill>
              </a:rPr>
              <a:t>تابع </a:t>
            </a:r>
            <a:r>
              <a:rPr lang="ar-SA" sz="2400" dirty="0" smtClean="0">
                <a:solidFill>
                  <a:srgbClr val="FF0000"/>
                </a:solidFill>
              </a:rPr>
              <a:t>/     1- التوجيه والإرشاد النفسي </a:t>
            </a:r>
            <a:r>
              <a:rPr lang="ar-SA" sz="2400" u="sng" dirty="0" smtClean="0">
                <a:solidFill>
                  <a:srgbClr val="FF0000"/>
                </a:solidFill>
              </a:rPr>
              <a:t>وعلم </a:t>
            </a:r>
            <a:r>
              <a:rPr lang="ar-SA" sz="2400" u="sng" dirty="0" err="1" smtClean="0">
                <a:solidFill>
                  <a:srgbClr val="FF0000"/>
                </a:solidFill>
              </a:rPr>
              <a:t>النفس</a:t>
            </a:r>
            <a:r>
              <a:rPr lang="ar-SA" sz="2400" dirty="0" err="1" smtClean="0">
                <a:solidFill>
                  <a:srgbClr val="FF0000"/>
                </a:solidFill>
              </a:rPr>
              <a:t>:</a:t>
            </a:r>
            <a:endParaRPr lang="ar-SA" sz="2400" dirty="0" smtClean="0">
              <a:solidFill>
                <a:srgbClr val="FF0000"/>
              </a:solidFill>
            </a:endParaRPr>
          </a:p>
          <a:p>
            <a:pPr marL="342900" indent="-342900">
              <a:spcBef>
                <a:spcPct val="20000"/>
              </a:spcBef>
              <a:buClr>
                <a:srgbClr val="FF0000"/>
              </a:buClr>
              <a:buFont typeface="Wingdings" pitchFamily="2" charset="2"/>
              <a:buChar char="v"/>
            </a:pPr>
            <a:r>
              <a:rPr lang="ar-SA" sz="2400" dirty="0" smtClean="0"/>
              <a:t>يستفيد الارشاد النفسي من </a:t>
            </a:r>
            <a:r>
              <a:rPr lang="ar-SA" sz="2400" dirty="0" smtClean="0">
                <a:solidFill>
                  <a:srgbClr val="00B050"/>
                </a:solidFill>
              </a:rPr>
              <a:t>علم النفس التربوي</a:t>
            </a:r>
            <a:r>
              <a:rPr lang="ar-SA" sz="2400" dirty="0" smtClean="0"/>
              <a:t>، في تعليم واكتساب السلوك والعادات وإطفائها، وأهمية التعزيز والتعميم، </a:t>
            </a:r>
            <a:r>
              <a:rPr lang="ar-SA" sz="2400" dirty="0" err="1" smtClean="0"/>
              <a:t>والدافعية .</a:t>
            </a:r>
            <a:r>
              <a:rPr lang="ar-SA" sz="2400" dirty="0" smtClean="0"/>
              <a:t/>
            </a:r>
            <a:br>
              <a:rPr lang="ar-SA" sz="2400" dirty="0" smtClean="0"/>
            </a:br>
            <a:endParaRPr kumimoji="0" lang="ar-SA" sz="2400" b="0" i="0" u="none" strike="noStrike" kern="1200" cap="none" spc="0" normalizeH="0" baseline="0" noProof="0" dirty="0" smtClean="0">
              <a:ln>
                <a:noFill/>
              </a:ln>
              <a:solidFill>
                <a:schemeClr val="tx1"/>
              </a:solidFill>
              <a:effectLst/>
              <a:uLnTx/>
              <a:uFillTx/>
              <a:latin typeface="+mn-lt"/>
              <a:ea typeface="+mn-ea"/>
              <a:cs typeface="+mn-cs"/>
            </a:endParaRPr>
          </a:p>
          <a:p>
            <a:pPr>
              <a:buClr>
                <a:srgbClr val="FF0000"/>
              </a:buClr>
              <a:buFont typeface="Wingdings" pitchFamily="2" charset="2"/>
              <a:buChar char="v"/>
            </a:pPr>
            <a:r>
              <a:rPr lang="ar-SA" sz="2400" dirty="0" smtClean="0"/>
              <a:t> يستفيد الإرشاد النفسي من </a:t>
            </a:r>
            <a:r>
              <a:rPr lang="ar-SA" sz="2400" dirty="0" smtClean="0">
                <a:solidFill>
                  <a:srgbClr val="00B050"/>
                </a:solidFill>
              </a:rPr>
              <a:t>علم النفس الصناعي</a:t>
            </a:r>
            <a:r>
              <a:rPr lang="ar-SA" sz="2400" dirty="0" smtClean="0"/>
              <a:t>،في تطبيق المبادئ العامة في علم     النفس على المشكلات العملية في الصناعة والإنتاج </a:t>
            </a:r>
            <a:r>
              <a:rPr lang="ar-SA" sz="2400" dirty="0" err="1" smtClean="0"/>
              <a:t>والتدريب.</a:t>
            </a:r>
            <a:r>
              <a:rPr lang="ar-SA" sz="2400" dirty="0" smtClean="0"/>
              <a:t/>
            </a:r>
            <a:br>
              <a:rPr lang="ar-SA" sz="2400" dirty="0" smtClean="0"/>
            </a:br>
            <a:endParaRPr lang="ar-SA" sz="2400" dirty="0" smtClean="0"/>
          </a:p>
          <a:p>
            <a:pPr>
              <a:buClr>
                <a:srgbClr val="FF0000"/>
              </a:buClr>
              <a:buFont typeface="Wingdings" pitchFamily="2" charset="2"/>
              <a:buChar char="v"/>
            </a:pPr>
            <a:r>
              <a:rPr lang="ar-SA" sz="2400" dirty="0" smtClean="0"/>
              <a:t> يستفيد الإرشاد النفسي من </a:t>
            </a:r>
            <a:r>
              <a:rPr lang="ar-SA" sz="2400" dirty="0" smtClean="0">
                <a:solidFill>
                  <a:srgbClr val="00B050"/>
                </a:solidFill>
              </a:rPr>
              <a:t>علم النفس الجنائي</a:t>
            </a:r>
            <a:r>
              <a:rPr lang="ar-SA" sz="2400" dirty="0" smtClean="0"/>
              <a:t>، في معرفة السلوك المنحرف المضاد للمجتمع والذي يعاقب عليه القانون مثل </a:t>
            </a:r>
            <a:r>
              <a:rPr lang="ar-SA" sz="2400" dirty="0" err="1" smtClean="0"/>
              <a:t>الجناح.</a:t>
            </a:r>
            <a:r>
              <a:rPr lang="ar-SA" sz="2400" dirty="0" smtClean="0"/>
              <a:t/>
            </a:r>
            <a:br>
              <a:rPr lang="ar-SA" sz="2400" dirty="0" smtClean="0"/>
            </a:br>
            <a:endParaRPr lang="ar-SA" sz="2400" dirty="0" smtClean="0"/>
          </a:p>
          <a:p>
            <a:pPr>
              <a:buClr>
                <a:srgbClr val="FF0000"/>
              </a:buClr>
              <a:buFont typeface="Wingdings" pitchFamily="2" charset="2"/>
              <a:buChar char="v"/>
            </a:pPr>
            <a:r>
              <a:rPr lang="ar-SA" sz="2400" dirty="0" smtClean="0"/>
              <a:t> يستفيد الإرشاد النفسي من </a:t>
            </a:r>
            <a:r>
              <a:rPr lang="ar-SA" sz="2400" dirty="0" smtClean="0">
                <a:solidFill>
                  <a:srgbClr val="00B050"/>
                </a:solidFill>
              </a:rPr>
              <a:t>علم النفس العام </a:t>
            </a:r>
            <a:r>
              <a:rPr lang="ar-SA" sz="2400" dirty="0" smtClean="0"/>
              <a:t>في دراسة الشخصية </a:t>
            </a:r>
            <a:r>
              <a:rPr lang="ar-SA" sz="2400" dirty="0" err="1" smtClean="0"/>
              <a:t>ودينامياتها.</a:t>
            </a:r>
            <a:r>
              <a:rPr lang="ar-SA" sz="2400" dirty="0" smtClean="0"/>
              <a:t>   </a:t>
            </a:r>
            <a:endParaRPr lang="en-US" sz="2400" dirty="0"/>
          </a:p>
        </p:txBody>
      </p:sp>
    </p:spTree>
  </p:cSld>
  <p:clrMapOvr>
    <a:masterClrMapping/>
  </p:clrMapOvr>
  <p:transition>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339752" y="692696"/>
            <a:ext cx="4826962" cy="1446550"/>
          </a:xfrm>
          <a:prstGeom prst="rect">
            <a:avLst/>
          </a:prstGeom>
          <a:noFill/>
        </p:spPr>
        <p:txBody>
          <a:bodyPr wrap="none" lIns="91440" tIns="45720" rIns="91440" bIns="45720">
            <a:spAutoFit/>
          </a:bodyPr>
          <a:lstStyle/>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التوجيه والإرشاد النفسي </a:t>
            </a:r>
          </a:p>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والعلوم المتصلة </a:t>
            </a:r>
            <a:r>
              <a:rPr lang="ar-SA" sz="4400" b="1" dirty="0" err="1" smtClean="0">
                <a:ln w="17780" cmpd="sng">
                  <a:solidFill>
                    <a:srgbClr val="FFFFFF"/>
                  </a:solidFill>
                  <a:prstDash val="solid"/>
                  <a:miter lim="800000"/>
                </a:ln>
                <a:solidFill>
                  <a:schemeClr val="accent1"/>
                </a:solidFill>
                <a:effectLst>
                  <a:outerShdw blurRad="50800" algn="tl" rotWithShape="0">
                    <a:srgbClr val="000000"/>
                  </a:outerShdw>
                </a:effectLst>
              </a:rPr>
              <a:t>به</a:t>
            </a:r>
            <a:endParaRPr lang="ar-SA" sz="3200" b="1" dirty="0">
              <a:ln w="17780" cmpd="sng">
                <a:solidFill>
                  <a:srgbClr val="FFFFFF"/>
                </a:solidFill>
                <a:prstDash val="solid"/>
                <a:miter lim="800000"/>
              </a:ln>
              <a:solidFill>
                <a:schemeClr val="accent1"/>
              </a:solidFill>
              <a:effectLst>
                <a:outerShdw blurRad="50800" algn="tl" rotWithShape="0">
                  <a:srgbClr val="000000"/>
                </a:outerShdw>
              </a:effectLst>
            </a:endParaRP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1" name="عنصر نائب لرقم الشريحة 20"/>
          <p:cNvSpPr>
            <a:spLocks noGrp="1"/>
          </p:cNvSpPr>
          <p:nvPr>
            <p:ph type="sldNum" sz="quarter" idx="12"/>
          </p:nvPr>
        </p:nvSpPr>
        <p:spPr/>
        <p:txBody>
          <a:bodyPr/>
          <a:lstStyle/>
          <a:p>
            <a:fld id="{76E144E9-FD18-40EB-BD00-57D6D426D25B}" type="slidenum">
              <a:rPr lang="ar-SA" smtClean="0"/>
              <a:pPr/>
              <a:t>19</a:t>
            </a:fld>
            <a:endParaRPr lang="ar-SA"/>
          </a:p>
        </p:txBody>
      </p:sp>
      <p:sp>
        <p:nvSpPr>
          <p:cNvPr id="22" name="عنصر نائب للتذييل 21"/>
          <p:cNvSpPr>
            <a:spLocks noGrp="1"/>
          </p:cNvSpPr>
          <p:nvPr>
            <p:ph type="ftr" sz="quarter" idx="11"/>
          </p:nvPr>
        </p:nvSpPr>
        <p:spPr/>
        <p:txBody>
          <a:bodyPr/>
          <a:lstStyle/>
          <a:p>
            <a:r>
              <a:rPr lang="ar-SA" smtClean="0"/>
              <a:t>جامعة الملك سعود - 2016</a:t>
            </a:r>
            <a:endParaRPr lang="ar-SA"/>
          </a:p>
        </p:txBody>
      </p:sp>
      <p:pic>
        <p:nvPicPr>
          <p:cNvPr id="13" name="Picture 1" descr="C:\Users\lenovo\Desktop\سلوى حمصاني\images.jpg"/>
          <p:cNvPicPr>
            <a:picLocks noChangeArrowheads="1"/>
          </p:cNvPicPr>
          <p:nvPr/>
        </p:nvPicPr>
        <p:blipFill>
          <a:blip r:embed="rId2" cstate="print"/>
          <a:srcRect l="4406" r="7472"/>
          <a:stretch>
            <a:fillRect/>
          </a:stretch>
        </p:blipFill>
        <p:spPr bwMode="auto">
          <a:xfrm>
            <a:off x="539552" y="620688"/>
            <a:ext cx="1044000" cy="1009800"/>
          </a:xfrm>
          <a:prstGeom prst="flowChartConnector">
            <a:avLst/>
          </a:prstGeom>
          <a:noFill/>
          <a:ln>
            <a:solidFill>
              <a:schemeClr val="accent1"/>
            </a:solidFill>
          </a:ln>
        </p:spPr>
      </p:pic>
      <p:sp>
        <p:nvSpPr>
          <p:cNvPr id="15" name="مستطيل 14"/>
          <p:cNvSpPr/>
          <p:nvPr/>
        </p:nvSpPr>
        <p:spPr>
          <a:xfrm>
            <a:off x="2051720" y="2466066"/>
            <a:ext cx="5272891" cy="31486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Content Placeholder 2"/>
          <p:cNvSpPr txBox="1">
            <a:spLocks/>
          </p:cNvSpPr>
          <p:nvPr/>
        </p:nvSpPr>
        <p:spPr>
          <a:xfrm>
            <a:off x="467544" y="2332037"/>
            <a:ext cx="8229600" cy="4525963"/>
          </a:xfrm>
          <a:prstGeom prst="rect">
            <a:avLst/>
          </a:prstGeom>
        </p:spPr>
        <p:txBody>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800" i="0" u="none" strike="noStrike" kern="1200" cap="none" spc="0" normalizeH="0" baseline="0" noProof="0" dirty="0" smtClean="0">
                <a:ln>
                  <a:noFill/>
                </a:ln>
                <a:solidFill>
                  <a:srgbClr val="FF0000"/>
                </a:solidFill>
                <a:effectLst/>
                <a:uLnTx/>
                <a:uFillTx/>
                <a:latin typeface="+mn-lt"/>
                <a:ea typeface="+mn-ea"/>
                <a:cs typeface="+mn-cs"/>
              </a:rPr>
              <a:t>2-التوجيه والإرشاد </a:t>
            </a:r>
            <a:r>
              <a:rPr kumimoji="0" lang="ar-SA" sz="2800" i="0" u="sng" strike="noStrike" kern="1200" cap="none" spc="0" normalizeH="0" baseline="0" noProof="0" dirty="0" smtClean="0">
                <a:ln>
                  <a:noFill/>
                </a:ln>
                <a:solidFill>
                  <a:srgbClr val="FF0000"/>
                </a:solidFill>
                <a:effectLst/>
                <a:uLnTx/>
                <a:uFillTx/>
                <a:latin typeface="+mn-lt"/>
                <a:ea typeface="+mn-ea"/>
                <a:cs typeface="+mn-cs"/>
              </a:rPr>
              <a:t>وعلم الاجتماع والخدمة </a:t>
            </a:r>
            <a:r>
              <a:rPr kumimoji="0" lang="ar-SA" sz="2800" i="0" u="sng" strike="noStrike" kern="1200" cap="none" spc="0" normalizeH="0" baseline="0" noProof="0" dirty="0" err="1" smtClean="0">
                <a:ln>
                  <a:noFill/>
                </a:ln>
                <a:solidFill>
                  <a:srgbClr val="FF0000"/>
                </a:solidFill>
                <a:effectLst/>
                <a:uLnTx/>
                <a:uFillTx/>
                <a:latin typeface="+mn-lt"/>
                <a:ea typeface="+mn-ea"/>
                <a:cs typeface="+mn-cs"/>
              </a:rPr>
              <a:t>الاجتماعية:</a:t>
            </a:r>
            <a:endParaRPr kumimoji="0" lang="ar-SA" sz="2800" i="0" u="sng"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يهتم كل منهما بالسلوك الاجتماعي والقيم والتقاليد والعادات والمعايير الاجتماعية والنمو الاجتماعي والتنشئة الاجتماعية والخبرات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الاجتماعية.</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a:r>
            <a:br>
              <a:rPr kumimoji="0" lang="ar-SA" sz="2400" b="0" i="0" u="none" strike="noStrike" kern="1200" cap="none" spc="0" normalizeH="0" baseline="0" noProof="0" dirty="0" smtClean="0">
                <a:ln>
                  <a:noFill/>
                </a:ln>
                <a:solidFill>
                  <a:schemeClr val="tx1"/>
                </a:solidFill>
                <a:effectLst/>
                <a:uLnTx/>
                <a:uFillTx/>
                <a:latin typeface="+mn-lt"/>
                <a:ea typeface="+mn-ea"/>
                <a:cs typeface="+mn-cs"/>
              </a:rPr>
            </a:br>
            <a:endParaRPr kumimoji="0" lang="ar-SA"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 يهتم المرشد في مجال </a:t>
            </a:r>
            <a:r>
              <a:rPr kumimoji="0" lang="ar-SA" sz="2400" b="0" i="0" u="none" strike="noStrike" kern="1200" cap="none" spc="0" normalizeH="0" baseline="0" noProof="0" dirty="0" smtClean="0">
                <a:ln>
                  <a:noFill/>
                </a:ln>
                <a:solidFill>
                  <a:srgbClr val="00B050"/>
                </a:solidFill>
                <a:effectLst/>
                <a:uLnTx/>
                <a:uFillTx/>
                <a:latin typeface="+mn-lt"/>
                <a:ea typeface="+mn-ea"/>
                <a:cs typeface="+mn-cs"/>
              </a:rPr>
              <a:t>الإرشاد </a:t>
            </a:r>
            <a:r>
              <a:rPr kumimoji="0" lang="ar-SA" sz="2400" b="0" i="0" u="none" strike="noStrike" kern="1200" cap="none" spc="0" normalizeH="0" baseline="0" noProof="0" dirty="0" err="1" smtClean="0">
                <a:ln>
                  <a:noFill/>
                </a:ln>
                <a:solidFill>
                  <a:srgbClr val="00B050"/>
                </a:solidFill>
                <a:effectLst/>
                <a:uLnTx/>
                <a:uFillTx/>
                <a:latin typeface="+mn-lt"/>
                <a:ea typeface="+mn-ea"/>
                <a:cs typeface="+mn-cs"/>
              </a:rPr>
              <a:t>الاسري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بدراسة الأسرة باعتبارها أقوى العوامل الاجتماعية تأثيرا في الفرد وفي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تنشئته.</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a:r>
            <a:br>
              <a:rPr kumimoji="0" lang="ar-SA" sz="2400" b="0" i="0" u="none" strike="noStrike" kern="1200" cap="none" spc="0" normalizeH="0" baseline="0" noProof="0" dirty="0" smtClean="0">
                <a:ln>
                  <a:noFill/>
                </a:ln>
                <a:solidFill>
                  <a:schemeClr val="tx1"/>
                </a:solidFill>
                <a:effectLst/>
                <a:uLnTx/>
                <a:uFillTx/>
                <a:latin typeface="+mn-lt"/>
                <a:ea typeface="+mn-ea"/>
                <a:cs typeface="+mn-cs"/>
              </a:rPr>
            </a:br>
            <a:endParaRPr kumimoji="0" lang="ar-SA"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 يهتم المرشد بمعرفة </a:t>
            </a:r>
            <a:r>
              <a:rPr kumimoji="0" lang="ar-SA" sz="2400" b="0" i="0" u="none" strike="noStrike" kern="1200" cap="none" spc="0" normalizeH="0" baseline="0" noProof="0" dirty="0" smtClean="0">
                <a:ln>
                  <a:noFill/>
                </a:ln>
                <a:solidFill>
                  <a:srgbClr val="00B050"/>
                </a:solidFill>
                <a:effectLst/>
                <a:uLnTx/>
                <a:uFillTx/>
                <a:latin typeface="+mn-lt"/>
                <a:ea typeface="+mn-ea"/>
                <a:cs typeface="+mn-cs"/>
              </a:rPr>
              <a:t>الطبقة </a:t>
            </a:r>
            <a:r>
              <a:rPr kumimoji="0" lang="ar-SA" sz="2400" b="0" i="0" u="none" strike="noStrike" kern="1200" cap="none" spc="0" normalizeH="0" baseline="0" noProof="0" dirty="0" err="1" smtClean="0">
                <a:ln>
                  <a:noFill/>
                </a:ln>
                <a:solidFill>
                  <a:srgbClr val="00B050"/>
                </a:solidFill>
                <a:effectLst/>
                <a:uLnTx/>
                <a:uFillTx/>
                <a:latin typeface="+mn-lt"/>
                <a:ea typeface="+mn-ea"/>
                <a:cs typeface="+mn-cs"/>
              </a:rPr>
              <a:t>الاجتماعية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في اسلوب حياة الفرد الاجتماعية في إطار هذه الطبقة العليا أو المتوسطة أو الدنيا، والحراك الاجتماعي الرأسي بين الطبقات.</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pr-sp.wikispaces.com/file/view/images%20(3).jpg/558464007/188x235/images%20(3).jpg"/>
          <p:cNvPicPr>
            <a:picLocks noChangeAspect="1" noChangeArrowheads="1"/>
          </p:cNvPicPr>
          <p:nvPr/>
        </p:nvPicPr>
        <p:blipFill>
          <a:blip r:embed="rId2" cstate="print"/>
          <a:srcRect l="11283" r="9733"/>
          <a:stretch>
            <a:fillRect/>
          </a:stretch>
        </p:blipFill>
        <p:spPr bwMode="auto">
          <a:xfrm>
            <a:off x="7020272" y="2420888"/>
            <a:ext cx="1800200" cy="3096344"/>
          </a:xfrm>
          <a:prstGeom prst="rect">
            <a:avLst/>
          </a:prstGeom>
          <a:ln>
            <a:noFill/>
          </a:ln>
          <a:effectLst>
            <a:softEdge rad="112500"/>
          </a:effectLst>
        </p:spPr>
      </p:pic>
      <p:sp>
        <p:nvSpPr>
          <p:cNvPr id="6" name="مستطيل 5"/>
          <p:cNvSpPr/>
          <p:nvPr/>
        </p:nvSpPr>
        <p:spPr>
          <a:xfrm>
            <a:off x="2483768" y="692696"/>
            <a:ext cx="4679487" cy="923330"/>
          </a:xfrm>
          <a:prstGeom prst="rect">
            <a:avLst/>
          </a:prstGeom>
          <a:noFill/>
        </p:spPr>
        <p:txBody>
          <a:bodyPr wrap="none" lIns="91440" tIns="45720" rIns="91440" bIns="45720">
            <a:spAutoFit/>
          </a:bodyPr>
          <a:lstStyle/>
          <a:p>
            <a:pPr algn="ctr"/>
            <a:r>
              <a:rPr lang="ar-SA" sz="5400" b="1" dirty="0" smtClean="0">
                <a:ln w="17780" cmpd="sng">
                  <a:solidFill>
                    <a:srgbClr val="FFFFFF"/>
                  </a:solidFill>
                  <a:prstDash val="solid"/>
                  <a:miter lim="800000"/>
                </a:ln>
                <a:solidFill>
                  <a:schemeClr val="accent1"/>
                </a:solidFill>
                <a:effectLst>
                  <a:outerShdw blurRad="50800" algn="tl" rotWithShape="0">
                    <a:srgbClr val="000000"/>
                  </a:outerShdw>
                </a:effectLst>
              </a:rPr>
              <a:t>موضوعات المناقشة</a:t>
            </a:r>
            <a:endParaRPr lang="ar-SA" sz="4000" b="1" dirty="0">
              <a:ln w="17780" cmpd="sng">
                <a:solidFill>
                  <a:srgbClr val="FFFFFF"/>
                </a:solidFill>
                <a:prstDash val="solid"/>
                <a:miter lim="800000"/>
              </a:ln>
              <a:solidFill>
                <a:schemeClr val="accent1"/>
              </a:solidFill>
              <a:effectLst>
                <a:outerShdw blurRad="50800" algn="tl" rotWithShape="0">
                  <a:srgbClr val="000000"/>
                </a:outerShdw>
              </a:effectLst>
              <a:cs typeface="Diwani Letter" pitchFamily="2" charset="-78"/>
            </a:endParaRPr>
          </a:p>
        </p:txBody>
      </p:sp>
      <p:sp>
        <p:nvSpPr>
          <p:cNvPr id="16" name="عنصر نائب للمحتوى 2"/>
          <p:cNvSpPr txBox="1">
            <a:spLocks/>
          </p:cNvSpPr>
          <p:nvPr/>
        </p:nvSpPr>
        <p:spPr>
          <a:xfrm>
            <a:off x="-612576" y="2132856"/>
            <a:ext cx="8229600" cy="4525963"/>
          </a:xfrm>
          <a:prstGeom prst="rect">
            <a:avLst/>
          </a:prstGeom>
        </p:spPr>
        <p:txBody>
          <a:bodyPr/>
          <a:lstStyle/>
          <a:p>
            <a:pPr marL="342900" marR="0" lvl="0" indent="-342900" algn="r" defTabSz="914400" rtl="1" eaLnBrk="1" fontAlgn="auto" latinLnBrk="0" hangingPunct="1">
              <a:spcBef>
                <a:spcPct val="20000"/>
              </a:spcBef>
              <a:spcAft>
                <a:spcPts val="0"/>
              </a:spcAft>
              <a:buClrTx/>
              <a:buSzTx/>
              <a:buFont typeface="Wingdings" pitchFamily="2" charset="2"/>
              <a:buChar char="v"/>
              <a:tabLst/>
              <a:defRPr/>
            </a:pPr>
            <a:r>
              <a:rPr kumimoji="0" lang="ar-SA" sz="2000" b="0" i="0" u="none" strike="noStrike" kern="1200" cap="none" spc="0" normalizeH="0" baseline="0" noProof="0" dirty="0" smtClean="0">
                <a:ln>
                  <a:noFill/>
                </a:ln>
                <a:solidFill>
                  <a:schemeClr val="tx1"/>
                </a:solidFill>
                <a:effectLst/>
                <a:uLnTx/>
                <a:uFillTx/>
              </a:rPr>
              <a:t>ما هو </a:t>
            </a:r>
            <a:r>
              <a:rPr lang="ar-SA" sz="2000" noProof="0" dirty="0" smtClean="0"/>
              <a:t>مفهوم التوجيه و </a:t>
            </a:r>
            <a:r>
              <a:rPr lang="ar-SA" sz="2000" noProof="0" dirty="0" err="1" smtClean="0"/>
              <a:t>الإرشا</a:t>
            </a:r>
            <a:r>
              <a:rPr lang="ar-SA" sz="2000" dirty="0" smtClean="0"/>
              <a:t>د النفسي</a:t>
            </a:r>
            <a:r>
              <a:rPr kumimoji="0" lang="ar-SA" sz="2000" b="0" i="0" u="none" strike="noStrike" kern="1200" cap="none" spc="0" normalizeH="0" baseline="0" noProof="0" dirty="0" err="1" smtClean="0">
                <a:ln>
                  <a:noFill/>
                </a:ln>
                <a:solidFill>
                  <a:schemeClr val="tx1"/>
                </a:solidFill>
                <a:effectLst/>
                <a:uLnTx/>
                <a:uFillTx/>
              </a:rPr>
              <a:t>؟</a:t>
            </a:r>
            <a:endParaRPr kumimoji="0" lang="ar-SA" sz="2000" b="0" i="0" u="none" strike="noStrike" kern="1200" cap="none" spc="0" normalizeH="0" baseline="0" noProof="0" dirty="0" smtClean="0">
              <a:ln>
                <a:noFill/>
              </a:ln>
              <a:solidFill>
                <a:schemeClr val="tx1"/>
              </a:solidFill>
              <a:effectLst/>
              <a:uLnTx/>
              <a:uFillTx/>
            </a:endParaRPr>
          </a:p>
          <a:p>
            <a:pPr marL="800100" lvl="1" indent="-342900">
              <a:spcBef>
                <a:spcPct val="20000"/>
              </a:spcBef>
              <a:buFont typeface="Wingdings" pitchFamily="2" charset="2"/>
              <a:buChar char="v"/>
            </a:pPr>
            <a:r>
              <a:rPr lang="ar-SA" sz="2000" dirty="0" smtClean="0"/>
              <a:t>ما هي أوجه التشابه و الاختلاف بين التوجيه و الإرشاد</a:t>
            </a:r>
            <a:r>
              <a:rPr kumimoji="0" lang="ar-SA" sz="2000" b="0" i="0" u="none" strike="noStrike" kern="1200" cap="none" spc="0" normalizeH="0" baseline="0" noProof="0" dirty="0" err="1" smtClean="0">
                <a:ln>
                  <a:noFill/>
                </a:ln>
                <a:solidFill>
                  <a:schemeClr val="tx1"/>
                </a:solidFill>
                <a:effectLst/>
                <a:uLnTx/>
                <a:uFillTx/>
              </a:rPr>
              <a:t>؟</a:t>
            </a:r>
            <a:endParaRPr kumimoji="0" lang="ar-SA" sz="2000" b="0" i="0" u="none" strike="noStrike" kern="1200" cap="none" spc="0" normalizeH="0" baseline="0" noProof="0" dirty="0" smtClean="0">
              <a:ln>
                <a:noFill/>
              </a:ln>
              <a:solidFill>
                <a:schemeClr val="tx1"/>
              </a:solidFill>
              <a:effectLst/>
              <a:uLnTx/>
              <a:uFillTx/>
            </a:endParaRPr>
          </a:p>
          <a:p>
            <a:pPr marL="1257300" lvl="2" indent="-342900">
              <a:spcBef>
                <a:spcPct val="20000"/>
              </a:spcBef>
              <a:buFont typeface="Wingdings" pitchFamily="2" charset="2"/>
              <a:buChar char="v"/>
            </a:pPr>
            <a:r>
              <a:rPr lang="ar-SA" sz="2000" dirty="0" smtClean="0"/>
              <a:t>ما أهداف التوجيه و الإرشاد </a:t>
            </a:r>
            <a:r>
              <a:rPr lang="ar-SA" sz="2000" dirty="0" err="1" smtClean="0"/>
              <a:t>النفسي؟</a:t>
            </a:r>
            <a:r>
              <a:rPr lang="ar-SA" sz="2000" dirty="0" smtClean="0"/>
              <a:t> </a:t>
            </a:r>
          </a:p>
          <a:p>
            <a:pPr marL="1714500" lvl="3" indent="-342900">
              <a:spcBef>
                <a:spcPct val="20000"/>
              </a:spcBef>
              <a:buFont typeface="Wingdings" pitchFamily="2" charset="2"/>
              <a:buChar char="v"/>
            </a:pPr>
            <a:r>
              <a:rPr lang="ar-SA" sz="2000" dirty="0" smtClean="0"/>
              <a:t>ما الحاجة إلى التوجيه و الإرشاد </a:t>
            </a:r>
            <a:r>
              <a:rPr lang="ar-SA" sz="2000" dirty="0" err="1" smtClean="0"/>
              <a:t>النفسي؟</a:t>
            </a:r>
            <a:r>
              <a:rPr lang="ar-SA" sz="2000" dirty="0" smtClean="0"/>
              <a:t> </a:t>
            </a:r>
            <a:endParaRPr kumimoji="0" lang="ar-SA" sz="2000" b="0" i="0" u="none" strike="noStrike" kern="1200" cap="none" spc="0" normalizeH="0" baseline="0" noProof="0" dirty="0" smtClean="0">
              <a:ln>
                <a:noFill/>
              </a:ln>
              <a:solidFill>
                <a:schemeClr val="tx1"/>
              </a:solidFill>
              <a:effectLst/>
              <a:uLnTx/>
              <a:uFillTx/>
            </a:endParaRPr>
          </a:p>
          <a:p>
            <a:pPr marL="2171700" lvl="4" indent="-342900">
              <a:spcBef>
                <a:spcPct val="20000"/>
              </a:spcBef>
              <a:buFont typeface="Wingdings" pitchFamily="2" charset="2"/>
              <a:buChar char="v"/>
            </a:pPr>
            <a:r>
              <a:rPr lang="ar-SA" sz="2000" dirty="0" smtClean="0"/>
              <a:t>الارشاد و العلاج النفسي </a:t>
            </a:r>
          </a:p>
          <a:p>
            <a:pPr marL="2171700" lvl="4" indent="-342900">
              <a:spcBef>
                <a:spcPct val="20000"/>
              </a:spcBef>
              <a:buFont typeface="Wingdings" pitchFamily="2" charset="2"/>
              <a:buChar char="v"/>
            </a:pPr>
            <a:r>
              <a:rPr lang="ar-SA" sz="2000" dirty="0" smtClean="0"/>
              <a:t>ما هي أوجه التشابه و الاختلاف بين الإرشاد و العلاج </a:t>
            </a:r>
            <a:r>
              <a:rPr lang="ar-SA" sz="2000" dirty="0" err="1" smtClean="0"/>
              <a:t>النفسي؟</a:t>
            </a:r>
            <a:endParaRPr lang="ar-SA" sz="2000" dirty="0" smtClean="0"/>
          </a:p>
          <a:p>
            <a:pPr marL="1714500" lvl="3" indent="-342900">
              <a:spcBef>
                <a:spcPct val="20000"/>
              </a:spcBef>
              <a:buFont typeface="Wingdings" pitchFamily="2" charset="2"/>
              <a:buChar char="v"/>
            </a:pPr>
            <a:r>
              <a:rPr kumimoji="0" lang="ar-SA" sz="2000" b="0" i="0" u="none" strike="noStrike" kern="1200" cap="none" spc="0" normalizeH="0" baseline="0" noProof="0" dirty="0" smtClean="0">
                <a:ln>
                  <a:noFill/>
                </a:ln>
                <a:solidFill>
                  <a:schemeClr val="tx1"/>
                </a:solidFill>
                <a:effectLst/>
                <a:uLnTx/>
                <a:uFillTx/>
              </a:rPr>
              <a:t>التوجيه و الإرشاد النفسي و العلوم</a:t>
            </a:r>
            <a:r>
              <a:rPr kumimoji="0" lang="ar-SA" sz="2000" b="0" i="0" u="none" strike="noStrike" kern="1200" cap="none" spc="0" normalizeH="0" noProof="0" dirty="0" smtClean="0">
                <a:ln>
                  <a:noFill/>
                </a:ln>
                <a:solidFill>
                  <a:schemeClr val="tx1"/>
                </a:solidFill>
                <a:effectLst/>
                <a:uLnTx/>
                <a:uFillTx/>
              </a:rPr>
              <a:t> المتصلة به </a:t>
            </a:r>
            <a:endParaRPr lang="ar-SA" sz="2000" dirty="0" smtClean="0"/>
          </a:p>
          <a:p>
            <a:pPr marL="342900" indent="-342900">
              <a:spcBef>
                <a:spcPct val="20000"/>
              </a:spcBef>
              <a:buFont typeface="Wingdings" pitchFamily="2" charset="2"/>
              <a:buChar char="v"/>
            </a:pPr>
            <a:r>
              <a:rPr lang="ar-SA" sz="2000" dirty="0" smtClean="0"/>
              <a:t>ما هي المناهج والاستراتيجيات لتحقيق أهداف التوجيه والإرشاد </a:t>
            </a:r>
            <a:r>
              <a:rPr lang="ar-SA" sz="2000" dirty="0" err="1" smtClean="0"/>
              <a:t>النفسي؟</a:t>
            </a:r>
            <a:r>
              <a:rPr lang="ar-SA" sz="2000" dirty="0" smtClean="0"/>
              <a:t> </a:t>
            </a:r>
          </a:p>
          <a:p>
            <a:pPr marL="1257300" lvl="2" indent="-342900">
              <a:spcBef>
                <a:spcPct val="20000"/>
              </a:spcBef>
              <a:buFont typeface="Wingdings" pitchFamily="2" charset="2"/>
              <a:buChar char="v"/>
            </a:pPr>
            <a:endParaRPr kumimoji="0" lang="ar-SA" sz="2000" b="0" i="0" u="none" strike="noStrike" kern="1200" cap="none" spc="0" normalizeH="0" baseline="0" noProof="0" dirty="0" smtClean="0">
              <a:ln>
                <a:noFill/>
              </a:ln>
              <a:solidFill>
                <a:schemeClr val="tx1"/>
              </a:solidFill>
              <a:effectLst/>
              <a:uLnTx/>
              <a:uFillTx/>
            </a:endParaRP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1" name="عنصر نائب لرقم الشريحة 20"/>
          <p:cNvSpPr>
            <a:spLocks noGrp="1"/>
          </p:cNvSpPr>
          <p:nvPr>
            <p:ph type="sldNum" sz="quarter" idx="12"/>
          </p:nvPr>
        </p:nvSpPr>
        <p:spPr/>
        <p:txBody>
          <a:bodyPr/>
          <a:lstStyle/>
          <a:p>
            <a:fld id="{76E144E9-FD18-40EB-BD00-57D6D426D25B}" type="slidenum">
              <a:rPr lang="ar-SA" smtClean="0"/>
              <a:pPr/>
              <a:t>2</a:t>
            </a:fld>
            <a:endParaRPr lang="ar-SA"/>
          </a:p>
        </p:txBody>
      </p:sp>
      <p:sp>
        <p:nvSpPr>
          <p:cNvPr id="22" name="عنصر نائب للتذييل 21"/>
          <p:cNvSpPr>
            <a:spLocks noGrp="1"/>
          </p:cNvSpPr>
          <p:nvPr>
            <p:ph type="ftr" sz="quarter" idx="11"/>
          </p:nvPr>
        </p:nvSpPr>
        <p:spPr/>
        <p:txBody>
          <a:bodyPr/>
          <a:lstStyle/>
          <a:p>
            <a:r>
              <a:rPr lang="ar-SA" dirty="0" smtClean="0"/>
              <a:t>جامعة الملك </a:t>
            </a:r>
            <a:r>
              <a:rPr lang="ar-SA" dirty="0" err="1" smtClean="0"/>
              <a:t>سعود </a:t>
            </a:r>
            <a:r>
              <a:rPr lang="ar-SA" dirty="0" smtClean="0"/>
              <a:t>- 2016</a:t>
            </a:r>
            <a:endParaRPr lang="ar-SA" dirty="0"/>
          </a:p>
        </p:txBody>
      </p:sp>
      <p:pic>
        <p:nvPicPr>
          <p:cNvPr id="13" name="Picture 1" descr="C:\Users\lenovo\Desktop\سلوى حمصاني\images.jpg"/>
          <p:cNvPicPr>
            <a:picLocks noChangeArrowheads="1"/>
          </p:cNvPicPr>
          <p:nvPr/>
        </p:nvPicPr>
        <p:blipFill>
          <a:blip r:embed="rId3" cstate="print"/>
          <a:srcRect l="4406" r="7472"/>
          <a:stretch>
            <a:fillRect/>
          </a:stretch>
        </p:blipFill>
        <p:spPr bwMode="auto">
          <a:xfrm>
            <a:off x="539552" y="620688"/>
            <a:ext cx="1044000" cy="1009800"/>
          </a:xfrm>
          <a:prstGeom prst="flowChartConnector">
            <a:avLst/>
          </a:prstGeom>
          <a:noFill/>
          <a:ln>
            <a:solidFill>
              <a:schemeClr val="accent1"/>
            </a:solidFill>
          </a:ln>
        </p:spPr>
      </p:pic>
    </p:spTree>
  </p:cSld>
  <p:clrMapOvr>
    <a:masterClrMapping/>
  </p:clrMapOvr>
  <p:transition>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339752" y="692696"/>
            <a:ext cx="4826962" cy="1446550"/>
          </a:xfrm>
          <a:prstGeom prst="rect">
            <a:avLst/>
          </a:prstGeom>
          <a:noFill/>
        </p:spPr>
        <p:txBody>
          <a:bodyPr wrap="none" lIns="91440" tIns="45720" rIns="91440" bIns="45720">
            <a:spAutoFit/>
          </a:bodyPr>
          <a:lstStyle/>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التوجيه والإرشاد النفسي </a:t>
            </a:r>
          </a:p>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والعلوم المتصلة </a:t>
            </a:r>
            <a:r>
              <a:rPr lang="ar-SA" sz="4400" b="1" dirty="0" err="1" smtClean="0">
                <a:ln w="17780" cmpd="sng">
                  <a:solidFill>
                    <a:srgbClr val="FFFFFF"/>
                  </a:solidFill>
                  <a:prstDash val="solid"/>
                  <a:miter lim="800000"/>
                </a:ln>
                <a:solidFill>
                  <a:schemeClr val="accent1"/>
                </a:solidFill>
                <a:effectLst>
                  <a:outerShdw blurRad="50800" algn="tl" rotWithShape="0">
                    <a:srgbClr val="000000"/>
                  </a:outerShdw>
                </a:effectLst>
              </a:rPr>
              <a:t>به</a:t>
            </a:r>
            <a:endParaRPr lang="ar-SA" sz="3200" b="1" dirty="0">
              <a:ln w="17780" cmpd="sng">
                <a:solidFill>
                  <a:srgbClr val="FFFFFF"/>
                </a:solidFill>
                <a:prstDash val="solid"/>
                <a:miter lim="800000"/>
              </a:ln>
              <a:solidFill>
                <a:schemeClr val="accent1"/>
              </a:solidFill>
              <a:effectLst>
                <a:outerShdw blurRad="50800" algn="tl" rotWithShape="0">
                  <a:srgbClr val="000000"/>
                </a:outerShdw>
              </a:effectLst>
            </a:endParaRP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1" name="عنصر نائب لرقم الشريحة 20"/>
          <p:cNvSpPr>
            <a:spLocks noGrp="1"/>
          </p:cNvSpPr>
          <p:nvPr>
            <p:ph type="sldNum" sz="quarter" idx="12"/>
          </p:nvPr>
        </p:nvSpPr>
        <p:spPr/>
        <p:txBody>
          <a:bodyPr/>
          <a:lstStyle/>
          <a:p>
            <a:fld id="{76E144E9-FD18-40EB-BD00-57D6D426D25B}" type="slidenum">
              <a:rPr lang="ar-SA" smtClean="0"/>
              <a:pPr/>
              <a:t>20</a:t>
            </a:fld>
            <a:endParaRPr lang="ar-SA"/>
          </a:p>
        </p:txBody>
      </p:sp>
      <p:sp>
        <p:nvSpPr>
          <p:cNvPr id="22" name="عنصر نائب للتذييل 21"/>
          <p:cNvSpPr>
            <a:spLocks noGrp="1"/>
          </p:cNvSpPr>
          <p:nvPr>
            <p:ph type="ftr" sz="quarter" idx="11"/>
          </p:nvPr>
        </p:nvSpPr>
        <p:spPr/>
        <p:txBody>
          <a:bodyPr/>
          <a:lstStyle/>
          <a:p>
            <a:r>
              <a:rPr lang="ar-SA" smtClean="0"/>
              <a:t>جامعة الملك سعود - 2016</a:t>
            </a:r>
            <a:endParaRPr lang="ar-SA"/>
          </a:p>
        </p:txBody>
      </p:sp>
      <p:pic>
        <p:nvPicPr>
          <p:cNvPr id="13" name="Picture 1" descr="C:\Users\lenovo\Desktop\سلوى حمصاني\images.jpg"/>
          <p:cNvPicPr>
            <a:picLocks noChangeArrowheads="1"/>
          </p:cNvPicPr>
          <p:nvPr/>
        </p:nvPicPr>
        <p:blipFill>
          <a:blip r:embed="rId2" cstate="print"/>
          <a:srcRect l="4406" r="7472"/>
          <a:stretch>
            <a:fillRect/>
          </a:stretch>
        </p:blipFill>
        <p:spPr bwMode="auto">
          <a:xfrm>
            <a:off x="539552" y="620688"/>
            <a:ext cx="1044000" cy="1009800"/>
          </a:xfrm>
          <a:prstGeom prst="flowChartConnector">
            <a:avLst/>
          </a:prstGeom>
          <a:noFill/>
          <a:ln>
            <a:solidFill>
              <a:schemeClr val="accent1"/>
            </a:solidFill>
          </a:ln>
        </p:spPr>
      </p:pic>
      <p:sp>
        <p:nvSpPr>
          <p:cNvPr id="15" name="مستطيل 14"/>
          <p:cNvSpPr/>
          <p:nvPr/>
        </p:nvSpPr>
        <p:spPr>
          <a:xfrm>
            <a:off x="2051720" y="2466066"/>
            <a:ext cx="5272891" cy="31486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Content Placeholder 2"/>
          <p:cNvSpPr txBox="1">
            <a:spLocks/>
          </p:cNvSpPr>
          <p:nvPr/>
        </p:nvSpPr>
        <p:spPr>
          <a:xfrm>
            <a:off x="467544" y="2332037"/>
            <a:ext cx="8229600" cy="4525963"/>
          </a:xfrm>
          <a:prstGeom prst="rect">
            <a:avLst/>
          </a:prstGeom>
        </p:spPr>
        <p:txBody>
          <a:bodyPr/>
          <a:lstStyle/>
          <a:p>
            <a:pPr marL="342900" indent="-342900">
              <a:spcBef>
                <a:spcPct val="20000"/>
              </a:spcBef>
              <a:buFont typeface="Arial" pitchFamily="34" charset="0"/>
              <a:buNone/>
            </a:pPr>
            <a:r>
              <a:rPr kumimoji="0" lang="ar-SA" sz="2400" i="0" u="none" strike="noStrike" kern="1200" cap="none" spc="0" normalizeH="0" baseline="0" noProof="0" dirty="0" smtClean="0">
                <a:ln>
                  <a:noFill/>
                </a:ln>
                <a:solidFill>
                  <a:srgbClr val="FF0000"/>
                </a:solidFill>
                <a:effectLst/>
                <a:uLnTx/>
                <a:uFillTx/>
                <a:latin typeface="+mn-lt"/>
                <a:ea typeface="+mn-ea"/>
                <a:cs typeface="+mn-cs"/>
              </a:rPr>
              <a:t>تابع    2-التوجيه والإرشاد </a:t>
            </a:r>
            <a:r>
              <a:rPr kumimoji="0" lang="ar-SA" sz="2400" i="0" u="sng" strike="noStrike" kern="1200" cap="none" spc="0" normalizeH="0" baseline="0" noProof="0" dirty="0" smtClean="0">
                <a:ln>
                  <a:noFill/>
                </a:ln>
                <a:solidFill>
                  <a:srgbClr val="FF0000"/>
                </a:solidFill>
                <a:effectLst/>
                <a:uLnTx/>
                <a:uFillTx/>
                <a:latin typeface="+mn-lt"/>
                <a:ea typeface="+mn-ea"/>
                <a:cs typeface="+mn-cs"/>
              </a:rPr>
              <a:t>وعلم الاجتماع والخدمة </a:t>
            </a:r>
            <a:r>
              <a:rPr kumimoji="0" lang="ar-SA" sz="2400" i="0" u="sng" strike="noStrike" kern="1200" cap="none" spc="0" normalizeH="0" baseline="0" noProof="0" dirty="0" err="1" smtClean="0">
                <a:ln>
                  <a:noFill/>
                </a:ln>
                <a:solidFill>
                  <a:srgbClr val="FF0000"/>
                </a:solidFill>
                <a:effectLst/>
                <a:uLnTx/>
                <a:uFillTx/>
                <a:latin typeface="+mn-lt"/>
                <a:ea typeface="+mn-ea"/>
                <a:cs typeface="+mn-cs"/>
              </a:rPr>
              <a:t>الاجتماعية:</a:t>
            </a:r>
            <a:endParaRPr kumimoji="0" lang="ar-SA" sz="2400" i="0" u="sng" strike="noStrike" kern="1200" cap="none" spc="0" normalizeH="0" baseline="0" noProof="0" dirty="0" smtClean="0">
              <a:ln>
                <a:noFill/>
              </a:ln>
              <a:solidFill>
                <a:srgbClr val="FF0000"/>
              </a:solidFill>
              <a:effectLst/>
              <a:uLnTx/>
              <a:uFillTx/>
              <a:latin typeface="+mn-lt"/>
              <a:ea typeface="+mn-ea"/>
              <a:cs typeface="+mn-cs"/>
            </a:endParaRPr>
          </a:p>
          <a:p>
            <a:pPr marL="342900" indent="-342900">
              <a:spcBef>
                <a:spcPct val="20000"/>
              </a:spcBef>
              <a:buFont typeface="Arial" pitchFamily="34" charset="0"/>
              <a:buNone/>
            </a:pPr>
            <a:endParaRPr kumimoji="0" lang="ar-SA" sz="2400" b="1" i="0" u="sng" strike="noStrike" kern="1200" cap="none" spc="0" normalizeH="0" baseline="0" noProof="0" dirty="0" smtClean="0">
              <a:ln>
                <a:noFill/>
              </a:ln>
              <a:solidFill>
                <a:srgbClr val="FF0000"/>
              </a:solidFill>
              <a:effectLst/>
              <a:uLnTx/>
              <a:uFillTx/>
              <a:latin typeface="+mn-lt"/>
              <a:ea typeface="+mn-ea"/>
              <a:cs typeface="+mn-cs"/>
            </a:endParaRPr>
          </a:p>
          <a:p>
            <a:pPr>
              <a:buClr>
                <a:srgbClr val="FF0000"/>
              </a:buClr>
              <a:buFont typeface="Wingdings" pitchFamily="2" charset="2"/>
              <a:buChar char="v"/>
            </a:pPr>
            <a:r>
              <a:rPr lang="ar-SA" sz="2400" dirty="0" smtClean="0"/>
              <a:t> يهتم المرشد بدراسة </a:t>
            </a:r>
            <a:r>
              <a:rPr lang="ar-SA" sz="2400" dirty="0" smtClean="0">
                <a:solidFill>
                  <a:srgbClr val="00B050"/>
                </a:solidFill>
              </a:rPr>
              <a:t>نظام الحياة في الريف والحضر والبدو </a:t>
            </a:r>
            <a:r>
              <a:rPr lang="ar-SA" sz="2400" dirty="0" smtClean="0"/>
              <a:t>لوجود فروق شخصيه بينهم، وكذلك دراسة الحياة في المجتمعات </a:t>
            </a:r>
            <a:r>
              <a:rPr lang="ar-SA" sz="2400" dirty="0" err="1" smtClean="0"/>
              <a:t>المختلفة.</a:t>
            </a:r>
            <a:r>
              <a:rPr lang="ar-SA" sz="2400" dirty="0" smtClean="0"/>
              <a:t/>
            </a:r>
            <a:br>
              <a:rPr lang="ar-SA" sz="2400" dirty="0" smtClean="0"/>
            </a:br>
            <a:endParaRPr lang="ar-SA" sz="2400" dirty="0" smtClean="0"/>
          </a:p>
          <a:p>
            <a:pPr>
              <a:buClr>
                <a:srgbClr val="FF0000"/>
              </a:buClr>
              <a:buFont typeface="Wingdings" pitchFamily="2" charset="2"/>
              <a:buChar char="v"/>
            </a:pPr>
            <a:r>
              <a:rPr lang="ar-SA" sz="2400" dirty="0" smtClean="0"/>
              <a:t> ويشترك الإرشاد النفسي </a:t>
            </a:r>
            <a:r>
              <a:rPr lang="ar-SA" sz="2400" dirty="0" smtClean="0">
                <a:solidFill>
                  <a:srgbClr val="00B050"/>
                </a:solidFill>
              </a:rPr>
              <a:t>والخدمة الاجتماعية </a:t>
            </a:r>
            <a:r>
              <a:rPr lang="ar-SA" sz="2400" dirty="0" smtClean="0"/>
              <a:t>في ان كلاهما خدمة ميدانية في المشكلات الإنسانية، ويستفيد منه اساليب هامة كدراسة الحالة </a:t>
            </a:r>
            <a:r>
              <a:rPr lang="ar-SA" sz="2400" dirty="0" err="1" smtClean="0"/>
              <a:t>والمقابلة.</a:t>
            </a:r>
            <a:r>
              <a:rPr lang="ar-SA" sz="2400" dirty="0" smtClean="0"/>
              <a:t/>
            </a:r>
            <a:br>
              <a:rPr lang="ar-SA" sz="2400" dirty="0" smtClean="0"/>
            </a:br>
            <a:endParaRPr lang="ar-SA" sz="2400" dirty="0" smtClean="0"/>
          </a:p>
          <a:p>
            <a:pPr>
              <a:buClr>
                <a:srgbClr val="FF0000"/>
              </a:buClr>
              <a:buFont typeface="Wingdings" pitchFamily="2" charset="2"/>
              <a:buChar char="v"/>
            </a:pPr>
            <a:r>
              <a:rPr lang="ar-SA" sz="2400" dirty="0" smtClean="0"/>
              <a:t> ويشترك المرشد النفسي </a:t>
            </a:r>
            <a:r>
              <a:rPr lang="ar-SA" sz="2400" dirty="0" smtClean="0">
                <a:solidFill>
                  <a:srgbClr val="00B050"/>
                </a:solidFill>
              </a:rPr>
              <a:t>والأخصائي </a:t>
            </a:r>
            <a:r>
              <a:rPr lang="ar-SA" sz="2400" dirty="0" err="1" smtClean="0">
                <a:solidFill>
                  <a:srgbClr val="00B050"/>
                </a:solidFill>
              </a:rPr>
              <a:t>الاجتماعي </a:t>
            </a:r>
            <a:r>
              <a:rPr lang="ar-SA" sz="2400" dirty="0" smtClean="0"/>
              <a:t>، في تقديمهما للخدمات التي تتناول البيئة الاجتماعية حتى يسهل حل المشكلات، والاهتمام بمشكلات الأسرة والدراسة </a:t>
            </a:r>
            <a:r>
              <a:rPr lang="ar-SA" sz="2400" dirty="0" err="1" smtClean="0"/>
              <a:t>والعمل.</a:t>
            </a:r>
            <a:r>
              <a:rPr lang="ar-SA" sz="2400" dirty="0" smtClean="0"/>
              <a:t>  </a:t>
            </a:r>
            <a:endParaRPr lang="en-US" sz="2400" dirty="0"/>
          </a:p>
        </p:txBody>
      </p:sp>
    </p:spTree>
  </p:cSld>
  <p:clrMapOvr>
    <a:masterClrMapping/>
  </p:clrMapOvr>
  <p:transition>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339752" y="692696"/>
            <a:ext cx="4826962" cy="1446550"/>
          </a:xfrm>
          <a:prstGeom prst="rect">
            <a:avLst/>
          </a:prstGeom>
          <a:noFill/>
        </p:spPr>
        <p:txBody>
          <a:bodyPr wrap="none" lIns="91440" tIns="45720" rIns="91440" bIns="45720">
            <a:spAutoFit/>
          </a:bodyPr>
          <a:lstStyle/>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التوجيه والإرشاد النفسي </a:t>
            </a:r>
          </a:p>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والعلوم المتصلة </a:t>
            </a:r>
            <a:r>
              <a:rPr lang="ar-SA" sz="4400" b="1" dirty="0" err="1" smtClean="0">
                <a:ln w="17780" cmpd="sng">
                  <a:solidFill>
                    <a:srgbClr val="FFFFFF"/>
                  </a:solidFill>
                  <a:prstDash val="solid"/>
                  <a:miter lim="800000"/>
                </a:ln>
                <a:solidFill>
                  <a:schemeClr val="accent1"/>
                </a:solidFill>
                <a:effectLst>
                  <a:outerShdw blurRad="50800" algn="tl" rotWithShape="0">
                    <a:srgbClr val="000000"/>
                  </a:outerShdw>
                </a:effectLst>
              </a:rPr>
              <a:t>به</a:t>
            </a:r>
            <a:endParaRPr lang="ar-SA" sz="3200" b="1" dirty="0">
              <a:ln w="17780" cmpd="sng">
                <a:solidFill>
                  <a:srgbClr val="FFFFFF"/>
                </a:solidFill>
                <a:prstDash val="solid"/>
                <a:miter lim="800000"/>
              </a:ln>
              <a:solidFill>
                <a:schemeClr val="accent1"/>
              </a:solidFill>
              <a:effectLst>
                <a:outerShdw blurRad="50800" algn="tl" rotWithShape="0">
                  <a:srgbClr val="000000"/>
                </a:outerShdw>
              </a:effectLst>
            </a:endParaRP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1" name="عنصر نائب لرقم الشريحة 20"/>
          <p:cNvSpPr>
            <a:spLocks noGrp="1"/>
          </p:cNvSpPr>
          <p:nvPr>
            <p:ph type="sldNum" sz="quarter" idx="12"/>
          </p:nvPr>
        </p:nvSpPr>
        <p:spPr/>
        <p:txBody>
          <a:bodyPr/>
          <a:lstStyle/>
          <a:p>
            <a:fld id="{76E144E9-FD18-40EB-BD00-57D6D426D25B}" type="slidenum">
              <a:rPr lang="ar-SA" smtClean="0"/>
              <a:pPr/>
              <a:t>21</a:t>
            </a:fld>
            <a:endParaRPr lang="ar-SA"/>
          </a:p>
        </p:txBody>
      </p:sp>
      <p:sp>
        <p:nvSpPr>
          <p:cNvPr id="22" name="عنصر نائب للتذييل 21"/>
          <p:cNvSpPr>
            <a:spLocks noGrp="1"/>
          </p:cNvSpPr>
          <p:nvPr>
            <p:ph type="ftr" sz="quarter" idx="11"/>
          </p:nvPr>
        </p:nvSpPr>
        <p:spPr/>
        <p:txBody>
          <a:bodyPr/>
          <a:lstStyle/>
          <a:p>
            <a:r>
              <a:rPr lang="ar-SA" smtClean="0"/>
              <a:t>جامعة الملك سعود - 2016</a:t>
            </a:r>
            <a:endParaRPr lang="ar-SA"/>
          </a:p>
        </p:txBody>
      </p:sp>
      <p:pic>
        <p:nvPicPr>
          <p:cNvPr id="13" name="Picture 1" descr="C:\Users\lenovo\Desktop\سلوى حمصاني\images.jpg"/>
          <p:cNvPicPr>
            <a:picLocks noChangeArrowheads="1"/>
          </p:cNvPicPr>
          <p:nvPr/>
        </p:nvPicPr>
        <p:blipFill>
          <a:blip r:embed="rId2" cstate="print"/>
          <a:srcRect l="4406" r="7472"/>
          <a:stretch>
            <a:fillRect/>
          </a:stretch>
        </p:blipFill>
        <p:spPr bwMode="auto">
          <a:xfrm>
            <a:off x="539552" y="620688"/>
            <a:ext cx="1044000" cy="1009800"/>
          </a:xfrm>
          <a:prstGeom prst="flowChartConnector">
            <a:avLst/>
          </a:prstGeom>
          <a:noFill/>
          <a:ln>
            <a:solidFill>
              <a:schemeClr val="accent1"/>
            </a:solidFill>
          </a:ln>
        </p:spPr>
      </p:pic>
      <p:sp>
        <p:nvSpPr>
          <p:cNvPr id="15" name="مستطيل 14"/>
          <p:cNvSpPr/>
          <p:nvPr/>
        </p:nvSpPr>
        <p:spPr>
          <a:xfrm>
            <a:off x="2051720" y="2466066"/>
            <a:ext cx="5272891" cy="31486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Content Placeholder 2"/>
          <p:cNvSpPr txBox="1">
            <a:spLocks/>
          </p:cNvSpPr>
          <p:nvPr/>
        </p:nvSpPr>
        <p:spPr>
          <a:xfrm>
            <a:off x="395536" y="2132856"/>
            <a:ext cx="8229600" cy="4525963"/>
          </a:xfrm>
          <a:prstGeom prst="rect">
            <a:avLst/>
          </a:prstGeom>
        </p:spPr>
        <p:txBody>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800" i="0" u="none" strike="noStrike" kern="1200" cap="none" spc="0" normalizeH="0" baseline="0" noProof="0" dirty="0" smtClean="0">
                <a:ln>
                  <a:noFill/>
                </a:ln>
                <a:solidFill>
                  <a:srgbClr val="FF0000"/>
                </a:solidFill>
                <a:effectLst/>
                <a:uLnTx/>
                <a:uFillTx/>
                <a:latin typeface="+mn-lt"/>
                <a:ea typeface="+mn-ea"/>
                <a:cs typeface="+mn-cs"/>
              </a:rPr>
              <a:t>3- التوجيه والإرشاد </a:t>
            </a:r>
            <a:r>
              <a:rPr kumimoji="0" lang="ar-SA" sz="2800" i="0" u="sng" strike="noStrike" kern="1200" cap="none" spc="0" normalizeH="0" baseline="0" noProof="0" dirty="0" smtClean="0">
                <a:ln>
                  <a:noFill/>
                </a:ln>
                <a:solidFill>
                  <a:srgbClr val="FF0000"/>
                </a:solidFill>
                <a:effectLst/>
                <a:uLnTx/>
                <a:uFillTx/>
                <a:latin typeface="+mn-lt"/>
                <a:ea typeface="+mn-ea"/>
                <a:cs typeface="+mn-cs"/>
              </a:rPr>
              <a:t>وعلم </a:t>
            </a:r>
            <a:r>
              <a:rPr kumimoji="0" lang="ar-SA" sz="2800" i="0" u="sng" strike="noStrike" kern="1200" cap="none" spc="0" normalizeH="0" baseline="0" noProof="0" dirty="0" err="1" smtClean="0">
                <a:ln>
                  <a:noFill/>
                </a:ln>
                <a:solidFill>
                  <a:srgbClr val="FF0000"/>
                </a:solidFill>
                <a:effectLst/>
                <a:uLnTx/>
                <a:uFillTx/>
                <a:latin typeface="+mn-lt"/>
                <a:ea typeface="+mn-ea"/>
                <a:cs typeface="+mn-cs"/>
              </a:rPr>
              <a:t>الطب</a:t>
            </a:r>
            <a:r>
              <a:rPr kumimoji="0" lang="ar-SA" sz="2800" i="0" u="none" strike="noStrike" kern="1200" cap="none" spc="0" normalizeH="0" baseline="0" noProof="0" dirty="0" err="1" smtClean="0">
                <a:ln>
                  <a:noFill/>
                </a:ln>
                <a:solidFill>
                  <a:srgbClr val="FF0000"/>
                </a:solidFill>
                <a:effectLst/>
                <a:uLnTx/>
                <a:uFillTx/>
                <a:latin typeface="+mn-lt"/>
                <a:ea typeface="+mn-ea"/>
                <a:cs typeface="+mn-cs"/>
              </a:rPr>
              <a:t>:</a:t>
            </a:r>
            <a:endParaRPr kumimoji="0" lang="ar-SA" sz="2800"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 يتضمن الارشاد النفسي عمليه علاجيه، فهو ملئ بالمصطلحات الطبية مثل التشخيص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والاهداف</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والعلاج المشتركة مع العلاج النفسي والطب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النفسي.</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a:r>
            <a:br>
              <a:rPr kumimoji="0" lang="ar-SA" sz="2400" b="0" i="0" u="none" strike="noStrike" kern="1200" cap="none" spc="0" normalizeH="0" baseline="0" noProof="0" dirty="0" smtClean="0">
                <a:ln>
                  <a:noFill/>
                </a:ln>
                <a:solidFill>
                  <a:schemeClr val="tx1"/>
                </a:solidFill>
                <a:effectLst/>
                <a:uLnTx/>
                <a:uFillTx/>
                <a:latin typeface="+mn-lt"/>
                <a:ea typeface="+mn-ea"/>
                <a:cs typeface="+mn-cs"/>
              </a:rPr>
            </a:br>
            <a:endParaRPr kumimoji="0" lang="ar-SA"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 وهناك معلومات من علم الطب على المرشد والمعالج العلم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بها</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التي تعينه في دراسة الحاله والعمل مع الفريق الطبي، حيث ان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الانفعلات</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والضغوط النفسيه لها ردود فعل جسمي وفسيولوجي ذات اعراض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وامراض</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معروفه.</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a:r>
            <a:br>
              <a:rPr kumimoji="0" lang="ar-SA" sz="2400" b="0" i="0" u="none" strike="noStrike" kern="1200" cap="none" spc="0" normalizeH="0" baseline="0" noProof="0" dirty="0" smtClean="0">
                <a:ln>
                  <a:noFill/>
                </a:ln>
                <a:solidFill>
                  <a:schemeClr val="tx1"/>
                </a:solidFill>
                <a:effectLst/>
                <a:uLnTx/>
                <a:uFillTx/>
                <a:latin typeface="+mn-lt"/>
                <a:ea typeface="+mn-ea"/>
                <a:cs typeface="+mn-cs"/>
              </a:rPr>
            </a:br>
            <a:endParaRPr kumimoji="0" lang="ar-SA"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 ويحدد الدستور الاخلاقي للمرشد والمعالج النفسي حدود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العلاقه</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بين الأخصائيين حيث يجب عليهم ان يمارسوا اعمالهم في التشخيص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والارشاد</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والعلاج كلا بدوره.</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339752" y="692696"/>
            <a:ext cx="4826962" cy="1446550"/>
          </a:xfrm>
          <a:prstGeom prst="rect">
            <a:avLst/>
          </a:prstGeom>
          <a:noFill/>
        </p:spPr>
        <p:txBody>
          <a:bodyPr wrap="none" lIns="91440" tIns="45720" rIns="91440" bIns="45720">
            <a:spAutoFit/>
          </a:bodyPr>
          <a:lstStyle/>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التوجيه والإرشاد النفسي </a:t>
            </a:r>
          </a:p>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والعلوم المتصلة </a:t>
            </a:r>
            <a:r>
              <a:rPr lang="ar-SA" sz="4400" b="1" dirty="0" err="1" smtClean="0">
                <a:ln w="17780" cmpd="sng">
                  <a:solidFill>
                    <a:srgbClr val="FFFFFF"/>
                  </a:solidFill>
                  <a:prstDash val="solid"/>
                  <a:miter lim="800000"/>
                </a:ln>
                <a:solidFill>
                  <a:schemeClr val="accent1"/>
                </a:solidFill>
                <a:effectLst>
                  <a:outerShdw blurRad="50800" algn="tl" rotWithShape="0">
                    <a:srgbClr val="000000"/>
                  </a:outerShdw>
                </a:effectLst>
              </a:rPr>
              <a:t>به</a:t>
            </a:r>
            <a:endParaRPr lang="ar-SA" sz="3200" b="1" dirty="0">
              <a:ln w="17780" cmpd="sng">
                <a:solidFill>
                  <a:srgbClr val="FFFFFF"/>
                </a:solidFill>
                <a:prstDash val="solid"/>
                <a:miter lim="800000"/>
              </a:ln>
              <a:solidFill>
                <a:schemeClr val="accent1"/>
              </a:solidFill>
              <a:effectLst>
                <a:outerShdw blurRad="50800" algn="tl" rotWithShape="0">
                  <a:srgbClr val="000000"/>
                </a:outerShdw>
              </a:effectLst>
            </a:endParaRP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1" name="عنصر نائب لرقم الشريحة 20"/>
          <p:cNvSpPr>
            <a:spLocks noGrp="1"/>
          </p:cNvSpPr>
          <p:nvPr>
            <p:ph type="sldNum" sz="quarter" idx="12"/>
          </p:nvPr>
        </p:nvSpPr>
        <p:spPr/>
        <p:txBody>
          <a:bodyPr/>
          <a:lstStyle/>
          <a:p>
            <a:fld id="{76E144E9-FD18-40EB-BD00-57D6D426D25B}" type="slidenum">
              <a:rPr lang="ar-SA" smtClean="0"/>
              <a:pPr/>
              <a:t>22</a:t>
            </a:fld>
            <a:endParaRPr lang="ar-SA"/>
          </a:p>
        </p:txBody>
      </p:sp>
      <p:sp>
        <p:nvSpPr>
          <p:cNvPr id="22" name="عنصر نائب للتذييل 21"/>
          <p:cNvSpPr>
            <a:spLocks noGrp="1"/>
          </p:cNvSpPr>
          <p:nvPr>
            <p:ph type="ftr" sz="quarter" idx="11"/>
          </p:nvPr>
        </p:nvSpPr>
        <p:spPr/>
        <p:txBody>
          <a:bodyPr/>
          <a:lstStyle/>
          <a:p>
            <a:r>
              <a:rPr lang="ar-SA" smtClean="0"/>
              <a:t>جامعة الملك سعود - 2016</a:t>
            </a:r>
            <a:endParaRPr lang="ar-SA"/>
          </a:p>
        </p:txBody>
      </p:sp>
      <p:pic>
        <p:nvPicPr>
          <p:cNvPr id="13" name="Picture 1" descr="C:\Users\lenovo\Desktop\سلوى حمصاني\images.jpg"/>
          <p:cNvPicPr>
            <a:picLocks noChangeArrowheads="1"/>
          </p:cNvPicPr>
          <p:nvPr/>
        </p:nvPicPr>
        <p:blipFill>
          <a:blip r:embed="rId2" cstate="print"/>
          <a:srcRect l="4406" r="7472"/>
          <a:stretch>
            <a:fillRect/>
          </a:stretch>
        </p:blipFill>
        <p:spPr bwMode="auto">
          <a:xfrm>
            <a:off x="539552" y="620688"/>
            <a:ext cx="1044000" cy="1009800"/>
          </a:xfrm>
          <a:prstGeom prst="flowChartConnector">
            <a:avLst/>
          </a:prstGeom>
          <a:noFill/>
          <a:ln>
            <a:solidFill>
              <a:schemeClr val="accent1"/>
            </a:solidFill>
          </a:ln>
        </p:spPr>
      </p:pic>
      <p:sp>
        <p:nvSpPr>
          <p:cNvPr id="15" name="مستطيل 14"/>
          <p:cNvSpPr/>
          <p:nvPr/>
        </p:nvSpPr>
        <p:spPr>
          <a:xfrm>
            <a:off x="2051720" y="2466066"/>
            <a:ext cx="5272891" cy="31486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Content Placeholder 2"/>
          <p:cNvSpPr txBox="1">
            <a:spLocks/>
          </p:cNvSpPr>
          <p:nvPr/>
        </p:nvSpPr>
        <p:spPr>
          <a:xfrm>
            <a:off x="539552" y="2132856"/>
            <a:ext cx="8229600" cy="4525963"/>
          </a:xfrm>
          <a:prstGeom prst="rect">
            <a:avLst/>
          </a:prstGeom>
        </p:spPr>
        <p:txBody>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800" i="0" u="none" strike="noStrike" kern="1200" cap="none" spc="0" normalizeH="0" baseline="0" noProof="0" dirty="0" smtClean="0">
                <a:ln>
                  <a:noFill/>
                </a:ln>
                <a:solidFill>
                  <a:srgbClr val="FF0000"/>
                </a:solidFill>
                <a:effectLst/>
                <a:uLnTx/>
                <a:uFillTx/>
                <a:latin typeface="+mn-lt"/>
                <a:ea typeface="+mn-ea"/>
                <a:cs typeface="+mn-cs"/>
              </a:rPr>
              <a:t>4- التوجيه والإرشاد </a:t>
            </a:r>
            <a:r>
              <a:rPr kumimoji="0" lang="ar-SA" sz="2800" i="0" u="sng" strike="noStrike" kern="1200" cap="none" spc="0" normalizeH="0" baseline="0" noProof="0" dirty="0" smtClean="0">
                <a:ln>
                  <a:noFill/>
                </a:ln>
                <a:solidFill>
                  <a:srgbClr val="FF0000"/>
                </a:solidFill>
                <a:effectLst/>
                <a:uLnTx/>
                <a:uFillTx/>
                <a:latin typeface="+mn-lt"/>
                <a:ea typeface="+mn-ea"/>
                <a:cs typeface="+mn-cs"/>
              </a:rPr>
              <a:t>وعلم </a:t>
            </a:r>
            <a:r>
              <a:rPr kumimoji="0" lang="ar-SA" sz="2800" i="0" u="sng" strike="noStrike" kern="1200" cap="none" spc="0" normalizeH="0" baseline="0" noProof="0" dirty="0" err="1" smtClean="0">
                <a:ln>
                  <a:noFill/>
                </a:ln>
                <a:solidFill>
                  <a:srgbClr val="FF0000"/>
                </a:solidFill>
                <a:effectLst/>
                <a:uLnTx/>
                <a:uFillTx/>
                <a:latin typeface="+mn-lt"/>
                <a:ea typeface="+mn-ea"/>
                <a:cs typeface="+mn-cs"/>
              </a:rPr>
              <a:t>الإنسان</a:t>
            </a:r>
            <a:r>
              <a:rPr kumimoji="0" lang="ar-SA" sz="2800" i="0" u="none" strike="noStrike" kern="1200" cap="none" spc="0" normalizeH="0" baseline="0" noProof="0" dirty="0" err="1" smtClean="0">
                <a:ln>
                  <a:noFill/>
                </a:ln>
                <a:solidFill>
                  <a:srgbClr val="FF0000"/>
                </a:solidFill>
                <a:effectLst/>
                <a:uLnTx/>
                <a:uFillTx/>
                <a:latin typeface="+mn-lt"/>
                <a:ea typeface="+mn-ea"/>
                <a:cs typeface="+mn-cs"/>
              </a:rPr>
              <a:t>:</a:t>
            </a:r>
            <a:r>
              <a:rPr kumimoji="0" lang="ar-SA" sz="2800" i="0" u="none" strike="noStrike" kern="1200" cap="none" spc="0" normalizeH="0" baseline="0" noProof="0" dirty="0" smtClean="0">
                <a:ln>
                  <a:noFill/>
                </a:ln>
                <a:solidFill>
                  <a:srgbClr val="FF0000"/>
                </a:solidFill>
                <a:effectLst/>
                <a:uLnTx/>
                <a:uFillTx/>
                <a:latin typeface="+mn-lt"/>
                <a:ea typeface="+mn-ea"/>
                <a:cs typeface="+mn-cs"/>
              </a:rPr>
              <a:t/>
            </a:r>
            <a:br>
              <a:rPr kumimoji="0" lang="ar-SA" sz="2800" i="0" u="none" strike="noStrike" kern="1200" cap="none" spc="0" normalizeH="0" baseline="0" noProof="0" dirty="0" smtClean="0">
                <a:ln>
                  <a:noFill/>
                </a:ln>
                <a:solidFill>
                  <a:srgbClr val="FF0000"/>
                </a:solidFill>
                <a:effectLst/>
                <a:uLnTx/>
                <a:uFillTx/>
                <a:latin typeface="+mn-lt"/>
                <a:ea typeface="+mn-ea"/>
                <a:cs typeface="+mn-cs"/>
              </a:rPr>
            </a:br>
            <a:endParaRPr kumimoji="0" lang="ar-SA" sz="2800"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 ان علم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الانسان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أنثروبولوجي</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يدرس العناصر الحيوية والعناصر الاجتماعية والثقافية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للإنسان.</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والثقافة هي مجمع السلوك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البشري.</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a:r>
            <a:br>
              <a:rPr kumimoji="0" lang="ar-SA" sz="2400" b="0" i="0" u="none" strike="noStrike" kern="1200" cap="none" spc="0" normalizeH="0" baseline="0" noProof="0" dirty="0" smtClean="0">
                <a:ln>
                  <a:noFill/>
                </a:ln>
                <a:solidFill>
                  <a:schemeClr val="tx1"/>
                </a:solidFill>
                <a:effectLst/>
                <a:uLnTx/>
                <a:uFillTx/>
                <a:latin typeface="+mn-lt"/>
                <a:ea typeface="+mn-ea"/>
                <a:cs typeface="+mn-cs"/>
              </a:rPr>
            </a:br>
            <a:endParaRPr kumimoji="0" lang="ar-SA"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 ويهتم علم الانسان بدراسة أنماط الثقافة في الأجزاء المختلفة في العالم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مثل:</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r" defTabSz="914400" rtl="1" eaLnBrk="1" fontAlgn="auto" latinLnBrk="0" hangingPunct="1">
              <a:lnSpc>
                <a:spcPct val="100000"/>
              </a:lnSpc>
              <a:spcBef>
                <a:spcPct val="20000"/>
              </a:spcBef>
              <a:spcAft>
                <a:spcPts val="0"/>
              </a:spcAft>
              <a:buClr>
                <a:srgbClr val="FF0000"/>
              </a:buClr>
              <a:buSzTx/>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     الجماعات البدائية، ليفسر الفروق بين الثقافات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المختلفة.</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a:r>
            <a:br>
              <a:rPr kumimoji="0" lang="ar-SA" sz="2400" b="0" i="0" u="none" strike="noStrike" kern="1200" cap="none" spc="0" normalizeH="0" baseline="0" noProof="0" dirty="0" smtClean="0">
                <a:ln>
                  <a:noFill/>
                </a:ln>
                <a:solidFill>
                  <a:schemeClr val="tx1"/>
                </a:solidFill>
                <a:effectLst/>
                <a:uLnTx/>
                <a:uFillTx/>
                <a:latin typeface="+mn-lt"/>
                <a:ea typeface="+mn-ea"/>
                <a:cs typeface="+mn-cs"/>
              </a:rPr>
            </a:br>
            <a:endParaRPr kumimoji="0" lang="ar-SA"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 ويشترك الارشاد النفسي مع علم الانسان في الاهتمام بدراسة شخصية الفرد والمجال البيئي والاجتماعي والثقافي الذي يعيش فيه.</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339752" y="692696"/>
            <a:ext cx="4826962" cy="1446550"/>
          </a:xfrm>
          <a:prstGeom prst="rect">
            <a:avLst/>
          </a:prstGeom>
          <a:noFill/>
        </p:spPr>
        <p:txBody>
          <a:bodyPr wrap="none" lIns="91440" tIns="45720" rIns="91440" bIns="45720">
            <a:spAutoFit/>
          </a:bodyPr>
          <a:lstStyle/>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التوجيه والإرشاد النفسي </a:t>
            </a:r>
          </a:p>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والعلوم المتصلة </a:t>
            </a:r>
            <a:r>
              <a:rPr lang="ar-SA" sz="4400" b="1" dirty="0" err="1" smtClean="0">
                <a:ln w="17780" cmpd="sng">
                  <a:solidFill>
                    <a:srgbClr val="FFFFFF"/>
                  </a:solidFill>
                  <a:prstDash val="solid"/>
                  <a:miter lim="800000"/>
                </a:ln>
                <a:solidFill>
                  <a:schemeClr val="accent1"/>
                </a:solidFill>
                <a:effectLst>
                  <a:outerShdw blurRad="50800" algn="tl" rotWithShape="0">
                    <a:srgbClr val="000000"/>
                  </a:outerShdw>
                </a:effectLst>
              </a:rPr>
              <a:t>به</a:t>
            </a:r>
            <a:endParaRPr lang="ar-SA" sz="3200" b="1" dirty="0">
              <a:ln w="17780" cmpd="sng">
                <a:solidFill>
                  <a:srgbClr val="FFFFFF"/>
                </a:solidFill>
                <a:prstDash val="solid"/>
                <a:miter lim="800000"/>
              </a:ln>
              <a:solidFill>
                <a:schemeClr val="accent1"/>
              </a:solidFill>
              <a:effectLst>
                <a:outerShdw blurRad="50800" algn="tl" rotWithShape="0">
                  <a:srgbClr val="000000"/>
                </a:outerShdw>
              </a:effectLst>
            </a:endParaRP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1" name="عنصر نائب لرقم الشريحة 20"/>
          <p:cNvSpPr>
            <a:spLocks noGrp="1"/>
          </p:cNvSpPr>
          <p:nvPr>
            <p:ph type="sldNum" sz="quarter" idx="12"/>
          </p:nvPr>
        </p:nvSpPr>
        <p:spPr/>
        <p:txBody>
          <a:bodyPr/>
          <a:lstStyle/>
          <a:p>
            <a:fld id="{76E144E9-FD18-40EB-BD00-57D6D426D25B}" type="slidenum">
              <a:rPr lang="ar-SA" smtClean="0"/>
              <a:pPr/>
              <a:t>23</a:t>
            </a:fld>
            <a:endParaRPr lang="ar-SA"/>
          </a:p>
        </p:txBody>
      </p:sp>
      <p:sp>
        <p:nvSpPr>
          <p:cNvPr id="22" name="عنصر نائب للتذييل 21"/>
          <p:cNvSpPr>
            <a:spLocks noGrp="1"/>
          </p:cNvSpPr>
          <p:nvPr>
            <p:ph type="ftr" sz="quarter" idx="11"/>
          </p:nvPr>
        </p:nvSpPr>
        <p:spPr/>
        <p:txBody>
          <a:bodyPr/>
          <a:lstStyle/>
          <a:p>
            <a:r>
              <a:rPr lang="ar-SA" smtClean="0"/>
              <a:t>جامعة الملك سعود - 2016</a:t>
            </a:r>
            <a:endParaRPr lang="ar-SA"/>
          </a:p>
        </p:txBody>
      </p:sp>
      <p:pic>
        <p:nvPicPr>
          <p:cNvPr id="13" name="Picture 1" descr="C:\Users\lenovo\Desktop\سلوى حمصاني\images.jpg"/>
          <p:cNvPicPr>
            <a:picLocks noChangeArrowheads="1"/>
          </p:cNvPicPr>
          <p:nvPr/>
        </p:nvPicPr>
        <p:blipFill>
          <a:blip r:embed="rId2" cstate="print"/>
          <a:srcRect l="4406" r="7472"/>
          <a:stretch>
            <a:fillRect/>
          </a:stretch>
        </p:blipFill>
        <p:spPr bwMode="auto">
          <a:xfrm>
            <a:off x="539552" y="620688"/>
            <a:ext cx="1044000" cy="1009800"/>
          </a:xfrm>
          <a:prstGeom prst="flowChartConnector">
            <a:avLst/>
          </a:prstGeom>
          <a:noFill/>
          <a:ln>
            <a:solidFill>
              <a:schemeClr val="accent1"/>
            </a:solidFill>
          </a:ln>
        </p:spPr>
      </p:pic>
      <p:sp>
        <p:nvSpPr>
          <p:cNvPr id="15" name="مستطيل 14"/>
          <p:cNvSpPr/>
          <p:nvPr/>
        </p:nvSpPr>
        <p:spPr>
          <a:xfrm>
            <a:off x="2051720" y="2466066"/>
            <a:ext cx="5272891" cy="31486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Content Placeholder 2"/>
          <p:cNvSpPr txBox="1">
            <a:spLocks/>
          </p:cNvSpPr>
          <p:nvPr/>
        </p:nvSpPr>
        <p:spPr>
          <a:xfrm>
            <a:off x="467544" y="2132856"/>
            <a:ext cx="8229600" cy="4525963"/>
          </a:xfrm>
          <a:prstGeom prst="rect">
            <a:avLst/>
          </a:prstGeom>
        </p:spPr>
        <p:txBody>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800" b="0" i="0" u="none" strike="noStrike" kern="1200" cap="none" spc="0" normalizeH="0" baseline="0" noProof="0" dirty="0" smtClean="0">
                <a:ln>
                  <a:noFill/>
                </a:ln>
                <a:solidFill>
                  <a:srgbClr val="FF0000"/>
                </a:solidFill>
                <a:effectLst/>
                <a:uLnTx/>
                <a:uFillTx/>
                <a:latin typeface="+mn-lt"/>
                <a:ea typeface="+mn-ea"/>
                <a:cs typeface="+mn-cs"/>
              </a:rPr>
              <a:t>5- التوجيه والإرشاد </a:t>
            </a:r>
            <a:r>
              <a:rPr kumimoji="0" lang="ar-SA" sz="2800" b="0" i="0" u="sng" strike="noStrike" kern="1200" cap="none" spc="0" normalizeH="0" baseline="0" noProof="0" dirty="0" smtClean="0">
                <a:ln>
                  <a:noFill/>
                </a:ln>
                <a:solidFill>
                  <a:srgbClr val="FF0000"/>
                </a:solidFill>
                <a:effectLst/>
                <a:uLnTx/>
                <a:uFillTx/>
                <a:latin typeface="+mn-lt"/>
                <a:ea typeface="+mn-ea"/>
                <a:cs typeface="+mn-cs"/>
              </a:rPr>
              <a:t>وعلم </a:t>
            </a:r>
            <a:r>
              <a:rPr kumimoji="0" lang="ar-SA" sz="2800" b="0" i="0" u="sng" strike="noStrike" kern="1200" cap="none" spc="0" normalizeH="0" baseline="0" noProof="0" dirty="0" err="1" smtClean="0">
                <a:ln>
                  <a:noFill/>
                </a:ln>
                <a:solidFill>
                  <a:srgbClr val="FF0000"/>
                </a:solidFill>
                <a:effectLst/>
                <a:uLnTx/>
                <a:uFillTx/>
                <a:latin typeface="+mn-lt"/>
                <a:ea typeface="+mn-ea"/>
                <a:cs typeface="+mn-cs"/>
              </a:rPr>
              <a:t>الاقتصاد:</a:t>
            </a:r>
            <a:endParaRPr kumimoji="0" lang="ar-SA" sz="2800" b="0" i="0" u="sng"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من مجالات الإرشاد النفسي: الارشاد المهني ويهتم المرشد بمساعدة العميل في عالم المهنة والاقتصاد تعريفا واختيارا وإعدادا ودخولا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وتوافقا.</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a:r>
            <a:br>
              <a:rPr kumimoji="0" lang="ar-SA" sz="2400" b="0" i="0" u="none" strike="noStrike" kern="1200" cap="none" spc="0" normalizeH="0" baseline="0" noProof="0" dirty="0" smtClean="0">
                <a:ln>
                  <a:noFill/>
                </a:ln>
                <a:solidFill>
                  <a:schemeClr val="tx1"/>
                </a:solidFill>
                <a:effectLst/>
                <a:uLnTx/>
                <a:uFillTx/>
                <a:latin typeface="+mn-lt"/>
                <a:ea typeface="+mn-ea"/>
                <a:cs typeface="+mn-cs"/>
              </a:rPr>
            </a:br>
            <a:endParaRPr kumimoji="0" lang="ar-SA"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ويهتم المرشد بدراسة فرص العمل والتغيرات التي تطرأ على المهن مع التقدم والنمو العلمي والتكنولوجي الحديث في عالم الاقتصاد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والعمل.</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a:r>
            <a:br>
              <a:rPr kumimoji="0" lang="ar-SA" sz="2400" b="0" i="0" u="none" strike="noStrike" kern="1200" cap="none" spc="0" normalizeH="0" baseline="0" noProof="0" dirty="0" smtClean="0">
                <a:ln>
                  <a:noFill/>
                </a:ln>
                <a:solidFill>
                  <a:schemeClr val="tx1"/>
                </a:solidFill>
                <a:effectLst/>
                <a:uLnTx/>
                <a:uFillTx/>
                <a:latin typeface="+mn-lt"/>
                <a:ea typeface="+mn-ea"/>
                <a:cs typeface="+mn-cs"/>
              </a:rPr>
            </a:br>
            <a:endParaRPr kumimoji="0" lang="ar-SA"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ويسعى الارشاد النفسي لعدم حدوث خسارة قومية في القوى البشرية المستمرة خلال عملية التربية والتعليم، حيث يعمل الارشاد على اعداد الفرد  للمستقبل ويكون لديه الاستعداد للعمل في عدة مهن مختلفة نظرا لسرعة التطور التكنولوجي والتغير الاجتماعي.</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339752" y="692696"/>
            <a:ext cx="4826962" cy="1446550"/>
          </a:xfrm>
          <a:prstGeom prst="rect">
            <a:avLst/>
          </a:prstGeom>
          <a:noFill/>
        </p:spPr>
        <p:txBody>
          <a:bodyPr wrap="none" lIns="91440" tIns="45720" rIns="91440" bIns="45720">
            <a:spAutoFit/>
          </a:bodyPr>
          <a:lstStyle/>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التوجيه والإرشاد النفسي </a:t>
            </a:r>
          </a:p>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والعلوم المتصلة </a:t>
            </a:r>
            <a:r>
              <a:rPr lang="ar-SA" sz="4400" b="1" dirty="0" err="1" smtClean="0">
                <a:ln w="17780" cmpd="sng">
                  <a:solidFill>
                    <a:srgbClr val="FFFFFF"/>
                  </a:solidFill>
                  <a:prstDash val="solid"/>
                  <a:miter lim="800000"/>
                </a:ln>
                <a:solidFill>
                  <a:schemeClr val="accent1"/>
                </a:solidFill>
                <a:effectLst>
                  <a:outerShdw blurRad="50800" algn="tl" rotWithShape="0">
                    <a:srgbClr val="000000"/>
                  </a:outerShdw>
                </a:effectLst>
              </a:rPr>
              <a:t>به</a:t>
            </a:r>
            <a:endParaRPr lang="ar-SA" sz="3200" b="1" dirty="0">
              <a:ln w="17780" cmpd="sng">
                <a:solidFill>
                  <a:srgbClr val="FFFFFF"/>
                </a:solidFill>
                <a:prstDash val="solid"/>
                <a:miter lim="800000"/>
              </a:ln>
              <a:solidFill>
                <a:schemeClr val="accent1"/>
              </a:solidFill>
              <a:effectLst>
                <a:outerShdw blurRad="50800" algn="tl" rotWithShape="0">
                  <a:srgbClr val="000000"/>
                </a:outerShdw>
              </a:effectLst>
            </a:endParaRP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1" name="عنصر نائب لرقم الشريحة 20"/>
          <p:cNvSpPr>
            <a:spLocks noGrp="1"/>
          </p:cNvSpPr>
          <p:nvPr>
            <p:ph type="sldNum" sz="quarter" idx="12"/>
          </p:nvPr>
        </p:nvSpPr>
        <p:spPr/>
        <p:txBody>
          <a:bodyPr/>
          <a:lstStyle/>
          <a:p>
            <a:fld id="{76E144E9-FD18-40EB-BD00-57D6D426D25B}" type="slidenum">
              <a:rPr lang="ar-SA" smtClean="0"/>
              <a:pPr/>
              <a:t>24</a:t>
            </a:fld>
            <a:endParaRPr lang="ar-SA"/>
          </a:p>
        </p:txBody>
      </p:sp>
      <p:sp>
        <p:nvSpPr>
          <p:cNvPr id="22" name="عنصر نائب للتذييل 21"/>
          <p:cNvSpPr>
            <a:spLocks noGrp="1"/>
          </p:cNvSpPr>
          <p:nvPr>
            <p:ph type="ftr" sz="quarter" idx="11"/>
          </p:nvPr>
        </p:nvSpPr>
        <p:spPr/>
        <p:txBody>
          <a:bodyPr/>
          <a:lstStyle/>
          <a:p>
            <a:r>
              <a:rPr lang="ar-SA" smtClean="0"/>
              <a:t>جامعة الملك سعود - 2016</a:t>
            </a:r>
            <a:endParaRPr lang="ar-SA"/>
          </a:p>
        </p:txBody>
      </p:sp>
      <p:pic>
        <p:nvPicPr>
          <p:cNvPr id="13" name="Picture 1" descr="C:\Users\lenovo\Desktop\سلوى حمصاني\images.jpg"/>
          <p:cNvPicPr>
            <a:picLocks noChangeArrowheads="1"/>
          </p:cNvPicPr>
          <p:nvPr/>
        </p:nvPicPr>
        <p:blipFill>
          <a:blip r:embed="rId2" cstate="print"/>
          <a:srcRect l="4406" r="7472"/>
          <a:stretch>
            <a:fillRect/>
          </a:stretch>
        </p:blipFill>
        <p:spPr bwMode="auto">
          <a:xfrm>
            <a:off x="539552" y="620688"/>
            <a:ext cx="1044000" cy="1009800"/>
          </a:xfrm>
          <a:prstGeom prst="flowChartConnector">
            <a:avLst/>
          </a:prstGeom>
          <a:noFill/>
          <a:ln>
            <a:solidFill>
              <a:schemeClr val="accent1"/>
            </a:solidFill>
          </a:ln>
        </p:spPr>
      </p:pic>
      <p:sp>
        <p:nvSpPr>
          <p:cNvPr id="15" name="مستطيل 14"/>
          <p:cNvSpPr/>
          <p:nvPr/>
        </p:nvSpPr>
        <p:spPr>
          <a:xfrm>
            <a:off x="2051720" y="2466066"/>
            <a:ext cx="5272891" cy="31486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Content Placeholder 2"/>
          <p:cNvSpPr txBox="1">
            <a:spLocks/>
          </p:cNvSpPr>
          <p:nvPr/>
        </p:nvSpPr>
        <p:spPr>
          <a:xfrm>
            <a:off x="467544" y="2332037"/>
            <a:ext cx="8229600" cy="4525963"/>
          </a:xfrm>
          <a:prstGeom prst="rect">
            <a:avLst/>
          </a:prstGeom>
        </p:spPr>
        <p:txBody>
          <a:bodyPr>
            <a:norm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800" b="0" i="0" u="none" strike="noStrike" kern="1200" cap="none" spc="0" normalizeH="0" baseline="0" noProof="0" dirty="0" smtClean="0">
                <a:ln>
                  <a:noFill/>
                </a:ln>
                <a:solidFill>
                  <a:srgbClr val="FF0000"/>
                </a:solidFill>
                <a:effectLst/>
                <a:uLnTx/>
                <a:uFillTx/>
                <a:latin typeface="+mn-lt"/>
                <a:ea typeface="+mn-ea"/>
                <a:cs typeface="+mn-cs"/>
              </a:rPr>
              <a:t>6- التوجيه والإرشاد </a:t>
            </a:r>
            <a:r>
              <a:rPr kumimoji="0" lang="ar-SA" sz="2800" b="0" i="0" u="sng" strike="noStrike" kern="1200" cap="none" spc="0" normalizeH="0" baseline="0" noProof="0" dirty="0" err="1" smtClean="0">
                <a:ln>
                  <a:noFill/>
                </a:ln>
                <a:solidFill>
                  <a:srgbClr val="FF0000"/>
                </a:solidFill>
                <a:effectLst/>
                <a:uLnTx/>
                <a:uFillTx/>
                <a:latin typeface="+mn-lt"/>
                <a:ea typeface="+mn-ea"/>
                <a:cs typeface="+mn-cs"/>
              </a:rPr>
              <a:t>والدين:</a:t>
            </a:r>
            <a:endParaRPr kumimoji="0" lang="ar-SA" sz="2800" b="0" i="0" u="sng"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 من طرق الإرشاد النفسي: الإرشاد النفسي الديني الذي يدخل في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ديناميات</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عملية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الإرشاد.</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فالتدين والعقيدة الدينية السليمة تعتبر اساس متين للسلوك السوي والتوافق والصحة النفسية.</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 على المرشد العلم بمفاهيم دينية اساسية في رأي الدين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مثل:</a:t>
            </a:r>
            <a:endParaRPr kumimoji="0" lang="ar-SA"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1" i="0" u="none" strike="noStrike" kern="1200" cap="none" spc="0" normalizeH="0" baseline="0" noProof="0" dirty="0" smtClean="0">
                <a:ln>
                  <a:noFill/>
                </a:ln>
                <a:solidFill>
                  <a:schemeClr val="accent1"/>
                </a:solidFill>
                <a:effectLst/>
                <a:uLnTx/>
                <a:uFillTx/>
                <a:latin typeface="+mn-lt"/>
                <a:ea typeface="+mn-ea"/>
                <a:cs typeface="+mn-cs"/>
              </a:rPr>
              <a:t>طبيعة الإنسان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كما حددها الله.</a:t>
            </a: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1" i="0" u="none" strike="noStrike" kern="1200" cap="none" spc="0" normalizeH="0" baseline="0" noProof="0" dirty="0" smtClean="0">
                <a:ln>
                  <a:noFill/>
                </a:ln>
                <a:solidFill>
                  <a:schemeClr val="accent1"/>
                </a:solidFill>
                <a:effectLst/>
                <a:uLnTx/>
                <a:uFillTx/>
                <a:latin typeface="+mn-lt"/>
                <a:ea typeface="+mn-ea"/>
                <a:cs typeface="+mn-cs"/>
              </a:rPr>
              <a:t>أساليب الاضطراب النفسي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مثل الذنوب والضلال والصراع و ضعف الضمير</a:t>
            </a: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1" i="0" u="none" strike="noStrike" kern="1200" cap="none" spc="0" normalizeH="0" baseline="0" noProof="0" dirty="0" smtClean="0">
                <a:ln>
                  <a:noFill/>
                </a:ln>
                <a:solidFill>
                  <a:schemeClr val="accent1"/>
                </a:solidFill>
                <a:effectLst/>
                <a:uLnTx/>
                <a:uFillTx/>
                <a:latin typeface="+mn-lt"/>
                <a:ea typeface="+mn-ea"/>
                <a:cs typeface="+mn-cs"/>
              </a:rPr>
              <a:t>أعراض الاضطراب النفسي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مثل الانحراف والشعور بالإثم والخوف والقلق.</a:t>
            </a: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1" i="0" u="none" strike="noStrike" kern="1200" cap="none" spc="0" normalizeH="0" baseline="0" noProof="0" dirty="0" smtClean="0">
                <a:ln>
                  <a:noFill/>
                </a:ln>
                <a:solidFill>
                  <a:schemeClr val="accent1"/>
                </a:solidFill>
                <a:effectLst/>
                <a:uLnTx/>
                <a:uFillTx/>
                <a:latin typeface="+mn-lt"/>
                <a:ea typeface="+mn-ea"/>
                <a:cs typeface="+mn-cs"/>
              </a:rPr>
              <a:t>الوقاية الدينية من الاضطراب النفسي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مثل الايمان والسلوك الديني والأخلاقي.</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339752" y="692696"/>
            <a:ext cx="4826962" cy="1446550"/>
          </a:xfrm>
          <a:prstGeom prst="rect">
            <a:avLst/>
          </a:prstGeom>
          <a:noFill/>
        </p:spPr>
        <p:txBody>
          <a:bodyPr wrap="none" lIns="91440" tIns="45720" rIns="91440" bIns="45720">
            <a:spAutoFit/>
          </a:bodyPr>
          <a:lstStyle/>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التوجيه والإرشاد النفسي </a:t>
            </a:r>
          </a:p>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والعلوم المتصلة </a:t>
            </a:r>
            <a:r>
              <a:rPr lang="ar-SA" sz="4400" b="1" dirty="0" err="1" smtClean="0">
                <a:ln w="17780" cmpd="sng">
                  <a:solidFill>
                    <a:srgbClr val="FFFFFF"/>
                  </a:solidFill>
                  <a:prstDash val="solid"/>
                  <a:miter lim="800000"/>
                </a:ln>
                <a:solidFill>
                  <a:schemeClr val="accent1"/>
                </a:solidFill>
                <a:effectLst>
                  <a:outerShdw blurRad="50800" algn="tl" rotWithShape="0">
                    <a:srgbClr val="000000"/>
                  </a:outerShdw>
                </a:effectLst>
              </a:rPr>
              <a:t>به</a:t>
            </a:r>
            <a:endParaRPr lang="ar-SA" sz="3200" b="1" dirty="0">
              <a:ln w="17780" cmpd="sng">
                <a:solidFill>
                  <a:srgbClr val="FFFFFF"/>
                </a:solidFill>
                <a:prstDash val="solid"/>
                <a:miter lim="800000"/>
              </a:ln>
              <a:solidFill>
                <a:schemeClr val="accent1"/>
              </a:solidFill>
              <a:effectLst>
                <a:outerShdw blurRad="50800" algn="tl" rotWithShape="0">
                  <a:srgbClr val="000000"/>
                </a:outerShdw>
              </a:effectLst>
            </a:endParaRP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1" name="عنصر نائب لرقم الشريحة 20"/>
          <p:cNvSpPr>
            <a:spLocks noGrp="1"/>
          </p:cNvSpPr>
          <p:nvPr>
            <p:ph type="sldNum" sz="quarter" idx="12"/>
          </p:nvPr>
        </p:nvSpPr>
        <p:spPr/>
        <p:txBody>
          <a:bodyPr/>
          <a:lstStyle/>
          <a:p>
            <a:fld id="{76E144E9-FD18-40EB-BD00-57D6D426D25B}" type="slidenum">
              <a:rPr lang="ar-SA" smtClean="0"/>
              <a:pPr/>
              <a:t>25</a:t>
            </a:fld>
            <a:endParaRPr lang="ar-SA"/>
          </a:p>
        </p:txBody>
      </p:sp>
      <p:sp>
        <p:nvSpPr>
          <p:cNvPr id="22" name="عنصر نائب للتذييل 21"/>
          <p:cNvSpPr>
            <a:spLocks noGrp="1"/>
          </p:cNvSpPr>
          <p:nvPr>
            <p:ph type="ftr" sz="quarter" idx="11"/>
          </p:nvPr>
        </p:nvSpPr>
        <p:spPr/>
        <p:txBody>
          <a:bodyPr/>
          <a:lstStyle/>
          <a:p>
            <a:r>
              <a:rPr lang="ar-SA" smtClean="0"/>
              <a:t>جامعة الملك سعود - 2016</a:t>
            </a:r>
            <a:endParaRPr lang="ar-SA"/>
          </a:p>
        </p:txBody>
      </p:sp>
      <p:pic>
        <p:nvPicPr>
          <p:cNvPr id="13" name="Picture 1" descr="C:\Users\lenovo\Desktop\سلوى حمصاني\images.jpg"/>
          <p:cNvPicPr>
            <a:picLocks noChangeArrowheads="1"/>
          </p:cNvPicPr>
          <p:nvPr/>
        </p:nvPicPr>
        <p:blipFill>
          <a:blip r:embed="rId2" cstate="print"/>
          <a:srcRect l="4406" r="7472"/>
          <a:stretch>
            <a:fillRect/>
          </a:stretch>
        </p:blipFill>
        <p:spPr bwMode="auto">
          <a:xfrm>
            <a:off x="539552" y="620688"/>
            <a:ext cx="1044000" cy="1009800"/>
          </a:xfrm>
          <a:prstGeom prst="flowChartConnector">
            <a:avLst/>
          </a:prstGeom>
          <a:noFill/>
          <a:ln>
            <a:solidFill>
              <a:schemeClr val="accent1"/>
            </a:solidFill>
          </a:ln>
        </p:spPr>
      </p:pic>
      <p:sp>
        <p:nvSpPr>
          <p:cNvPr id="15" name="مستطيل 14"/>
          <p:cNvSpPr/>
          <p:nvPr/>
        </p:nvSpPr>
        <p:spPr>
          <a:xfrm>
            <a:off x="2051720" y="2466066"/>
            <a:ext cx="5272891" cy="31486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Content Placeholder 2"/>
          <p:cNvSpPr txBox="1">
            <a:spLocks/>
          </p:cNvSpPr>
          <p:nvPr/>
        </p:nvSpPr>
        <p:spPr>
          <a:xfrm>
            <a:off x="539552" y="2060848"/>
            <a:ext cx="8157592" cy="4525963"/>
          </a:xfrm>
          <a:prstGeom prst="rect">
            <a:avLst/>
          </a:prstGeom>
        </p:spPr>
        <p:txBody>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800" b="0" i="0" u="none" strike="noStrike" kern="1200" cap="none" spc="0" normalizeH="0" baseline="0" noProof="0" dirty="0" smtClean="0">
                <a:ln>
                  <a:noFill/>
                </a:ln>
                <a:solidFill>
                  <a:srgbClr val="FF0000"/>
                </a:solidFill>
                <a:effectLst/>
                <a:uLnTx/>
                <a:uFillTx/>
                <a:latin typeface="+mn-lt"/>
                <a:ea typeface="+mn-ea"/>
                <a:cs typeface="+mn-cs"/>
              </a:rPr>
              <a:t>7- التوجيه والإرشاد </a:t>
            </a:r>
            <a:r>
              <a:rPr kumimoji="0" lang="ar-SA" sz="2800" b="0" i="0" u="sng" strike="noStrike" kern="1200" cap="none" spc="0" normalizeH="0" baseline="0" noProof="0" dirty="0" err="1" smtClean="0">
                <a:ln>
                  <a:noFill/>
                </a:ln>
                <a:solidFill>
                  <a:srgbClr val="FF0000"/>
                </a:solidFill>
                <a:effectLst/>
                <a:uLnTx/>
                <a:uFillTx/>
                <a:latin typeface="+mn-lt"/>
                <a:ea typeface="+mn-ea"/>
                <a:cs typeface="+mn-cs"/>
              </a:rPr>
              <a:t>والقانون</a:t>
            </a:r>
            <a:r>
              <a:rPr kumimoji="0" lang="ar-SA" sz="2800" b="0" i="0" u="none" strike="noStrike" kern="1200" cap="none" spc="0" normalizeH="0" baseline="0" noProof="0" dirty="0" err="1" smtClean="0">
                <a:ln>
                  <a:noFill/>
                </a:ln>
                <a:solidFill>
                  <a:srgbClr val="FF0000"/>
                </a:solidFill>
                <a:effectLst/>
                <a:uLnTx/>
                <a:uFillTx/>
                <a:latin typeface="+mn-lt"/>
                <a:ea typeface="+mn-ea"/>
                <a:cs typeface="+mn-cs"/>
              </a:rPr>
              <a:t>:</a:t>
            </a:r>
            <a:endParaRPr kumimoji="0" lang="ar-SA" sz="2800" b="0"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 كثير من حالات الإرشاد النفسي متعلقة بمشكلات قانونية وقضائية.</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 وهناك بعض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المسؤليات</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القانونية على المرشد مراعاتها عند ممارسة الارشاد النفسي مع العميل،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مثل:</a:t>
            </a:r>
            <a:endParaRPr kumimoji="0" lang="ar-SA"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1" i="0" u="none" strike="noStrike" kern="1200" cap="none" spc="0" normalizeH="0" baseline="0" noProof="0" dirty="0" smtClean="0">
                <a:ln>
                  <a:noFill/>
                </a:ln>
                <a:solidFill>
                  <a:srgbClr val="0070C0"/>
                </a:solidFill>
                <a:effectLst/>
                <a:uLnTx/>
                <a:uFillTx/>
                <a:latin typeface="+mn-lt"/>
                <a:ea typeface="+mn-ea"/>
                <a:cs typeface="+mn-cs"/>
              </a:rPr>
              <a:t>أسرار العميل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على المرشد احترام العميل في حفظ اسراره وعدم الخوض فيها.</a:t>
            </a: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1" i="0" u="none" strike="noStrike" kern="1200" cap="none" spc="0" normalizeH="0" baseline="0" noProof="0" dirty="0" smtClean="0">
                <a:ln>
                  <a:noFill/>
                </a:ln>
                <a:solidFill>
                  <a:srgbClr val="0070C0"/>
                </a:solidFill>
                <a:effectLst/>
                <a:uLnTx/>
                <a:uFillTx/>
                <a:latin typeface="+mn-lt"/>
                <a:ea typeface="+mn-ea"/>
                <a:cs typeface="+mn-cs"/>
              </a:rPr>
              <a:t>السلوك الجنائي للعميل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ليس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مسؤل</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المرشد عن سلوكيات العميل الجنائية.</a:t>
            </a: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1" i="0" u="none" strike="noStrike" kern="1200" cap="none" spc="0" normalizeH="0" baseline="0" noProof="0" dirty="0" smtClean="0">
                <a:ln>
                  <a:noFill/>
                </a:ln>
                <a:solidFill>
                  <a:srgbClr val="0070C0"/>
                </a:solidFill>
                <a:effectLst/>
                <a:uLnTx/>
                <a:uFillTx/>
                <a:latin typeface="+mn-lt"/>
                <a:ea typeface="+mn-ea"/>
                <a:cs typeface="+mn-cs"/>
              </a:rPr>
              <a:t>سلوك المرشد المنافي للآداب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هناك حدود يؤاخذ عليه قانونا.</a:t>
            </a: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1" i="0" u="none" strike="noStrike" kern="1200" cap="none" spc="0" normalizeH="0" baseline="0" noProof="0" dirty="0" smtClean="0">
                <a:ln>
                  <a:noFill/>
                </a:ln>
                <a:solidFill>
                  <a:srgbClr val="0070C0"/>
                </a:solidFill>
                <a:effectLst/>
                <a:uLnTx/>
                <a:uFillTx/>
                <a:latin typeface="+mn-lt"/>
                <a:ea typeface="+mn-ea"/>
                <a:cs typeface="+mn-cs"/>
              </a:rPr>
              <a:t>الاعتبارات القانونية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حصول المرشد على ترخيص رسمي لممارسة الارشاد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والعلاج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كما ان المرشد معفي من إدلاء شهادته لعميل من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عملائه.</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1547664" y="476672"/>
            <a:ext cx="6370655" cy="1446550"/>
          </a:xfrm>
          <a:prstGeom prst="rect">
            <a:avLst/>
          </a:prstGeom>
          <a:noFill/>
        </p:spPr>
        <p:txBody>
          <a:bodyPr wrap="none" lIns="91440" tIns="45720" rIns="91440" bIns="45720">
            <a:spAutoFit/>
          </a:bodyPr>
          <a:lstStyle/>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التوجيه والإرشاد النفسي </a:t>
            </a:r>
          </a:p>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والصحة النفسية و العلاج النفسي </a:t>
            </a:r>
            <a:endParaRPr lang="ar-SA" sz="3200" b="1" dirty="0">
              <a:ln w="17780" cmpd="sng">
                <a:solidFill>
                  <a:srgbClr val="FFFFFF"/>
                </a:solidFill>
                <a:prstDash val="solid"/>
                <a:miter lim="800000"/>
              </a:ln>
              <a:solidFill>
                <a:schemeClr val="accent1"/>
              </a:solidFill>
              <a:effectLst>
                <a:outerShdw blurRad="50800" algn="tl" rotWithShape="0">
                  <a:srgbClr val="000000"/>
                </a:outerShdw>
              </a:effectLst>
            </a:endParaRP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1" name="عنصر نائب لرقم الشريحة 20"/>
          <p:cNvSpPr>
            <a:spLocks noGrp="1"/>
          </p:cNvSpPr>
          <p:nvPr>
            <p:ph type="sldNum" sz="quarter" idx="12"/>
          </p:nvPr>
        </p:nvSpPr>
        <p:spPr/>
        <p:txBody>
          <a:bodyPr/>
          <a:lstStyle/>
          <a:p>
            <a:fld id="{76E144E9-FD18-40EB-BD00-57D6D426D25B}" type="slidenum">
              <a:rPr lang="ar-SA" smtClean="0"/>
              <a:pPr/>
              <a:t>26</a:t>
            </a:fld>
            <a:endParaRPr lang="ar-SA"/>
          </a:p>
        </p:txBody>
      </p:sp>
      <p:sp>
        <p:nvSpPr>
          <p:cNvPr id="22" name="عنصر نائب للتذييل 21"/>
          <p:cNvSpPr>
            <a:spLocks noGrp="1"/>
          </p:cNvSpPr>
          <p:nvPr>
            <p:ph type="ftr" sz="quarter" idx="11"/>
          </p:nvPr>
        </p:nvSpPr>
        <p:spPr/>
        <p:txBody>
          <a:bodyPr/>
          <a:lstStyle/>
          <a:p>
            <a:r>
              <a:rPr lang="ar-SA" smtClean="0"/>
              <a:t>جامعة الملك سعود - 2016</a:t>
            </a:r>
            <a:endParaRPr lang="ar-SA"/>
          </a:p>
        </p:txBody>
      </p:sp>
      <p:pic>
        <p:nvPicPr>
          <p:cNvPr id="13" name="Picture 1" descr="C:\Users\lenovo\Desktop\سلوى حمصاني\images.jpg"/>
          <p:cNvPicPr>
            <a:picLocks noChangeArrowheads="1"/>
          </p:cNvPicPr>
          <p:nvPr/>
        </p:nvPicPr>
        <p:blipFill>
          <a:blip r:embed="rId2" cstate="print"/>
          <a:srcRect l="4406" r="7472"/>
          <a:stretch>
            <a:fillRect/>
          </a:stretch>
        </p:blipFill>
        <p:spPr bwMode="auto">
          <a:xfrm>
            <a:off x="539552" y="620688"/>
            <a:ext cx="1044000" cy="1009800"/>
          </a:xfrm>
          <a:prstGeom prst="flowChartConnector">
            <a:avLst/>
          </a:prstGeom>
          <a:noFill/>
          <a:ln>
            <a:solidFill>
              <a:schemeClr val="accent1"/>
            </a:solidFill>
          </a:ln>
        </p:spPr>
      </p:pic>
      <p:sp>
        <p:nvSpPr>
          <p:cNvPr id="15" name="مستطيل 14"/>
          <p:cNvSpPr/>
          <p:nvPr/>
        </p:nvSpPr>
        <p:spPr>
          <a:xfrm>
            <a:off x="2051720" y="2466066"/>
            <a:ext cx="5272891" cy="31486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aphicFrame>
        <p:nvGraphicFramePr>
          <p:cNvPr id="12" name="رسم تخطيطي 11"/>
          <p:cNvGraphicFramePr/>
          <p:nvPr/>
        </p:nvGraphicFramePr>
        <p:xfrm>
          <a:off x="1547664" y="2060848"/>
          <a:ext cx="6384032"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randomBa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339752" y="332656"/>
            <a:ext cx="4826962" cy="1446550"/>
          </a:xfrm>
          <a:prstGeom prst="rect">
            <a:avLst/>
          </a:prstGeom>
          <a:noFill/>
        </p:spPr>
        <p:txBody>
          <a:bodyPr wrap="none" lIns="91440" tIns="45720" rIns="91440" bIns="45720">
            <a:spAutoFit/>
          </a:bodyPr>
          <a:lstStyle/>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مناهج واستراتيجيات </a:t>
            </a:r>
          </a:p>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التوجيه والإرشاد النفسي </a:t>
            </a: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1" name="عنصر نائب لرقم الشريحة 20"/>
          <p:cNvSpPr>
            <a:spLocks noGrp="1"/>
          </p:cNvSpPr>
          <p:nvPr>
            <p:ph type="sldNum" sz="quarter" idx="12"/>
          </p:nvPr>
        </p:nvSpPr>
        <p:spPr/>
        <p:txBody>
          <a:bodyPr/>
          <a:lstStyle/>
          <a:p>
            <a:fld id="{76E144E9-FD18-40EB-BD00-57D6D426D25B}" type="slidenum">
              <a:rPr lang="ar-SA" smtClean="0"/>
              <a:pPr/>
              <a:t>27</a:t>
            </a:fld>
            <a:endParaRPr lang="ar-SA"/>
          </a:p>
        </p:txBody>
      </p:sp>
      <p:sp>
        <p:nvSpPr>
          <p:cNvPr id="22" name="عنصر نائب للتذييل 21"/>
          <p:cNvSpPr>
            <a:spLocks noGrp="1"/>
          </p:cNvSpPr>
          <p:nvPr>
            <p:ph type="ftr" sz="quarter" idx="11"/>
          </p:nvPr>
        </p:nvSpPr>
        <p:spPr/>
        <p:txBody>
          <a:bodyPr/>
          <a:lstStyle/>
          <a:p>
            <a:r>
              <a:rPr lang="ar-SA" smtClean="0"/>
              <a:t>جامعة الملك سعود - 2016</a:t>
            </a:r>
            <a:endParaRPr lang="ar-SA"/>
          </a:p>
        </p:txBody>
      </p:sp>
      <p:pic>
        <p:nvPicPr>
          <p:cNvPr id="13" name="Picture 1" descr="C:\Users\lenovo\Desktop\سلوى حمصاني\images.jpg"/>
          <p:cNvPicPr>
            <a:picLocks noChangeArrowheads="1"/>
          </p:cNvPicPr>
          <p:nvPr/>
        </p:nvPicPr>
        <p:blipFill>
          <a:blip r:embed="rId2" cstate="print"/>
          <a:srcRect l="4406" r="7472"/>
          <a:stretch>
            <a:fillRect/>
          </a:stretch>
        </p:blipFill>
        <p:spPr bwMode="auto">
          <a:xfrm>
            <a:off x="539552" y="620688"/>
            <a:ext cx="1044000" cy="1009800"/>
          </a:xfrm>
          <a:prstGeom prst="flowChartConnector">
            <a:avLst/>
          </a:prstGeom>
          <a:noFill/>
          <a:ln>
            <a:solidFill>
              <a:schemeClr val="accent1"/>
            </a:solidFill>
          </a:ln>
        </p:spPr>
      </p:pic>
      <p:sp>
        <p:nvSpPr>
          <p:cNvPr id="15" name="مستطيل 14"/>
          <p:cNvSpPr/>
          <p:nvPr/>
        </p:nvSpPr>
        <p:spPr>
          <a:xfrm>
            <a:off x="2051720" y="2466066"/>
            <a:ext cx="5272891" cy="31486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6" name="Content Placeholder 2"/>
          <p:cNvSpPr txBox="1">
            <a:spLocks/>
          </p:cNvSpPr>
          <p:nvPr/>
        </p:nvSpPr>
        <p:spPr>
          <a:xfrm>
            <a:off x="467544" y="2132856"/>
            <a:ext cx="8229600" cy="4525963"/>
          </a:xfrm>
          <a:prstGeom prst="rect">
            <a:avLst/>
          </a:prstGeom>
        </p:spPr>
        <p:txBody>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هناك ثلاثة مناهج واستراتيجيات لتحقيق أهداف التوجيه والإرشاد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النفسي:</a:t>
            </a:r>
            <a:endParaRPr kumimoji="0" lang="ar-SA"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ar-SA" sz="2400" b="1" i="0" u="none" strike="noStrike" kern="1200" cap="none" spc="0" normalizeH="0" baseline="0" noProof="0" dirty="0" smtClean="0">
                <a:ln>
                  <a:noFill/>
                </a:ln>
                <a:solidFill>
                  <a:srgbClr val="FF0000"/>
                </a:solidFill>
                <a:effectLst/>
                <a:uLnTx/>
                <a:uFillTx/>
                <a:latin typeface="+mn-lt"/>
                <a:ea typeface="+mn-ea"/>
                <a:cs typeface="+mn-cs"/>
              </a:rPr>
              <a:t>المنهج التنموي: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ويطلق عليه“ الاستراتيجية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الإنشائية“</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a:t>
            </a:r>
            <a:br>
              <a:rPr kumimoji="0" lang="ar-SA" sz="2400" b="0" i="0" u="none" strike="noStrike" kern="1200" cap="none" spc="0" normalizeH="0" baseline="0" noProof="0" dirty="0" smtClean="0">
                <a:ln>
                  <a:noFill/>
                </a:ln>
                <a:solidFill>
                  <a:schemeClr val="tx1"/>
                </a:solidFill>
                <a:effectLst/>
                <a:uLnTx/>
                <a:uFillTx/>
                <a:latin typeface="+mn-lt"/>
                <a:ea typeface="+mn-ea"/>
                <a:cs typeface="+mn-cs"/>
              </a:rPr>
            </a:br>
            <a:endParaRPr kumimoji="0" lang="ar-SA"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0" i="0" u="none" strike="noStrike" kern="1200" cap="none" spc="0" normalizeH="0" baseline="0" noProof="0" dirty="0" smtClean="0">
                <a:ln>
                  <a:noFill/>
                </a:ln>
                <a:solidFill>
                  <a:srgbClr val="0070C0"/>
                </a:solidFill>
                <a:effectLst/>
                <a:uLnTx/>
                <a:uFillTx/>
                <a:latin typeface="+mn-lt"/>
                <a:ea typeface="+mn-ea"/>
                <a:cs typeface="+mn-cs"/>
              </a:rPr>
              <a:t>يتضمن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الاجراءات التي تؤدي الى النمو السوي السليم لدى الأسوياء والعاديين، خلال مرحلة نموهم حتى يتحقق الوصول بهم الى أعلى مستوى ممكن من النضج والصحة النفسية.</a:t>
            </a: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0" i="0" u="none" strike="noStrike" kern="1200" cap="none" spc="0" normalizeH="0" baseline="0" noProof="0" dirty="0" smtClean="0">
                <a:ln>
                  <a:noFill/>
                </a:ln>
                <a:solidFill>
                  <a:srgbClr val="0070C0"/>
                </a:solidFill>
                <a:effectLst/>
                <a:uLnTx/>
                <a:uFillTx/>
                <a:latin typeface="+mn-lt"/>
                <a:ea typeface="+mn-ea"/>
                <a:cs typeface="+mn-cs"/>
              </a:rPr>
              <a:t>ويتحقق</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عن طريق معرفة وفهم وتقبل الذات ونمو مفهوم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موجوب</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للذات وتحديد أهداف سليمة  للحياة، وتوجيهها التوجيه السليم نفسيا وتربويا ومهنيا، من خلال رعاية مظاهر نمو الشخصية جسميا وعقليا واجتماعيا وانفعاليا.</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SA"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339752" y="332656"/>
            <a:ext cx="4826962" cy="1446550"/>
          </a:xfrm>
          <a:prstGeom prst="rect">
            <a:avLst/>
          </a:prstGeom>
          <a:noFill/>
        </p:spPr>
        <p:txBody>
          <a:bodyPr wrap="none" lIns="91440" tIns="45720" rIns="91440" bIns="45720">
            <a:spAutoFit/>
          </a:bodyPr>
          <a:lstStyle/>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مناهج واستراتيجيات </a:t>
            </a:r>
          </a:p>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التوجيه والإرشاد النفسي </a:t>
            </a: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1" name="عنصر نائب لرقم الشريحة 20"/>
          <p:cNvSpPr>
            <a:spLocks noGrp="1"/>
          </p:cNvSpPr>
          <p:nvPr>
            <p:ph type="sldNum" sz="quarter" idx="12"/>
          </p:nvPr>
        </p:nvSpPr>
        <p:spPr/>
        <p:txBody>
          <a:bodyPr/>
          <a:lstStyle/>
          <a:p>
            <a:fld id="{76E144E9-FD18-40EB-BD00-57D6D426D25B}" type="slidenum">
              <a:rPr lang="ar-SA" smtClean="0"/>
              <a:pPr/>
              <a:t>28</a:t>
            </a:fld>
            <a:endParaRPr lang="ar-SA"/>
          </a:p>
        </p:txBody>
      </p:sp>
      <p:sp>
        <p:nvSpPr>
          <p:cNvPr id="22" name="عنصر نائب للتذييل 21"/>
          <p:cNvSpPr>
            <a:spLocks noGrp="1"/>
          </p:cNvSpPr>
          <p:nvPr>
            <p:ph type="ftr" sz="quarter" idx="11"/>
          </p:nvPr>
        </p:nvSpPr>
        <p:spPr/>
        <p:txBody>
          <a:bodyPr/>
          <a:lstStyle/>
          <a:p>
            <a:r>
              <a:rPr lang="ar-SA" smtClean="0"/>
              <a:t>جامعة الملك سعود - 2016</a:t>
            </a:r>
            <a:endParaRPr lang="ar-SA"/>
          </a:p>
        </p:txBody>
      </p:sp>
      <p:pic>
        <p:nvPicPr>
          <p:cNvPr id="13" name="Picture 1" descr="C:\Users\lenovo\Desktop\سلوى حمصاني\images.jpg"/>
          <p:cNvPicPr>
            <a:picLocks noChangeArrowheads="1"/>
          </p:cNvPicPr>
          <p:nvPr/>
        </p:nvPicPr>
        <p:blipFill>
          <a:blip r:embed="rId2" cstate="print"/>
          <a:srcRect l="4406" r="7472"/>
          <a:stretch>
            <a:fillRect/>
          </a:stretch>
        </p:blipFill>
        <p:spPr bwMode="auto">
          <a:xfrm>
            <a:off x="539552" y="620688"/>
            <a:ext cx="1044000" cy="1009800"/>
          </a:xfrm>
          <a:prstGeom prst="flowChartConnector">
            <a:avLst/>
          </a:prstGeom>
          <a:noFill/>
          <a:ln>
            <a:solidFill>
              <a:schemeClr val="accent1"/>
            </a:solidFill>
          </a:ln>
        </p:spPr>
      </p:pic>
      <p:sp>
        <p:nvSpPr>
          <p:cNvPr id="15" name="مستطيل 14"/>
          <p:cNvSpPr/>
          <p:nvPr/>
        </p:nvSpPr>
        <p:spPr>
          <a:xfrm>
            <a:off x="2051720" y="2466066"/>
            <a:ext cx="5272891" cy="31486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Content Placeholder 2"/>
          <p:cNvSpPr txBox="1">
            <a:spLocks/>
          </p:cNvSpPr>
          <p:nvPr/>
        </p:nvSpPr>
        <p:spPr>
          <a:xfrm>
            <a:off x="467544" y="1988840"/>
            <a:ext cx="8229600" cy="4525963"/>
          </a:xfrm>
          <a:prstGeom prst="rect">
            <a:avLst/>
          </a:prstGeom>
        </p:spPr>
        <p:txBody>
          <a:bodyPr>
            <a:normAutofit/>
          </a:bodyPr>
          <a:lstStyle/>
          <a:p>
            <a:pPr marL="342900" marR="0" lvl="0" indent="-342900" algn="r" defTabSz="914400" rtl="1"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ar-SA" sz="2400" b="1" i="0" u="none" strike="noStrike" kern="1200" cap="none" spc="0" normalizeH="0" baseline="0" noProof="0" dirty="0" smtClean="0">
                <a:ln>
                  <a:noFill/>
                </a:ln>
                <a:solidFill>
                  <a:srgbClr val="FF0000"/>
                </a:solidFill>
                <a:effectLst/>
                <a:uLnTx/>
                <a:uFillTx/>
                <a:latin typeface="+mn-lt"/>
                <a:ea typeface="+mn-ea"/>
                <a:cs typeface="+mn-cs"/>
              </a:rPr>
              <a:t>المنهج الوقائي: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يطلق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عليه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”التحصين النفسي“ ضد المشكلات والاضطرابات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والامراض</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النفسية.</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 يهتم بالأسوياء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والاصحاء</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قبل اهتمامه بالمرضى ليقيهم ضد حدوث المشكلات والاضطرابات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والامراض</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النفسية.</a:t>
            </a:r>
          </a:p>
          <a:p>
            <a:pPr marL="342900" marR="0" lvl="0" indent="-342900" algn="r" defTabSz="914400" rtl="1" eaLnBrk="1" fontAlgn="auto" latinLnBrk="0" hangingPunct="1">
              <a:lnSpc>
                <a:spcPct val="100000"/>
              </a:lnSpc>
              <a:spcBef>
                <a:spcPct val="20000"/>
              </a:spcBef>
              <a:spcAft>
                <a:spcPts val="0"/>
              </a:spcAft>
              <a:buClr>
                <a:srgbClr val="00B050"/>
              </a:buClr>
              <a:buSzTx/>
              <a:buFont typeface="Arial" pitchFamily="34" charset="0"/>
              <a:buChar char="•"/>
              <a:tabLst/>
              <a:defRPr/>
            </a:pPr>
            <a:r>
              <a:rPr kumimoji="0" lang="ar-SA" sz="2400" b="1" i="0" u="none" strike="noStrike" kern="1200" cap="none" spc="0" normalizeH="0" baseline="0" noProof="0" dirty="0" smtClean="0">
                <a:ln>
                  <a:noFill/>
                </a:ln>
                <a:solidFill>
                  <a:srgbClr val="00B050"/>
                </a:solidFill>
                <a:effectLst/>
                <a:uLnTx/>
                <a:uFillTx/>
                <a:latin typeface="+mn-lt"/>
                <a:ea typeface="+mn-ea"/>
                <a:cs typeface="+mn-cs"/>
              </a:rPr>
              <a:t> للمنهج الوقائي ثلاثة </a:t>
            </a:r>
            <a:r>
              <a:rPr kumimoji="0" lang="ar-SA" sz="2400" b="1" i="0" u="none" strike="noStrike" kern="1200" cap="none" spc="0" normalizeH="0" baseline="0" noProof="0" dirty="0" err="1" smtClean="0">
                <a:ln>
                  <a:noFill/>
                </a:ln>
                <a:solidFill>
                  <a:srgbClr val="00B050"/>
                </a:solidFill>
                <a:effectLst/>
                <a:uLnTx/>
                <a:uFillTx/>
                <a:latin typeface="+mn-lt"/>
                <a:ea typeface="+mn-ea"/>
                <a:cs typeface="+mn-cs"/>
              </a:rPr>
              <a:t>مستويات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a:t>
            </a:r>
            <a:endParaRPr kumimoji="0" lang="ar-SA"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0" i="0" u="none" strike="noStrike" kern="1200" cap="none" spc="0" normalizeH="0" baseline="0" noProof="0" dirty="0" smtClean="0">
                <a:ln>
                  <a:noFill/>
                </a:ln>
                <a:solidFill>
                  <a:srgbClr val="0070C0"/>
                </a:solidFill>
                <a:effectLst/>
                <a:uLnTx/>
                <a:uFillTx/>
                <a:latin typeface="+mn-lt"/>
                <a:ea typeface="+mn-ea"/>
                <a:cs typeface="+mn-cs"/>
              </a:rPr>
              <a:t>الوقاية الأولية: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تتضمن محاولة منع حدوث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المشكلة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بإزالة الاسباب.</a:t>
            </a: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0" i="0" u="none" strike="noStrike" kern="1200" cap="none" spc="0" normalizeH="0" baseline="0" noProof="0" dirty="0" smtClean="0">
                <a:ln>
                  <a:noFill/>
                </a:ln>
                <a:solidFill>
                  <a:srgbClr val="0070C0"/>
                </a:solidFill>
                <a:effectLst/>
                <a:uLnTx/>
                <a:uFillTx/>
                <a:latin typeface="+mn-lt"/>
                <a:ea typeface="+mn-ea"/>
                <a:cs typeface="+mn-cs"/>
              </a:rPr>
              <a:t>الوقاية الثانوية: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تتضمن محاولة الكشف المبكر وتشخيص الاضطراب في مرحلته الأولى للسيطرة عليه ومنع تفاقمه.</a:t>
            </a: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0" i="0" u="none" strike="noStrike" kern="1200" cap="none" spc="0" normalizeH="0" baseline="0" noProof="0" dirty="0" smtClean="0">
                <a:ln>
                  <a:noFill/>
                </a:ln>
                <a:solidFill>
                  <a:srgbClr val="0070C0"/>
                </a:solidFill>
                <a:effectLst/>
                <a:uLnTx/>
                <a:uFillTx/>
                <a:latin typeface="+mn-lt"/>
                <a:ea typeface="+mn-ea"/>
                <a:cs typeface="+mn-cs"/>
              </a:rPr>
              <a:t>الوقاية من الدرجة الثالثة: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تتضمن محاولة التقليل من أثر إعاقة الاضطراب أو منع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إزمان</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المرض.</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randomBa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339752" y="332656"/>
            <a:ext cx="4826962" cy="1446550"/>
          </a:xfrm>
          <a:prstGeom prst="rect">
            <a:avLst/>
          </a:prstGeom>
          <a:noFill/>
        </p:spPr>
        <p:txBody>
          <a:bodyPr wrap="none" lIns="91440" tIns="45720" rIns="91440" bIns="45720">
            <a:spAutoFit/>
          </a:bodyPr>
          <a:lstStyle/>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مناهج واستراتيجيات </a:t>
            </a:r>
          </a:p>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التوجيه والإرشاد النفسي </a:t>
            </a: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1" name="عنصر نائب لرقم الشريحة 20"/>
          <p:cNvSpPr>
            <a:spLocks noGrp="1"/>
          </p:cNvSpPr>
          <p:nvPr>
            <p:ph type="sldNum" sz="quarter" idx="12"/>
          </p:nvPr>
        </p:nvSpPr>
        <p:spPr/>
        <p:txBody>
          <a:bodyPr/>
          <a:lstStyle/>
          <a:p>
            <a:fld id="{76E144E9-FD18-40EB-BD00-57D6D426D25B}" type="slidenum">
              <a:rPr lang="ar-SA" smtClean="0"/>
              <a:pPr/>
              <a:t>29</a:t>
            </a:fld>
            <a:endParaRPr lang="ar-SA"/>
          </a:p>
        </p:txBody>
      </p:sp>
      <p:sp>
        <p:nvSpPr>
          <p:cNvPr id="22" name="عنصر نائب للتذييل 21"/>
          <p:cNvSpPr>
            <a:spLocks noGrp="1"/>
          </p:cNvSpPr>
          <p:nvPr>
            <p:ph type="ftr" sz="quarter" idx="11"/>
          </p:nvPr>
        </p:nvSpPr>
        <p:spPr/>
        <p:txBody>
          <a:bodyPr/>
          <a:lstStyle/>
          <a:p>
            <a:r>
              <a:rPr lang="ar-SA" smtClean="0"/>
              <a:t>جامعة الملك سعود - 2016</a:t>
            </a:r>
            <a:endParaRPr lang="ar-SA"/>
          </a:p>
        </p:txBody>
      </p:sp>
      <p:pic>
        <p:nvPicPr>
          <p:cNvPr id="13" name="Picture 1" descr="C:\Users\lenovo\Desktop\سلوى حمصاني\images.jpg"/>
          <p:cNvPicPr>
            <a:picLocks noChangeArrowheads="1"/>
          </p:cNvPicPr>
          <p:nvPr/>
        </p:nvPicPr>
        <p:blipFill>
          <a:blip r:embed="rId2" cstate="print"/>
          <a:srcRect l="4406" r="7472"/>
          <a:stretch>
            <a:fillRect/>
          </a:stretch>
        </p:blipFill>
        <p:spPr bwMode="auto">
          <a:xfrm>
            <a:off x="539552" y="620688"/>
            <a:ext cx="1044000" cy="1009800"/>
          </a:xfrm>
          <a:prstGeom prst="flowChartConnector">
            <a:avLst/>
          </a:prstGeom>
          <a:noFill/>
          <a:ln>
            <a:solidFill>
              <a:schemeClr val="accent1"/>
            </a:solidFill>
          </a:ln>
        </p:spPr>
      </p:pic>
      <p:sp>
        <p:nvSpPr>
          <p:cNvPr id="15" name="مستطيل 14"/>
          <p:cNvSpPr/>
          <p:nvPr/>
        </p:nvSpPr>
        <p:spPr>
          <a:xfrm>
            <a:off x="2051720" y="2466066"/>
            <a:ext cx="5272891" cy="31486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Content Placeholder 2"/>
          <p:cNvSpPr txBox="1">
            <a:spLocks/>
          </p:cNvSpPr>
          <p:nvPr/>
        </p:nvSpPr>
        <p:spPr>
          <a:xfrm>
            <a:off x="467544" y="2060848"/>
            <a:ext cx="8229600" cy="4525963"/>
          </a:xfrm>
          <a:prstGeom prst="rect">
            <a:avLst/>
          </a:prstGeom>
        </p:spPr>
        <p:txBody>
          <a:bodyPr/>
          <a:lstStyle/>
          <a:p>
            <a:pPr marL="342900" marR="0" lvl="0" indent="-342900" algn="r" defTabSz="914400" rtl="1"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ar-SA" sz="2400" b="0" i="0" u="none" strike="noStrike" kern="1200" cap="none" spc="0" normalizeH="0" baseline="0" noProof="0" dirty="0" smtClean="0">
                <a:ln>
                  <a:noFill/>
                </a:ln>
                <a:solidFill>
                  <a:srgbClr val="FF0000"/>
                </a:solidFill>
                <a:effectLst/>
                <a:uLnTx/>
                <a:uFillTx/>
                <a:latin typeface="+mn-lt"/>
                <a:ea typeface="+mn-ea"/>
                <a:cs typeface="+mn-cs"/>
              </a:rPr>
              <a:t>المنهج العلاجي: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يمر الفرد بفترات حرجة ومشكلات يحتاج فيها الى مساعدة لتخفيض مستوى القلق ورفع مستوى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الامل.</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a:r>
            <a:br>
              <a:rPr kumimoji="0" lang="ar-SA" sz="2400" b="0" i="0" u="none" strike="noStrike" kern="1200" cap="none" spc="0" normalizeH="0" baseline="0" noProof="0" dirty="0" smtClean="0">
                <a:ln>
                  <a:noFill/>
                </a:ln>
                <a:solidFill>
                  <a:schemeClr val="tx1"/>
                </a:solidFill>
                <a:effectLst/>
                <a:uLnTx/>
                <a:uFillTx/>
                <a:latin typeface="+mn-lt"/>
                <a:ea typeface="+mn-ea"/>
                <a:cs typeface="+mn-cs"/>
              </a:rPr>
            </a:br>
            <a:endParaRPr kumimoji="0" lang="ar-SA"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 </a:t>
            </a:r>
            <a:r>
              <a:rPr kumimoji="0" lang="ar-SA" sz="2400" b="0" i="0" u="none" strike="noStrike" kern="1200" cap="none" spc="0" normalizeH="0" baseline="0" noProof="0" dirty="0" smtClean="0">
                <a:ln>
                  <a:noFill/>
                </a:ln>
                <a:solidFill>
                  <a:srgbClr val="0070C0"/>
                </a:solidFill>
                <a:effectLst/>
                <a:uLnTx/>
                <a:uFillTx/>
                <a:latin typeface="+mn-lt"/>
                <a:ea typeface="+mn-ea"/>
                <a:cs typeface="+mn-cs"/>
              </a:rPr>
              <a:t>يتضمن المنهج العلاجي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علاج المشكلات والاضطرابات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والامراض</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النفسية حتى العودة الى حالة التوافق والصحة النفسية.</a:t>
            </a: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 </a:t>
            </a:r>
            <a:r>
              <a:rPr kumimoji="0" lang="ar-SA" sz="2400" b="0" i="0" u="none" strike="noStrike" kern="1200" cap="none" spc="0" normalizeH="0" baseline="0" noProof="0" dirty="0" smtClean="0">
                <a:ln>
                  <a:noFill/>
                </a:ln>
                <a:solidFill>
                  <a:srgbClr val="0070C0"/>
                </a:solidFill>
                <a:effectLst/>
                <a:uLnTx/>
                <a:uFillTx/>
                <a:latin typeface="+mn-lt"/>
                <a:ea typeface="+mn-ea"/>
                <a:cs typeface="+mn-cs"/>
              </a:rPr>
              <a:t>ويهتم</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بنظريات الاضطراب والمرض النفسي وأسبابه وتشخيصه وطرق علاجه، وتوفير المرشدين والمعالجين والمراكز والمستشفيات النفسية.</a:t>
            </a:r>
          </a:p>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 </a:t>
            </a:r>
            <a:r>
              <a:rPr kumimoji="0" lang="ar-SA" sz="2400" b="0" i="0" u="none" strike="noStrike" kern="1200" cap="none" spc="0" normalizeH="0" baseline="0" noProof="0" dirty="0" smtClean="0">
                <a:ln>
                  <a:noFill/>
                </a:ln>
                <a:solidFill>
                  <a:srgbClr val="0070C0"/>
                </a:solidFill>
                <a:effectLst/>
                <a:uLnTx/>
                <a:uFillTx/>
                <a:latin typeface="+mn-lt"/>
                <a:ea typeface="+mn-ea"/>
                <a:cs typeface="+mn-cs"/>
              </a:rPr>
              <a:t>يحتاج المنهج العلاجي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الى تخصص أدق في الارشاد العلاجي مقارنة بالمنهجين التنموي والوقائي، وهو اكثر المناهج تكلفة في الوقت والجهد والمال.</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339752" y="764704"/>
            <a:ext cx="5033749" cy="646331"/>
          </a:xfrm>
          <a:prstGeom prst="rect">
            <a:avLst/>
          </a:prstGeom>
          <a:noFill/>
        </p:spPr>
        <p:txBody>
          <a:bodyPr wrap="none" lIns="91440" tIns="45720" rIns="91440" bIns="45720">
            <a:spAutoFit/>
          </a:bodyPr>
          <a:lstStyle/>
          <a:p>
            <a:pPr algn="ctr"/>
            <a:r>
              <a:rPr lang="ar-SA" sz="3600" b="1" dirty="0" smtClean="0">
                <a:ln w="17780" cmpd="sng">
                  <a:solidFill>
                    <a:srgbClr val="FFFFFF"/>
                  </a:solidFill>
                  <a:prstDash val="solid"/>
                  <a:miter lim="800000"/>
                </a:ln>
                <a:solidFill>
                  <a:schemeClr val="accent1"/>
                </a:solidFill>
                <a:effectLst>
                  <a:outerShdw blurRad="50800" algn="tl" rotWithShape="0">
                    <a:srgbClr val="000000"/>
                  </a:outerShdw>
                </a:effectLst>
              </a:rPr>
              <a:t>مفهوم التوجيه و الإرشاد النفسي</a:t>
            </a:r>
            <a:endParaRPr lang="ar-SA" sz="2400" b="1" dirty="0">
              <a:ln w="17780" cmpd="sng">
                <a:solidFill>
                  <a:srgbClr val="FFFFFF"/>
                </a:solidFill>
                <a:prstDash val="solid"/>
                <a:miter lim="800000"/>
              </a:ln>
              <a:solidFill>
                <a:schemeClr val="accent1"/>
              </a:solidFill>
              <a:effectLst>
                <a:outerShdw blurRad="50800" algn="tl" rotWithShape="0">
                  <a:srgbClr val="000000"/>
                </a:outerShdw>
              </a:effectLst>
              <a:cs typeface="Diwani Letter" pitchFamily="2" charset="-78"/>
            </a:endParaRPr>
          </a:p>
        </p:txBody>
      </p:sp>
      <p:sp>
        <p:nvSpPr>
          <p:cNvPr id="16" name="عنصر نائب للمحتوى 2"/>
          <p:cNvSpPr txBox="1">
            <a:spLocks/>
          </p:cNvSpPr>
          <p:nvPr/>
        </p:nvSpPr>
        <p:spPr>
          <a:xfrm>
            <a:off x="0" y="1484784"/>
            <a:ext cx="8229600" cy="1728192"/>
          </a:xfrm>
          <a:prstGeom prst="rect">
            <a:avLst/>
          </a:prstGeom>
        </p:spPr>
        <p:txBody>
          <a:bodyPr/>
          <a:lstStyle/>
          <a:p>
            <a:endParaRPr lang="ar-SA" sz="2400" dirty="0" smtClean="0"/>
          </a:p>
          <a:p>
            <a:pPr algn="just"/>
            <a:r>
              <a:rPr lang="ar-SA" sz="2800" dirty="0" smtClean="0">
                <a:latin typeface="Times New Roman" pitchFamily="18" charset="0"/>
              </a:rPr>
              <a:t>وضع الشخص المناسب في المكان المناسب وذلك مروراً</a:t>
            </a:r>
          </a:p>
          <a:p>
            <a:pPr algn="just"/>
            <a:r>
              <a:rPr lang="ar-SA" sz="2800" dirty="0" smtClean="0">
                <a:latin typeface="Times New Roman" pitchFamily="18" charset="0"/>
              </a:rPr>
              <a:t> بالخطوات الثلاث </a:t>
            </a:r>
            <a:r>
              <a:rPr lang="ar-SA" sz="2800" dirty="0" err="1" smtClean="0">
                <a:latin typeface="Times New Roman" pitchFamily="18" charset="0"/>
              </a:rPr>
              <a:t>التالية:</a:t>
            </a:r>
            <a:endParaRPr lang="ar-SA" sz="2800" dirty="0" smtClean="0">
              <a:latin typeface="Times New Roman" pitchFamily="18" charset="0"/>
            </a:endParaRPr>
          </a:p>
        </p:txBody>
      </p:sp>
      <p:cxnSp>
        <p:nvCxnSpPr>
          <p:cNvPr id="17" name="رابط مستقيم 16"/>
          <p:cNvCxnSpPr/>
          <p:nvPr/>
        </p:nvCxnSpPr>
        <p:spPr>
          <a:xfrm>
            <a:off x="7308304" y="1124744"/>
            <a:ext cx="864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308304" y="1196752"/>
            <a:ext cx="864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864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864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1" name="عنصر نائب لرقم الشريحة 20"/>
          <p:cNvSpPr>
            <a:spLocks noGrp="1"/>
          </p:cNvSpPr>
          <p:nvPr>
            <p:ph type="sldNum" sz="quarter" idx="12"/>
          </p:nvPr>
        </p:nvSpPr>
        <p:spPr/>
        <p:txBody>
          <a:bodyPr/>
          <a:lstStyle/>
          <a:p>
            <a:fld id="{76E144E9-FD18-40EB-BD00-57D6D426D25B}" type="slidenum">
              <a:rPr lang="ar-SA" smtClean="0"/>
              <a:pPr/>
              <a:t>3</a:t>
            </a:fld>
            <a:endParaRPr lang="ar-SA"/>
          </a:p>
        </p:txBody>
      </p:sp>
      <p:sp>
        <p:nvSpPr>
          <p:cNvPr id="22" name="عنصر نائب للتذييل 21"/>
          <p:cNvSpPr>
            <a:spLocks noGrp="1"/>
          </p:cNvSpPr>
          <p:nvPr>
            <p:ph type="ftr" sz="quarter" idx="11"/>
          </p:nvPr>
        </p:nvSpPr>
        <p:spPr/>
        <p:txBody>
          <a:bodyPr/>
          <a:lstStyle/>
          <a:p>
            <a:r>
              <a:rPr lang="ar-SA" smtClean="0"/>
              <a:t>جامعة الملك سعود - 2016</a:t>
            </a:r>
            <a:endParaRPr lang="ar-SA"/>
          </a:p>
        </p:txBody>
      </p:sp>
      <p:pic>
        <p:nvPicPr>
          <p:cNvPr id="13" name="Picture 1" descr="C:\Users\lenovo\Desktop\سلوى حمصاني\images.jpg"/>
          <p:cNvPicPr>
            <a:picLocks noChangeArrowheads="1"/>
          </p:cNvPicPr>
          <p:nvPr/>
        </p:nvPicPr>
        <p:blipFill>
          <a:blip r:embed="rId2" cstate="print"/>
          <a:srcRect l="4406" r="7472"/>
          <a:stretch>
            <a:fillRect/>
          </a:stretch>
        </p:blipFill>
        <p:spPr bwMode="auto">
          <a:xfrm>
            <a:off x="539552" y="620688"/>
            <a:ext cx="1044000" cy="1009800"/>
          </a:xfrm>
          <a:prstGeom prst="flowChartConnector">
            <a:avLst/>
          </a:prstGeom>
          <a:noFill/>
          <a:ln>
            <a:solidFill>
              <a:schemeClr val="accent1"/>
            </a:solidFill>
          </a:ln>
        </p:spPr>
      </p:pic>
      <p:pic>
        <p:nvPicPr>
          <p:cNvPr id="2" name="Picture 2" descr="http://insanaraby.com/ar/wp-content/uploads/2015/02/%D8%A7%D9%84%D8%AA%D9%88%D8%AC%D9%8A%D9%87-%D8%A7%D9%84%D9%88%D8%B8%D9%8A%D9%81%D9%8A-%D9%84%D9%84%D8%A3%D9%81%D8%B1%D8%A7%D8%AF2-311x300.jpg"/>
          <p:cNvPicPr>
            <a:picLocks noChangeAspect="1" noChangeArrowheads="1"/>
          </p:cNvPicPr>
          <p:nvPr/>
        </p:nvPicPr>
        <p:blipFill>
          <a:blip r:embed="rId3" cstate="print"/>
          <a:srcRect/>
          <a:stretch>
            <a:fillRect/>
          </a:stretch>
        </p:blipFill>
        <p:spPr bwMode="auto">
          <a:xfrm>
            <a:off x="827584" y="3356992"/>
            <a:ext cx="2164800" cy="2088232"/>
          </a:xfrm>
          <a:prstGeom prst="rect">
            <a:avLst/>
          </a:prstGeom>
          <a:noFill/>
        </p:spPr>
      </p:pic>
      <p:sp>
        <p:nvSpPr>
          <p:cNvPr id="14" name="مربع نص 13"/>
          <p:cNvSpPr txBox="1"/>
          <p:nvPr/>
        </p:nvSpPr>
        <p:spPr>
          <a:xfrm>
            <a:off x="3131840" y="2852936"/>
            <a:ext cx="5400600" cy="3170099"/>
          </a:xfrm>
          <a:prstGeom prst="rect">
            <a:avLst/>
          </a:prstGeom>
          <a:noFill/>
        </p:spPr>
        <p:txBody>
          <a:bodyPr wrap="square" rtlCol="1">
            <a:spAutoFit/>
          </a:bodyPr>
          <a:lstStyle/>
          <a:p>
            <a:pPr marL="457200" indent="-457200">
              <a:buClr>
                <a:srgbClr val="FF0000"/>
              </a:buClr>
              <a:buFont typeface="Wingdings" pitchFamily="2" charset="2"/>
              <a:buChar char="v"/>
            </a:pPr>
            <a:endParaRPr lang="ar-SA" sz="2000" dirty="0" smtClean="0">
              <a:latin typeface="Times New Roman" pitchFamily="18" charset="0"/>
            </a:endParaRPr>
          </a:p>
          <a:p>
            <a:pPr marL="457200" indent="-457200">
              <a:buClr>
                <a:srgbClr val="FF0000"/>
              </a:buClr>
              <a:buFont typeface="Wingdings" pitchFamily="2" charset="2"/>
              <a:buChar char="v"/>
            </a:pPr>
            <a:r>
              <a:rPr lang="ar-SA" sz="2000" dirty="0" smtClean="0">
                <a:latin typeface="Times New Roman" pitchFamily="18" charset="0"/>
              </a:rPr>
              <a:t>دراسة إمكانات الفرد واستعداداته </a:t>
            </a:r>
            <a:r>
              <a:rPr lang="ar-SA" sz="2000" dirty="0" err="1" smtClean="0">
                <a:latin typeface="Times New Roman" pitchFamily="18" charset="0"/>
              </a:rPr>
              <a:t>وميوله.</a:t>
            </a:r>
            <a:r>
              <a:rPr lang="ar-SA" sz="2000" dirty="0" smtClean="0">
                <a:latin typeface="Times New Roman" pitchFamily="18" charset="0"/>
              </a:rPr>
              <a:t/>
            </a:r>
            <a:br>
              <a:rPr lang="ar-SA" sz="2000" dirty="0" smtClean="0">
                <a:latin typeface="Times New Roman" pitchFamily="18" charset="0"/>
              </a:rPr>
            </a:br>
            <a:endParaRPr lang="ar-SA" sz="2000" dirty="0" smtClean="0">
              <a:latin typeface="Times New Roman" pitchFamily="18" charset="0"/>
            </a:endParaRPr>
          </a:p>
          <a:p>
            <a:pPr marL="457200" indent="-457200">
              <a:buClr>
                <a:srgbClr val="FF0000"/>
              </a:buClr>
              <a:buFont typeface="Wingdings" pitchFamily="2" charset="2"/>
              <a:buChar char="v"/>
            </a:pPr>
            <a:r>
              <a:rPr lang="ar-SA" sz="2000" dirty="0" smtClean="0">
                <a:latin typeface="Times New Roman" pitchFamily="18" charset="0"/>
              </a:rPr>
              <a:t>دراسة المهن المختلفة الموجودة في المجتمع وما تحتاجه من متطلبات </a:t>
            </a:r>
            <a:r>
              <a:rPr lang="ar-SA" sz="2000" dirty="0" err="1" smtClean="0">
                <a:latin typeface="Times New Roman" pitchFamily="18" charset="0"/>
              </a:rPr>
              <a:t>وإمكانات.</a:t>
            </a:r>
            <a:r>
              <a:rPr lang="ar-SA" sz="2000" dirty="0" smtClean="0">
                <a:latin typeface="Times New Roman" pitchFamily="18" charset="0"/>
              </a:rPr>
              <a:t/>
            </a:r>
            <a:br>
              <a:rPr lang="ar-SA" sz="2000" dirty="0" smtClean="0">
                <a:latin typeface="Times New Roman" pitchFamily="18" charset="0"/>
              </a:rPr>
            </a:br>
            <a:endParaRPr lang="ar-SA" sz="2000" dirty="0" smtClean="0">
              <a:latin typeface="Times New Roman" pitchFamily="18" charset="0"/>
            </a:endParaRPr>
          </a:p>
          <a:p>
            <a:pPr marL="457200" indent="-457200" algn="just">
              <a:buClr>
                <a:srgbClr val="FF0000"/>
              </a:buClr>
              <a:buFont typeface="Wingdings" pitchFamily="2" charset="2"/>
              <a:buChar char="v"/>
            </a:pPr>
            <a:r>
              <a:rPr lang="ar-SA" sz="2000" dirty="0" smtClean="0">
                <a:latin typeface="Times New Roman" pitchFamily="18" charset="0"/>
              </a:rPr>
              <a:t> وضع الشخص المناسب في المهنة المناسبة، وذلك من خلال التوفيق بين إمكانات الفرد واستعداداته </a:t>
            </a:r>
            <a:r>
              <a:rPr lang="ar-SA" sz="2000" dirty="0" err="1" smtClean="0">
                <a:latin typeface="Times New Roman" pitchFamily="18" charset="0"/>
              </a:rPr>
              <a:t>وقدراته </a:t>
            </a:r>
            <a:r>
              <a:rPr lang="ar-SA" sz="2000" dirty="0" smtClean="0">
                <a:latin typeface="Times New Roman" pitchFamily="18" charset="0"/>
              </a:rPr>
              <a:t>، وبين المهنة التي </a:t>
            </a:r>
            <a:r>
              <a:rPr lang="ar-SA" sz="2000" dirty="0" err="1" smtClean="0">
                <a:latin typeface="Times New Roman" pitchFamily="18" charset="0"/>
              </a:rPr>
              <a:t>تناسبه </a:t>
            </a:r>
            <a:r>
              <a:rPr lang="ar-SA" sz="2000" dirty="0" smtClean="0">
                <a:latin typeface="Times New Roman" pitchFamily="18" charset="0"/>
              </a:rPr>
              <a:t>(عقل،2000</a:t>
            </a:r>
            <a:r>
              <a:rPr lang="ar-SA" sz="2000" dirty="0" err="1" smtClean="0">
                <a:latin typeface="Times New Roman" pitchFamily="18" charset="0"/>
              </a:rPr>
              <a:t>)</a:t>
            </a:r>
            <a:endParaRPr lang="ar-SA" sz="2000" dirty="0" smtClean="0">
              <a:latin typeface="Times New Roman" pitchFamily="18" charset="0"/>
            </a:endParaRPr>
          </a:p>
          <a:p>
            <a:pPr marL="457200" indent="-457200">
              <a:buClr>
                <a:srgbClr val="FF0000"/>
              </a:buClr>
              <a:buFont typeface="Wingdings" pitchFamily="2" charset="2"/>
              <a:buChar char="v"/>
            </a:pPr>
            <a:endParaRPr lang="ar-SA" sz="2000" dirty="0"/>
          </a:p>
        </p:txBody>
      </p:sp>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339752" y="764704"/>
            <a:ext cx="5033749" cy="646331"/>
          </a:xfrm>
          <a:prstGeom prst="rect">
            <a:avLst/>
          </a:prstGeom>
          <a:noFill/>
        </p:spPr>
        <p:txBody>
          <a:bodyPr wrap="none" lIns="91440" tIns="45720" rIns="91440" bIns="45720">
            <a:spAutoFit/>
          </a:bodyPr>
          <a:lstStyle/>
          <a:p>
            <a:pPr algn="ctr"/>
            <a:r>
              <a:rPr lang="ar-SA" sz="3600" b="1" dirty="0" smtClean="0">
                <a:ln w="17780" cmpd="sng">
                  <a:solidFill>
                    <a:srgbClr val="FFFFFF"/>
                  </a:solidFill>
                  <a:prstDash val="solid"/>
                  <a:miter lim="800000"/>
                </a:ln>
                <a:solidFill>
                  <a:schemeClr val="accent1"/>
                </a:solidFill>
                <a:effectLst>
                  <a:outerShdw blurRad="50800" algn="tl" rotWithShape="0">
                    <a:srgbClr val="000000"/>
                  </a:outerShdw>
                </a:effectLst>
              </a:rPr>
              <a:t>مفهوم التوجيه و الإرشاد النفسي</a:t>
            </a:r>
            <a:endParaRPr lang="ar-SA" sz="2400" b="1" dirty="0">
              <a:ln w="17780" cmpd="sng">
                <a:solidFill>
                  <a:srgbClr val="FFFFFF"/>
                </a:solidFill>
                <a:prstDash val="solid"/>
                <a:miter lim="800000"/>
              </a:ln>
              <a:solidFill>
                <a:schemeClr val="accent1"/>
              </a:solidFill>
              <a:effectLst>
                <a:outerShdw blurRad="50800" algn="tl" rotWithShape="0">
                  <a:srgbClr val="000000"/>
                </a:outerShdw>
              </a:effectLst>
              <a:cs typeface="Diwani Letter" pitchFamily="2" charset="-78"/>
            </a:endParaRPr>
          </a:p>
        </p:txBody>
      </p:sp>
      <p:cxnSp>
        <p:nvCxnSpPr>
          <p:cNvPr id="17" name="رابط مستقيم 16"/>
          <p:cNvCxnSpPr/>
          <p:nvPr/>
        </p:nvCxnSpPr>
        <p:spPr>
          <a:xfrm>
            <a:off x="7308304" y="1124744"/>
            <a:ext cx="864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308304" y="1196752"/>
            <a:ext cx="864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864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864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1" name="عنصر نائب لرقم الشريحة 20"/>
          <p:cNvSpPr>
            <a:spLocks noGrp="1"/>
          </p:cNvSpPr>
          <p:nvPr>
            <p:ph type="sldNum" sz="quarter" idx="12"/>
          </p:nvPr>
        </p:nvSpPr>
        <p:spPr/>
        <p:txBody>
          <a:bodyPr/>
          <a:lstStyle/>
          <a:p>
            <a:fld id="{76E144E9-FD18-40EB-BD00-57D6D426D25B}" type="slidenum">
              <a:rPr lang="ar-SA" smtClean="0"/>
              <a:pPr/>
              <a:t>4</a:t>
            </a:fld>
            <a:endParaRPr lang="ar-SA"/>
          </a:p>
        </p:txBody>
      </p:sp>
      <p:sp>
        <p:nvSpPr>
          <p:cNvPr id="22" name="عنصر نائب للتذييل 21"/>
          <p:cNvSpPr>
            <a:spLocks noGrp="1"/>
          </p:cNvSpPr>
          <p:nvPr>
            <p:ph type="ftr" sz="quarter" idx="11"/>
          </p:nvPr>
        </p:nvSpPr>
        <p:spPr/>
        <p:txBody>
          <a:bodyPr/>
          <a:lstStyle/>
          <a:p>
            <a:r>
              <a:rPr lang="ar-SA" smtClean="0"/>
              <a:t>جامعة الملك سعود - 2016</a:t>
            </a:r>
            <a:endParaRPr lang="ar-SA"/>
          </a:p>
        </p:txBody>
      </p:sp>
      <p:pic>
        <p:nvPicPr>
          <p:cNvPr id="13" name="Picture 1" descr="C:\Users\lenovo\Desktop\سلوى حمصاني\images.jpg"/>
          <p:cNvPicPr>
            <a:picLocks noChangeArrowheads="1"/>
          </p:cNvPicPr>
          <p:nvPr/>
        </p:nvPicPr>
        <p:blipFill>
          <a:blip r:embed="rId2" cstate="print"/>
          <a:srcRect l="4406" r="7472"/>
          <a:stretch>
            <a:fillRect/>
          </a:stretch>
        </p:blipFill>
        <p:spPr bwMode="auto">
          <a:xfrm>
            <a:off x="539552" y="620688"/>
            <a:ext cx="1044000" cy="1009800"/>
          </a:xfrm>
          <a:prstGeom prst="flowChartConnector">
            <a:avLst/>
          </a:prstGeom>
          <a:noFill/>
          <a:ln>
            <a:solidFill>
              <a:schemeClr val="accent1"/>
            </a:solidFill>
          </a:ln>
        </p:spPr>
      </p:pic>
      <p:sp>
        <p:nvSpPr>
          <p:cNvPr id="15" name="عنصر نائب للمحتوى 2"/>
          <p:cNvSpPr txBox="1">
            <a:spLocks/>
          </p:cNvSpPr>
          <p:nvPr/>
        </p:nvSpPr>
        <p:spPr>
          <a:xfrm>
            <a:off x="457200" y="1340768"/>
            <a:ext cx="8229600" cy="4785395"/>
          </a:xfrm>
          <a:prstGeom prst="rect">
            <a:avLst/>
          </a:prstGeom>
        </p:spPr>
        <p:txBody>
          <a:bodyPr/>
          <a:lstStyle/>
          <a:p>
            <a:pPr marL="342900" marR="0" lvl="0" indent="-342900" algn="r"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endParaRPr kumimoji="0" lang="ar-SA" sz="2400" b="0" i="0" u="none" strike="noStrike" kern="1200" cap="none" spc="0" normalizeH="0" baseline="0" noProof="0" dirty="0" smtClean="0">
              <a:ln>
                <a:noFill/>
              </a:ln>
              <a:effectLst/>
              <a:uLnTx/>
              <a:uFillTx/>
              <a:latin typeface="+mn-lt"/>
              <a:ea typeface="+mn-ea"/>
            </a:endParaRPr>
          </a:p>
          <a:p>
            <a:pPr marL="342900" marR="0" lvl="0" indent="-342900" algn="just"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0" i="0" u="none" strike="noStrike" kern="1200" cap="none" spc="0" normalizeH="0" baseline="0" noProof="0" dirty="0" smtClean="0">
                <a:ln>
                  <a:noFill/>
                </a:ln>
                <a:effectLst/>
                <a:uLnTx/>
                <a:uFillTx/>
                <a:latin typeface="Times New Roman" pitchFamily="18" charset="0"/>
                <a:ea typeface="+mn-ea"/>
              </a:rPr>
              <a:t>بناء على ما تقدم من وجهات نظر وتعريفات حول التوجيه إلى أن التوجيه هو عملية بناءة تهدف إلى مساعدة التلاميذ والطلاب على فهم أنفسهم فهماً صحيحاً، بحيث يمكنهم ذلك الفهم من رسم الخطط المستقبلية التي تساعدهم في اختيار نوع الدراسة المناسبة لهم والاستمرار والنجاح فيها، وحل المشكلات التي تعوق توافقهم مع أنفسهم ومع الآخرين من أجل تحقيق أهدافهم التي يسعون إليها.</a:t>
            </a:r>
          </a:p>
          <a:p>
            <a:pPr marL="342900" marR="0" lvl="0" indent="-342900" algn="just"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endParaRPr kumimoji="0" lang="ar-SA" sz="2400" b="0" i="0" u="none" strike="noStrike" kern="1200" cap="none" spc="0" normalizeH="0" baseline="0" noProof="0" dirty="0" smtClean="0">
              <a:ln>
                <a:noFill/>
              </a:ln>
              <a:effectLst/>
              <a:uLnTx/>
              <a:uFillTx/>
              <a:latin typeface="Times New Roman" pitchFamily="18" charset="0"/>
              <a:ea typeface="+mn-ea"/>
            </a:endParaRPr>
          </a:p>
          <a:p>
            <a:pPr marL="342900" marR="0" lvl="0" indent="-342900" algn="just" defTabSz="914400" rtl="1" eaLnBrk="1" fontAlgn="auto" latinLnBrk="0" hangingPunct="1">
              <a:lnSpc>
                <a:spcPct val="100000"/>
              </a:lnSpc>
              <a:spcBef>
                <a:spcPct val="20000"/>
              </a:spcBef>
              <a:spcAft>
                <a:spcPts val="0"/>
              </a:spcAft>
              <a:buClr>
                <a:srgbClr val="FF0000"/>
              </a:buClr>
              <a:buSzTx/>
              <a:buFont typeface="Wingdings" pitchFamily="2" charset="2"/>
              <a:buChar char="v"/>
              <a:tabLst/>
              <a:defRPr/>
            </a:pPr>
            <a:r>
              <a:rPr kumimoji="0" lang="ar-SA" sz="2400" b="0" i="0" u="none" strike="noStrike" kern="1200" cap="none" spc="0" normalizeH="0" baseline="0" noProof="0" dirty="0" smtClean="0">
                <a:ln>
                  <a:noFill/>
                </a:ln>
                <a:effectLst/>
                <a:uLnTx/>
                <a:uFillTx/>
                <a:latin typeface="Times New Roman" pitchFamily="18" charset="0"/>
                <a:ea typeface="+mn-ea"/>
              </a:rPr>
              <a:t>أما الإرشاد النفسي فهو أحد التخصصات في مجال علم النفس يساعد ممارسوه الناس على تحسين مستوى سعادتهم، وإزالة تعاستهم, وحل </a:t>
            </a:r>
            <a:r>
              <a:rPr kumimoji="0" lang="ar-SA" sz="2400" b="0" i="0" u="none" strike="noStrike" kern="1200" cap="none" spc="0" normalizeH="0" baseline="0" noProof="0" dirty="0" err="1" smtClean="0">
                <a:ln>
                  <a:noFill/>
                </a:ln>
                <a:effectLst/>
                <a:uLnTx/>
                <a:uFillTx/>
                <a:latin typeface="Times New Roman" pitchFamily="18" charset="0"/>
                <a:ea typeface="+mn-ea"/>
              </a:rPr>
              <a:t>أزماتهم </a:t>
            </a:r>
            <a:r>
              <a:rPr kumimoji="0" lang="ar-SA" sz="2400" b="0" i="0" u="none" strike="noStrike" kern="1200" cap="none" spc="0" normalizeH="0" baseline="0" noProof="0" dirty="0" smtClean="0">
                <a:ln>
                  <a:noFill/>
                </a:ln>
                <a:effectLst/>
                <a:uLnTx/>
                <a:uFillTx/>
                <a:latin typeface="Times New Roman" pitchFamily="18" charset="0"/>
                <a:ea typeface="+mn-ea"/>
              </a:rPr>
              <a:t>، ويعزز قدراتهم في حل </a:t>
            </a:r>
            <a:r>
              <a:rPr kumimoji="0" lang="ar-SA" sz="2400" b="0" i="0" u="none" strike="noStrike" kern="1200" cap="none" spc="0" normalizeH="0" baseline="0" noProof="0" dirty="0" err="1" smtClean="0">
                <a:ln>
                  <a:noFill/>
                </a:ln>
                <a:effectLst/>
                <a:uLnTx/>
                <a:uFillTx/>
                <a:latin typeface="Times New Roman" pitchFamily="18" charset="0"/>
                <a:ea typeface="+mn-ea"/>
              </a:rPr>
              <a:t>مشكلاتهم </a:t>
            </a:r>
            <a:r>
              <a:rPr kumimoji="0" lang="ar-SA" sz="2400" b="0" i="0" u="none" strike="noStrike" kern="1200" cap="none" spc="0" normalizeH="0" baseline="0" noProof="0" dirty="0" smtClean="0">
                <a:ln>
                  <a:noFill/>
                </a:ln>
                <a:effectLst/>
                <a:uLnTx/>
                <a:uFillTx/>
                <a:latin typeface="Times New Roman" pitchFamily="18" charset="0"/>
                <a:ea typeface="+mn-ea"/>
              </a:rPr>
              <a:t>، ومساعدتهم في اتخاذ القرارات </a:t>
            </a:r>
            <a:r>
              <a:rPr kumimoji="0" lang="ar-SA" sz="2400" b="0" i="0" u="none" strike="noStrike" kern="1200" cap="none" spc="0" normalizeH="0" baseline="0" noProof="0" dirty="0" err="1" smtClean="0">
                <a:ln>
                  <a:noFill/>
                </a:ln>
                <a:effectLst/>
                <a:uLnTx/>
                <a:uFillTx/>
                <a:latin typeface="Times New Roman" pitchFamily="18" charset="0"/>
                <a:ea typeface="+mn-ea"/>
              </a:rPr>
              <a:t>المناسبة </a:t>
            </a:r>
            <a:r>
              <a:rPr kumimoji="0" lang="ar-SA" sz="2400" b="0" i="0" u="none" strike="noStrike" kern="1200" cap="none" spc="0" normalizeH="0" baseline="0" noProof="0" dirty="0" smtClean="0">
                <a:ln>
                  <a:noFill/>
                </a:ln>
                <a:effectLst/>
                <a:uLnTx/>
                <a:uFillTx/>
                <a:latin typeface="Times New Roman" pitchFamily="18" charset="0"/>
                <a:ea typeface="+mn-ea"/>
              </a:rPr>
              <a:t>، مستخدمين في ذلك الطرائق العلمية في زيادة كفاءاتهم في حل المشكلات الشخصية والنفسية، والاجتماعية، </a:t>
            </a:r>
            <a:r>
              <a:rPr kumimoji="0" lang="ar-SA" sz="2400" b="0" i="0" u="none" strike="noStrike" kern="1200" cap="none" spc="0" normalizeH="0" baseline="0" noProof="0" dirty="0" err="1" smtClean="0">
                <a:ln>
                  <a:noFill/>
                </a:ln>
                <a:effectLst/>
                <a:uLnTx/>
                <a:uFillTx/>
                <a:latin typeface="Times New Roman" pitchFamily="18" charset="0"/>
                <a:ea typeface="+mn-ea"/>
              </a:rPr>
              <a:t>والبيئية </a:t>
            </a:r>
            <a:r>
              <a:rPr kumimoji="0" lang="ar-SA" sz="2400" b="0" i="0" u="none" strike="noStrike" kern="1200" cap="none" spc="0" normalizeH="0" baseline="0" noProof="0" dirty="0" smtClean="0">
                <a:ln>
                  <a:noFill/>
                </a:ln>
                <a:effectLst/>
                <a:uLnTx/>
                <a:uFillTx/>
                <a:latin typeface="Times New Roman" pitchFamily="18" charset="0"/>
                <a:ea typeface="+mn-ea"/>
              </a:rPr>
              <a:t>...الخ.</a:t>
            </a:r>
            <a:endParaRPr kumimoji="0" lang="ar-SA" sz="2400" b="0" i="0" u="none" strike="noStrike" kern="1200" cap="none" spc="0" normalizeH="0" baseline="0" noProof="0" dirty="0">
              <a:ln>
                <a:noFill/>
              </a:ln>
              <a:effectLst/>
              <a:uLnTx/>
              <a:uFillTx/>
              <a:latin typeface="Times New Roman" pitchFamily="18" charset="0"/>
              <a:ea typeface="+mn-ea"/>
            </a:endParaRPr>
          </a:p>
        </p:txBody>
      </p:sp>
    </p:spTree>
  </p:cSld>
  <p:clrMapOvr>
    <a:masterClrMapping/>
  </p:clrMapOvr>
  <p:transition>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483768" y="476672"/>
            <a:ext cx="4666662" cy="1446550"/>
          </a:xfrm>
          <a:prstGeom prst="rect">
            <a:avLst/>
          </a:prstGeom>
          <a:noFill/>
        </p:spPr>
        <p:txBody>
          <a:bodyPr wrap="none" lIns="91440" tIns="45720" rIns="91440" bIns="45720">
            <a:spAutoFit/>
          </a:bodyPr>
          <a:lstStyle/>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أوجه التشابه و الاختلاف</a:t>
            </a:r>
          </a:p>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 بين التوجيه و الإرشاد</a:t>
            </a:r>
            <a:endParaRPr lang="ar-SA" sz="3200" b="1" dirty="0">
              <a:ln w="17780" cmpd="sng">
                <a:solidFill>
                  <a:srgbClr val="FFFFFF"/>
                </a:solidFill>
                <a:prstDash val="solid"/>
                <a:miter lim="800000"/>
              </a:ln>
              <a:solidFill>
                <a:schemeClr val="accent1"/>
              </a:solidFill>
              <a:effectLst>
                <a:outerShdw blurRad="50800" algn="tl" rotWithShape="0">
                  <a:srgbClr val="000000"/>
                </a:outerShdw>
              </a:effectLst>
              <a:cs typeface="Diwani Letter" pitchFamily="2" charset="-78"/>
            </a:endParaRP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1" name="عنصر نائب لرقم الشريحة 20"/>
          <p:cNvSpPr>
            <a:spLocks noGrp="1"/>
          </p:cNvSpPr>
          <p:nvPr>
            <p:ph type="sldNum" sz="quarter" idx="12"/>
          </p:nvPr>
        </p:nvSpPr>
        <p:spPr/>
        <p:txBody>
          <a:bodyPr/>
          <a:lstStyle/>
          <a:p>
            <a:fld id="{76E144E9-FD18-40EB-BD00-57D6D426D25B}" type="slidenum">
              <a:rPr lang="ar-SA" smtClean="0"/>
              <a:pPr/>
              <a:t>5</a:t>
            </a:fld>
            <a:endParaRPr lang="ar-SA"/>
          </a:p>
        </p:txBody>
      </p:sp>
      <p:sp>
        <p:nvSpPr>
          <p:cNvPr id="22" name="عنصر نائب للتذييل 21"/>
          <p:cNvSpPr>
            <a:spLocks noGrp="1"/>
          </p:cNvSpPr>
          <p:nvPr>
            <p:ph type="ftr" sz="quarter" idx="11"/>
          </p:nvPr>
        </p:nvSpPr>
        <p:spPr/>
        <p:txBody>
          <a:bodyPr/>
          <a:lstStyle/>
          <a:p>
            <a:r>
              <a:rPr lang="ar-SA" smtClean="0"/>
              <a:t>جامعة الملك سعود - 2016</a:t>
            </a:r>
            <a:endParaRPr lang="ar-SA"/>
          </a:p>
        </p:txBody>
      </p:sp>
      <p:pic>
        <p:nvPicPr>
          <p:cNvPr id="13" name="Picture 1" descr="C:\Users\lenovo\Desktop\سلوى حمصاني\images.jpg"/>
          <p:cNvPicPr>
            <a:picLocks noChangeArrowheads="1"/>
          </p:cNvPicPr>
          <p:nvPr/>
        </p:nvPicPr>
        <p:blipFill>
          <a:blip r:embed="rId2" cstate="print"/>
          <a:srcRect l="4406" r="7472"/>
          <a:stretch>
            <a:fillRect/>
          </a:stretch>
        </p:blipFill>
        <p:spPr bwMode="auto">
          <a:xfrm>
            <a:off x="539552" y="620688"/>
            <a:ext cx="1044000" cy="1009800"/>
          </a:xfrm>
          <a:prstGeom prst="flowChartConnector">
            <a:avLst/>
          </a:prstGeom>
          <a:noFill/>
          <a:ln>
            <a:solidFill>
              <a:schemeClr val="accent1"/>
            </a:solidFill>
          </a:ln>
        </p:spPr>
      </p:pic>
      <p:grpSp>
        <p:nvGrpSpPr>
          <p:cNvPr id="14" name="مجموعة 13"/>
          <p:cNvGrpSpPr/>
          <p:nvPr/>
        </p:nvGrpSpPr>
        <p:grpSpPr>
          <a:xfrm>
            <a:off x="2051720" y="2276873"/>
            <a:ext cx="5272891" cy="504055"/>
            <a:chOff x="1273590" y="-284951"/>
            <a:chExt cx="5272891" cy="767385"/>
          </a:xfrm>
        </p:grpSpPr>
        <p:sp>
          <p:nvSpPr>
            <p:cNvPr id="15" name="مستطيل 14"/>
            <p:cNvSpPr/>
            <p:nvPr/>
          </p:nvSpPr>
          <p:spPr>
            <a:xfrm>
              <a:off x="1273590" y="3081"/>
              <a:ext cx="5272891" cy="47935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3" name="مستطيل 22"/>
            <p:cNvSpPr/>
            <p:nvPr/>
          </p:nvSpPr>
          <p:spPr>
            <a:xfrm>
              <a:off x="1273590" y="-284951"/>
              <a:ext cx="5272891" cy="47935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1920" tIns="121920" rIns="121920" bIns="121920" numCol="1" spcCol="1270" anchor="b" anchorCtr="0">
              <a:noAutofit/>
            </a:bodyPr>
            <a:lstStyle/>
            <a:p>
              <a:pPr lvl="0" algn="ctr" defTabSz="1422400" rtl="1">
                <a:lnSpc>
                  <a:spcPct val="90000"/>
                </a:lnSpc>
                <a:spcBef>
                  <a:spcPct val="0"/>
                </a:spcBef>
                <a:spcAft>
                  <a:spcPct val="35000"/>
                </a:spcAft>
              </a:pPr>
              <a:r>
                <a:rPr lang="ar-SA" sz="3200" kern="1200" dirty="0" smtClean="0">
                  <a:solidFill>
                    <a:srgbClr val="FF0000"/>
                  </a:solidFill>
                  <a:latin typeface="Times New Roman" pitchFamily="18" charset="0"/>
                  <a:cs typeface="Times New Roman" pitchFamily="18" charset="0"/>
                </a:rPr>
                <a:t>أوجه التشابه بين التوجيه والإرشاد </a:t>
              </a:r>
              <a:endParaRPr lang="ar-SA" sz="3200" kern="1200" dirty="0">
                <a:solidFill>
                  <a:srgbClr val="FF0000"/>
                </a:solidFill>
                <a:latin typeface="Times New Roman" pitchFamily="18" charset="0"/>
                <a:cs typeface="Times New Roman" pitchFamily="18" charset="0"/>
              </a:endParaRPr>
            </a:p>
          </p:txBody>
        </p:sp>
      </p:grpSp>
      <p:sp>
        <p:nvSpPr>
          <p:cNvPr id="24" name="مربع نص 23"/>
          <p:cNvSpPr txBox="1"/>
          <p:nvPr/>
        </p:nvSpPr>
        <p:spPr>
          <a:xfrm>
            <a:off x="2807804" y="2852936"/>
            <a:ext cx="3672408" cy="442674"/>
          </a:xfrm>
          <a:prstGeom prst="roundRect">
            <a:avLst/>
          </a:prstGeom>
          <a:noFill/>
          <a:ln w="28575">
            <a:solidFill>
              <a:schemeClr val="accent1"/>
            </a:solidFill>
          </a:ln>
        </p:spPr>
        <p:txBody>
          <a:bodyPr wrap="square" rtlCol="1">
            <a:spAutoFit/>
          </a:bodyPr>
          <a:lstStyle/>
          <a:p>
            <a:pPr lvl="0"/>
            <a:r>
              <a:rPr lang="ar-SA" sz="2000" dirty="0" smtClean="0">
                <a:latin typeface="Times New Roman" pitchFamily="18" charset="0"/>
                <a:cs typeface="Times New Roman" pitchFamily="18" charset="0"/>
              </a:rPr>
              <a:t>فكل منهما يتضمن تقديم المساعدة للمسترشد </a:t>
            </a:r>
          </a:p>
        </p:txBody>
      </p:sp>
      <p:sp>
        <p:nvSpPr>
          <p:cNvPr id="25" name="مربع نص 24"/>
          <p:cNvSpPr txBox="1"/>
          <p:nvPr/>
        </p:nvSpPr>
        <p:spPr>
          <a:xfrm>
            <a:off x="2483768" y="3645024"/>
            <a:ext cx="4320480" cy="442674"/>
          </a:xfrm>
          <a:prstGeom prst="roundRect">
            <a:avLst/>
          </a:prstGeom>
          <a:noFill/>
          <a:ln w="28575">
            <a:solidFill>
              <a:schemeClr val="accent1"/>
            </a:solidFill>
          </a:ln>
        </p:spPr>
        <p:txBody>
          <a:bodyPr wrap="square" rtlCol="1">
            <a:spAutoFit/>
          </a:bodyPr>
          <a:lstStyle/>
          <a:p>
            <a:pPr lvl="0" algn="ctr"/>
            <a:r>
              <a:rPr lang="ar-SA" sz="2000" dirty="0" smtClean="0">
                <a:latin typeface="Times New Roman" pitchFamily="18" charset="0"/>
                <a:cs typeface="Times New Roman" pitchFamily="18" charset="0"/>
              </a:rPr>
              <a:t>كلاً منهما يهتم بتعليمه كيفية مواجهة مشكلاته بنفسه </a:t>
            </a:r>
            <a:endParaRPr lang="ar-SA" sz="2000" dirty="0">
              <a:latin typeface="Times New Roman" pitchFamily="18" charset="0"/>
              <a:cs typeface="Times New Roman" pitchFamily="18" charset="0"/>
            </a:endParaRPr>
          </a:p>
        </p:txBody>
      </p:sp>
      <p:sp>
        <p:nvSpPr>
          <p:cNvPr id="26" name="مربع نص 25"/>
          <p:cNvSpPr txBox="1"/>
          <p:nvPr/>
        </p:nvSpPr>
        <p:spPr>
          <a:xfrm>
            <a:off x="1763688" y="4365104"/>
            <a:ext cx="5760640" cy="1804749"/>
          </a:xfrm>
          <a:prstGeom prst="roundRect">
            <a:avLst/>
          </a:prstGeom>
          <a:noFill/>
          <a:ln w="28575">
            <a:solidFill>
              <a:schemeClr val="accent1"/>
            </a:solidFill>
          </a:ln>
        </p:spPr>
        <p:txBody>
          <a:bodyPr wrap="square" rtlCol="1">
            <a:spAutoFit/>
          </a:bodyPr>
          <a:lstStyle/>
          <a:p>
            <a:pPr lvl="0" algn="just"/>
            <a:r>
              <a:rPr lang="ar-SA" sz="2000" dirty="0" smtClean="0">
                <a:latin typeface="Times New Roman" pitchFamily="18" charset="0"/>
                <a:cs typeface="Times New Roman" pitchFamily="18" charset="0"/>
              </a:rPr>
              <a:t>وكيفية حلها من خلال إقامة علاقة إنسانية بين المرشد أو الموجه والمسترشد، تلك العلاقة التي تقوم على التعاطف، والاحترام، والقبول والتقبل للمسترشد في جو نفسي آمن ليتمكن من تحقيق النمو الشخصي، والمهني، والتربوي والاجتماعي، وتحقيق الصحة النفسية والتوافق في مجالات الحياة كافة.</a:t>
            </a:r>
            <a:endParaRPr lang="ar-SA" sz="2000" dirty="0">
              <a:latin typeface="Times New Roman" pitchFamily="18" charset="0"/>
              <a:cs typeface="Times New Roman" pitchFamily="18" charset="0"/>
            </a:endParaRPr>
          </a:p>
        </p:txBody>
      </p:sp>
    </p:spTree>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483768" y="476672"/>
            <a:ext cx="4666662" cy="1446550"/>
          </a:xfrm>
          <a:prstGeom prst="rect">
            <a:avLst/>
          </a:prstGeom>
          <a:noFill/>
        </p:spPr>
        <p:txBody>
          <a:bodyPr wrap="none" lIns="91440" tIns="45720" rIns="91440" bIns="45720">
            <a:spAutoFit/>
          </a:bodyPr>
          <a:lstStyle/>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أوجه التشابه و الاختلاف</a:t>
            </a:r>
          </a:p>
          <a:p>
            <a:pPr algn="ctr"/>
            <a:r>
              <a:rPr lang="ar-SA" sz="4400" b="1" dirty="0" smtClean="0">
                <a:ln w="17780" cmpd="sng">
                  <a:solidFill>
                    <a:srgbClr val="FFFFFF"/>
                  </a:solidFill>
                  <a:prstDash val="solid"/>
                  <a:miter lim="800000"/>
                </a:ln>
                <a:solidFill>
                  <a:schemeClr val="accent1"/>
                </a:solidFill>
                <a:effectLst>
                  <a:outerShdw blurRad="50800" algn="tl" rotWithShape="0">
                    <a:srgbClr val="000000"/>
                  </a:outerShdw>
                </a:effectLst>
              </a:rPr>
              <a:t> بين التوجيه و الإرشاد</a:t>
            </a:r>
            <a:endParaRPr lang="ar-SA" sz="3200" b="1" dirty="0">
              <a:ln w="17780" cmpd="sng">
                <a:solidFill>
                  <a:srgbClr val="FFFFFF"/>
                </a:solidFill>
                <a:prstDash val="solid"/>
                <a:miter lim="800000"/>
              </a:ln>
              <a:solidFill>
                <a:schemeClr val="accent1"/>
              </a:solidFill>
              <a:effectLst>
                <a:outerShdw blurRad="50800" algn="tl" rotWithShape="0">
                  <a:srgbClr val="000000"/>
                </a:outerShdw>
              </a:effectLst>
              <a:cs typeface="Diwani Letter" pitchFamily="2" charset="-78"/>
            </a:endParaRP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1" name="عنصر نائب لرقم الشريحة 20"/>
          <p:cNvSpPr>
            <a:spLocks noGrp="1"/>
          </p:cNvSpPr>
          <p:nvPr>
            <p:ph type="sldNum" sz="quarter" idx="12"/>
          </p:nvPr>
        </p:nvSpPr>
        <p:spPr/>
        <p:txBody>
          <a:bodyPr/>
          <a:lstStyle/>
          <a:p>
            <a:fld id="{76E144E9-FD18-40EB-BD00-57D6D426D25B}" type="slidenum">
              <a:rPr lang="ar-SA" smtClean="0"/>
              <a:pPr/>
              <a:t>6</a:t>
            </a:fld>
            <a:endParaRPr lang="ar-SA"/>
          </a:p>
        </p:txBody>
      </p:sp>
      <p:sp>
        <p:nvSpPr>
          <p:cNvPr id="22" name="عنصر نائب للتذييل 21"/>
          <p:cNvSpPr>
            <a:spLocks noGrp="1"/>
          </p:cNvSpPr>
          <p:nvPr>
            <p:ph type="ftr" sz="quarter" idx="11"/>
          </p:nvPr>
        </p:nvSpPr>
        <p:spPr/>
        <p:txBody>
          <a:bodyPr/>
          <a:lstStyle/>
          <a:p>
            <a:r>
              <a:rPr lang="ar-SA" smtClean="0"/>
              <a:t>جامعة الملك سعود - 2016</a:t>
            </a:r>
            <a:endParaRPr lang="ar-SA"/>
          </a:p>
        </p:txBody>
      </p:sp>
      <p:pic>
        <p:nvPicPr>
          <p:cNvPr id="13" name="Picture 1" descr="C:\Users\lenovo\Desktop\سلوى حمصاني\images.jpg"/>
          <p:cNvPicPr>
            <a:picLocks noChangeArrowheads="1"/>
          </p:cNvPicPr>
          <p:nvPr/>
        </p:nvPicPr>
        <p:blipFill>
          <a:blip r:embed="rId2" cstate="print"/>
          <a:srcRect l="4406" r="7472"/>
          <a:stretch>
            <a:fillRect/>
          </a:stretch>
        </p:blipFill>
        <p:spPr bwMode="auto">
          <a:xfrm>
            <a:off x="539552" y="620688"/>
            <a:ext cx="1044000" cy="1009800"/>
          </a:xfrm>
          <a:prstGeom prst="flowChartConnector">
            <a:avLst/>
          </a:prstGeom>
          <a:noFill/>
          <a:ln>
            <a:solidFill>
              <a:schemeClr val="accent1"/>
            </a:solidFill>
          </a:ln>
        </p:spPr>
      </p:pic>
      <p:grpSp>
        <p:nvGrpSpPr>
          <p:cNvPr id="2" name="مجموعة 13"/>
          <p:cNvGrpSpPr/>
          <p:nvPr/>
        </p:nvGrpSpPr>
        <p:grpSpPr>
          <a:xfrm>
            <a:off x="2051720" y="2276873"/>
            <a:ext cx="5272891" cy="504055"/>
            <a:chOff x="1273590" y="-284951"/>
            <a:chExt cx="5272891" cy="767385"/>
          </a:xfrm>
        </p:grpSpPr>
        <p:sp>
          <p:nvSpPr>
            <p:cNvPr id="15" name="مستطيل 14"/>
            <p:cNvSpPr/>
            <p:nvPr/>
          </p:nvSpPr>
          <p:spPr>
            <a:xfrm>
              <a:off x="1273590" y="3081"/>
              <a:ext cx="5272891" cy="47935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3" name="مستطيل 22"/>
            <p:cNvSpPr/>
            <p:nvPr/>
          </p:nvSpPr>
          <p:spPr>
            <a:xfrm>
              <a:off x="1273590" y="-284951"/>
              <a:ext cx="5272891" cy="47935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1920" tIns="121920" rIns="121920" bIns="121920" numCol="1" spcCol="1270" anchor="b" anchorCtr="0">
              <a:noAutofit/>
            </a:bodyPr>
            <a:lstStyle/>
            <a:p>
              <a:pPr lvl="0" algn="ctr" defTabSz="1422400" rtl="1">
                <a:lnSpc>
                  <a:spcPct val="90000"/>
                </a:lnSpc>
                <a:spcBef>
                  <a:spcPct val="0"/>
                </a:spcBef>
                <a:spcAft>
                  <a:spcPct val="35000"/>
                </a:spcAft>
              </a:pPr>
              <a:r>
                <a:rPr lang="ar-SA" sz="3200" kern="1200" dirty="0" smtClean="0">
                  <a:solidFill>
                    <a:srgbClr val="FF0000"/>
                  </a:solidFill>
                  <a:latin typeface="Times New Roman" pitchFamily="18" charset="0"/>
                  <a:cs typeface="Times New Roman" pitchFamily="18" charset="0"/>
                </a:rPr>
                <a:t>أوجه الاختلاف بين التوجيه والإرشاد </a:t>
              </a:r>
              <a:endParaRPr lang="ar-SA" sz="3200" kern="1200" dirty="0">
                <a:solidFill>
                  <a:srgbClr val="FF0000"/>
                </a:solidFill>
                <a:latin typeface="Times New Roman" pitchFamily="18" charset="0"/>
                <a:cs typeface="Times New Roman" pitchFamily="18" charset="0"/>
              </a:endParaRPr>
            </a:p>
          </p:txBody>
        </p:sp>
      </p:grpSp>
      <p:sp>
        <p:nvSpPr>
          <p:cNvPr id="24" name="مربع نص 23"/>
          <p:cNvSpPr txBox="1"/>
          <p:nvPr/>
        </p:nvSpPr>
        <p:spPr>
          <a:xfrm>
            <a:off x="4860244" y="2636912"/>
            <a:ext cx="3816000" cy="1021556"/>
          </a:xfrm>
          <a:prstGeom prst="roundRect">
            <a:avLst/>
          </a:prstGeom>
          <a:noFill/>
          <a:ln w="28575">
            <a:solidFill>
              <a:schemeClr val="accent1"/>
            </a:solidFill>
          </a:ln>
        </p:spPr>
        <p:txBody>
          <a:bodyPr wrap="square" rtlCol="1">
            <a:spAutoFit/>
          </a:bodyPr>
          <a:lstStyle/>
          <a:p>
            <a:pPr lvl="0" algn="just"/>
            <a:r>
              <a:rPr lang="ar-SA" dirty="0" smtClean="0">
                <a:solidFill>
                  <a:srgbClr val="FF0000"/>
                </a:solidFill>
                <a:latin typeface="Times New Roman" pitchFamily="18" charset="0"/>
                <a:cs typeface="Times New Roman" pitchFamily="18" charset="0"/>
              </a:rPr>
              <a:t>1/ </a:t>
            </a:r>
            <a:r>
              <a:rPr lang="ar-SA" dirty="0" smtClean="0">
                <a:latin typeface="Times New Roman" pitchFamily="18" charset="0"/>
                <a:cs typeface="Times New Roman" pitchFamily="18" charset="0"/>
              </a:rPr>
              <a:t>فكل مدرس وإداري في المدرسة، يشترك بشكل اساسي في برنامج التوجيه في حين تبقى عملية الإرشاد من اختصاص المرشد النفسي </a:t>
            </a:r>
            <a:endParaRPr lang="ar-SA" dirty="0">
              <a:latin typeface="Times New Roman" pitchFamily="18" charset="0"/>
              <a:cs typeface="Times New Roman" pitchFamily="18" charset="0"/>
            </a:endParaRPr>
          </a:p>
        </p:txBody>
      </p:sp>
      <p:sp>
        <p:nvSpPr>
          <p:cNvPr id="25" name="مربع نص 24"/>
          <p:cNvSpPr txBox="1"/>
          <p:nvPr/>
        </p:nvSpPr>
        <p:spPr>
          <a:xfrm>
            <a:off x="683568" y="2924944"/>
            <a:ext cx="3852000" cy="3166824"/>
          </a:xfrm>
          <a:prstGeom prst="roundRect">
            <a:avLst/>
          </a:prstGeom>
          <a:noFill/>
          <a:ln w="28575">
            <a:solidFill>
              <a:schemeClr val="accent1"/>
            </a:solidFill>
          </a:ln>
        </p:spPr>
        <p:txBody>
          <a:bodyPr wrap="square" rtlCol="1">
            <a:spAutoFit/>
          </a:bodyPr>
          <a:lstStyle/>
          <a:p>
            <a:pPr lvl="0" algn="just"/>
            <a:r>
              <a:rPr lang="ar-SA" dirty="0" smtClean="0">
                <a:solidFill>
                  <a:srgbClr val="FF0000"/>
                </a:solidFill>
                <a:latin typeface="Times New Roman" pitchFamily="18" charset="0"/>
                <a:cs typeface="Times New Roman" pitchFamily="18" charset="0"/>
              </a:rPr>
              <a:t>2/ </a:t>
            </a:r>
            <a:r>
              <a:rPr lang="ar-SA" dirty="0" smtClean="0">
                <a:latin typeface="Times New Roman" pitchFamily="18" charset="0"/>
                <a:cs typeface="Times New Roman" pitchFamily="18" charset="0"/>
              </a:rPr>
              <a:t>أن عملية التوجيه تتسم بالاتساع والشمول، فهي عبارة عن مجموع الخدمات التي تهدف إلى مساعدة الفرد على فهم ذاته </a:t>
            </a:r>
            <a:r>
              <a:rPr lang="ar-SA" dirty="0" err="1" smtClean="0">
                <a:latin typeface="Times New Roman" pitchFamily="18" charset="0"/>
                <a:cs typeface="Times New Roman" pitchFamily="18" charset="0"/>
              </a:rPr>
              <a:t>ومشكلاته </a:t>
            </a:r>
            <a:r>
              <a:rPr lang="ar-SA" dirty="0" smtClean="0">
                <a:latin typeface="Times New Roman" pitchFamily="18" charset="0"/>
                <a:cs typeface="Times New Roman" pitchFamily="18" charset="0"/>
              </a:rPr>
              <a:t>،والاستفادة </a:t>
            </a:r>
            <a:r>
              <a:rPr lang="ar-SA" dirty="0" err="1" smtClean="0">
                <a:latin typeface="Times New Roman" pitchFamily="18" charset="0"/>
                <a:cs typeface="Times New Roman" pitchFamily="18" charset="0"/>
              </a:rPr>
              <a:t>أيضاًمن</a:t>
            </a:r>
            <a:r>
              <a:rPr lang="ar-SA" dirty="0" smtClean="0">
                <a:latin typeface="Times New Roman" pitchFamily="18" charset="0"/>
                <a:cs typeface="Times New Roman" pitchFamily="18" charset="0"/>
              </a:rPr>
              <a:t> إمكانات البيئة، وتحديد أهدافه بما يتفق مع هذه </a:t>
            </a:r>
            <a:r>
              <a:rPr lang="ar-SA" dirty="0" err="1" smtClean="0">
                <a:latin typeface="Times New Roman" pitchFamily="18" charset="0"/>
                <a:cs typeface="Times New Roman" pitchFamily="18" charset="0"/>
              </a:rPr>
              <a:t>الإمكانات.</a:t>
            </a:r>
            <a:r>
              <a:rPr lang="ar-SA" dirty="0" smtClean="0">
                <a:latin typeface="Times New Roman" pitchFamily="18" charset="0"/>
                <a:cs typeface="Times New Roman" pitchFamily="18" charset="0"/>
              </a:rPr>
              <a:t> أما العملية الإرشادية فهي عملية تفاعلية تنشأ بين </a:t>
            </a:r>
            <a:r>
              <a:rPr lang="ar-SA" dirty="0" err="1" smtClean="0">
                <a:latin typeface="Times New Roman" pitchFamily="18" charset="0"/>
                <a:cs typeface="Times New Roman" pitchFamily="18" charset="0"/>
              </a:rPr>
              <a:t>شخصين </a:t>
            </a:r>
            <a:r>
              <a:rPr lang="ar-SA" dirty="0" smtClean="0">
                <a:latin typeface="Times New Roman" pitchFamily="18" charset="0"/>
                <a:cs typeface="Times New Roman" pitchFamily="18" charset="0"/>
              </a:rPr>
              <a:t>(المرشد والمسترشد)، يقوم المرشد خلالها بمساعدة المسترشد على مواجهة مشكلة تعديل أو تغيير سلوكه، وتطوير أساليبه في التوافق مع الظروف المحيطة التي </a:t>
            </a:r>
            <a:r>
              <a:rPr lang="ar-SA" dirty="0" err="1" smtClean="0">
                <a:latin typeface="Times New Roman" pitchFamily="18" charset="0"/>
                <a:cs typeface="Times New Roman" pitchFamily="18" charset="0"/>
              </a:rPr>
              <a:t>يواجهها</a:t>
            </a:r>
            <a:r>
              <a:rPr lang="ar-SA" dirty="0" err="1" smtClean="0"/>
              <a:t>.</a:t>
            </a:r>
            <a:r>
              <a:rPr lang="ar-SA" dirty="0" smtClean="0"/>
              <a:t>  </a:t>
            </a:r>
            <a:endParaRPr lang="ar-SA" dirty="0"/>
          </a:p>
        </p:txBody>
      </p:sp>
      <p:sp>
        <p:nvSpPr>
          <p:cNvPr id="26" name="مربع نص 25"/>
          <p:cNvSpPr txBox="1"/>
          <p:nvPr/>
        </p:nvSpPr>
        <p:spPr>
          <a:xfrm>
            <a:off x="4860032" y="3861048"/>
            <a:ext cx="3816424" cy="2553891"/>
          </a:xfrm>
          <a:prstGeom prst="roundRect">
            <a:avLst/>
          </a:prstGeom>
          <a:noFill/>
          <a:ln w="28575">
            <a:solidFill>
              <a:schemeClr val="accent1"/>
            </a:solidFill>
          </a:ln>
        </p:spPr>
        <p:txBody>
          <a:bodyPr wrap="square" rtlCol="1">
            <a:spAutoFit/>
          </a:bodyPr>
          <a:lstStyle/>
          <a:p>
            <a:pPr lvl="0" algn="just"/>
            <a:r>
              <a:rPr lang="ar-SA" dirty="0" smtClean="0">
                <a:solidFill>
                  <a:srgbClr val="FF0000"/>
                </a:solidFill>
                <a:latin typeface="Times New Roman" pitchFamily="18" charset="0"/>
                <a:cs typeface="Times New Roman" pitchFamily="18" charset="0"/>
              </a:rPr>
              <a:t>3/ </a:t>
            </a:r>
            <a:r>
              <a:rPr lang="ar-SA" dirty="0" smtClean="0">
                <a:latin typeface="Times New Roman" pitchFamily="18" charset="0"/>
                <a:cs typeface="Times New Roman" pitchFamily="18" charset="0"/>
              </a:rPr>
              <a:t>أما الإرشاد فهو الممارسة الفعلية ويمثل الجانب التطبيقي في مجال التوجيه، فهو يلي التوجيه، ويعد المرحلة النهائية لبرنامج التوجيه، ويمارس بشكل فردي أو جماعي حسب حالة المسترشد</a:t>
            </a:r>
          </a:p>
          <a:p>
            <a:pPr lvl="0" algn="just"/>
            <a:r>
              <a:rPr lang="ar-SA" dirty="0" err="1" smtClean="0">
                <a:solidFill>
                  <a:schemeClr val="accent1">
                    <a:lumMod val="50000"/>
                  </a:schemeClr>
                </a:solidFill>
                <a:latin typeface="Times New Roman" pitchFamily="18" charset="0"/>
                <a:cs typeface="Times New Roman" pitchFamily="18" charset="0"/>
              </a:rPr>
              <a:t>مثل: </a:t>
            </a:r>
            <a:r>
              <a:rPr lang="ar-SA" dirty="0" smtClean="0">
                <a:solidFill>
                  <a:schemeClr val="accent1">
                    <a:lumMod val="50000"/>
                  </a:schemeClr>
                </a:solidFill>
                <a:latin typeface="Times New Roman" pitchFamily="18" charset="0"/>
                <a:cs typeface="Times New Roman" pitchFamily="18" charset="0"/>
              </a:rPr>
              <a:t>( إرشاد المدخنين، إرشاد المتأخرين دراسياً، إرشاد المضطرين نفسيا، وإرشاد حالات سوء التوافق، والعادات الخاطئة</a:t>
            </a:r>
            <a:r>
              <a:rPr lang="ar-SA" dirty="0" err="1" smtClean="0">
                <a:solidFill>
                  <a:schemeClr val="accent1">
                    <a:lumMod val="50000"/>
                  </a:schemeClr>
                </a:solidFill>
                <a:latin typeface="Times New Roman" pitchFamily="18" charset="0"/>
                <a:cs typeface="Times New Roman" pitchFamily="18" charset="0"/>
              </a:rPr>
              <a:t>)</a:t>
            </a:r>
            <a:endParaRPr lang="ar-SA" dirty="0">
              <a:solidFill>
                <a:schemeClr val="accent1">
                  <a:lumMod val="50000"/>
                </a:schemeClr>
              </a:solidFill>
              <a:latin typeface="Times New Roman" pitchFamily="18" charset="0"/>
              <a:cs typeface="Times New Roman" pitchFamily="18" charset="0"/>
            </a:endParaRPr>
          </a:p>
        </p:txBody>
      </p:sp>
    </p:spTree>
  </p:cSld>
  <p:clrMapOvr>
    <a:masterClrMapping/>
  </p:clrMapOvr>
  <p:transition>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195736" y="764704"/>
            <a:ext cx="5160387" cy="646331"/>
          </a:xfrm>
          <a:prstGeom prst="rect">
            <a:avLst/>
          </a:prstGeom>
          <a:noFill/>
        </p:spPr>
        <p:txBody>
          <a:bodyPr wrap="none" lIns="91440" tIns="45720" rIns="91440" bIns="45720">
            <a:spAutoFit/>
          </a:bodyPr>
          <a:lstStyle/>
          <a:p>
            <a:pPr algn="ctr"/>
            <a:r>
              <a:rPr lang="ar-SA" sz="3600" b="1" dirty="0" smtClean="0">
                <a:ln w="17780" cmpd="sng">
                  <a:solidFill>
                    <a:srgbClr val="FFFFFF"/>
                  </a:solidFill>
                  <a:prstDash val="solid"/>
                  <a:miter lim="800000"/>
                </a:ln>
                <a:solidFill>
                  <a:schemeClr val="accent1"/>
                </a:solidFill>
                <a:effectLst>
                  <a:outerShdw blurRad="50800" algn="tl" rotWithShape="0">
                    <a:srgbClr val="000000"/>
                  </a:outerShdw>
                </a:effectLst>
              </a:rPr>
              <a:t>أهداف التوجيه و الارشاد النفسي </a:t>
            </a:r>
            <a:endParaRPr lang="ar-SA" sz="2400" b="1" dirty="0">
              <a:ln w="17780" cmpd="sng">
                <a:solidFill>
                  <a:srgbClr val="FFFFFF"/>
                </a:solidFill>
                <a:prstDash val="solid"/>
                <a:miter lim="800000"/>
              </a:ln>
              <a:solidFill>
                <a:schemeClr val="accent1"/>
              </a:solidFill>
              <a:effectLst>
                <a:outerShdw blurRad="50800" algn="tl" rotWithShape="0">
                  <a:srgbClr val="000000"/>
                </a:outerShdw>
              </a:effectLst>
              <a:cs typeface="Diwani Letter" pitchFamily="2" charset="-78"/>
            </a:endParaRPr>
          </a:p>
        </p:txBody>
      </p:sp>
      <p:cxnSp>
        <p:nvCxnSpPr>
          <p:cNvPr id="17" name="رابط مستقيم 16"/>
          <p:cNvCxnSpPr/>
          <p:nvPr/>
        </p:nvCxnSpPr>
        <p:spPr>
          <a:xfrm>
            <a:off x="7308304" y="1124744"/>
            <a:ext cx="864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308304" y="1196752"/>
            <a:ext cx="864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864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864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1" name="عنصر نائب لرقم الشريحة 20"/>
          <p:cNvSpPr>
            <a:spLocks noGrp="1"/>
          </p:cNvSpPr>
          <p:nvPr>
            <p:ph type="sldNum" sz="quarter" idx="12"/>
          </p:nvPr>
        </p:nvSpPr>
        <p:spPr/>
        <p:txBody>
          <a:bodyPr/>
          <a:lstStyle/>
          <a:p>
            <a:fld id="{76E144E9-FD18-40EB-BD00-57D6D426D25B}" type="slidenum">
              <a:rPr lang="ar-SA" smtClean="0"/>
              <a:pPr/>
              <a:t>7</a:t>
            </a:fld>
            <a:endParaRPr lang="ar-SA"/>
          </a:p>
        </p:txBody>
      </p:sp>
      <p:sp>
        <p:nvSpPr>
          <p:cNvPr id="22" name="عنصر نائب للتذييل 21"/>
          <p:cNvSpPr>
            <a:spLocks noGrp="1"/>
          </p:cNvSpPr>
          <p:nvPr>
            <p:ph type="ftr" sz="quarter" idx="11"/>
          </p:nvPr>
        </p:nvSpPr>
        <p:spPr/>
        <p:txBody>
          <a:bodyPr/>
          <a:lstStyle/>
          <a:p>
            <a:r>
              <a:rPr lang="ar-SA" smtClean="0"/>
              <a:t>جامعة الملك سعود - 2016</a:t>
            </a:r>
            <a:endParaRPr lang="ar-SA"/>
          </a:p>
        </p:txBody>
      </p:sp>
      <p:pic>
        <p:nvPicPr>
          <p:cNvPr id="13" name="Picture 1" descr="C:\Users\lenovo\Desktop\سلوى حمصاني\images.jpg"/>
          <p:cNvPicPr>
            <a:picLocks noChangeArrowheads="1"/>
          </p:cNvPicPr>
          <p:nvPr/>
        </p:nvPicPr>
        <p:blipFill>
          <a:blip r:embed="rId2" cstate="print"/>
          <a:srcRect l="4406" r="7472"/>
          <a:stretch>
            <a:fillRect/>
          </a:stretch>
        </p:blipFill>
        <p:spPr bwMode="auto">
          <a:xfrm>
            <a:off x="539552" y="620688"/>
            <a:ext cx="1044000" cy="1009800"/>
          </a:xfrm>
          <a:prstGeom prst="flowChartConnector">
            <a:avLst/>
          </a:prstGeom>
          <a:noFill/>
          <a:ln>
            <a:solidFill>
              <a:schemeClr val="accent1"/>
            </a:solidFill>
          </a:ln>
        </p:spPr>
      </p:pic>
      <p:sp>
        <p:nvSpPr>
          <p:cNvPr id="14" name="عنصر نائب للمحتوى 2"/>
          <p:cNvSpPr txBox="1">
            <a:spLocks/>
          </p:cNvSpPr>
          <p:nvPr/>
        </p:nvSpPr>
        <p:spPr>
          <a:xfrm>
            <a:off x="0" y="1988840"/>
            <a:ext cx="8229600" cy="4525963"/>
          </a:xfrm>
          <a:prstGeom prst="rect">
            <a:avLst/>
          </a:prstGeom>
        </p:spPr>
        <p:txBody>
          <a:bodyPr/>
          <a:lstStyle/>
          <a:p>
            <a:pPr marL="514350" marR="0" lvl="0" indent="-514350" algn="just" defTabSz="914400" rtl="1" eaLnBrk="1" fontAlgn="auto" latinLnBrk="0" hangingPunct="1">
              <a:lnSpc>
                <a:spcPct val="100000"/>
              </a:lnSpc>
              <a:spcBef>
                <a:spcPct val="20000"/>
              </a:spcBef>
              <a:spcAft>
                <a:spcPts val="0"/>
              </a:spcAft>
              <a:buClr>
                <a:srgbClr val="FF0000"/>
              </a:buClr>
              <a:buSzTx/>
              <a:buFont typeface="+mj-lt"/>
              <a:buAutoNum type="arabicPeriod"/>
              <a:tabLst/>
              <a:defRPr/>
            </a:pPr>
            <a:r>
              <a:rPr kumimoji="0" lang="ar-SA" sz="2800" b="0" i="0" u="none" strike="noStrike" kern="1200" cap="none" spc="0" normalizeH="0" baseline="0" noProof="0" dirty="0" smtClean="0">
                <a:ln>
                  <a:noFill/>
                </a:ln>
                <a:effectLst/>
                <a:uLnTx/>
                <a:uFillTx/>
                <a:latin typeface="Times New Roman" pitchFamily="18" charset="0"/>
                <a:ea typeface="+mn-ea"/>
                <a:cs typeface="Times New Roman" pitchFamily="18" charset="0"/>
              </a:rPr>
              <a:t>المحافظة على صحة الفرد النفسية في أحسن وضع ممكن.</a:t>
            </a:r>
          </a:p>
          <a:p>
            <a:pPr marL="514350" marR="0" lvl="0" indent="-514350" algn="just" defTabSz="914400" rtl="1" eaLnBrk="1" fontAlgn="auto" latinLnBrk="0" hangingPunct="1">
              <a:lnSpc>
                <a:spcPct val="100000"/>
              </a:lnSpc>
              <a:spcBef>
                <a:spcPct val="20000"/>
              </a:spcBef>
              <a:spcAft>
                <a:spcPts val="0"/>
              </a:spcAft>
              <a:buClr>
                <a:srgbClr val="FF0000"/>
              </a:buClr>
              <a:buSzTx/>
              <a:buFont typeface="+mj-lt"/>
              <a:buAutoNum type="arabicPeriod"/>
              <a:tabLst/>
              <a:defRPr/>
            </a:pPr>
            <a:r>
              <a:rPr kumimoji="0" lang="ar-SA" sz="2800" b="0" i="0" u="none" strike="noStrike" kern="1200" cap="none" spc="0" normalizeH="0" baseline="0" noProof="0" dirty="0" smtClean="0">
                <a:ln>
                  <a:noFill/>
                </a:ln>
                <a:effectLst/>
                <a:uLnTx/>
                <a:uFillTx/>
                <a:latin typeface="Times New Roman" pitchFamily="18" charset="0"/>
                <a:ea typeface="+mn-ea"/>
                <a:cs typeface="Times New Roman" pitchFamily="18" charset="0"/>
              </a:rPr>
              <a:t>مساعدة المسترشد على توجيه نموه وتنمية طاقاته.</a:t>
            </a:r>
          </a:p>
          <a:p>
            <a:pPr marL="514350" marR="0" lvl="0" indent="-514350" algn="just" defTabSz="914400" rtl="1" eaLnBrk="1" fontAlgn="auto" latinLnBrk="0" hangingPunct="1">
              <a:lnSpc>
                <a:spcPct val="100000"/>
              </a:lnSpc>
              <a:spcBef>
                <a:spcPct val="20000"/>
              </a:spcBef>
              <a:spcAft>
                <a:spcPts val="0"/>
              </a:spcAft>
              <a:buClr>
                <a:srgbClr val="FF0000"/>
              </a:buClr>
              <a:buSzTx/>
              <a:buFont typeface="+mj-lt"/>
              <a:buAutoNum type="arabicPeriod"/>
              <a:tabLst/>
              <a:defRPr/>
            </a:pPr>
            <a:r>
              <a:rPr kumimoji="0" lang="ar-SA" sz="2800" b="0" i="0" u="none" strike="noStrike" kern="1200" cap="none" spc="0" normalizeH="0" baseline="0" noProof="0" dirty="0" smtClean="0">
                <a:ln>
                  <a:noFill/>
                </a:ln>
                <a:effectLst/>
                <a:uLnTx/>
                <a:uFillTx/>
                <a:latin typeface="Times New Roman" pitchFamily="18" charset="0"/>
                <a:ea typeface="+mn-ea"/>
                <a:cs typeface="Times New Roman" pitchFamily="18" charset="0"/>
              </a:rPr>
              <a:t>مساعدة المسترشد على إحداث تغيير إيجابي في سلوكه.</a:t>
            </a:r>
          </a:p>
          <a:p>
            <a:pPr marL="514350" marR="0" lvl="0" indent="-514350" algn="just" defTabSz="914400" rtl="1" eaLnBrk="1" fontAlgn="auto" latinLnBrk="0" hangingPunct="1">
              <a:lnSpc>
                <a:spcPct val="100000"/>
              </a:lnSpc>
              <a:spcBef>
                <a:spcPct val="20000"/>
              </a:spcBef>
              <a:spcAft>
                <a:spcPts val="0"/>
              </a:spcAft>
              <a:buClr>
                <a:srgbClr val="FF0000"/>
              </a:buClr>
              <a:buSzTx/>
              <a:buFont typeface="+mj-lt"/>
              <a:buAutoNum type="arabicPeriod"/>
              <a:tabLst/>
              <a:defRPr/>
            </a:pPr>
            <a:r>
              <a:rPr kumimoji="0" lang="ar-SA" sz="2800" b="0" i="0" u="none" strike="noStrike" kern="1200" cap="none" spc="0" normalizeH="0" baseline="0" noProof="0" dirty="0" smtClean="0">
                <a:ln>
                  <a:noFill/>
                </a:ln>
                <a:effectLst/>
                <a:uLnTx/>
                <a:uFillTx/>
                <a:latin typeface="Times New Roman" pitchFamily="18" charset="0"/>
                <a:ea typeface="+mn-ea"/>
                <a:cs typeface="Times New Roman" pitchFamily="18" charset="0"/>
              </a:rPr>
              <a:t>زيادة مهارة المسترشد في التعامل مع المشكلات.</a:t>
            </a:r>
          </a:p>
          <a:p>
            <a:pPr marL="514350" marR="0" lvl="0" indent="-514350" algn="just" defTabSz="914400" rtl="1" eaLnBrk="1" fontAlgn="auto" latinLnBrk="0" hangingPunct="1">
              <a:lnSpc>
                <a:spcPct val="100000"/>
              </a:lnSpc>
              <a:spcBef>
                <a:spcPct val="20000"/>
              </a:spcBef>
              <a:spcAft>
                <a:spcPts val="0"/>
              </a:spcAft>
              <a:buClr>
                <a:srgbClr val="FF0000"/>
              </a:buClr>
              <a:buSzTx/>
              <a:buFont typeface="+mj-lt"/>
              <a:buAutoNum type="arabicPeriod"/>
              <a:tabLst/>
              <a:defRPr/>
            </a:pPr>
            <a:r>
              <a:rPr kumimoji="0" lang="ar-SA" sz="2800" b="0" i="0" u="none" strike="noStrike" kern="1200" cap="none" spc="0" normalizeH="0" baseline="0" noProof="0" dirty="0" smtClean="0">
                <a:ln>
                  <a:noFill/>
                </a:ln>
                <a:effectLst/>
                <a:uLnTx/>
                <a:uFillTx/>
                <a:latin typeface="Times New Roman" pitchFamily="18" charset="0"/>
                <a:ea typeface="+mn-ea"/>
                <a:cs typeface="Times New Roman" pitchFamily="18" charset="0"/>
              </a:rPr>
              <a:t>مساعدة المسترشد على تحسين علاقته مع الآخرين.</a:t>
            </a:r>
          </a:p>
          <a:p>
            <a:pPr marL="514350" marR="0" lvl="0" indent="-514350" algn="just" defTabSz="914400" rtl="1" eaLnBrk="1" fontAlgn="auto" latinLnBrk="0" hangingPunct="1">
              <a:lnSpc>
                <a:spcPct val="100000"/>
              </a:lnSpc>
              <a:spcBef>
                <a:spcPct val="20000"/>
              </a:spcBef>
              <a:spcAft>
                <a:spcPts val="0"/>
              </a:spcAft>
              <a:buClr>
                <a:srgbClr val="FF0000"/>
              </a:buClr>
              <a:buSzTx/>
              <a:buFont typeface="+mj-lt"/>
              <a:buAutoNum type="arabicPeriod"/>
              <a:tabLst/>
              <a:defRPr/>
            </a:pPr>
            <a:r>
              <a:rPr kumimoji="0" lang="ar-SA" sz="2800" b="0" i="0" u="none" strike="noStrike" kern="1200" cap="none" spc="0" normalizeH="0" baseline="0" noProof="0" dirty="0" smtClean="0">
                <a:ln>
                  <a:noFill/>
                </a:ln>
                <a:effectLst/>
                <a:uLnTx/>
                <a:uFillTx/>
                <a:latin typeface="Times New Roman" pitchFamily="18" charset="0"/>
                <a:ea typeface="+mn-ea"/>
                <a:cs typeface="Times New Roman" pitchFamily="18" charset="0"/>
              </a:rPr>
              <a:t>تحقيق الذات لدى </a:t>
            </a:r>
            <a:r>
              <a:rPr kumimoji="0" lang="ar-SA" sz="2800" b="0" i="0" u="none" strike="noStrike" kern="1200" cap="none" spc="0" normalizeH="0" baseline="0" noProof="0" dirty="0" err="1" smtClean="0">
                <a:ln>
                  <a:noFill/>
                </a:ln>
                <a:effectLst/>
                <a:uLnTx/>
                <a:uFillTx/>
                <a:latin typeface="Times New Roman" pitchFamily="18" charset="0"/>
                <a:ea typeface="+mn-ea"/>
                <a:cs typeface="Times New Roman" pitchFamily="18" charset="0"/>
              </a:rPr>
              <a:t>المسترشد.</a:t>
            </a:r>
            <a:r>
              <a:rPr kumimoji="0" lang="ar-SA" sz="2800" b="0" i="0" u="none" strike="noStrike" kern="1200" cap="none" spc="0" normalizeH="0" baseline="0" noProof="0" dirty="0" smtClean="0">
                <a:ln>
                  <a:noFill/>
                </a:ln>
                <a:effectLst/>
                <a:uLnTx/>
                <a:uFillTx/>
                <a:latin typeface="Times New Roman" pitchFamily="18" charset="0"/>
                <a:ea typeface="+mn-ea"/>
                <a:cs typeface="Times New Roman" pitchFamily="18" charset="0"/>
              </a:rPr>
              <a:t> </a:t>
            </a:r>
          </a:p>
          <a:p>
            <a:pPr marL="514350" marR="0" lvl="0" indent="-514350" algn="just" defTabSz="914400" rtl="1" eaLnBrk="1" fontAlgn="auto" latinLnBrk="0" hangingPunct="1">
              <a:lnSpc>
                <a:spcPct val="100000"/>
              </a:lnSpc>
              <a:spcBef>
                <a:spcPct val="20000"/>
              </a:spcBef>
              <a:spcAft>
                <a:spcPts val="0"/>
              </a:spcAft>
              <a:buClr>
                <a:srgbClr val="FF0000"/>
              </a:buClr>
              <a:buSzTx/>
              <a:buFont typeface="+mj-lt"/>
              <a:buAutoNum type="arabicPeriod"/>
              <a:tabLst/>
              <a:defRPr/>
            </a:pPr>
            <a:r>
              <a:rPr kumimoji="0" lang="ar-SA" sz="2800" b="0" i="0" u="none" strike="noStrike" kern="1200" cap="none" spc="0" normalizeH="0" baseline="0" noProof="0" dirty="0" smtClean="0">
                <a:ln>
                  <a:noFill/>
                </a:ln>
                <a:effectLst/>
                <a:uLnTx/>
                <a:uFillTx/>
                <a:latin typeface="Times New Roman" pitchFamily="18" charset="0"/>
                <a:ea typeface="+mn-ea"/>
                <a:cs typeface="Times New Roman" pitchFamily="18" charset="0"/>
              </a:rPr>
              <a:t>تحقيق الذات لدى </a:t>
            </a:r>
            <a:r>
              <a:rPr kumimoji="0" lang="ar-SA" sz="2800" b="0" i="0" u="none" strike="noStrike" kern="1200" cap="none" spc="0" normalizeH="0" baseline="0" noProof="0" dirty="0" err="1" smtClean="0">
                <a:ln>
                  <a:noFill/>
                </a:ln>
                <a:effectLst/>
                <a:uLnTx/>
                <a:uFillTx/>
                <a:latin typeface="Times New Roman" pitchFamily="18" charset="0"/>
                <a:ea typeface="+mn-ea"/>
                <a:cs typeface="Times New Roman" pitchFamily="18" charset="0"/>
              </a:rPr>
              <a:t>المسترشد.</a:t>
            </a:r>
            <a:r>
              <a:rPr kumimoji="0" lang="ar-SA" sz="2800" b="0" i="0" u="none" strike="noStrike" kern="1200" cap="none" spc="0" normalizeH="0" baseline="0" noProof="0" dirty="0" smtClean="0">
                <a:ln>
                  <a:noFill/>
                </a:ln>
                <a:effectLst/>
                <a:uLnTx/>
                <a:uFillTx/>
                <a:latin typeface="Times New Roman" pitchFamily="18" charset="0"/>
                <a:ea typeface="+mn-ea"/>
                <a:cs typeface="Times New Roman" pitchFamily="18" charset="0"/>
              </a:rPr>
              <a:t> </a:t>
            </a:r>
          </a:p>
          <a:p>
            <a:pPr marL="514350" marR="0" lvl="0" indent="-514350" algn="just" defTabSz="914400" rtl="1" eaLnBrk="1" fontAlgn="auto" latinLnBrk="0" hangingPunct="1">
              <a:lnSpc>
                <a:spcPct val="100000"/>
              </a:lnSpc>
              <a:spcBef>
                <a:spcPct val="20000"/>
              </a:spcBef>
              <a:spcAft>
                <a:spcPts val="0"/>
              </a:spcAft>
              <a:buClr>
                <a:srgbClr val="FF0000"/>
              </a:buClr>
              <a:buSzTx/>
              <a:buFont typeface="+mj-lt"/>
              <a:buAutoNum type="arabicPeriod"/>
              <a:tabLst/>
              <a:defRPr/>
            </a:pPr>
            <a:r>
              <a:rPr kumimoji="0" lang="ar-SA" sz="2800" b="0" i="0" u="none" strike="noStrike" kern="1200" cap="none" spc="0" normalizeH="0" baseline="0" noProof="0" dirty="0" smtClean="0">
                <a:ln>
                  <a:noFill/>
                </a:ln>
                <a:effectLst/>
                <a:uLnTx/>
                <a:uFillTx/>
                <a:latin typeface="Times New Roman" pitchFamily="18" charset="0"/>
                <a:ea typeface="+mn-ea"/>
                <a:cs typeface="Times New Roman" pitchFamily="18" charset="0"/>
              </a:rPr>
              <a:t>تحسين العملية التربوية.</a:t>
            </a:r>
            <a:endParaRPr kumimoji="0" lang="ar-SA" sz="2800" b="0" i="0" u="none" strike="noStrike" kern="1200" cap="none" spc="0" normalizeH="0" baseline="0" noProof="0" dirty="0">
              <a:ln>
                <a:noFill/>
              </a:ln>
              <a:effectLst/>
              <a:uLnTx/>
              <a:uFillTx/>
              <a:latin typeface="Times New Roman" pitchFamily="18" charset="0"/>
              <a:ea typeface="+mn-ea"/>
              <a:cs typeface="Times New Roman" pitchFamily="18" charset="0"/>
            </a:endParaRPr>
          </a:p>
        </p:txBody>
      </p:sp>
    </p:spTree>
  </p:cSld>
  <p:clrMapOvr>
    <a:masterClrMapping/>
  </p:clrMapOvr>
  <p:transition>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195736" y="836712"/>
            <a:ext cx="5203669" cy="584775"/>
          </a:xfrm>
          <a:prstGeom prst="rect">
            <a:avLst/>
          </a:prstGeom>
          <a:noFill/>
        </p:spPr>
        <p:txBody>
          <a:bodyPr wrap="none" lIns="91440" tIns="45720" rIns="91440" bIns="45720">
            <a:spAutoFit/>
          </a:bodyPr>
          <a:lstStyle/>
          <a:p>
            <a:pPr algn="ctr"/>
            <a:r>
              <a:rPr lang="ar-SA" sz="3200" b="1" dirty="0" smtClean="0">
                <a:ln w="17780" cmpd="sng">
                  <a:solidFill>
                    <a:srgbClr val="FFFFFF"/>
                  </a:solidFill>
                  <a:prstDash val="solid"/>
                  <a:miter lim="800000"/>
                </a:ln>
                <a:solidFill>
                  <a:schemeClr val="accent1"/>
                </a:solidFill>
                <a:effectLst>
                  <a:outerShdw blurRad="50800" algn="tl" rotWithShape="0">
                    <a:srgbClr val="000000"/>
                  </a:outerShdw>
                </a:effectLst>
              </a:rPr>
              <a:t>الحاجه إلى التوجيه و الارشاد النفسي </a:t>
            </a:r>
            <a:endParaRPr lang="ar-SA" sz="2000" b="1" dirty="0">
              <a:ln w="17780" cmpd="sng">
                <a:solidFill>
                  <a:srgbClr val="FFFFFF"/>
                </a:solidFill>
                <a:prstDash val="solid"/>
                <a:miter lim="800000"/>
              </a:ln>
              <a:solidFill>
                <a:schemeClr val="accent1"/>
              </a:solidFill>
              <a:effectLst>
                <a:outerShdw blurRad="50800" algn="tl" rotWithShape="0">
                  <a:srgbClr val="000000"/>
                </a:outerShdw>
              </a:effectLst>
              <a:cs typeface="Diwani Letter" pitchFamily="2" charset="-78"/>
            </a:endParaRPr>
          </a:p>
        </p:txBody>
      </p:sp>
      <p:cxnSp>
        <p:nvCxnSpPr>
          <p:cNvPr id="17" name="رابط مستقيم 16"/>
          <p:cNvCxnSpPr/>
          <p:nvPr/>
        </p:nvCxnSpPr>
        <p:spPr>
          <a:xfrm>
            <a:off x="7308304" y="1124744"/>
            <a:ext cx="864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308304" y="1196752"/>
            <a:ext cx="864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828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828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1" name="عنصر نائب لرقم الشريحة 20"/>
          <p:cNvSpPr>
            <a:spLocks noGrp="1"/>
          </p:cNvSpPr>
          <p:nvPr>
            <p:ph type="sldNum" sz="quarter" idx="12"/>
          </p:nvPr>
        </p:nvSpPr>
        <p:spPr/>
        <p:txBody>
          <a:bodyPr/>
          <a:lstStyle/>
          <a:p>
            <a:fld id="{76E144E9-FD18-40EB-BD00-57D6D426D25B}" type="slidenum">
              <a:rPr lang="ar-SA" smtClean="0"/>
              <a:pPr/>
              <a:t>8</a:t>
            </a:fld>
            <a:endParaRPr lang="ar-SA"/>
          </a:p>
        </p:txBody>
      </p:sp>
      <p:sp>
        <p:nvSpPr>
          <p:cNvPr id="22" name="عنصر نائب للتذييل 21"/>
          <p:cNvSpPr>
            <a:spLocks noGrp="1"/>
          </p:cNvSpPr>
          <p:nvPr>
            <p:ph type="ftr" sz="quarter" idx="11"/>
          </p:nvPr>
        </p:nvSpPr>
        <p:spPr/>
        <p:txBody>
          <a:bodyPr/>
          <a:lstStyle/>
          <a:p>
            <a:r>
              <a:rPr lang="ar-SA" smtClean="0"/>
              <a:t>جامعة الملك سعود - 2016</a:t>
            </a:r>
            <a:endParaRPr lang="ar-SA"/>
          </a:p>
        </p:txBody>
      </p:sp>
      <p:pic>
        <p:nvPicPr>
          <p:cNvPr id="13" name="Picture 1" descr="C:\Users\lenovo\Desktop\سلوى حمصاني\images.jpg"/>
          <p:cNvPicPr>
            <a:picLocks noChangeArrowheads="1"/>
          </p:cNvPicPr>
          <p:nvPr/>
        </p:nvPicPr>
        <p:blipFill>
          <a:blip r:embed="rId2" cstate="print"/>
          <a:srcRect l="4406" r="7472"/>
          <a:stretch>
            <a:fillRect/>
          </a:stretch>
        </p:blipFill>
        <p:spPr bwMode="auto">
          <a:xfrm>
            <a:off x="539552" y="620688"/>
            <a:ext cx="1044000" cy="1009800"/>
          </a:xfrm>
          <a:prstGeom prst="flowChartConnector">
            <a:avLst/>
          </a:prstGeom>
          <a:noFill/>
          <a:ln>
            <a:solidFill>
              <a:schemeClr val="accent1"/>
            </a:solidFill>
          </a:ln>
        </p:spPr>
      </p:pic>
      <p:graphicFrame>
        <p:nvGraphicFramePr>
          <p:cNvPr id="12" name="رسم تخطيطي 11"/>
          <p:cNvGraphicFramePr/>
          <p:nvPr/>
        </p:nvGraphicFramePr>
        <p:xfrm>
          <a:off x="1691680" y="184482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195736" y="764704"/>
            <a:ext cx="5141152" cy="830997"/>
          </a:xfrm>
          <a:prstGeom prst="rect">
            <a:avLst/>
          </a:prstGeom>
          <a:noFill/>
        </p:spPr>
        <p:txBody>
          <a:bodyPr wrap="none" lIns="91440" tIns="45720" rIns="91440" bIns="45720">
            <a:spAutoFit/>
          </a:bodyPr>
          <a:lstStyle/>
          <a:p>
            <a:pPr algn="ctr"/>
            <a:r>
              <a:rPr lang="ar-SA" sz="4800" b="1" dirty="0" smtClean="0">
                <a:ln w="17780" cmpd="sng">
                  <a:solidFill>
                    <a:srgbClr val="FFFFFF"/>
                  </a:solidFill>
                  <a:prstDash val="solid"/>
                  <a:miter lim="800000"/>
                </a:ln>
                <a:solidFill>
                  <a:schemeClr val="accent1"/>
                </a:solidFill>
                <a:effectLst>
                  <a:outerShdw blurRad="50800" algn="tl" rotWithShape="0">
                    <a:srgbClr val="000000"/>
                  </a:outerShdw>
                </a:effectLst>
              </a:rPr>
              <a:t>الإرشاد و العلاج النفسي </a:t>
            </a:r>
            <a:endParaRPr lang="ar-SA" sz="3600" b="1" dirty="0">
              <a:ln w="17780" cmpd="sng">
                <a:solidFill>
                  <a:srgbClr val="FFFFFF"/>
                </a:solidFill>
                <a:prstDash val="solid"/>
                <a:miter lim="800000"/>
              </a:ln>
              <a:solidFill>
                <a:schemeClr val="accent1"/>
              </a:solidFill>
              <a:effectLst>
                <a:outerShdw blurRad="50800" algn="tl" rotWithShape="0">
                  <a:srgbClr val="000000"/>
                </a:outerShdw>
              </a:effectLst>
              <a:cs typeface="Diwani Letter" pitchFamily="2" charset="-78"/>
            </a:endParaRPr>
          </a:p>
        </p:txBody>
      </p:sp>
      <p:cxnSp>
        <p:nvCxnSpPr>
          <p:cNvPr id="17" name="رابط مستقيم 16"/>
          <p:cNvCxnSpPr/>
          <p:nvPr/>
        </p:nvCxnSpPr>
        <p:spPr>
          <a:xfrm>
            <a:off x="7308304" y="1124744"/>
            <a:ext cx="864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308304" y="1196752"/>
            <a:ext cx="864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864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864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1" name="عنصر نائب لرقم الشريحة 20"/>
          <p:cNvSpPr>
            <a:spLocks noGrp="1"/>
          </p:cNvSpPr>
          <p:nvPr>
            <p:ph type="sldNum" sz="quarter" idx="12"/>
          </p:nvPr>
        </p:nvSpPr>
        <p:spPr/>
        <p:txBody>
          <a:bodyPr/>
          <a:lstStyle/>
          <a:p>
            <a:fld id="{76E144E9-FD18-40EB-BD00-57D6D426D25B}" type="slidenum">
              <a:rPr lang="ar-SA" smtClean="0"/>
              <a:pPr/>
              <a:t>9</a:t>
            </a:fld>
            <a:endParaRPr lang="ar-SA"/>
          </a:p>
        </p:txBody>
      </p:sp>
      <p:sp>
        <p:nvSpPr>
          <p:cNvPr id="22" name="عنصر نائب للتذييل 21"/>
          <p:cNvSpPr>
            <a:spLocks noGrp="1"/>
          </p:cNvSpPr>
          <p:nvPr>
            <p:ph type="ftr" sz="quarter" idx="11"/>
          </p:nvPr>
        </p:nvSpPr>
        <p:spPr/>
        <p:txBody>
          <a:bodyPr/>
          <a:lstStyle/>
          <a:p>
            <a:r>
              <a:rPr lang="ar-SA" smtClean="0"/>
              <a:t>جامعة الملك سعود - 2016</a:t>
            </a:r>
            <a:endParaRPr lang="ar-SA"/>
          </a:p>
        </p:txBody>
      </p:sp>
      <p:pic>
        <p:nvPicPr>
          <p:cNvPr id="13" name="Picture 1" descr="C:\Users\lenovo\Desktop\سلوى حمصاني\images.jpg"/>
          <p:cNvPicPr>
            <a:picLocks noChangeArrowheads="1"/>
          </p:cNvPicPr>
          <p:nvPr/>
        </p:nvPicPr>
        <p:blipFill>
          <a:blip r:embed="rId2" cstate="print"/>
          <a:srcRect l="4406" r="7472"/>
          <a:stretch>
            <a:fillRect/>
          </a:stretch>
        </p:blipFill>
        <p:spPr bwMode="auto">
          <a:xfrm>
            <a:off x="539552" y="620688"/>
            <a:ext cx="1044000" cy="1009800"/>
          </a:xfrm>
          <a:prstGeom prst="flowChartConnector">
            <a:avLst/>
          </a:prstGeom>
          <a:noFill/>
          <a:ln>
            <a:solidFill>
              <a:schemeClr val="accent1"/>
            </a:solidFill>
          </a:ln>
        </p:spPr>
      </p:pic>
      <p:sp>
        <p:nvSpPr>
          <p:cNvPr id="11" name="مربع نص 10"/>
          <p:cNvSpPr txBox="1"/>
          <p:nvPr/>
        </p:nvSpPr>
        <p:spPr>
          <a:xfrm>
            <a:off x="3995936" y="2348880"/>
            <a:ext cx="4176464" cy="461665"/>
          </a:xfrm>
          <a:prstGeom prst="rect">
            <a:avLst/>
          </a:prstGeom>
          <a:noFill/>
        </p:spPr>
        <p:txBody>
          <a:bodyPr wrap="square" rtlCol="1">
            <a:spAutoFit/>
          </a:bodyPr>
          <a:lstStyle/>
          <a:p>
            <a:r>
              <a:rPr lang="ar-SA" sz="2400" dirty="0" smtClean="0">
                <a:solidFill>
                  <a:srgbClr val="FF0000"/>
                </a:solidFill>
                <a:latin typeface="Times New Roman" pitchFamily="18" charset="0"/>
                <a:cs typeface="Times New Roman" pitchFamily="18" charset="0"/>
              </a:rPr>
              <a:t>أن العلاج </a:t>
            </a:r>
            <a:r>
              <a:rPr lang="ar-SA" sz="2400" dirty="0" err="1" smtClean="0">
                <a:solidFill>
                  <a:srgbClr val="FF0000"/>
                </a:solidFill>
                <a:latin typeface="Times New Roman" pitchFamily="18" charset="0"/>
                <a:cs typeface="Times New Roman" pitchFamily="18" charset="0"/>
              </a:rPr>
              <a:t>النفسي (</a:t>
            </a:r>
            <a:r>
              <a:rPr lang="en-US" sz="2400" dirty="0" smtClean="0">
                <a:solidFill>
                  <a:srgbClr val="FF0000"/>
                </a:solidFill>
                <a:latin typeface="Times New Roman" pitchFamily="18" charset="0"/>
                <a:cs typeface="Times New Roman" pitchFamily="18" charset="0"/>
              </a:rPr>
              <a:t>psychotherapy</a:t>
            </a:r>
            <a:r>
              <a:rPr lang="ar-SA" sz="2400" dirty="0" err="1" smtClean="0">
                <a:solidFill>
                  <a:srgbClr val="FF0000"/>
                </a:solidFill>
                <a:latin typeface="Times New Roman" pitchFamily="18" charset="0"/>
                <a:cs typeface="Times New Roman" pitchFamily="18" charset="0"/>
              </a:rPr>
              <a:t>)</a:t>
            </a:r>
            <a:endParaRPr lang="ar-SA" sz="2400" dirty="0">
              <a:solidFill>
                <a:srgbClr val="FF0000"/>
              </a:solidFill>
            </a:endParaRPr>
          </a:p>
        </p:txBody>
      </p:sp>
      <p:sp>
        <p:nvSpPr>
          <p:cNvPr id="12" name="مربع نص 11"/>
          <p:cNvSpPr txBox="1"/>
          <p:nvPr/>
        </p:nvSpPr>
        <p:spPr>
          <a:xfrm>
            <a:off x="1619672" y="3284984"/>
            <a:ext cx="6336704" cy="1768140"/>
          </a:xfrm>
          <a:prstGeom prst="rect">
            <a:avLst/>
          </a:prstGeom>
          <a:noFill/>
          <a:ln w="57150" cap="sq" cmpd="thickThin">
            <a:solidFill>
              <a:schemeClr val="accent1"/>
            </a:solidFill>
            <a:miter lim="800000"/>
          </a:ln>
        </p:spPr>
        <p:txBody>
          <a:bodyPr wrap="square" lIns="216000" tIns="180000" rIns="216000" bIns="108000" rtlCol="1">
            <a:spAutoFit/>
          </a:bodyPr>
          <a:lstStyle/>
          <a:p>
            <a:pPr algn="ctr"/>
            <a:r>
              <a:rPr lang="ar-SA" sz="2400" dirty="0" smtClean="0">
                <a:latin typeface="Times New Roman" pitchFamily="18" charset="0"/>
                <a:cs typeface="Times New Roman" pitchFamily="18" charset="0"/>
              </a:rPr>
              <a:t>« هو نشاط منظم يقوم </a:t>
            </a:r>
            <a:r>
              <a:rPr lang="ar-SA" sz="2400" dirty="0" err="1" smtClean="0">
                <a:latin typeface="Times New Roman" pitchFamily="18" charset="0"/>
                <a:cs typeface="Times New Roman" pitchFamily="18" charset="0"/>
              </a:rPr>
              <a:t>به</a:t>
            </a:r>
            <a:r>
              <a:rPr lang="ar-SA" sz="2400" dirty="0" smtClean="0">
                <a:latin typeface="Times New Roman" pitchFamily="18" charset="0"/>
                <a:cs typeface="Times New Roman" pitchFamily="18" charset="0"/>
              </a:rPr>
              <a:t> معالج متخصص ومدرب، يهدف إلى مساعدة الأشخاص الذين يعانون من اضطرابات نفسية حتى يصبحوا أكثر توافقاً وسعادة، ويستخدم المعالج النفسي تقنيات لتحقيق هذا </a:t>
            </a:r>
            <a:r>
              <a:rPr lang="ar-SA" sz="2400" dirty="0" err="1" smtClean="0">
                <a:latin typeface="Times New Roman" pitchFamily="18" charset="0"/>
                <a:cs typeface="Times New Roman" pitchFamily="18" charset="0"/>
              </a:rPr>
              <a:t>الهدف»</a:t>
            </a:r>
            <a:endParaRPr lang="ar-SA" sz="2400" dirty="0" smtClean="0">
              <a:latin typeface="Times New Roman" pitchFamily="18" charset="0"/>
              <a:cs typeface="Times New Roman" pitchFamily="18" charset="0"/>
            </a:endParaRPr>
          </a:p>
        </p:txBody>
      </p:sp>
    </p:spTree>
  </p:cSld>
  <p:clrMapOvr>
    <a:masterClrMapping/>
  </p:clrMapOvr>
  <p:transition>
    <p:randomBar dir="vert"/>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556</TotalTime>
  <Words>1940</Words>
  <Application>Microsoft Office PowerPoint</Application>
  <PresentationFormat>عرض على الشاشة (3:4)‏</PresentationFormat>
  <Paragraphs>244</Paragraphs>
  <Slides>29</Slides>
  <Notes>0</Notes>
  <HiddenSlides>0</HiddenSlides>
  <MMClips>0</MMClips>
  <ScaleCrop>false</ScaleCrop>
  <HeadingPairs>
    <vt:vector size="4" baseType="variant">
      <vt:variant>
        <vt:lpstr>نسق</vt:lpstr>
      </vt:variant>
      <vt:variant>
        <vt:i4>1</vt:i4>
      </vt:variant>
      <vt:variant>
        <vt:lpstr>عناوين الشرائح</vt:lpstr>
      </vt:variant>
      <vt:variant>
        <vt:i4>29</vt:i4>
      </vt:variant>
    </vt:vector>
  </HeadingPairs>
  <TitlesOfParts>
    <vt:vector size="30"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lenovo</dc:creator>
  <cp:lastModifiedBy>hams</cp:lastModifiedBy>
  <cp:revision>38</cp:revision>
  <dcterms:created xsi:type="dcterms:W3CDTF">2016-01-31T16:24:47Z</dcterms:created>
  <dcterms:modified xsi:type="dcterms:W3CDTF">2016-02-03T03:43:27Z</dcterms:modified>
</cp:coreProperties>
</file>