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sldIdLst>
    <p:sldId id="256" r:id="rId2"/>
    <p:sldId id="257" r:id="rId3"/>
    <p:sldId id="258" r:id="rId4"/>
    <p:sldId id="259" r:id="rId5"/>
    <p:sldId id="260" r:id="rId6"/>
    <p:sldId id="261" r:id="rId7"/>
    <p:sldId id="262" r:id="rId8"/>
    <p:sldId id="263" r:id="rId9"/>
    <p:sldId id="274" r:id="rId10"/>
    <p:sldId id="269" r:id="rId11"/>
    <p:sldId id="266" r:id="rId12"/>
    <p:sldId id="267" r:id="rId13"/>
    <p:sldId id="272" r:id="rId14"/>
    <p:sldId id="270" r:id="rId15"/>
    <p:sldId id="271" r:id="rId16"/>
    <p:sldId id="273" r:id="rId17"/>
    <p:sldId id="275" r:id="rId18"/>
    <p:sldId id="277" r:id="rId1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6" d="100"/>
          <a:sy n="76" d="100"/>
        </p:scale>
        <p:origin x="-33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F2D4586B-C3E6-417D-8ACA-479FF5B17915}" type="datetimeFigureOut">
              <a:rPr lang="ar-SA" smtClean="0"/>
              <a:t>04/05/37</a:t>
            </a:fld>
            <a:endParaRPr lang="ar-SA"/>
          </a:p>
        </p:txBody>
      </p:sp>
      <p:sp>
        <p:nvSpPr>
          <p:cNvPr id="5" name="Footer Placeholder 4"/>
          <p:cNvSpPr>
            <a:spLocks noGrp="1"/>
          </p:cNvSpPr>
          <p:nvPr>
            <p:ph type="ftr" sz="quarter" idx="11"/>
          </p:nvPr>
        </p:nvSpPr>
        <p:spPr/>
        <p:txBody>
          <a:bodyPr/>
          <a:lstStyle/>
          <a:p>
            <a:endParaRPr lang="ar-SA"/>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16EB976-4349-413E-9A92-43EE99B5C87E}"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2D4586B-C3E6-417D-8ACA-479FF5B17915}" type="datetimeFigureOut">
              <a:rPr lang="ar-SA" smtClean="0"/>
              <a:t>04/05/37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16EB976-4349-413E-9A92-43EE99B5C87E}"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2D4586B-C3E6-417D-8ACA-479FF5B17915}" type="datetimeFigureOut">
              <a:rPr lang="ar-SA" smtClean="0"/>
              <a:t>04/05/37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16EB976-4349-413E-9A92-43EE99B5C87E}"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F2D4586B-C3E6-417D-8ACA-479FF5B17915}" type="datetimeFigureOut">
              <a:rPr lang="ar-SA" smtClean="0"/>
              <a:t>04/05/37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16EB976-4349-413E-9A92-43EE99B5C87E}"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F2D4586B-C3E6-417D-8ACA-479FF5B17915}" type="datetimeFigureOut">
              <a:rPr lang="ar-SA" smtClean="0"/>
              <a:t>04/05/37</a:t>
            </a:fld>
            <a:endParaRPr lang="ar-SA"/>
          </a:p>
        </p:txBody>
      </p:sp>
      <p:sp>
        <p:nvSpPr>
          <p:cNvPr id="8" name="Slide Number Placeholder 7"/>
          <p:cNvSpPr>
            <a:spLocks noGrp="1"/>
          </p:cNvSpPr>
          <p:nvPr>
            <p:ph type="sldNum" sz="quarter" idx="11"/>
          </p:nvPr>
        </p:nvSpPr>
        <p:spPr/>
        <p:txBody>
          <a:bodyPr/>
          <a:lstStyle/>
          <a:p>
            <a:fld id="{416EB976-4349-413E-9A92-43EE99B5C87E}" type="slidenum">
              <a:rPr lang="ar-SA" smtClean="0"/>
              <a:t>‹#›</a:t>
            </a:fld>
            <a:endParaRPr lang="ar-SA"/>
          </a:p>
        </p:txBody>
      </p:sp>
      <p:sp>
        <p:nvSpPr>
          <p:cNvPr id="9" name="Footer Placeholder 8"/>
          <p:cNvSpPr>
            <a:spLocks noGrp="1"/>
          </p:cNvSpPr>
          <p:nvPr>
            <p:ph type="ftr" sz="quarter" idx="12"/>
          </p:nvPr>
        </p:nvSpPr>
        <p:spPr/>
        <p:txBody>
          <a:bodyPr/>
          <a:lstStyle/>
          <a:p>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F2D4586B-C3E6-417D-8ACA-479FF5B17915}" type="datetimeFigureOut">
              <a:rPr lang="ar-SA" smtClean="0"/>
              <a:t>04/05/37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416EB976-4349-413E-9A92-43EE99B5C87E}"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ar-SA" smtClean="0"/>
              <a:t>انقر لتحرير أنماط النص الرئيسي</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2D4586B-C3E6-417D-8ACA-479FF5B17915}" type="datetimeFigureOut">
              <a:rPr lang="ar-SA" smtClean="0"/>
              <a:t>04/05/37</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416EB976-4349-413E-9A92-43EE99B5C87E}"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F2D4586B-C3E6-417D-8ACA-479FF5B17915}" type="datetimeFigureOut">
              <a:rPr lang="ar-SA" smtClean="0"/>
              <a:t>04/05/37</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416EB976-4349-413E-9A92-43EE99B5C87E}"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D4586B-C3E6-417D-8ACA-479FF5B17915}" type="datetimeFigureOut">
              <a:rPr lang="ar-SA" smtClean="0"/>
              <a:t>04/05/37</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416EB976-4349-413E-9A92-43EE99B5C87E}"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2D4586B-C3E6-417D-8ACA-479FF5B17915}" type="datetimeFigureOut">
              <a:rPr lang="ar-SA" smtClean="0"/>
              <a:t>04/05/37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416EB976-4349-413E-9A92-43EE99B5C87E}" type="slidenum">
              <a:rPr lang="ar-SA" smtClean="0"/>
              <a:t>‹#›</a:t>
            </a:fld>
            <a:endParaRPr lang="ar-SA"/>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2D4586B-C3E6-417D-8ACA-479FF5B17915}" type="datetimeFigureOut">
              <a:rPr lang="ar-SA" smtClean="0"/>
              <a:t>04/05/37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416EB976-4349-413E-9A92-43EE99B5C87E}" type="slidenum">
              <a:rPr lang="ar-SA" smtClean="0"/>
              <a:t>‹#›</a:t>
            </a:fld>
            <a:endParaRPr lang="ar-SA"/>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ar-SA" smtClean="0"/>
              <a:t>انقر لتحرير نمط العنوان الرئيسي</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F2D4586B-C3E6-417D-8ACA-479FF5B17915}" type="datetimeFigureOut">
              <a:rPr lang="ar-SA" smtClean="0"/>
              <a:t>04/05/37</a:t>
            </a:fld>
            <a:endParaRPr lang="ar-SA"/>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ar-SA"/>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416EB976-4349-413E-9A92-43EE99B5C87E}" type="slidenum">
              <a:rPr lang="ar-SA" smtClean="0"/>
              <a:t>‹#›</a:t>
            </a:fld>
            <a:endParaRPr lang="ar-SA"/>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1"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r" defTabSz="914400" rtl="1"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r" defTabSz="914400" rtl="1"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r" defTabSz="914400" rtl="1"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r" defTabSz="914400" rtl="1"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r" defTabSz="914400" rtl="1"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التأثير الاجتماعي</a:t>
            </a:r>
            <a:endParaRPr lang="ar-SA" dirty="0"/>
          </a:p>
        </p:txBody>
      </p:sp>
      <p:sp>
        <p:nvSpPr>
          <p:cNvPr id="3" name="عنوان فرعي 2"/>
          <p:cNvSpPr>
            <a:spLocks noGrp="1"/>
          </p:cNvSpPr>
          <p:nvPr>
            <p:ph type="subTitle" idx="1"/>
          </p:nvPr>
        </p:nvSpPr>
        <p:spPr/>
        <p:txBody>
          <a:bodyPr/>
          <a:lstStyle/>
          <a:p>
            <a:r>
              <a:rPr lang="ar-SA" dirty="0" smtClean="0"/>
              <a:t>تغير سلوك وأحكام الأفراد في تفاعلهم</a:t>
            </a:r>
            <a:endParaRPr lang="ar-SA" dirty="0"/>
          </a:p>
        </p:txBody>
      </p:sp>
      <p:sp>
        <p:nvSpPr>
          <p:cNvPr id="4" name="مستطيل 3"/>
          <p:cNvSpPr/>
          <p:nvPr/>
        </p:nvSpPr>
        <p:spPr>
          <a:xfrm>
            <a:off x="0" y="0"/>
            <a:ext cx="9144000" cy="1260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4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5383"/>
            <a:ext cx="1560513" cy="1249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438369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718"/>
            <a:ext cx="7211144" cy="1371600"/>
          </a:xfrm>
        </p:spPr>
        <p:txBody>
          <a:bodyPr>
            <a:normAutofit/>
          </a:bodyPr>
          <a:lstStyle/>
          <a:p>
            <a:pPr algn="r"/>
            <a:r>
              <a:rPr lang="ar-SA" dirty="0"/>
              <a:t>تفسيرات نظرية الدافع لأثر حضور الآخرين على الأداء </a:t>
            </a:r>
          </a:p>
        </p:txBody>
      </p:sp>
      <p:sp>
        <p:nvSpPr>
          <p:cNvPr id="3" name="عنصر نائب للمحتوى 2"/>
          <p:cNvSpPr>
            <a:spLocks noGrp="1"/>
          </p:cNvSpPr>
          <p:nvPr>
            <p:ph idx="1"/>
          </p:nvPr>
        </p:nvSpPr>
        <p:spPr>
          <a:xfrm>
            <a:off x="1371600" y="1772816"/>
            <a:ext cx="6800800" cy="4320480"/>
          </a:xfrm>
        </p:spPr>
        <p:txBody>
          <a:bodyPr>
            <a:noAutofit/>
          </a:bodyPr>
          <a:lstStyle/>
          <a:p>
            <a:r>
              <a:rPr lang="ar-SA" sz="1600" b="1" dirty="0" smtClean="0"/>
              <a:t>هاجس التقييم</a:t>
            </a:r>
            <a:r>
              <a:rPr lang="ar-SA" sz="1600" dirty="0" smtClean="0"/>
              <a:t>: لتأكد تم إجراء تجربة تبين منها إن مجرد حضور الآخرين يحسن الأداء في المهمات السهلة حتى لو كان من يراقبه مغمى العينين, ودور المراقب كان أكبر في الأداء ويمكن تفسير ذلك من خلال: - أ- </a:t>
            </a:r>
            <a:r>
              <a:rPr lang="ar-SA" sz="1600" b="1" dirty="0" smtClean="0"/>
              <a:t>نظرية التشتيت- الصراع</a:t>
            </a:r>
            <a:r>
              <a:rPr lang="ar-SA" sz="1600" dirty="0" smtClean="0"/>
              <a:t>: أي أن انتباه الفرد  </a:t>
            </a:r>
            <a:r>
              <a:rPr lang="ar-SA" sz="1600" b="1" dirty="0" smtClean="0"/>
              <a:t>يتشتت </a:t>
            </a:r>
            <a:r>
              <a:rPr lang="ar-SA" sz="1600" dirty="0" smtClean="0"/>
              <a:t>بوجود الاخرين </a:t>
            </a:r>
            <a:r>
              <a:rPr lang="ar-SA" sz="1600" b="1" dirty="0" smtClean="0"/>
              <a:t>وصراع الانتباه</a:t>
            </a:r>
            <a:r>
              <a:rPr lang="ar-SA" sz="1600" dirty="0" smtClean="0"/>
              <a:t>: يكون بين الانتباه للأخرين أو الانتباه للمهمة. وقد جرى اختبارها من خلال تجربة على عدد من المفحوصين يقومون بنفس المهمة: النتيجة إذا كانت المهمة سهلة يتحسن الأداء أما في حال كانت صعبة فإن انتباه الفرد عن مهمته ومراقبة زميله الذي يعمل بالمهمة نفسها أكثر منه في حالة المهمة مختلفة.(المقارنة الاجتماعية)</a:t>
            </a:r>
          </a:p>
          <a:p>
            <a:r>
              <a:rPr lang="ar-SA" sz="1600" b="1" dirty="0" smtClean="0"/>
              <a:t>ب- نظرية وعي الذات وتقييم الذات</a:t>
            </a:r>
            <a:r>
              <a:rPr lang="ar-SA" sz="1600" dirty="0" smtClean="0"/>
              <a:t>: وعي الذات ترى إن حضور الاخرين يرفع من وعي الذات  وبالتالي </a:t>
            </a:r>
            <a:r>
              <a:rPr lang="ar-SA" sz="1600" dirty="0" err="1" smtClean="0"/>
              <a:t>يقييم</a:t>
            </a:r>
            <a:r>
              <a:rPr lang="ar-SA" sz="1600" dirty="0" smtClean="0"/>
              <a:t> الفرد أدائه مقارنة بمعيار عام لجودة أداء المهمة  فإذا أدرك </a:t>
            </a:r>
            <a:r>
              <a:rPr lang="ar-SA" sz="1600" dirty="0" err="1" smtClean="0"/>
              <a:t>بإنه</a:t>
            </a:r>
            <a:r>
              <a:rPr lang="ar-SA" sz="1600" dirty="0" smtClean="0"/>
              <a:t> سوف يؤدي المهمة  بنجاح هذا يدفعه لبذل المزيد للرفع أدائه حتى في المهمات الصعبة , والعكس بأنه سيترك المهمة فيما لو ادرك نفسه أنه لا يمكنه القيام بالمهمة.</a:t>
            </a:r>
          </a:p>
          <a:p>
            <a:r>
              <a:rPr lang="ar-SA" sz="1600" b="1" dirty="0" smtClean="0"/>
              <a:t>وتقييم الذات</a:t>
            </a:r>
            <a:r>
              <a:rPr lang="ar-SA" sz="1600" dirty="0" smtClean="0"/>
              <a:t>: هو إن الفرد لديه دافع للظهور بشكل  إيجابي أمام الآخرين وهذا يدفعه إلى أداء عمله بشكل جيد ونجاحه سوف يجعله يبذل الجهد حتى في المهمات الصعبة بوجود الآخرين.</a:t>
            </a:r>
            <a:endParaRPr lang="ar-SA" sz="1600" dirty="0"/>
          </a:p>
        </p:txBody>
      </p:sp>
    </p:spTree>
    <p:extLst>
      <p:ext uri="{BB962C8B-B14F-4D97-AF65-F5344CB8AC3E}">
        <p14:creationId xmlns:p14="http://schemas.microsoft.com/office/powerpoint/2010/main" val="344629441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718"/>
            <a:ext cx="8219256" cy="1371600"/>
          </a:xfrm>
        </p:spPr>
        <p:txBody>
          <a:bodyPr>
            <a:normAutofit/>
          </a:bodyPr>
          <a:lstStyle/>
          <a:p>
            <a:pPr algn="r"/>
            <a:r>
              <a:rPr lang="ar-SA" dirty="0" smtClean="0"/>
              <a:t>تفسير المعالجة المعلوماتية –لأثر التسهيل الاجتماعي</a:t>
            </a:r>
            <a:endParaRPr lang="ar-SA" dirty="0"/>
          </a:p>
        </p:txBody>
      </p:sp>
      <p:sp>
        <p:nvSpPr>
          <p:cNvPr id="3" name="عنصر نائب للمحتوى 2"/>
          <p:cNvSpPr>
            <a:spLocks noGrp="1"/>
          </p:cNvSpPr>
          <p:nvPr>
            <p:ph idx="1"/>
          </p:nvPr>
        </p:nvSpPr>
        <p:spPr/>
        <p:txBody>
          <a:bodyPr>
            <a:normAutofit/>
          </a:bodyPr>
          <a:lstStyle/>
          <a:p>
            <a:r>
              <a:rPr lang="ar-SA" dirty="0" smtClean="0"/>
              <a:t>- ليس هناك معايير موضوعية لتحديد درجة صعوبة أو سهولة المهمات, لذلك يكون التفسير الذهني من خلال نوعين من معالجة المعلومات.</a:t>
            </a:r>
          </a:p>
          <a:p>
            <a:r>
              <a:rPr lang="ar-SA" dirty="0" smtClean="0"/>
              <a:t>1- العملية الأولى تلقائية وغير واعية: حضور الأخرين ومهمة سهلة سوف يركز الفرد انتباهه على مدى تقدمه في الأداء, لذلك يرتفع.( في حال الشخص يجيد الطباعة)</a:t>
            </a:r>
          </a:p>
          <a:p>
            <a:r>
              <a:rPr lang="ar-SA" dirty="0" smtClean="0"/>
              <a:t>2- العملية الثانية مضبوطة واعية: عندما تكون المهمة صعبة بحضور الأخرين سوف يقتطع قدراً من الانتباه مما يؤدي إلى انخفاض الأداء.(تجربة اخراج كرة من انبوب دون أن يلمس الحواف)</a:t>
            </a:r>
          </a:p>
          <a:p>
            <a:r>
              <a:rPr lang="ar-SA" dirty="0" smtClean="0"/>
              <a:t>السؤال هل أداء الفرد يتأثر أيضاً عندما يكون هناك عمل جماعي؟</a:t>
            </a:r>
          </a:p>
          <a:p>
            <a:r>
              <a:rPr lang="ar-SA" dirty="0" smtClean="0"/>
              <a:t> </a:t>
            </a:r>
            <a:endParaRPr lang="ar-SA" dirty="0"/>
          </a:p>
        </p:txBody>
      </p:sp>
    </p:spTree>
    <p:extLst>
      <p:ext uri="{BB962C8B-B14F-4D97-AF65-F5344CB8AC3E}">
        <p14:creationId xmlns:p14="http://schemas.microsoft.com/office/powerpoint/2010/main" val="4072253684"/>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718"/>
            <a:ext cx="8147248" cy="1371600"/>
          </a:xfrm>
        </p:spPr>
        <p:txBody>
          <a:bodyPr>
            <a:normAutofit/>
          </a:bodyPr>
          <a:lstStyle/>
          <a:p>
            <a:r>
              <a:rPr lang="ar-SA" dirty="0" smtClean="0"/>
              <a:t>أثر </a:t>
            </a:r>
            <a:r>
              <a:rPr lang="ar-SA" dirty="0" err="1" smtClean="0"/>
              <a:t>رينغمان</a:t>
            </a:r>
            <a:r>
              <a:rPr lang="ar-SA" dirty="0" smtClean="0"/>
              <a:t> بين فقدان التآزر والدافعية</a:t>
            </a:r>
            <a:endParaRPr lang="ar-SA" dirty="0"/>
          </a:p>
        </p:txBody>
      </p:sp>
      <p:sp>
        <p:nvSpPr>
          <p:cNvPr id="3" name="عنصر نائب للمحتوى 2"/>
          <p:cNvSpPr>
            <a:spLocks noGrp="1"/>
          </p:cNvSpPr>
          <p:nvPr>
            <p:ph idx="1"/>
          </p:nvPr>
        </p:nvSpPr>
        <p:spPr/>
        <p:txBody>
          <a:bodyPr/>
          <a:lstStyle/>
          <a:p>
            <a:r>
              <a:rPr lang="ar-SA" sz="1600" dirty="0" smtClean="0"/>
              <a:t>وجد </a:t>
            </a:r>
            <a:r>
              <a:rPr lang="ar-SA" sz="1600" dirty="0" err="1" smtClean="0"/>
              <a:t>رينغمان</a:t>
            </a:r>
            <a:r>
              <a:rPr lang="ar-SA" sz="1600" dirty="0" smtClean="0"/>
              <a:t> أن الجهد الذي يبذله الفرد يقل كلما زاد عدد من يشاركونه في العمل</a:t>
            </a:r>
          </a:p>
          <a:p>
            <a:r>
              <a:rPr lang="ar-SA" sz="1600" dirty="0" smtClean="0"/>
              <a:t>هناك علاقة سلبية بين انخفاض الأداء وزيادة عدد العاملين. وفسر ذلك من خلال:</a:t>
            </a:r>
          </a:p>
          <a:p>
            <a:r>
              <a:rPr lang="ar-SA" sz="1600" dirty="0" smtClean="0"/>
              <a:t>فقدان التآزر: إنتاجية الفرد تنخفض في الأعمال المشتركة عندما تنخفض تآزر الجهود.</a:t>
            </a:r>
          </a:p>
          <a:p>
            <a:r>
              <a:rPr lang="ar-SA" sz="1600" dirty="0" smtClean="0"/>
              <a:t>فقدان الدافعية: تنخفض عندما يعمل مع الأخرين ويسمى هذ</a:t>
            </a:r>
          </a:p>
          <a:p>
            <a:r>
              <a:rPr lang="ar-SA" sz="1600" b="1" dirty="0" smtClean="0"/>
              <a:t>بالتقاعس الاجتماعي : </a:t>
            </a:r>
            <a:r>
              <a:rPr lang="ar-SA" sz="1600" dirty="0" smtClean="0"/>
              <a:t>وهو يشير إلى أن الفرد يبذل جهداً أقل عندما يعمل برفقة الأخرين الذين يعملون معه في العمل نفسه, من الجهد الذي يبذله لو كان يعمل لوحده.</a:t>
            </a:r>
          </a:p>
          <a:p>
            <a:endParaRPr lang="ar-SA" dirty="0"/>
          </a:p>
        </p:txBody>
      </p:sp>
    </p:spTree>
    <p:extLst>
      <p:ext uri="{BB962C8B-B14F-4D97-AF65-F5344CB8AC3E}">
        <p14:creationId xmlns:p14="http://schemas.microsoft.com/office/powerpoint/2010/main" val="39120704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718"/>
            <a:ext cx="7427168" cy="1371600"/>
          </a:xfrm>
        </p:spPr>
        <p:txBody>
          <a:bodyPr/>
          <a:lstStyle/>
          <a:p>
            <a:r>
              <a:rPr lang="ar-SA" dirty="0" smtClean="0"/>
              <a:t>أثر التقاعس الاجتماعي وتفسيراته</a:t>
            </a:r>
            <a:endParaRPr lang="ar-SA" dirty="0"/>
          </a:p>
        </p:txBody>
      </p:sp>
      <p:sp>
        <p:nvSpPr>
          <p:cNvPr id="3" name="عنصر نائب للمحتوى 2"/>
          <p:cNvSpPr>
            <a:spLocks noGrp="1"/>
          </p:cNvSpPr>
          <p:nvPr>
            <p:ph idx="1"/>
          </p:nvPr>
        </p:nvSpPr>
        <p:spPr/>
        <p:txBody>
          <a:bodyPr>
            <a:normAutofit/>
          </a:bodyPr>
          <a:lstStyle/>
          <a:p>
            <a:r>
              <a:rPr lang="ar-SA" dirty="0" smtClean="0"/>
              <a:t>كلما زاد عدد الأفراد الذين يقومون بالمهمة – يقل الأداء أو الجهد</a:t>
            </a:r>
          </a:p>
          <a:p>
            <a:r>
              <a:rPr lang="ar-SA" dirty="0" smtClean="0"/>
              <a:t>لعبة شد الحبل خير مثال : تنخفض الدافعية في الموقف الذي يتظاهر فيه الآخرون بالعمل. وينخفض التآزر عندما يعمل الآخرون فعلاً. وفسر  الباحثون ذلك:</a:t>
            </a:r>
          </a:p>
          <a:p>
            <a:r>
              <a:rPr lang="ar-SA" dirty="0" smtClean="0"/>
              <a:t>1- تفسير انتشار المسؤولية: عمل الافراد معاً يؤدي إلى انخفاض احساس كل فرد بمسؤوليته الشخصية في إنجاز المهمة.</a:t>
            </a:r>
          </a:p>
          <a:p>
            <a:r>
              <a:rPr lang="ar-SA" dirty="0" smtClean="0"/>
              <a:t>2- تفسير نموذج الجهد الجماعي: تقل دافعية الفرد في الأعمال الجماعية عندما يدرك الفرد إنه لا يوجد علاقة قوية بين الجهد الذي يبذله ونتائج هذا الجهد(مكافأة مادية أو معنوية)</a:t>
            </a:r>
            <a:endParaRPr lang="ar-SA" dirty="0"/>
          </a:p>
        </p:txBody>
      </p:sp>
    </p:spTree>
    <p:extLst>
      <p:ext uri="{BB962C8B-B14F-4D97-AF65-F5344CB8AC3E}">
        <p14:creationId xmlns:p14="http://schemas.microsoft.com/office/powerpoint/2010/main" val="1615862790"/>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718"/>
            <a:ext cx="7787208" cy="1371600"/>
          </a:xfrm>
        </p:spPr>
        <p:txBody>
          <a:bodyPr/>
          <a:lstStyle/>
          <a:p>
            <a:r>
              <a:rPr lang="ar-SA" dirty="0" smtClean="0"/>
              <a:t>حلول لمشكلة التقاعس الاجتماعي</a:t>
            </a:r>
            <a:endParaRPr lang="ar-SA" dirty="0"/>
          </a:p>
        </p:txBody>
      </p:sp>
      <p:sp>
        <p:nvSpPr>
          <p:cNvPr id="3" name="عنصر نائب للمحتوى 2"/>
          <p:cNvSpPr>
            <a:spLocks noGrp="1"/>
          </p:cNvSpPr>
          <p:nvPr>
            <p:ph idx="1"/>
          </p:nvPr>
        </p:nvSpPr>
        <p:spPr/>
        <p:txBody>
          <a:bodyPr/>
          <a:lstStyle/>
          <a:p>
            <a:r>
              <a:rPr lang="ar-SA" dirty="0" smtClean="0"/>
              <a:t>1- اتباع استراتيجيات التي من شأنها أن تجعل اسهام كل فرد ظاهراً وقابلاً للتقييم</a:t>
            </a:r>
          </a:p>
          <a:p>
            <a:r>
              <a:rPr lang="ar-SA" dirty="0" smtClean="0"/>
              <a:t>2- زيادة الالتزام الأفراد الشخصي بالأداء الناجح للمهمة</a:t>
            </a:r>
          </a:p>
          <a:p>
            <a:r>
              <a:rPr lang="ar-SA" dirty="0" smtClean="0"/>
              <a:t>3- زيادة أهمية أو قيمة المهمة في نظر الأفراد.</a:t>
            </a:r>
          </a:p>
          <a:p>
            <a:r>
              <a:rPr lang="ar-SA" dirty="0" smtClean="0"/>
              <a:t>4- زيادة شعور الأفراد بأهمية اسهامهم مع الجماعة.</a:t>
            </a:r>
          </a:p>
          <a:p>
            <a:r>
              <a:rPr lang="ar-SA" dirty="0" smtClean="0"/>
              <a:t>5- زيادة تماسك الجماعة </a:t>
            </a:r>
          </a:p>
          <a:p>
            <a:r>
              <a:rPr lang="ar-SA" dirty="0" smtClean="0"/>
              <a:t>زيادة شعور الأفراد بتحكمهم لأنه يرفع من احساسهم بالمسؤولية.</a:t>
            </a:r>
            <a:endParaRPr lang="ar-SA" dirty="0"/>
          </a:p>
        </p:txBody>
      </p:sp>
    </p:spTree>
    <p:extLst>
      <p:ext uri="{BB962C8B-B14F-4D97-AF65-F5344CB8AC3E}">
        <p14:creationId xmlns:p14="http://schemas.microsoft.com/office/powerpoint/2010/main" val="419136420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718"/>
            <a:ext cx="7355160" cy="1371600"/>
          </a:xfrm>
        </p:spPr>
        <p:txBody>
          <a:bodyPr/>
          <a:lstStyle/>
          <a:p>
            <a:pPr algn="r"/>
            <a:r>
              <a:rPr lang="ar-SA" dirty="0" smtClean="0"/>
              <a:t>عمليات تأثر أحكام الأفراد بتفاعلهم</a:t>
            </a:r>
            <a:endParaRPr lang="ar-SA" dirty="0"/>
          </a:p>
        </p:txBody>
      </p:sp>
      <p:sp>
        <p:nvSpPr>
          <p:cNvPr id="3" name="عنصر نائب للمحتوى 2"/>
          <p:cNvSpPr>
            <a:spLocks noGrp="1"/>
          </p:cNvSpPr>
          <p:nvPr>
            <p:ph idx="1"/>
          </p:nvPr>
        </p:nvSpPr>
        <p:spPr/>
        <p:txBody>
          <a:bodyPr/>
          <a:lstStyle/>
          <a:p>
            <a:r>
              <a:rPr lang="ar-SA" dirty="0" smtClean="0"/>
              <a:t>الإذعان: هو مسايرة الفرد للآخرين في سلوك معين دون حدوث تغير دائم في اعتقاده أو مشاعره أو سلوكه.</a:t>
            </a:r>
          </a:p>
          <a:p>
            <a:r>
              <a:rPr lang="ar-SA" dirty="0" smtClean="0"/>
              <a:t>القبول: أن يقول الفرد بسلوك يساير فيه توقعات التي لدى الآخرين مع اقتناعه بقيمة هذا السلوك.</a:t>
            </a:r>
          </a:p>
          <a:p>
            <a:r>
              <a:rPr lang="ar-SA" dirty="0" smtClean="0"/>
              <a:t>الطاعة: تتعلق بتنفيذ الفرد لطلبات محددة من الآخرين يكونوا عادة مصادر سلطة كالأبوين والمدرسين والقادة...( إذعان- قبول)</a:t>
            </a:r>
            <a:endParaRPr lang="ar-SA" dirty="0"/>
          </a:p>
        </p:txBody>
      </p:sp>
    </p:spTree>
    <p:extLst>
      <p:ext uri="{BB962C8B-B14F-4D97-AF65-F5344CB8AC3E}">
        <p14:creationId xmlns:p14="http://schemas.microsoft.com/office/powerpoint/2010/main" val="1173170954"/>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718"/>
            <a:ext cx="8291264" cy="1371600"/>
          </a:xfrm>
        </p:spPr>
        <p:txBody>
          <a:bodyPr>
            <a:normAutofit/>
          </a:bodyPr>
          <a:lstStyle/>
          <a:p>
            <a:r>
              <a:rPr lang="ar-SA" dirty="0" smtClean="0"/>
              <a:t>الأسس القوة واستراتيجيات التأثير الاجتماعي</a:t>
            </a:r>
            <a:endParaRPr lang="ar-SA" dirty="0"/>
          </a:p>
        </p:txBody>
      </p:sp>
      <p:sp>
        <p:nvSpPr>
          <p:cNvPr id="3" name="عنصر نائب للمحتوى 2"/>
          <p:cNvSpPr>
            <a:spLocks noGrp="1"/>
          </p:cNvSpPr>
          <p:nvPr>
            <p:ph idx="1"/>
          </p:nvPr>
        </p:nvSpPr>
        <p:spPr/>
        <p:txBody>
          <a:bodyPr>
            <a:normAutofit/>
          </a:bodyPr>
          <a:lstStyle/>
          <a:p>
            <a:r>
              <a:rPr lang="ar-SA" dirty="0" smtClean="0"/>
              <a:t>ما هي الأسس التي تجعل الأفراد ينفذون أوامر الآخرين سواء حققت نتائج خيرة أم كارثية وشريرة ؟ </a:t>
            </a:r>
          </a:p>
          <a:p>
            <a:r>
              <a:rPr lang="ar-SA" dirty="0" smtClean="0"/>
              <a:t>أن أي موقف تأثير اجتماعي يؤدي إلى الطاعة أو الإذعان أو القبول يتضمن توزيعاً للقوة بين الافراد المتفاعلين, فما هي هذه القوة؟</a:t>
            </a:r>
          </a:p>
          <a:p>
            <a:r>
              <a:rPr lang="ar-SA" dirty="0" smtClean="0"/>
              <a:t>القوة الاجتماعية: والتي تتسم بالحركة وتعدد الابعاد::</a:t>
            </a:r>
          </a:p>
          <a:p>
            <a:r>
              <a:rPr lang="ar-SA" dirty="0" smtClean="0"/>
              <a:t>1- تتطلب تفاعلاً بين الأشخاص فهي تتضمن- الحوار- الأخذ بعين الاعتبار خصائص المتفاعلين والعمليات النفسية في التفاعل(الادراك, الأهداف(</a:t>
            </a:r>
          </a:p>
          <a:p>
            <a:r>
              <a:rPr lang="ar-SA" dirty="0" smtClean="0"/>
              <a:t>2- تحدث في مواقف تفاعل متعددة (تنفيذ جريمة-  أو مواقف تعليمية)وقد عرفت هذه القوة</a:t>
            </a:r>
          </a:p>
          <a:p>
            <a:r>
              <a:rPr lang="ar-SA" dirty="0" smtClean="0"/>
              <a:t>«ادراك شخص ما بأن عليه تأثير من شخص آخر. ويكون التأثير سلوكي, انفعالي, ذهني, هذا التأثير يعتمد على ادراك الاخرين له, وجود فروق بين المتفاعلين في قدرتهم على التأثير.</a:t>
            </a:r>
            <a:endParaRPr lang="ar-SA" dirty="0"/>
          </a:p>
        </p:txBody>
      </p:sp>
    </p:spTree>
    <p:extLst>
      <p:ext uri="{BB962C8B-B14F-4D97-AF65-F5344CB8AC3E}">
        <p14:creationId xmlns:p14="http://schemas.microsoft.com/office/powerpoint/2010/main" val="245407949"/>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718"/>
            <a:ext cx="8075240" cy="1371600"/>
          </a:xfrm>
        </p:spPr>
        <p:txBody>
          <a:bodyPr/>
          <a:lstStyle/>
          <a:p>
            <a:r>
              <a:rPr lang="ar-SA" dirty="0" smtClean="0"/>
              <a:t>أسس القوة لدى الشخص المؤثر</a:t>
            </a:r>
            <a:endParaRPr lang="ar-SA" dirty="0"/>
          </a:p>
        </p:txBody>
      </p:sp>
      <p:sp>
        <p:nvSpPr>
          <p:cNvPr id="3" name="عنصر نائب للمحتوى 2"/>
          <p:cNvSpPr>
            <a:spLocks noGrp="1"/>
          </p:cNvSpPr>
          <p:nvPr>
            <p:ph idx="1"/>
          </p:nvPr>
        </p:nvSpPr>
        <p:spPr/>
        <p:txBody>
          <a:bodyPr>
            <a:normAutofit/>
          </a:bodyPr>
          <a:lstStyle/>
          <a:p>
            <a:r>
              <a:rPr lang="ar-SA" sz="1800" dirty="0" smtClean="0"/>
              <a:t>تزداد إمكانية تأثير الشخص على من يتفاعلون معه حسب إدراك أعضاء الجماعة بستة جوانب</a:t>
            </a:r>
          </a:p>
          <a:p>
            <a:r>
              <a:rPr lang="ar-SA" sz="1800" dirty="0" smtClean="0"/>
              <a:t>1- قوة الإثابة: لديه قوة إثابة كما حالات (الأم والطفل).</a:t>
            </a:r>
          </a:p>
          <a:p>
            <a:r>
              <a:rPr lang="ar-SA" sz="1800" dirty="0" smtClean="0"/>
              <a:t>2- قوة القسر: لدى هذا الشخص قوة العقوبة (سلطة الأب)</a:t>
            </a:r>
          </a:p>
          <a:p>
            <a:r>
              <a:rPr lang="ar-SA" sz="1800" dirty="0" smtClean="0"/>
              <a:t>3- قوة مرجعية: ينفذ أوامر الجماعة حتى لو كان غير راغب بها لكي يكون مقبول من قبلها</a:t>
            </a:r>
          </a:p>
          <a:p>
            <a:r>
              <a:rPr lang="ar-SA" sz="1800" dirty="0" smtClean="0"/>
              <a:t>4- قوة الخبرة: الشخص  الذي يعزو المعرفة لشخص أخر كم في حال  علاقة التلميذ والمعلم</a:t>
            </a:r>
          </a:p>
          <a:p>
            <a:r>
              <a:rPr lang="ar-SA" sz="1800" dirty="0" smtClean="0"/>
              <a:t>5- القوة الشرعية: قبول المعايير كما في حالة قبول حكم القاضي</a:t>
            </a:r>
          </a:p>
          <a:p>
            <a:r>
              <a:rPr lang="ar-SA" sz="1800" dirty="0" smtClean="0"/>
              <a:t>6- قوة المعلومات:  معلومات مستقلة عن طبيعة مصدرها ولكن قد تغيير حياة أو خطط الفرد للمستقبل</a:t>
            </a:r>
            <a:r>
              <a:rPr lang="ar-SA" sz="1600" dirty="0" smtClean="0"/>
              <a:t>.</a:t>
            </a:r>
            <a:endParaRPr lang="ar-SA" sz="1600" dirty="0"/>
          </a:p>
        </p:txBody>
      </p:sp>
    </p:spTree>
    <p:extLst>
      <p:ext uri="{BB962C8B-B14F-4D97-AF65-F5344CB8AC3E}">
        <p14:creationId xmlns:p14="http://schemas.microsoft.com/office/powerpoint/2010/main" val="4032791799"/>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قضايا تمت مناقشتها</a:t>
            </a:r>
            <a:endParaRPr lang="ar-SA" dirty="0"/>
          </a:p>
        </p:txBody>
      </p:sp>
      <p:sp>
        <p:nvSpPr>
          <p:cNvPr id="3" name="عنصر نائب للمحتوى 2"/>
          <p:cNvSpPr>
            <a:spLocks noGrp="1"/>
          </p:cNvSpPr>
          <p:nvPr>
            <p:ph idx="1"/>
          </p:nvPr>
        </p:nvSpPr>
        <p:spPr/>
        <p:txBody>
          <a:bodyPr/>
          <a:lstStyle/>
          <a:p>
            <a:r>
              <a:rPr lang="ar-SA" dirty="0" smtClean="0"/>
              <a:t>التعرف إلى معنى التأثير الاجتماعي</a:t>
            </a:r>
          </a:p>
          <a:p>
            <a:r>
              <a:rPr lang="ar-SA" dirty="0" smtClean="0"/>
              <a:t>مظاهر التأثير في الحياة اليومية, ونتائجه</a:t>
            </a:r>
          </a:p>
          <a:p>
            <a:r>
              <a:rPr lang="ar-SA" dirty="0" smtClean="0"/>
              <a:t>تأثير حضور الآخرين على أداء الفرد</a:t>
            </a:r>
          </a:p>
          <a:p>
            <a:r>
              <a:rPr lang="ar-SA" dirty="0" smtClean="0"/>
              <a:t>تأثير أحكام الأفراد من خلال تفاعلهم</a:t>
            </a:r>
          </a:p>
          <a:p>
            <a:r>
              <a:rPr lang="ar-SA" dirty="0" smtClean="0"/>
              <a:t>أسس القوة واستراتيجيات التأثير الاجتماعي بين الأشخاص</a:t>
            </a:r>
            <a:endParaRPr lang="ar-SA" dirty="0"/>
          </a:p>
        </p:txBody>
      </p:sp>
    </p:spTree>
    <p:extLst>
      <p:ext uri="{BB962C8B-B14F-4D97-AF65-F5344CB8AC3E}">
        <p14:creationId xmlns:p14="http://schemas.microsoft.com/office/powerpoint/2010/main" val="77610971"/>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قضايا المناقشة</a:t>
            </a:r>
            <a:endParaRPr lang="ar-SA" dirty="0"/>
          </a:p>
        </p:txBody>
      </p:sp>
      <p:sp>
        <p:nvSpPr>
          <p:cNvPr id="3" name="عنصر نائب للمحتوى 2"/>
          <p:cNvSpPr>
            <a:spLocks noGrp="1"/>
          </p:cNvSpPr>
          <p:nvPr>
            <p:ph idx="1"/>
          </p:nvPr>
        </p:nvSpPr>
        <p:spPr/>
        <p:txBody>
          <a:bodyPr/>
          <a:lstStyle/>
          <a:p>
            <a:r>
              <a:rPr lang="ar-SA" dirty="0" smtClean="0"/>
              <a:t>التعرف إلى معنى التأثير الاجتماعي</a:t>
            </a:r>
          </a:p>
          <a:p>
            <a:r>
              <a:rPr lang="ar-SA" dirty="0" smtClean="0"/>
              <a:t>مظاهر التأثير في الحياة اليومية, ونتائجه</a:t>
            </a:r>
          </a:p>
          <a:p>
            <a:r>
              <a:rPr lang="ar-SA" dirty="0" smtClean="0"/>
              <a:t>تأثير حضور الآخرين على أداء الفرد</a:t>
            </a:r>
          </a:p>
          <a:p>
            <a:r>
              <a:rPr lang="ar-SA" dirty="0" smtClean="0"/>
              <a:t>تأثير أحكام الأفراد من خلال تفاعلهم</a:t>
            </a:r>
          </a:p>
          <a:p>
            <a:r>
              <a:rPr lang="ar-SA" dirty="0" smtClean="0"/>
              <a:t>أسس القوة واستراتيجيات التأثير الاجتماعي بين الأشخاص</a:t>
            </a:r>
            <a:endParaRPr lang="ar-SA" dirty="0"/>
          </a:p>
        </p:txBody>
      </p:sp>
    </p:spTree>
    <p:extLst>
      <p:ext uri="{BB962C8B-B14F-4D97-AF65-F5344CB8AC3E}">
        <p14:creationId xmlns:p14="http://schemas.microsoft.com/office/powerpoint/2010/main" val="3888048298"/>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مفهوم التأثير الاجتماعي</a:t>
            </a:r>
            <a:endParaRPr lang="ar-SA" dirty="0"/>
          </a:p>
        </p:txBody>
      </p:sp>
      <p:sp>
        <p:nvSpPr>
          <p:cNvPr id="3" name="عنصر نائب للمحتوى 2"/>
          <p:cNvSpPr>
            <a:spLocks noGrp="1"/>
          </p:cNvSpPr>
          <p:nvPr>
            <p:ph idx="1"/>
          </p:nvPr>
        </p:nvSpPr>
        <p:spPr/>
        <p:txBody>
          <a:bodyPr/>
          <a:lstStyle/>
          <a:p>
            <a:r>
              <a:rPr lang="ar-SA" dirty="0" smtClean="0"/>
              <a:t>هل يتأثر أداء الفرد بحضور  الآخرين؟</a:t>
            </a:r>
          </a:p>
          <a:p>
            <a:r>
              <a:rPr lang="ar-SA" dirty="0" smtClean="0"/>
              <a:t>هل تؤثر قرارات الفرد وأحكامه بما يقوله أو يفعله الآخرين عنه؟</a:t>
            </a:r>
          </a:p>
          <a:p>
            <a:r>
              <a:rPr lang="ar-SA" dirty="0" smtClean="0"/>
              <a:t>إذا كان نعم فإننا نتحدث عن </a:t>
            </a:r>
            <a:r>
              <a:rPr lang="ar-SA" dirty="0" err="1" smtClean="0"/>
              <a:t>الـتاثير</a:t>
            </a:r>
            <a:r>
              <a:rPr lang="ar-SA" dirty="0" smtClean="0"/>
              <a:t> الاجتماعي</a:t>
            </a:r>
          </a:p>
          <a:p>
            <a:pPr indent="0">
              <a:buNone/>
            </a:pPr>
            <a:r>
              <a:rPr lang="ar-SA" dirty="0" smtClean="0"/>
              <a:t>«هو العمليات  التي يؤثر الناس من خلالها بشكل مباشر وغير مباشر, على أفكار بعضهم أو مشاعرهم أو أفعالهم».</a:t>
            </a:r>
            <a:endParaRPr lang="ar-SA"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4365104"/>
            <a:ext cx="4680520" cy="2492896"/>
          </a:xfrm>
          <a:prstGeom prst="rect">
            <a:avLst/>
          </a:prstGeom>
        </p:spPr>
      </p:pic>
    </p:spTree>
    <p:extLst>
      <p:ext uri="{BB962C8B-B14F-4D97-AF65-F5344CB8AC3E}">
        <p14:creationId xmlns:p14="http://schemas.microsoft.com/office/powerpoint/2010/main" val="2148457694"/>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التأثير الاجتماعي</a:t>
            </a:r>
            <a:endParaRPr lang="ar-SA" dirty="0"/>
          </a:p>
        </p:txBody>
      </p:sp>
      <p:sp>
        <p:nvSpPr>
          <p:cNvPr id="3" name="عنصر نائب للمحتوى 2"/>
          <p:cNvSpPr>
            <a:spLocks noGrp="1"/>
          </p:cNvSpPr>
          <p:nvPr>
            <p:ph idx="1"/>
          </p:nvPr>
        </p:nvSpPr>
        <p:spPr/>
        <p:txBody>
          <a:bodyPr>
            <a:normAutofit/>
          </a:bodyPr>
          <a:lstStyle/>
          <a:p>
            <a:r>
              <a:rPr lang="ar-SA" dirty="0" smtClean="0"/>
              <a:t>يمكن أن نفهم </a:t>
            </a:r>
            <a:r>
              <a:rPr lang="ar-SA" dirty="0" err="1" smtClean="0"/>
              <a:t>الـتاثير</a:t>
            </a:r>
            <a:r>
              <a:rPr lang="ar-SA" dirty="0" smtClean="0"/>
              <a:t> الاجتماعي من خلال العديد من الدراسات التي أهتمت بهذا الموضوع دراسة سميث: دراسة تأثيرات نتائج مجرد حضور الآخرين على سلوك الفرد وأحكامه وأداءه في العمل</a:t>
            </a:r>
          </a:p>
          <a:p>
            <a:r>
              <a:rPr lang="ar-SA" dirty="0" smtClean="0"/>
              <a:t>دراسات حول المواقف التي يسلك بها الفرد أنشطة أو مواقف معينة تؤدي إلى تغير سلوك وأحكام الآخرين.</a:t>
            </a:r>
          </a:p>
          <a:p>
            <a:r>
              <a:rPr lang="ar-SA" dirty="0" smtClean="0"/>
              <a:t>التأثير الاجتماعي يستهدف الفرد في أفكاره, ومشاعره, وسلوكهم</a:t>
            </a:r>
          </a:p>
          <a:p>
            <a:r>
              <a:rPr lang="ar-SA" dirty="0" smtClean="0"/>
              <a:t>من هم الأشخاص اللذين يؤثرون في الأفراد؟</a:t>
            </a:r>
          </a:p>
          <a:p>
            <a:r>
              <a:rPr lang="ar-SA" dirty="0" smtClean="0"/>
              <a:t>في كل المواقف التفاعل الاجتماعي يكون هناك تأثير </a:t>
            </a:r>
            <a:r>
              <a:rPr lang="ar-SA" dirty="0"/>
              <a:t>ا</a:t>
            </a:r>
            <a:r>
              <a:rPr lang="ar-SA" dirty="0" smtClean="0"/>
              <a:t>جتماعي</a:t>
            </a:r>
            <a:endParaRPr lang="ar-SA"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870" y="4365104"/>
            <a:ext cx="2979420" cy="2240280"/>
          </a:xfrm>
          <a:prstGeom prst="rect">
            <a:avLst/>
          </a:prstGeom>
        </p:spPr>
      </p:pic>
    </p:spTree>
    <p:extLst>
      <p:ext uri="{BB962C8B-B14F-4D97-AF65-F5344CB8AC3E}">
        <p14:creationId xmlns:p14="http://schemas.microsoft.com/office/powerpoint/2010/main" val="979813303"/>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718"/>
            <a:ext cx="7859216" cy="1371600"/>
          </a:xfrm>
        </p:spPr>
        <p:txBody>
          <a:bodyPr>
            <a:normAutofit/>
          </a:bodyPr>
          <a:lstStyle/>
          <a:p>
            <a:r>
              <a:rPr lang="ar-SA" dirty="0" smtClean="0"/>
              <a:t>مظاهر التأثير الاجتماعي في الحياة اليومية</a:t>
            </a:r>
            <a:endParaRPr lang="ar-SA" dirty="0"/>
          </a:p>
        </p:txBody>
      </p:sp>
      <p:sp>
        <p:nvSpPr>
          <p:cNvPr id="3" name="عنصر نائب للمحتوى 2"/>
          <p:cNvSpPr>
            <a:spLocks noGrp="1"/>
          </p:cNvSpPr>
          <p:nvPr>
            <p:ph idx="1"/>
          </p:nvPr>
        </p:nvSpPr>
        <p:spPr/>
        <p:txBody>
          <a:bodyPr/>
          <a:lstStyle/>
          <a:p>
            <a:r>
              <a:rPr lang="ar-SA" dirty="0" smtClean="0"/>
              <a:t>تغير سلوك الطلبة بدخول الجامعات</a:t>
            </a:r>
          </a:p>
          <a:p>
            <a:r>
              <a:rPr lang="ar-SA" dirty="0" smtClean="0"/>
              <a:t>تغير السلوك في منظمات العمل</a:t>
            </a:r>
          </a:p>
          <a:p>
            <a:r>
              <a:rPr lang="ar-SA" dirty="0" smtClean="0"/>
              <a:t>الالتزام بقواعد السلوك في المواقف  العامة</a:t>
            </a:r>
          </a:p>
          <a:p>
            <a:r>
              <a:rPr lang="ar-SA" dirty="0" smtClean="0"/>
              <a:t>الالتزام بمعايير منظمات العمل</a:t>
            </a:r>
          </a:p>
          <a:p>
            <a:r>
              <a:rPr lang="ar-SA" dirty="0" smtClean="0"/>
              <a:t>تأثر سلوك الأبناء والآباء بالتوقعات المرتبطة بأدوارهم.</a:t>
            </a:r>
            <a:endParaRPr lang="ar-SA" dirty="0"/>
          </a:p>
        </p:txBody>
      </p:sp>
    </p:spTree>
    <p:extLst>
      <p:ext uri="{BB962C8B-B14F-4D97-AF65-F5344CB8AC3E}">
        <p14:creationId xmlns:p14="http://schemas.microsoft.com/office/powerpoint/2010/main" val="252207774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مظاهر ونتائج التأثير الاجتماعي</a:t>
            </a:r>
            <a:endParaRPr lang="ar-SA" dirty="0"/>
          </a:p>
        </p:txBody>
      </p:sp>
      <p:sp>
        <p:nvSpPr>
          <p:cNvPr id="3" name="عنصر نائب للمحتوى 2"/>
          <p:cNvSpPr>
            <a:spLocks noGrp="1"/>
          </p:cNvSpPr>
          <p:nvPr>
            <p:ph idx="1"/>
          </p:nvPr>
        </p:nvSpPr>
        <p:spPr/>
        <p:txBody>
          <a:bodyPr>
            <a:normAutofit/>
          </a:bodyPr>
          <a:lstStyle/>
          <a:p>
            <a:r>
              <a:rPr lang="ar-SA" dirty="0" smtClean="0"/>
              <a:t>للتأثير مظاهر ونتائج والتي هي ضرورية للتعايش الاجتماعي.</a:t>
            </a:r>
          </a:p>
          <a:p>
            <a:r>
              <a:rPr lang="ar-SA" dirty="0" smtClean="0"/>
              <a:t>فكل ما يقوم به الآخرين من الالتزام بالقواعد والأنظمة </a:t>
            </a:r>
          </a:p>
          <a:p>
            <a:r>
              <a:rPr lang="ar-SA" dirty="0" smtClean="0"/>
              <a:t>في كافة مجالات الحياة.</a:t>
            </a:r>
          </a:p>
          <a:p>
            <a:r>
              <a:rPr lang="ar-SA" dirty="0" smtClean="0"/>
              <a:t>وبالتالي تختلف مواقف التأثير من حيث:</a:t>
            </a:r>
          </a:p>
          <a:p>
            <a:r>
              <a:rPr lang="ar-SA" dirty="0" smtClean="0"/>
              <a:t>- وعي الأفراد  بحدوث </a:t>
            </a:r>
            <a:r>
              <a:rPr lang="ar-SA" dirty="0" err="1" smtClean="0"/>
              <a:t>الـتاثير</a:t>
            </a:r>
            <a:r>
              <a:rPr lang="ar-SA" dirty="0" smtClean="0"/>
              <a:t> , ومن حيث النتائج </a:t>
            </a:r>
          </a:p>
          <a:p>
            <a:r>
              <a:rPr lang="ar-SA" dirty="0" smtClean="0"/>
              <a:t>هل ينتهي التأثير إلى </a:t>
            </a:r>
          </a:p>
          <a:p>
            <a:r>
              <a:rPr lang="ar-SA" dirty="0" smtClean="0"/>
              <a:t>التقبل أم إلى الإذعان والطاعة, بسبب الضغوط</a:t>
            </a:r>
          </a:p>
          <a:p>
            <a:pPr indent="0">
              <a:buNone/>
            </a:pPr>
            <a:r>
              <a:rPr lang="ar-SA" dirty="0" smtClean="0"/>
              <a:t> </a:t>
            </a:r>
            <a:endParaRPr lang="ar-SA"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147392"/>
            <a:ext cx="4067944" cy="3810000"/>
          </a:xfrm>
          <a:prstGeom prst="rect">
            <a:avLst/>
          </a:prstGeom>
        </p:spPr>
      </p:pic>
    </p:spTree>
    <p:extLst>
      <p:ext uri="{BB962C8B-B14F-4D97-AF65-F5344CB8AC3E}">
        <p14:creationId xmlns:p14="http://schemas.microsoft.com/office/powerpoint/2010/main" val="95557707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718"/>
            <a:ext cx="7715200" cy="1371600"/>
          </a:xfrm>
        </p:spPr>
        <p:txBody>
          <a:bodyPr>
            <a:normAutofit/>
          </a:bodyPr>
          <a:lstStyle/>
          <a:p>
            <a:r>
              <a:rPr lang="ar-SA" dirty="0" smtClean="0"/>
              <a:t>تأثيرات مجرد حضور الآخرين على أداء الفرد</a:t>
            </a:r>
            <a:endParaRPr lang="ar-SA" dirty="0"/>
          </a:p>
        </p:txBody>
      </p:sp>
      <p:sp>
        <p:nvSpPr>
          <p:cNvPr id="3" name="عنصر نائب للمحتوى 2"/>
          <p:cNvSpPr>
            <a:spLocks noGrp="1"/>
          </p:cNvSpPr>
          <p:nvPr>
            <p:ph idx="1"/>
          </p:nvPr>
        </p:nvSpPr>
        <p:spPr/>
        <p:txBody>
          <a:bodyPr/>
          <a:lstStyle/>
          <a:p>
            <a:r>
              <a:rPr lang="ar-SA" dirty="0" smtClean="0"/>
              <a:t>أهتمت الدراسات بدراسة أثر حضور الآخرين على أداء الفرد هل يسهل أم يعرقل؟</a:t>
            </a:r>
          </a:p>
          <a:p>
            <a:r>
              <a:rPr lang="ar-SA" dirty="0" smtClean="0"/>
              <a:t>من حيث زيادته أم انخفاضه.</a:t>
            </a:r>
          </a:p>
          <a:p>
            <a:r>
              <a:rPr lang="ar-SA" dirty="0" smtClean="0"/>
              <a:t>وأول المهتمين بهذه الدراسة نورمان </a:t>
            </a:r>
            <a:r>
              <a:rPr lang="ar-SA" dirty="0" err="1" smtClean="0"/>
              <a:t>تريبليت</a:t>
            </a:r>
            <a:r>
              <a:rPr lang="ar-SA" dirty="0" smtClean="0"/>
              <a:t> </a:t>
            </a:r>
            <a:r>
              <a:rPr lang="ar-SA" dirty="0" err="1" smtClean="0"/>
              <a:t>ورينغلمان</a:t>
            </a:r>
            <a:r>
              <a:rPr lang="ar-SA" dirty="0" smtClean="0"/>
              <a:t> حيث توصلت الدراسات إلى ما يسمى بالتسهيل الاجتماعي.</a:t>
            </a:r>
            <a:endParaRPr lang="ar-SA"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384" y="4005064"/>
            <a:ext cx="4822648" cy="2852936"/>
          </a:xfrm>
          <a:prstGeom prst="rect">
            <a:avLst/>
          </a:prstGeom>
        </p:spPr>
      </p:pic>
    </p:spTree>
    <p:extLst>
      <p:ext uri="{BB962C8B-B14F-4D97-AF65-F5344CB8AC3E}">
        <p14:creationId xmlns:p14="http://schemas.microsoft.com/office/powerpoint/2010/main" val="257459581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718"/>
            <a:ext cx="7571184" cy="1371600"/>
          </a:xfrm>
        </p:spPr>
        <p:txBody>
          <a:bodyPr/>
          <a:lstStyle/>
          <a:p>
            <a:r>
              <a:rPr lang="ar-SA" dirty="0" smtClean="0"/>
              <a:t>أثر التسهيل الاجتماعي وتفسيراته</a:t>
            </a:r>
            <a:endParaRPr lang="ar-SA" dirty="0"/>
          </a:p>
        </p:txBody>
      </p:sp>
      <p:sp>
        <p:nvSpPr>
          <p:cNvPr id="3" name="عنصر نائب للمحتوى 2"/>
          <p:cNvSpPr>
            <a:spLocks noGrp="1"/>
          </p:cNvSpPr>
          <p:nvPr>
            <p:ph idx="1"/>
          </p:nvPr>
        </p:nvSpPr>
        <p:spPr/>
        <p:txBody>
          <a:bodyPr/>
          <a:lstStyle/>
          <a:p>
            <a:endParaRPr lang="ar-SA" dirty="0" smtClean="0"/>
          </a:p>
          <a:p>
            <a:endParaRPr lang="ar-SA" dirty="0"/>
          </a:p>
          <a:p>
            <a:r>
              <a:rPr lang="ar-SA" dirty="0" smtClean="0"/>
              <a:t>لوحظ في الأعمال الحركية فإن أداء الفرد يكون مرتفع وذلك بناء على ما تم قياسه في التجربة بعدد الأخطاء, والزمن اللازم لأداء العمل,  وعلى ذلك فأن التسهيل الاجتماعي له أثر في رفع وزيادة أدائه بحضور الآخرين مما لو كان الفرد يعمل لوحده</a:t>
            </a:r>
          </a:p>
          <a:p>
            <a:r>
              <a:rPr lang="ar-SA" dirty="0" smtClean="0"/>
              <a:t>جاءت بعض الدراسات لتناقض هذه النتائج لذلك أصبح الاهتمام بدراسة:</a:t>
            </a:r>
          </a:p>
          <a:p>
            <a:r>
              <a:rPr lang="ar-SA" sz="2000" b="1" dirty="0" smtClean="0"/>
              <a:t>ما هي العوامل التي تؤدي إلى تحسن الأداء أو تدهوره بحضور الآخرين</a:t>
            </a:r>
            <a:endParaRPr lang="ar-SA" sz="2000" b="1" dirty="0"/>
          </a:p>
        </p:txBody>
      </p:sp>
    </p:spTree>
    <p:extLst>
      <p:ext uri="{BB962C8B-B14F-4D97-AF65-F5344CB8AC3E}">
        <p14:creationId xmlns:p14="http://schemas.microsoft.com/office/powerpoint/2010/main" val="403366933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718"/>
            <a:ext cx="7787208" cy="1371600"/>
          </a:xfrm>
        </p:spPr>
        <p:txBody>
          <a:bodyPr>
            <a:normAutofit/>
          </a:bodyPr>
          <a:lstStyle/>
          <a:p>
            <a:pPr algn="r"/>
            <a:r>
              <a:rPr lang="ar-SA" dirty="0" smtClean="0"/>
              <a:t>تفسيرات نظرية الدافع لأثر حضور الآخرين على الأداء </a:t>
            </a:r>
            <a:endParaRPr lang="ar-SA" dirty="0"/>
          </a:p>
        </p:txBody>
      </p:sp>
      <p:sp>
        <p:nvSpPr>
          <p:cNvPr id="3" name="عنصر نائب للمحتوى 2"/>
          <p:cNvSpPr>
            <a:spLocks noGrp="1"/>
          </p:cNvSpPr>
          <p:nvPr>
            <p:ph idx="1"/>
          </p:nvPr>
        </p:nvSpPr>
        <p:spPr/>
        <p:txBody>
          <a:bodyPr>
            <a:normAutofit/>
          </a:bodyPr>
          <a:lstStyle/>
          <a:p>
            <a:r>
              <a:rPr lang="ar-SA" sz="1800" dirty="0" smtClean="0"/>
              <a:t>1- مستوى الاستثارة وسهولة المهمة</a:t>
            </a:r>
          </a:p>
          <a:p>
            <a:r>
              <a:rPr lang="ar-SA" sz="1800" dirty="0" smtClean="0"/>
              <a:t>2- عوامل تقييم الذات</a:t>
            </a:r>
          </a:p>
          <a:p>
            <a:r>
              <a:rPr lang="ar-SA" sz="1800" dirty="0" smtClean="0"/>
              <a:t>مستوى الاستثارة: نظرية </a:t>
            </a:r>
            <a:r>
              <a:rPr lang="ar-SA" sz="1800" dirty="0" err="1" smtClean="0"/>
              <a:t>زاينس</a:t>
            </a:r>
            <a:r>
              <a:rPr lang="ar-SA" sz="1800" dirty="0" smtClean="0"/>
              <a:t> حاولت تفسير أن حضور الآخرين           زيادة الاستثارة أو الدافعية </a:t>
            </a:r>
            <a:r>
              <a:rPr lang="ar-SA" sz="1800" dirty="0"/>
              <a:t> </a:t>
            </a:r>
            <a:r>
              <a:rPr lang="ar-SA" sz="1800" dirty="0" smtClean="0"/>
              <a:t>       زيادة صدور الاستجابات المسيطرة(ألية)        تحسن أداء الفرد للمهمات السهلة ويضعف              في المهمات الصعبة .(الطباعة على الحاسب)</a:t>
            </a:r>
          </a:p>
          <a:p>
            <a:r>
              <a:rPr lang="ar-SA" sz="1800" dirty="0" smtClean="0"/>
              <a:t>وهي التي يتم تعلمها الفرد جيداً حتى أصبح يقوم بها  بشكل آلي.  فإن الشخص المتقن لعمله يتحس  أدائه  بعكس الذي لا يجيد العمل يتدهور أدائه بوجود الآخرين.</a:t>
            </a:r>
          </a:p>
          <a:p>
            <a:r>
              <a:rPr lang="ar-SA" sz="1800" dirty="0" smtClean="0"/>
              <a:t>2- عوامل تقييم الذات: وهناك ثلاثة فرضيات لاختبار </a:t>
            </a:r>
          </a:p>
          <a:p>
            <a:r>
              <a:rPr lang="ar-SA" sz="1800" dirty="0" smtClean="0"/>
              <a:t>أ- هاجس التقييم: ويرى أن الفرد يربط بين المكافأة والأداء الجيد, وبالتالي إن المكافأة والعقاب يرتبطان برضا الآخرين فالدافع هنا إذاً متعلم بسبب وجود الأخرين وليس ألي </a:t>
            </a:r>
            <a:r>
              <a:rPr lang="ar-SA" sz="1800" dirty="0"/>
              <a:t> </a:t>
            </a:r>
            <a:r>
              <a:rPr lang="ar-SA" sz="1800" dirty="0" smtClean="0"/>
              <a:t>أو غريزياً.</a:t>
            </a:r>
            <a:endParaRPr lang="ar-SA" sz="1800" dirty="0"/>
          </a:p>
        </p:txBody>
      </p:sp>
      <p:sp>
        <p:nvSpPr>
          <p:cNvPr id="6" name="سهم إلى اليسار 5"/>
          <p:cNvSpPr/>
          <p:nvPr/>
        </p:nvSpPr>
        <p:spPr>
          <a:xfrm flipV="1">
            <a:off x="2375756" y="3330703"/>
            <a:ext cx="180020"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7" name="سهم إلى اليسار 6"/>
          <p:cNvSpPr/>
          <p:nvPr/>
        </p:nvSpPr>
        <p:spPr>
          <a:xfrm>
            <a:off x="6192180" y="3541641"/>
            <a:ext cx="180020"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8" name="سهم إلى اليسار 7"/>
          <p:cNvSpPr/>
          <p:nvPr/>
        </p:nvSpPr>
        <p:spPr>
          <a:xfrm>
            <a:off x="3635896" y="3501008"/>
            <a:ext cx="354781" cy="863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344427773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ساسية">
  <a:themeElements>
    <a:clrScheme name="أساسية">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أساسي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ساسي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478</TotalTime>
  <Words>1383</Words>
  <Application>Microsoft Office PowerPoint</Application>
  <PresentationFormat>عرض على الشاشة (3:4)‏</PresentationFormat>
  <Paragraphs>104</Paragraphs>
  <Slides>18</Slides>
  <Notes>0</Notes>
  <HiddenSlides>0</HiddenSlides>
  <MMClips>0</MMClips>
  <ScaleCrop>false</ScaleCrop>
  <HeadingPairs>
    <vt:vector size="4" baseType="variant">
      <vt:variant>
        <vt:lpstr>نسق</vt:lpstr>
      </vt:variant>
      <vt:variant>
        <vt:i4>1</vt:i4>
      </vt:variant>
      <vt:variant>
        <vt:lpstr>عناوين الشرائح</vt:lpstr>
      </vt:variant>
      <vt:variant>
        <vt:i4>18</vt:i4>
      </vt:variant>
    </vt:vector>
  </HeadingPairs>
  <TitlesOfParts>
    <vt:vector size="19" baseType="lpstr">
      <vt:lpstr>أساسية</vt:lpstr>
      <vt:lpstr>التأثير الاجتماعي</vt:lpstr>
      <vt:lpstr>قضايا المناقشة</vt:lpstr>
      <vt:lpstr>مفهوم التأثير الاجتماعي</vt:lpstr>
      <vt:lpstr>التأثير الاجتماعي</vt:lpstr>
      <vt:lpstr>مظاهر التأثير الاجتماعي في الحياة اليومية</vt:lpstr>
      <vt:lpstr>مظاهر ونتائج التأثير الاجتماعي</vt:lpstr>
      <vt:lpstr>تأثيرات مجرد حضور الآخرين على أداء الفرد</vt:lpstr>
      <vt:lpstr>أثر التسهيل الاجتماعي وتفسيراته</vt:lpstr>
      <vt:lpstr>تفسيرات نظرية الدافع لأثر حضور الآخرين على الأداء </vt:lpstr>
      <vt:lpstr>تفسيرات نظرية الدافع لأثر حضور الآخرين على الأداء </vt:lpstr>
      <vt:lpstr>تفسير المعالجة المعلوماتية –لأثر التسهيل الاجتماعي</vt:lpstr>
      <vt:lpstr>أثر رينغمان بين فقدان التآزر والدافعية</vt:lpstr>
      <vt:lpstr>أثر التقاعس الاجتماعي وتفسيراته</vt:lpstr>
      <vt:lpstr>حلول لمشكلة التقاعس الاجتماعي</vt:lpstr>
      <vt:lpstr>عمليات تأثر أحكام الأفراد بتفاعلهم</vt:lpstr>
      <vt:lpstr>الأسس القوة واستراتيجيات التأثير الاجتماعي</vt:lpstr>
      <vt:lpstr>أسس القوة لدى الشخص المؤثر</vt:lpstr>
      <vt:lpstr>قضايا تمت مناقشتها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التأثير الاجتماعي</dc:title>
  <dc:creator>asus</dc:creator>
  <cp:lastModifiedBy>hams</cp:lastModifiedBy>
  <cp:revision>49</cp:revision>
  <dcterms:created xsi:type="dcterms:W3CDTF">2013-11-03T19:59:23Z</dcterms:created>
  <dcterms:modified xsi:type="dcterms:W3CDTF">2016-02-12T11:48:06Z</dcterms:modified>
</cp:coreProperties>
</file>