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3"/>
    <p:restoredTop sz="93652"/>
  </p:normalViewPr>
  <p:slideViewPr>
    <p:cSldViewPr snapToGrid="0" snapToObjects="1">
      <p:cViewPr varScale="1">
        <p:scale>
          <a:sx n="103" d="100"/>
          <a:sy n="103" d="100"/>
        </p:scale>
        <p:origin x="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2C3E68-77B4-3A46-819D-6F32444CE473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4E9139-287B-C248-8049-489484E41429}">
      <dgm:prSet phldrT="[Text]" custT="1"/>
      <dgm:spPr/>
      <dgm:t>
        <a:bodyPr/>
        <a:lstStyle/>
        <a:p>
          <a:pPr rtl="1"/>
          <a:r>
            <a:rPr lang="ar-SA" sz="3200" dirty="0" smtClean="0"/>
            <a:t>المزيج التسويقي</a:t>
          </a:r>
          <a:endParaRPr lang="en-US" sz="3200" dirty="0"/>
        </a:p>
      </dgm:t>
    </dgm:pt>
    <dgm:pt modelId="{405B27F7-C686-6645-8D5C-EC57E368102C}" type="parTrans" cxnId="{A4CADC6E-D39B-E540-8D9D-6DC388CF3285}">
      <dgm:prSet/>
      <dgm:spPr/>
      <dgm:t>
        <a:bodyPr/>
        <a:lstStyle/>
        <a:p>
          <a:endParaRPr lang="en-US"/>
        </a:p>
      </dgm:t>
    </dgm:pt>
    <dgm:pt modelId="{CCE130FE-CE04-B044-94FD-8B0323A49225}" type="sibTrans" cxnId="{A4CADC6E-D39B-E540-8D9D-6DC388CF3285}">
      <dgm:prSet/>
      <dgm:spPr/>
      <dgm:t>
        <a:bodyPr/>
        <a:lstStyle/>
        <a:p>
          <a:endParaRPr lang="en-US"/>
        </a:p>
      </dgm:t>
    </dgm:pt>
    <dgm:pt modelId="{244C3EAF-32FA-E647-A687-F3F1EDE1F83F}">
      <dgm:prSet phldrT="[Text]" custT="1"/>
      <dgm:spPr/>
      <dgm:t>
        <a:bodyPr/>
        <a:lstStyle/>
        <a:p>
          <a:pPr rtl="1"/>
          <a:r>
            <a:rPr lang="ar-SA" sz="2800" dirty="0" smtClean="0"/>
            <a:t>المنتج</a:t>
          </a:r>
          <a:endParaRPr lang="en-US" sz="2800" dirty="0"/>
        </a:p>
      </dgm:t>
    </dgm:pt>
    <dgm:pt modelId="{A6015D0A-5DF7-6D45-81F6-0BF671FC5F70}" type="parTrans" cxnId="{DE4DF7EB-499D-7B46-A25F-3DB9CEE52D77}">
      <dgm:prSet/>
      <dgm:spPr/>
      <dgm:t>
        <a:bodyPr/>
        <a:lstStyle/>
        <a:p>
          <a:endParaRPr lang="en-US"/>
        </a:p>
      </dgm:t>
    </dgm:pt>
    <dgm:pt modelId="{CA1F33B9-F6FD-824E-9464-055A6FE9780F}" type="sibTrans" cxnId="{DE4DF7EB-499D-7B46-A25F-3DB9CEE52D77}">
      <dgm:prSet/>
      <dgm:spPr/>
      <dgm:t>
        <a:bodyPr/>
        <a:lstStyle/>
        <a:p>
          <a:endParaRPr lang="en-US"/>
        </a:p>
      </dgm:t>
    </dgm:pt>
    <dgm:pt modelId="{B63E4C43-D487-3B42-9576-7CA44624D4DA}">
      <dgm:prSet phldrT="[Text]" custT="1"/>
      <dgm:spPr/>
      <dgm:t>
        <a:bodyPr/>
        <a:lstStyle/>
        <a:p>
          <a:pPr rtl="1"/>
          <a:r>
            <a:rPr lang="ar-SA" sz="2800" dirty="0" smtClean="0"/>
            <a:t>السعر</a:t>
          </a:r>
          <a:endParaRPr lang="en-US" sz="2800" dirty="0"/>
        </a:p>
      </dgm:t>
    </dgm:pt>
    <dgm:pt modelId="{BAE71876-D2D3-284C-97A1-4AE7C79A3E7B}" type="parTrans" cxnId="{5E37306B-F18F-C740-9680-41B6F8992816}">
      <dgm:prSet/>
      <dgm:spPr/>
      <dgm:t>
        <a:bodyPr/>
        <a:lstStyle/>
        <a:p>
          <a:endParaRPr lang="en-US"/>
        </a:p>
      </dgm:t>
    </dgm:pt>
    <dgm:pt modelId="{7237F5C6-2B11-024A-9371-3F58B4B56027}" type="sibTrans" cxnId="{5E37306B-F18F-C740-9680-41B6F8992816}">
      <dgm:prSet/>
      <dgm:spPr/>
      <dgm:t>
        <a:bodyPr/>
        <a:lstStyle/>
        <a:p>
          <a:endParaRPr lang="en-US"/>
        </a:p>
      </dgm:t>
    </dgm:pt>
    <dgm:pt modelId="{BEA4DFB1-4594-E64C-9057-5B9420CAACE2}">
      <dgm:prSet phldrT="[Text]" custT="1"/>
      <dgm:spPr/>
      <dgm:t>
        <a:bodyPr/>
        <a:lstStyle/>
        <a:p>
          <a:pPr rtl="1"/>
          <a:r>
            <a:rPr lang="ar-SA" sz="2800" dirty="0" smtClean="0"/>
            <a:t>الترويج </a:t>
          </a:r>
          <a:endParaRPr lang="en-US" sz="2800" dirty="0"/>
        </a:p>
      </dgm:t>
    </dgm:pt>
    <dgm:pt modelId="{3898B578-CBB9-6349-B6C6-0940087BBEAF}" type="parTrans" cxnId="{4AE88F6D-D88D-CC4F-8322-2E1586EB3C62}">
      <dgm:prSet/>
      <dgm:spPr/>
      <dgm:t>
        <a:bodyPr/>
        <a:lstStyle/>
        <a:p>
          <a:endParaRPr lang="en-US"/>
        </a:p>
      </dgm:t>
    </dgm:pt>
    <dgm:pt modelId="{C1C852C6-3589-9A49-9D8C-87A95632CC44}" type="sibTrans" cxnId="{4AE88F6D-D88D-CC4F-8322-2E1586EB3C62}">
      <dgm:prSet/>
      <dgm:spPr/>
      <dgm:t>
        <a:bodyPr/>
        <a:lstStyle/>
        <a:p>
          <a:endParaRPr lang="en-US"/>
        </a:p>
      </dgm:t>
    </dgm:pt>
    <dgm:pt modelId="{C2389629-CC89-D74E-B9A4-55C2064472EA}">
      <dgm:prSet phldrT="[Text]" custT="1"/>
      <dgm:spPr/>
      <dgm:t>
        <a:bodyPr/>
        <a:lstStyle/>
        <a:p>
          <a:pPr rtl="1"/>
          <a:r>
            <a:rPr lang="ar-SA" sz="2800" dirty="0" smtClean="0"/>
            <a:t>التوزيع</a:t>
          </a:r>
          <a:endParaRPr lang="en-US" sz="2800" dirty="0"/>
        </a:p>
      </dgm:t>
    </dgm:pt>
    <dgm:pt modelId="{B5C1D1EC-82DB-F34A-937A-1A2EAF9F0E92}" type="parTrans" cxnId="{39F87B22-FA2C-484B-8255-0A8FB5E60729}">
      <dgm:prSet/>
      <dgm:spPr/>
      <dgm:t>
        <a:bodyPr/>
        <a:lstStyle/>
        <a:p>
          <a:endParaRPr lang="en-US"/>
        </a:p>
      </dgm:t>
    </dgm:pt>
    <dgm:pt modelId="{11C767EC-738B-C14B-BCDC-2C9AC71E23BB}" type="sibTrans" cxnId="{39F87B22-FA2C-484B-8255-0A8FB5E60729}">
      <dgm:prSet/>
      <dgm:spPr/>
      <dgm:t>
        <a:bodyPr/>
        <a:lstStyle/>
        <a:p>
          <a:pPr rtl="1"/>
          <a:endParaRPr lang="en-US"/>
        </a:p>
      </dgm:t>
    </dgm:pt>
    <dgm:pt modelId="{3F43E2F3-DB9C-E146-9965-1EDC6A49C54D}" type="pres">
      <dgm:prSet presAssocID="{7B2C3E68-77B4-3A46-819D-6F32444CE473}" presName="composite" presStyleCnt="0">
        <dgm:presLayoutVars>
          <dgm:chMax val="1"/>
          <dgm:dir/>
          <dgm:resizeHandles val="exact"/>
        </dgm:presLayoutVars>
      </dgm:prSet>
      <dgm:spPr/>
    </dgm:pt>
    <dgm:pt modelId="{33EC61EC-5549-8F4E-8F39-1A62BDB43810}" type="pres">
      <dgm:prSet presAssocID="{7B2C3E68-77B4-3A46-819D-6F32444CE473}" presName="radial" presStyleCnt="0">
        <dgm:presLayoutVars>
          <dgm:animLvl val="ctr"/>
        </dgm:presLayoutVars>
      </dgm:prSet>
      <dgm:spPr/>
    </dgm:pt>
    <dgm:pt modelId="{06B303AE-FE6F-E54F-91D1-AFCB9EE317F3}" type="pres">
      <dgm:prSet presAssocID="{EE4E9139-287B-C248-8049-489484E41429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41248CF7-E3B0-C548-8BAD-7C30DC424847}" type="pres">
      <dgm:prSet presAssocID="{244C3EAF-32FA-E647-A687-F3F1EDE1F83F}" presName="node" presStyleLbl="vennNode1" presStyleIdx="1" presStyleCnt="5">
        <dgm:presLayoutVars>
          <dgm:bulletEnabled val="1"/>
        </dgm:presLayoutVars>
      </dgm:prSet>
      <dgm:spPr/>
    </dgm:pt>
    <dgm:pt modelId="{1035915D-3077-1A48-A80C-1F78F597CE75}" type="pres">
      <dgm:prSet presAssocID="{B63E4C43-D487-3B42-9576-7CA44624D4DA}" presName="node" presStyleLbl="vennNode1" presStyleIdx="2" presStyleCnt="5">
        <dgm:presLayoutVars>
          <dgm:bulletEnabled val="1"/>
        </dgm:presLayoutVars>
      </dgm:prSet>
      <dgm:spPr/>
    </dgm:pt>
    <dgm:pt modelId="{90E44D42-5BB9-C541-BBAA-8FF848419B26}" type="pres">
      <dgm:prSet presAssocID="{BEA4DFB1-4594-E64C-9057-5B9420CAACE2}" presName="node" presStyleLbl="vennNode1" presStyleIdx="3" presStyleCnt="5">
        <dgm:presLayoutVars>
          <dgm:bulletEnabled val="1"/>
        </dgm:presLayoutVars>
      </dgm:prSet>
      <dgm:spPr/>
    </dgm:pt>
    <dgm:pt modelId="{843023CD-DD3F-2B43-AECE-4C19E1A9B0FA}" type="pres">
      <dgm:prSet presAssocID="{C2389629-CC89-D74E-B9A4-55C2064472EA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DE4DF7EB-499D-7B46-A25F-3DB9CEE52D77}" srcId="{EE4E9139-287B-C248-8049-489484E41429}" destId="{244C3EAF-32FA-E647-A687-F3F1EDE1F83F}" srcOrd="0" destOrd="0" parTransId="{A6015D0A-5DF7-6D45-81F6-0BF671FC5F70}" sibTransId="{CA1F33B9-F6FD-824E-9464-055A6FE9780F}"/>
    <dgm:cxn modelId="{39F87B22-FA2C-484B-8255-0A8FB5E60729}" srcId="{EE4E9139-287B-C248-8049-489484E41429}" destId="{C2389629-CC89-D74E-B9A4-55C2064472EA}" srcOrd="3" destOrd="0" parTransId="{B5C1D1EC-82DB-F34A-937A-1A2EAF9F0E92}" sibTransId="{11C767EC-738B-C14B-BCDC-2C9AC71E23BB}"/>
    <dgm:cxn modelId="{A4CADC6E-D39B-E540-8D9D-6DC388CF3285}" srcId="{7B2C3E68-77B4-3A46-819D-6F32444CE473}" destId="{EE4E9139-287B-C248-8049-489484E41429}" srcOrd="0" destOrd="0" parTransId="{405B27F7-C686-6645-8D5C-EC57E368102C}" sibTransId="{CCE130FE-CE04-B044-94FD-8B0323A49225}"/>
    <dgm:cxn modelId="{4AE88F6D-D88D-CC4F-8322-2E1586EB3C62}" srcId="{EE4E9139-287B-C248-8049-489484E41429}" destId="{BEA4DFB1-4594-E64C-9057-5B9420CAACE2}" srcOrd="2" destOrd="0" parTransId="{3898B578-CBB9-6349-B6C6-0940087BBEAF}" sibTransId="{C1C852C6-3589-9A49-9D8C-87A95632CC44}"/>
    <dgm:cxn modelId="{C37C1D8D-E65E-4A4C-BFCC-97B6C9DCE51A}" type="presOf" srcId="{EE4E9139-287B-C248-8049-489484E41429}" destId="{06B303AE-FE6F-E54F-91D1-AFCB9EE317F3}" srcOrd="0" destOrd="0" presId="urn:microsoft.com/office/officeart/2005/8/layout/radial3"/>
    <dgm:cxn modelId="{27936933-B521-9844-9951-6BE89DB63E65}" type="presOf" srcId="{B63E4C43-D487-3B42-9576-7CA44624D4DA}" destId="{1035915D-3077-1A48-A80C-1F78F597CE75}" srcOrd="0" destOrd="0" presId="urn:microsoft.com/office/officeart/2005/8/layout/radial3"/>
    <dgm:cxn modelId="{2E201E21-CA3A-4245-A043-A2390C138012}" type="presOf" srcId="{7B2C3E68-77B4-3A46-819D-6F32444CE473}" destId="{3F43E2F3-DB9C-E146-9965-1EDC6A49C54D}" srcOrd="0" destOrd="0" presId="urn:microsoft.com/office/officeart/2005/8/layout/radial3"/>
    <dgm:cxn modelId="{0DD403D3-8880-D042-B108-0FEE71F86F09}" type="presOf" srcId="{244C3EAF-32FA-E647-A687-F3F1EDE1F83F}" destId="{41248CF7-E3B0-C548-8BAD-7C30DC424847}" srcOrd="0" destOrd="0" presId="urn:microsoft.com/office/officeart/2005/8/layout/radial3"/>
    <dgm:cxn modelId="{CF3EC0F7-C7E1-DD43-B47A-B8853C981477}" type="presOf" srcId="{BEA4DFB1-4594-E64C-9057-5B9420CAACE2}" destId="{90E44D42-5BB9-C541-BBAA-8FF848419B26}" srcOrd="0" destOrd="0" presId="urn:microsoft.com/office/officeart/2005/8/layout/radial3"/>
    <dgm:cxn modelId="{3F86557D-E0BC-A443-BFD9-97EB2BC253E4}" type="presOf" srcId="{C2389629-CC89-D74E-B9A4-55C2064472EA}" destId="{843023CD-DD3F-2B43-AECE-4C19E1A9B0FA}" srcOrd="0" destOrd="0" presId="urn:microsoft.com/office/officeart/2005/8/layout/radial3"/>
    <dgm:cxn modelId="{5E37306B-F18F-C740-9680-41B6F8992816}" srcId="{EE4E9139-287B-C248-8049-489484E41429}" destId="{B63E4C43-D487-3B42-9576-7CA44624D4DA}" srcOrd="1" destOrd="0" parTransId="{BAE71876-D2D3-284C-97A1-4AE7C79A3E7B}" sibTransId="{7237F5C6-2B11-024A-9371-3F58B4B56027}"/>
    <dgm:cxn modelId="{F781FBFD-2B60-E34A-AA09-1511FCF65F9C}" type="presParOf" srcId="{3F43E2F3-DB9C-E146-9965-1EDC6A49C54D}" destId="{33EC61EC-5549-8F4E-8F39-1A62BDB43810}" srcOrd="0" destOrd="0" presId="urn:microsoft.com/office/officeart/2005/8/layout/radial3"/>
    <dgm:cxn modelId="{D74A42C4-3E87-1F42-B19C-C2CB7E24F8E3}" type="presParOf" srcId="{33EC61EC-5549-8F4E-8F39-1A62BDB43810}" destId="{06B303AE-FE6F-E54F-91D1-AFCB9EE317F3}" srcOrd="0" destOrd="0" presId="urn:microsoft.com/office/officeart/2005/8/layout/radial3"/>
    <dgm:cxn modelId="{807BCDF5-4D3B-5A47-B4AE-87639065EB0A}" type="presParOf" srcId="{33EC61EC-5549-8F4E-8F39-1A62BDB43810}" destId="{41248CF7-E3B0-C548-8BAD-7C30DC424847}" srcOrd="1" destOrd="0" presId="urn:microsoft.com/office/officeart/2005/8/layout/radial3"/>
    <dgm:cxn modelId="{37DFEB6A-D1A2-F944-8A55-853BE56C0607}" type="presParOf" srcId="{33EC61EC-5549-8F4E-8F39-1A62BDB43810}" destId="{1035915D-3077-1A48-A80C-1F78F597CE75}" srcOrd="2" destOrd="0" presId="urn:microsoft.com/office/officeart/2005/8/layout/radial3"/>
    <dgm:cxn modelId="{731ADEE0-86C9-884F-A861-E730E7554BF6}" type="presParOf" srcId="{33EC61EC-5549-8F4E-8F39-1A62BDB43810}" destId="{90E44D42-5BB9-C541-BBAA-8FF848419B26}" srcOrd="3" destOrd="0" presId="urn:microsoft.com/office/officeart/2005/8/layout/radial3"/>
    <dgm:cxn modelId="{5E267E3C-13AF-6442-9BB5-0B03320FAE45}" type="presParOf" srcId="{33EC61EC-5549-8F4E-8F39-1A62BDB43810}" destId="{843023CD-DD3F-2B43-AECE-4C19E1A9B0FA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2F28A9-BF70-5041-B4F2-9ECF9801D717}" type="doc">
      <dgm:prSet loTypeId="urn:microsoft.com/office/officeart/2005/8/layout/radial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305BFB-46BD-1F46-937D-5995CF223204}">
      <dgm:prSet phldrT="[Text]"/>
      <dgm:spPr/>
      <dgm:t>
        <a:bodyPr/>
        <a:lstStyle/>
        <a:p>
          <a:pPr rtl="1"/>
          <a:r>
            <a:rPr lang="ar-SA" dirty="0" smtClean="0"/>
            <a:t>المزيج الترويجي</a:t>
          </a:r>
          <a:endParaRPr lang="en-US" dirty="0"/>
        </a:p>
      </dgm:t>
    </dgm:pt>
    <dgm:pt modelId="{19118DE8-DD45-0D4F-83B5-0B0C532B2F12}" type="parTrans" cxnId="{80807107-964C-0449-9C4F-F56EE731A0AA}">
      <dgm:prSet/>
      <dgm:spPr/>
      <dgm:t>
        <a:bodyPr/>
        <a:lstStyle/>
        <a:p>
          <a:endParaRPr lang="en-US"/>
        </a:p>
      </dgm:t>
    </dgm:pt>
    <dgm:pt modelId="{9BA5F5C4-859A-2D45-A00A-E603C7EA3A9E}" type="sibTrans" cxnId="{80807107-964C-0449-9C4F-F56EE731A0AA}">
      <dgm:prSet/>
      <dgm:spPr/>
      <dgm:t>
        <a:bodyPr/>
        <a:lstStyle/>
        <a:p>
          <a:endParaRPr lang="en-US"/>
        </a:p>
      </dgm:t>
    </dgm:pt>
    <dgm:pt modelId="{E9F581E2-3134-5141-9F5E-A7997F9B1102}">
      <dgm:prSet phldrT="[Text]" custT="1"/>
      <dgm:spPr/>
      <dgm:t>
        <a:bodyPr/>
        <a:lstStyle/>
        <a:p>
          <a:pPr rtl="1"/>
          <a:r>
            <a:rPr lang="ar-SA" sz="1800" dirty="0" smtClean="0"/>
            <a:t>الإعلان</a:t>
          </a:r>
          <a:endParaRPr lang="en-US" sz="1800" dirty="0"/>
        </a:p>
      </dgm:t>
    </dgm:pt>
    <dgm:pt modelId="{E0BD1A4B-AD62-E947-939D-0CA530188EA6}" type="parTrans" cxnId="{1BF1D14A-20EC-1E4F-B91B-58D1AD8EDE30}">
      <dgm:prSet/>
      <dgm:spPr/>
      <dgm:t>
        <a:bodyPr/>
        <a:lstStyle/>
        <a:p>
          <a:endParaRPr lang="en-US"/>
        </a:p>
      </dgm:t>
    </dgm:pt>
    <dgm:pt modelId="{49C0DD63-B5D5-0140-A7A6-5F849E366D05}" type="sibTrans" cxnId="{1BF1D14A-20EC-1E4F-B91B-58D1AD8EDE30}">
      <dgm:prSet/>
      <dgm:spPr/>
      <dgm:t>
        <a:bodyPr/>
        <a:lstStyle/>
        <a:p>
          <a:endParaRPr lang="en-US"/>
        </a:p>
      </dgm:t>
    </dgm:pt>
    <dgm:pt modelId="{55724624-591E-4547-9A39-1C0D4E30861B}">
      <dgm:prSet phldrT="[Text]" custT="1"/>
      <dgm:spPr/>
      <dgm:t>
        <a:bodyPr/>
        <a:lstStyle/>
        <a:p>
          <a:pPr rtl="1"/>
          <a:r>
            <a:rPr lang="ar-SA" sz="1800" dirty="0" smtClean="0"/>
            <a:t>البيع الشخصي</a:t>
          </a:r>
          <a:endParaRPr lang="en-US" sz="1800" dirty="0"/>
        </a:p>
      </dgm:t>
    </dgm:pt>
    <dgm:pt modelId="{0D3A9AE4-A7AF-454D-AA87-2BFD8EC5778A}" type="parTrans" cxnId="{01A7AC88-F01D-E04C-ACBF-2BB2ABF2D0F4}">
      <dgm:prSet/>
      <dgm:spPr/>
      <dgm:t>
        <a:bodyPr/>
        <a:lstStyle/>
        <a:p>
          <a:endParaRPr lang="en-US"/>
        </a:p>
      </dgm:t>
    </dgm:pt>
    <dgm:pt modelId="{6E385CC8-1A81-CD49-8E5C-BDA777E7FE48}" type="sibTrans" cxnId="{01A7AC88-F01D-E04C-ACBF-2BB2ABF2D0F4}">
      <dgm:prSet/>
      <dgm:spPr/>
      <dgm:t>
        <a:bodyPr/>
        <a:lstStyle/>
        <a:p>
          <a:endParaRPr lang="en-US"/>
        </a:p>
      </dgm:t>
    </dgm:pt>
    <dgm:pt modelId="{41E83D3A-5116-E34F-961D-65C862810377}">
      <dgm:prSet phldrT="[Text]" custT="1"/>
      <dgm:spPr/>
      <dgm:t>
        <a:bodyPr/>
        <a:lstStyle/>
        <a:p>
          <a:pPr rtl="1"/>
          <a:r>
            <a:rPr lang="ar-SA" sz="1800" dirty="0" smtClean="0"/>
            <a:t>العلاقات العامة و النشر</a:t>
          </a:r>
          <a:endParaRPr lang="en-US" sz="1800" dirty="0"/>
        </a:p>
      </dgm:t>
    </dgm:pt>
    <dgm:pt modelId="{EF09473A-3714-0D4A-9823-A1875EB4A7D9}" type="parTrans" cxnId="{A87BE217-95AC-6C47-9337-F8B517192B73}">
      <dgm:prSet/>
      <dgm:spPr/>
      <dgm:t>
        <a:bodyPr/>
        <a:lstStyle/>
        <a:p>
          <a:endParaRPr lang="en-US"/>
        </a:p>
      </dgm:t>
    </dgm:pt>
    <dgm:pt modelId="{F6FDEE03-2890-984D-B057-A10792307812}" type="sibTrans" cxnId="{A87BE217-95AC-6C47-9337-F8B517192B73}">
      <dgm:prSet/>
      <dgm:spPr/>
      <dgm:t>
        <a:bodyPr/>
        <a:lstStyle/>
        <a:p>
          <a:endParaRPr lang="en-US"/>
        </a:p>
      </dgm:t>
    </dgm:pt>
    <dgm:pt modelId="{6A740F26-F20C-E045-894A-FECDF89ABBBD}">
      <dgm:prSet phldrT="[Text]" custT="1"/>
      <dgm:spPr/>
      <dgm:t>
        <a:bodyPr/>
        <a:lstStyle/>
        <a:p>
          <a:pPr rtl="1"/>
          <a:r>
            <a:rPr lang="ar-SA" sz="1800" dirty="0" smtClean="0"/>
            <a:t>تنشيط المبيعات</a:t>
          </a:r>
          <a:endParaRPr lang="en-US" sz="1800" dirty="0"/>
        </a:p>
      </dgm:t>
    </dgm:pt>
    <dgm:pt modelId="{73733119-A085-AA4A-A8AF-BED898F5E96A}" type="parTrans" cxnId="{4EBE2C79-B53A-3943-90E0-975D6259A12E}">
      <dgm:prSet/>
      <dgm:spPr/>
      <dgm:t>
        <a:bodyPr/>
        <a:lstStyle/>
        <a:p>
          <a:endParaRPr lang="en-US"/>
        </a:p>
      </dgm:t>
    </dgm:pt>
    <dgm:pt modelId="{878C6C70-CCFC-E647-B5A0-BD3487FC2FB7}" type="sibTrans" cxnId="{4EBE2C79-B53A-3943-90E0-975D6259A12E}">
      <dgm:prSet/>
      <dgm:spPr/>
      <dgm:t>
        <a:bodyPr/>
        <a:lstStyle/>
        <a:p>
          <a:pPr rtl="1"/>
          <a:endParaRPr lang="en-US"/>
        </a:p>
      </dgm:t>
    </dgm:pt>
    <dgm:pt modelId="{CC5A8BA7-5674-1B40-975B-9C76A417933C}" type="pres">
      <dgm:prSet presAssocID="{A92F28A9-BF70-5041-B4F2-9ECF9801D717}" presName="composite" presStyleCnt="0">
        <dgm:presLayoutVars>
          <dgm:chMax val="1"/>
          <dgm:dir/>
          <dgm:resizeHandles val="exact"/>
        </dgm:presLayoutVars>
      </dgm:prSet>
      <dgm:spPr/>
    </dgm:pt>
    <dgm:pt modelId="{AAC7DC06-6C6B-094F-83D6-70B7C8E448DA}" type="pres">
      <dgm:prSet presAssocID="{A92F28A9-BF70-5041-B4F2-9ECF9801D717}" presName="radial" presStyleCnt="0">
        <dgm:presLayoutVars>
          <dgm:animLvl val="ctr"/>
        </dgm:presLayoutVars>
      </dgm:prSet>
      <dgm:spPr/>
    </dgm:pt>
    <dgm:pt modelId="{76B737C7-57B6-8946-9310-ABBE15C5F855}" type="pres">
      <dgm:prSet presAssocID="{7E305BFB-46BD-1F46-937D-5995CF223204}" presName="centerShape" presStyleLbl="vennNode1" presStyleIdx="0" presStyleCnt="5"/>
      <dgm:spPr/>
    </dgm:pt>
    <dgm:pt modelId="{D04545E8-57EE-C44A-A41B-8086BD90B02C}" type="pres">
      <dgm:prSet presAssocID="{E9F581E2-3134-5141-9F5E-A7997F9B1102}" presName="node" presStyleLbl="vennNode1" presStyleIdx="1" presStyleCnt="5">
        <dgm:presLayoutVars>
          <dgm:bulletEnabled val="1"/>
        </dgm:presLayoutVars>
      </dgm:prSet>
      <dgm:spPr/>
    </dgm:pt>
    <dgm:pt modelId="{405D8B58-B229-1F47-BA4E-56AFE9942965}" type="pres">
      <dgm:prSet presAssocID="{55724624-591E-4547-9A39-1C0D4E30861B}" presName="node" presStyleLbl="vennNode1" presStyleIdx="2" presStyleCnt="5">
        <dgm:presLayoutVars>
          <dgm:bulletEnabled val="1"/>
        </dgm:presLayoutVars>
      </dgm:prSet>
      <dgm:spPr/>
    </dgm:pt>
    <dgm:pt modelId="{77B537BF-6DB3-AE4F-A928-4566BCE9EC8A}" type="pres">
      <dgm:prSet presAssocID="{41E83D3A-5116-E34F-961D-65C862810377}" presName="node" presStyleLbl="vennNode1" presStyleIdx="3" presStyleCnt="5">
        <dgm:presLayoutVars>
          <dgm:bulletEnabled val="1"/>
        </dgm:presLayoutVars>
      </dgm:prSet>
      <dgm:spPr/>
    </dgm:pt>
    <dgm:pt modelId="{647390B8-ADCE-3A43-9F0C-4EBCEAF31ECD}" type="pres">
      <dgm:prSet presAssocID="{6A740F26-F20C-E045-894A-FECDF89ABBBD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80807107-964C-0449-9C4F-F56EE731A0AA}" srcId="{A92F28A9-BF70-5041-B4F2-9ECF9801D717}" destId="{7E305BFB-46BD-1F46-937D-5995CF223204}" srcOrd="0" destOrd="0" parTransId="{19118DE8-DD45-0D4F-83B5-0B0C532B2F12}" sibTransId="{9BA5F5C4-859A-2D45-A00A-E603C7EA3A9E}"/>
    <dgm:cxn modelId="{69C3C646-B0C1-8248-B83E-F59CA1814116}" type="presOf" srcId="{6A740F26-F20C-E045-894A-FECDF89ABBBD}" destId="{647390B8-ADCE-3A43-9F0C-4EBCEAF31ECD}" srcOrd="0" destOrd="0" presId="urn:microsoft.com/office/officeart/2005/8/layout/radial3"/>
    <dgm:cxn modelId="{E4D9DA40-B8EF-D145-B806-48EA9B635E40}" type="presOf" srcId="{41E83D3A-5116-E34F-961D-65C862810377}" destId="{77B537BF-6DB3-AE4F-A928-4566BCE9EC8A}" srcOrd="0" destOrd="0" presId="urn:microsoft.com/office/officeart/2005/8/layout/radial3"/>
    <dgm:cxn modelId="{A87BE217-95AC-6C47-9337-F8B517192B73}" srcId="{7E305BFB-46BD-1F46-937D-5995CF223204}" destId="{41E83D3A-5116-E34F-961D-65C862810377}" srcOrd="2" destOrd="0" parTransId="{EF09473A-3714-0D4A-9823-A1875EB4A7D9}" sibTransId="{F6FDEE03-2890-984D-B057-A10792307812}"/>
    <dgm:cxn modelId="{1BF1D14A-20EC-1E4F-B91B-58D1AD8EDE30}" srcId="{7E305BFB-46BD-1F46-937D-5995CF223204}" destId="{E9F581E2-3134-5141-9F5E-A7997F9B1102}" srcOrd="0" destOrd="0" parTransId="{E0BD1A4B-AD62-E947-939D-0CA530188EA6}" sibTransId="{49C0DD63-B5D5-0140-A7A6-5F849E366D05}"/>
    <dgm:cxn modelId="{01A7AC88-F01D-E04C-ACBF-2BB2ABF2D0F4}" srcId="{7E305BFB-46BD-1F46-937D-5995CF223204}" destId="{55724624-591E-4547-9A39-1C0D4E30861B}" srcOrd="1" destOrd="0" parTransId="{0D3A9AE4-A7AF-454D-AA87-2BFD8EC5778A}" sibTransId="{6E385CC8-1A81-CD49-8E5C-BDA777E7FE48}"/>
    <dgm:cxn modelId="{A07863A4-C117-EC49-B0DA-C58C64ED77D5}" type="presOf" srcId="{7E305BFB-46BD-1F46-937D-5995CF223204}" destId="{76B737C7-57B6-8946-9310-ABBE15C5F855}" srcOrd="0" destOrd="0" presId="urn:microsoft.com/office/officeart/2005/8/layout/radial3"/>
    <dgm:cxn modelId="{7FC32249-70B3-1E4F-8546-6F4CA8BE7955}" type="presOf" srcId="{E9F581E2-3134-5141-9F5E-A7997F9B1102}" destId="{D04545E8-57EE-C44A-A41B-8086BD90B02C}" srcOrd="0" destOrd="0" presId="urn:microsoft.com/office/officeart/2005/8/layout/radial3"/>
    <dgm:cxn modelId="{7F8A1C27-D118-0648-BB81-9A48FCD5B858}" type="presOf" srcId="{A92F28A9-BF70-5041-B4F2-9ECF9801D717}" destId="{CC5A8BA7-5674-1B40-975B-9C76A417933C}" srcOrd="0" destOrd="0" presId="urn:microsoft.com/office/officeart/2005/8/layout/radial3"/>
    <dgm:cxn modelId="{FDF1F885-4A1E-AA47-B634-B11CB69F265B}" type="presOf" srcId="{55724624-591E-4547-9A39-1C0D4E30861B}" destId="{405D8B58-B229-1F47-BA4E-56AFE9942965}" srcOrd="0" destOrd="0" presId="urn:microsoft.com/office/officeart/2005/8/layout/radial3"/>
    <dgm:cxn modelId="{4EBE2C79-B53A-3943-90E0-975D6259A12E}" srcId="{7E305BFB-46BD-1F46-937D-5995CF223204}" destId="{6A740F26-F20C-E045-894A-FECDF89ABBBD}" srcOrd="3" destOrd="0" parTransId="{73733119-A085-AA4A-A8AF-BED898F5E96A}" sibTransId="{878C6C70-CCFC-E647-B5A0-BD3487FC2FB7}"/>
    <dgm:cxn modelId="{84ED6F75-5AAD-3A48-B245-45197E2BCB8A}" type="presParOf" srcId="{CC5A8BA7-5674-1B40-975B-9C76A417933C}" destId="{AAC7DC06-6C6B-094F-83D6-70B7C8E448DA}" srcOrd="0" destOrd="0" presId="urn:microsoft.com/office/officeart/2005/8/layout/radial3"/>
    <dgm:cxn modelId="{82B2983F-558B-8744-A1E5-30A7D9B4FF50}" type="presParOf" srcId="{AAC7DC06-6C6B-094F-83D6-70B7C8E448DA}" destId="{76B737C7-57B6-8946-9310-ABBE15C5F855}" srcOrd="0" destOrd="0" presId="urn:microsoft.com/office/officeart/2005/8/layout/radial3"/>
    <dgm:cxn modelId="{15D575D0-9DC1-1E47-AE0E-D04829668DB2}" type="presParOf" srcId="{AAC7DC06-6C6B-094F-83D6-70B7C8E448DA}" destId="{D04545E8-57EE-C44A-A41B-8086BD90B02C}" srcOrd="1" destOrd="0" presId="urn:microsoft.com/office/officeart/2005/8/layout/radial3"/>
    <dgm:cxn modelId="{93F97A21-9AF2-8E40-A273-2C024352C5A5}" type="presParOf" srcId="{AAC7DC06-6C6B-094F-83D6-70B7C8E448DA}" destId="{405D8B58-B229-1F47-BA4E-56AFE9942965}" srcOrd="2" destOrd="0" presId="urn:microsoft.com/office/officeart/2005/8/layout/radial3"/>
    <dgm:cxn modelId="{2F2A1F7A-A8E7-5144-BD49-553D1B4022A2}" type="presParOf" srcId="{AAC7DC06-6C6B-094F-83D6-70B7C8E448DA}" destId="{77B537BF-6DB3-AE4F-A928-4566BCE9EC8A}" srcOrd="3" destOrd="0" presId="urn:microsoft.com/office/officeart/2005/8/layout/radial3"/>
    <dgm:cxn modelId="{912487DC-CE67-B841-9B69-78FCEBD1A2C1}" type="presParOf" srcId="{AAC7DC06-6C6B-094F-83D6-70B7C8E448DA}" destId="{647390B8-ADCE-3A43-9F0C-4EBCEAF31ECD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303AE-FE6F-E54F-91D1-AFCB9EE317F3}">
      <dsp:nvSpPr>
        <dsp:cNvPr id="0" name=""/>
        <dsp:cNvSpPr/>
      </dsp:nvSpPr>
      <dsp:spPr>
        <a:xfrm>
          <a:off x="3942191" y="1254596"/>
          <a:ext cx="3125487" cy="312548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المزيج التسويقي</a:t>
          </a:r>
          <a:endParaRPr lang="en-US" sz="3200" kern="1200" dirty="0"/>
        </a:p>
      </dsp:txBody>
      <dsp:txXfrm>
        <a:off x="4399908" y="1712313"/>
        <a:ext cx="2210053" cy="2210053"/>
      </dsp:txXfrm>
    </dsp:sp>
    <dsp:sp modelId="{41248CF7-E3B0-C548-8BAD-7C30DC424847}">
      <dsp:nvSpPr>
        <dsp:cNvPr id="0" name=""/>
        <dsp:cNvSpPr/>
      </dsp:nvSpPr>
      <dsp:spPr>
        <a:xfrm>
          <a:off x="4723563" y="557"/>
          <a:ext cx="1562743" cy="156274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المنتج</a:t>
          </a:r>
          <a:endParaRPr lang="en-US" sz="2800" kern="1200" dirty="0"/>
        </a:p>
      </dsp:txBody>
      <dsp:txXfrm>
        <a:off x="4952421" y="229415"/>
        <a:ext cx="1105027" cy="1105027"/>
      </dsp:txXfrm>
    </dsp:sp>
    <dsp:sp modelId="{1035915D-3077-1A48-A80C-1F78F597CE75}">
      <dsp:nvSpPr>
        <dsp:cNvPr id="0" name=""/>
        <dsp:cNvSpPr/>
      </dsp:nvSpPr>
      <dsp:spPr>
        <a:xfrm>
          <a:off x="6758974" y="2035968"/>
          <a:ext cx="1562743" cy="156274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السعر</a:t>
          </a:r>
          <a:endParaRPr lang="en-US" sz="2800" kern="1200" dirty="0"/>
        </a:p>
      </dsp:txBody>
      <dsp:txXfrm>
        <a:off x="6987832" y="2264826"/>
        <a:ext cx="1105027" cy="1105027"/>
      </dsp:txXfrm>
    </dsp:sp>
    <dsp:sp modelId="{90E44D42-5BB9-C541-BBAA-8FF848419B26}">
      <dsp:nvSpPr>
        <dsp:cNvPr id="0" name=""/>
        <dsp:cNvSpPr/>
      </dsp:nvSpPr>
      <dsp:spPr>
        <a:xfrm>
          <a:off x="4723563" y="4071379"/>
          <a:ext cx="1562743" cy="156274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الترويج </a:t>
          </a:r>
          <a:endParaRPr lang="en-US" sz="2800" kern="1200" dirty="0"/>
        </a:p>
      </dsp:txBody>
      <dsp:txXfrm>
        <a:off x="4952421" y="4300237"/>
        <a:ext cx="1105027" cy="1105027"/>
      </dsp:txXfrm>
    </dsp:sp>
    <dsp:sp modelId="{843023CD-DD3F-2B43-AECE-4C19E1A9B0FA}">
      <dsp:nvSpPr>
        <dsp:cNvPr id="0" name=""/>
        <dsp:cNvSpPr/>
      </dsp:nvSpPr>
      <dsp:spPr>
        <a:xfrm>
          <a:off x="2688152" y="2035968"/>
          <a:ext cx="1562743" cy="1562743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التوزيع</a:t>
          </a:r>
          <a:endParaRPr lang="en-US" sz="2800" kern="1200" dirty="0"/>
        </a:p>
      </dsp:txBody>
      <dsp:txXfrm>
        <a:off x="2917010" y="2264826"/>
        <a:ext cx="1105027" cy="1105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737C7-57B6-8946-9310-ABBE15C5F855}">
      <dsp:nvSpPr>
        <dsp:cNvPr id="0" name=""/>
        <dsp:cNvSpPr/>
      </dsp:nvSpPr>
      <dsp:spPr>
        <a:xfrm>
          <a:off x="3470601" y="1235337"/>
          <a:ext cx="3077508" cy="3077508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المزيج الترويجي</a:t>
          </a:r>
          <a:endParaRPr lang="en-US" sz="4400" kern="1200" dirty="0"/>
        </a:p>
      </dsp:txBody>
      <dsp:txXfrm>
        <a:off x="3921292" y="1686028"/>
        <a:ext cx="2176126" cy="2176126"/>
      </dsp:txXfrm>
    </dsp:sp>
    <dsp:sp modelId="{D04545E8-57EE-C44A-A41B-8086BD90B02C}">
      <dsp:nvSpPr>
        <dsp:cNvPr id="0" name=""/>
        <dsp:cNvSpPr/>
      </dsp:nvSpPr>
      <dsp:spPr>
        <a:xfrm>
          <a:off x="4239978" y="549"/>
          <a:ext cx="1538754" cy="15387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الإعلان</a:t>
          </a:r>
          <a:endParaRPr lang="en-US" sz="1800" kern="1200" dirty="0"/>
        </a:p>
      </dsp:txBody>
      <dsp:txXfrm>
        <a:off x="4465323" y="225894"/>
        <a:ext cx="1088064" cy="1088064"/>
      </dsp:txXfrm>
    </dsp:sp>
    <dsp:sp modelId="{405D8B58-B229-1F47-BA4E-56AFE9942965}">
      <dsp:nvSpPr>
        <dsp:cNvPr id="0" name=""/>
        <dsp:cNvSpPr/>
      </dsp:nvSpPr>
      <dsp:spPr>
        <a:xfrm>
          <a:off x="6244144" y="2004714"/>
          <a:ext cx="1538754" cy="15387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البيع الشخصي</a:t>
          </a:r>
          <a:endParaRPr lang="en-US" sz="1800" kern="1200" dirty="0"/>
        </a:p>
      </dsp:txBody>
      <dsp:txXfrm>
        <a:off x="6469489" y="2230059"/>
        <a:ext cx="1088064" cy="1088064"/>
      </dsp:txXfrm>
    </dsp:sp>
    <dsp:sp modelId="{77B537BF-6DB3-AE4F-A928-4566BCE9EC8A}">
      <dsp:nvSpPr>
        <dsp:cNvPr id="0" name=""/>
        <dsp:cNvSpPr/>
      </dsp:nvSpPr>
      <dsp:spPr>
        <a:xfrm>
          <a:off x="4239978" y="4008880"/>
          <a:ext cx="1538754" cy="15387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العلاقات العامة و النشر</a:t>
          </a:r>
          <a:endParaRPr lang="en-US" sz="1800" kern="1200" dirty="0"/>
        </a:p>
      </dsp:txBody>
      <dsp:txXfrm>
        <a:off x="4465323" y="4234225"/>
        <a:ext cx="1088064" cy="1088064"/>
      </dsp:txXfrm>
    </dsp:sp>
    <dsp:sp modelId="{647390B8-ADCE-3A43-9F0C-4EBCEAF31ECD}">
      <dsp:nvSpPr>
        <dsp:cNvPr id="0" name=""/>
        <dsp:cNvSpPr/>
      </dsp:nvSpPr>
      <dsp:spPr>
        <a:xfrm>
          <a:off x="2235813" y="2004714"/>
          <a:ext cx="1538754" cy="1538754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تنشيط المبيعات</a:t>
          </a:r>
          <a:endParaRPr lang="en-US" sz="1800" kern="1200" dirty="0"/>
        </a:p>
      </dsp:txBody>
      <dsp:txXfrm>
        <a:off x="2461158" y="2230059"/>
        <a:ext cx="1088064" cy="1088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11/12/17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dirty="0" smtClean="0"/>
              <a:t>التسويق و عناصر المزيج </a:t>
            </a:r>
            <a:r>
              <a:rPr lang="en-US" dirty="0" smtClean="0"/>
              <a:t> </a:t>
            </a:r>
            <a:r>
              <a:rPr lang="ar-SA" dirty="0" smtClean="0"/>
              <a:t>التسويقي</a:t>
            </a:r>
            <a:r>
              <a:rPr lang="en-US" dirty="0" smtClean="0"/>
              <a:t> )</a:t>
            </a:r>
            <a:r>
              <a:rPr lang="ar-SA" dirty="0" smtClean="0"/>
              <a:t>الجزء الثاني)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250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0"/>
            <a:ext cx="10018713" cy="1631092"/>
          </a:xfrm>
        </p:spPr>
        <p:txBody>
          <a:bodyPr/>
          <a:lstStyle/>
          <a:p>
            <a:pPr rtl="1"/>
            <a:r>
              <a:rPr lang="ar-SA" b="1" dirty="0"/>
              <a:t>التوزيع </a:t>
            </a:r>
            <a:r>
              <a:rPr lang="en-US" b="1" dirty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2044" y="1161535"/>
            <a:ext cx="11182864" cy="5498757"/>
          </a:xfrm>
        </p:spPr>
        <p:txBody>
          <a:bodyPr>
            <a:normAutofit/>
          </a:bodyPr>
          <a:lstStyle/>
          <a:p>
            <a:pPr marL="0" indent="0" algn="r" defTabSz="457200" rtl="1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sz="2000" b="1" dirty="0" smtClean="0"/>
              <a:t>سياسات التوزيع:</a:t>
            </a:r>
          </a:p>
          <a:p>
            <a:pPr algn="r" defTabSz="457200" rtl="1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Ø"/>
            </a:pPr>
            <a:r>
              <a:rPr lang="ar-SA" sz="2000" b="1" dirty="0" smtClean="0"/>
              <a:t>التوزيع الشامل أو المكثف </a:t>
            </a:r>
            <a:r>
              <a:rPr lang="ar-SA" sz="2000" dirty="0" smtClean="0"/>
              <a:t>يخص المنتجات التي يكون عليها طلب واسع وعادة تكون (سلع ميسرة)، يكون سهرها منخفض، لا تتطلب معارف متخصصة، لا تتطلب خدمات ما بعد البيع. </a:t>
            </a:r>
          </a:p>
          <a:p>
            <a:pPr algn="r" defTabSz="457200" rtl="1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Ø"/>
            </a:pPr>
            <a:r>
              <a:rPr lang="ar-SA" sz="2000" b="1" dirty="0" smtClean="0"/>
              <a:t>التوزيع الانتقائي أو الاختياري: </a:t>
            </a:r>
            <a:r>
              <a:rPr lang="ar-SA" sz="2000" dirty="0" smtClean="0"/>
              <a:t>يحدد المنتجون عدد الوسطاء الذين يرغبون بتحديد سلعهم، عادة ما تكون (سلع معمرة أو سلع تسوق)، تتطلب معارف متخصصة، يكون سعرها مرتفع، و تتطلب خدمات ما بعد البيع.</a:t>
            </a:r>
          </a:p>
          <a:p>
            <a:pPr algn="r" defTabSz="457200" rtl="1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Ø"/>
            </a:pPr>
            <a:r>
              <a:rPr lang="ar-SA" sz="2000" b="1" dirty="0" smtClean="0"/>
              <a:t>التوزيع الوحيد: </a:t>
            </a:r>
            <a:r>
              <a:rPr lang="ar-SA" sz="2000" dirty="0" smtClean="0"/>
              <a:t>موزع أو وكيل وحيد في المنطقة الجغرافية التي يغطيها كما يشترط في هذا الموزع عدم بيع سلع منافسة، وهي فعالة مع المنتجات التي لديها قيمة جذابة ، تتطلب معرفة متخصصة و سعر بيع مرتفع (السلع الخاصة</a:t>
            </a:r>
            <a:endParaRPr lang="ar-SA" sz="2000" b="1" dirty="0" smtClean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57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"/>
            <a:ext cx="10018713" cy="790832"/>
          </a:xfrm>
        </p:spPr>
        <p:txBody>
          <a:bodyPr/>
          <a:lstStyle/>
          <a:p>
            <a:pPr rtl="1"/>
            <a:r>
              <a:rPr lang="ar-SA" b="1" dirty="0" smtClean="0"/>
              <a:t>قنوات التوزيع </a:t>
            </a:r>
            <a:r>
              <a:rPr lang="en-US" b="1" dirty="0" smtClean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655804"/>
            <a:ext cx="10018713" cy="5202196"/>
          </a:xfrm>
        </p:spPr>
        <p:txBody>
          <a:bodyPr>
            <a:normAutofit/>
          </a:bodyPr>
          <a:lstStyle/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Ø"/>
            </a:pPr>
            <a:r>
              <a:rPr lang="ar-SA" b="1" dirty="0" smtClean="0"/>
              <a:t>التوزيع المباشر :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dirty="0" smtClean="0"/>
              <a:t>المنتج             المستهلك الأخير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dirty="0" smtClean="0"/>
              <a:t>المنتج             المشتري الصناعي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أسباب استخدام التوزيع </a:t>
            </a:r>
            <a:r>
              <a:rPr lang="ar-SA" b="1" dirty="0" err="1" smtClean="0"/>
              <a:t>االمباشر</a:t>
            </a:r>
            <a:r>
              <a:rPr lang="ar-SA" b="1" dirty="0" smtClean="0"/>
              <a:t>:</a:t>
            </a:r>
          </a:p>
          <a:p>
            <a:pPr marL="457200" indent="-4572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+mj-lt"/>
              <a:buAutoNum type="arabicPeriod"/>
            </a:pPr>
            <a:r>
              <a:rPr lang="ar-SA" dirty="0" smtClean="0"/>
              <a:t>الحصول على الربح من دون وسطاء</a:t>
            </a:r>
          </a:p>
          <a:p>
            <a:pPr marL="457200" indent="-4572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+mj-lt"/>
              <a:buAutoNum type="arabicPeriod"/>
            </a:pPr>
            <a:r>
              <a:rPr lang="ar-SA" dirty="0" smtClean="0"/>
              <a:t>الرقابة على السوق</a:t>
            </a:r>
          </a:p>
          <a:p>
            <a:pPr marL="457200" indent="-4572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+mj-lt"/>
              <a:buAutoNum type="arabicPeriod"/>
            </a:pPr>
            <a:r>
              <a:rPr lang="ar-SA" dirty="0" smtClean="0"/>
              <a:t>عدم تعاون الوسطاء في التوزيع</a:t>
            </a:r>
          </a:p>
          <a:p>
            <a:pPr marL="457200" indent="-4572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+mj-lt"/>
              <a:buAutoNum type="arabicPeriod"/>
            </a:pPr>
            <a:r>
              <a:rPr lang="ar-SA" dirty="0" smtClean="0"/>
              <a:t>التخلص من المخزون و البحث عن أسواق جديدة</a:t>
            </a:r>
          </a:p>
          <a:p>
            <a:pPr marL="457200" indent="-4572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+mj-lt"/>
              <a:buAutoNum type="arabicPeriod"/>
            </a:pPr>
            <a:r>
              <a:rPr lang="ar-SA" dirty="0" smtClean="0"/>
              <a:t>الحصول على المعلومات المتعلقة بالسوق بصورة سريعة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ar-SA" dirty="0" smtClean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93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000897"/>
          </a:xfrm>
        </p:spPr>
        <p:txBody>
          <a:bodyPr/>
          <a:lstStyle/>
          <a:p>
            <a:pPr rtl="1"/>
            <a:r>
              <a:rPr lang="ar-SA" b="1" dirty="0"/>
              <a:t>قنوات التوزيع </a:t>
            </a:r>
            <a:r>
              <a:rPr lang="en-US" b="1" dirty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000897"/>
            <a:ext cx="10018713" cy="5857103"/>
          </a:xfrm>
        </p:spPr>
        <p:txBody>
          <a:bodyPr>
            <a:normAutofit/>
          </a:bodyPr>
          <a:lstStyle/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فوائد التوزيع المباشر:</a:t>
            </a:r>
          </a:p>
          <a:p>
            <a:pPr marL="457200" indent="-4572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+mj-lt"/>
              <a:buAutoNum type="arabicPeriod"/>
            </a:pPr>
            <a:r>
              <a:rPr lang="ar-SA" dirty="0" smtClean="0"/>
              <a:t>سرعة وصول السلعة للمستهلك</a:t>
            </a:r>
          </a:p>
          <a:p>
            <a:pPr marL="457200" indent="-4572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+mj-lt"/>
              <a:buAutoNum type="arabicPeriod"/>
            </a:pPr>
            <a:r>
              <a:rPr lang="ar-SA" dirty="0" smtClean="0"/>
              <a:t>قرب المنتج من السوق</a:t>
            </a:r>
          </a:p>
          <a:p>
            <a:pPr marL="457200" indent="-4572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+mj-lt"/>
              <a:buAutoNum type="arabicPeriod"/>
            </a:pPr>
            <a:r>
              <a:rPr lang="ar-SA" dirty="0" smtClean="0"/>
              <a:t>تخفيض تكاليف التسويق</a:t>
            </a:r>
          </a:p>
          <a:p>
            <a:pPr marL="457200" indent="-4572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+mj-lt"/>
              <a:buAutoNum type="arabicPeriod"/>
            </a:pPr>
            <a:r>
              <a:rPr lang="ar-SA" dirty="0" smtClean="0"/>
              <a:t>الإشراف الجيد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أشكال التوزيع المباشر: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Char char="•"/>
            </a:pPr>
            <a:r>
              <a:rPr lang="ar-SA" dirty="0" smtClean="0"/>
              <a:t>فروع البيع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Char char="•"/>
            </a:pPr>
            <a:r>
              <a:rPr lang="ar-SA" dirty="0" smtClean="0"/>
              <a:t>البيع الآلي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Char char="•"/>
            </a:pPr>
            <a:r>
              <a:rPr lang="ar-SA" dirty="0" smtClean="0"/>
              <a:t>البيع بالبريد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charset="0"/>
              <a:buChar char="•"/>
            </a:pPr>
            <a:r>
              <a:rPr lang="ar-SA" dirty="0" smtClean="0"/>
              <a:t>الطواف بمنازل المستهلكين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7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161535"/>
          </a:xfrm>
        </p:spPr>
        <p:txBody>
          <a:bodyPr/>
          <a:lstStyle/>
          <a:p>
            <a:pPr rtl="1"/>
            <a:r>
              <a:rPr lang="ar-SA" b="1" dirty="0"/>
              <a:t>قنوات التوزيع </a:t>
            </a:r>
            <a:r>
              <a:rPr lang="en-US" b="1" dirty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393371"/>
            <a:ext cx="10018713" cy="4397829"/>
          </a:xfrm>
        </p:spPr>
        <p:txBody>
          <a:bodyPr/>
          <a:lstStyle/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Ø"/>
            </a:pPr>
            <a:r>
              <a:rPr lang="ar-SA" b="1" dirty="0" smtClean="0"/>
              <a:t>التوزيع الغير مباشر </a:t>
            </a:r>
            <a:r>
              <a:rPr lang="ar-SA" dirty="0" smtClean="0"/>
              <a:t>( تجار التجزئة، تجار الجملة، الوكلاء، السماسرة)</a:t>
            </a:r>
            <a:endParaRPr lang="en-US" dirty="0" smtClean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en-US" dirty="0" smtClean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en-US" dirty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en-US" dirty="0" smtClean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en-US" dirty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en-US" dirty="0" smtClean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en-US" dirty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2685" y="2362284"/>
            <a:ext cx="6318364" cy="308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9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1396314"/>
          </a:xfrm>
        </p:spPr>
        <p:txBody>
          <a:bodyPr/>
          <a:lstStyle/>
          <a:p>
            <a:pPr rtl="1"/>
            <a:r>
              <a:rPr lang="ar-SA" b="1" dirty="0"/>
              <a:t>قنوات التوزيع </a:t>
            </a:r>
            <a:r>
              <a:rPr lang="en-US" b="1" dirty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248033"/>
            <a:ext cx="10018713" cy="5609968"/>
          </a:xfrm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ar-SA" b="1" dirty="0" smtClean="0"/>
              <a:t>أسباب استخدام التوزيع الغير مباشر:</a:t>
            </a:r>
          </a:p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ar-SA" dirty="0" smtClean="0"/>
              <a:t>الرغبة في التخصص و تخصيص العمل</a:t>
            </a:r>
          </a:p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ar-SA" dirty="0" smtClean="0"/>
              <a:t>قنوات التوزيع للسلعة منتشرة جغرافيا</a:t>
            </a:r>
          </a:p>
          <a:p>
            <a:pPr marR="0" lvl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Char char="ü"/>
              <a:tabLst/>
              <a:defRPr/>
            </a:pPr>
            <a:r>
              <a:rPr lang="ar-SA" dirty="0" smtClean="0"/>
              <a:t>تخفيض التكاليف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75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b="1" dirty="0"/>
              <a:t>قنوات التوزيع </a:t>
            </a:r>
            <a:r>
              <a:rPr lang="en-US" b="1" dirty="0"/>
              <a:t>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915297"/>
            <a:ext cx="10018713" cy="4670854"/>
          </a:xfrm>
        </p:spPr>
        <p:txBody>
          <a:bodyPr/>
          <a:lstStyle/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عند اتخاذ القرار باختيار القناة المناسبة يجب مراعاة ما يلي:</a:t>
            </a:r>
          </a:p>
          <a:p>
            <a:pPr algn="r" defTabSz="457200" rtl="1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الاعتبارات الخاصة بالسوق </a:t>
            </a:r>
          </a:p>
          <a:p>
            <a:pPr algn="r" defTabSz="457200" rtl="1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الاعتبارات الخاصة بالسلعة</a:t>
            </a:r>
          </a:p>
          <a:p>
            <a:pPr algn="r" defTabSz="457200" rtl="1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الاعتبارات الخاصة بالمنشأة</a:t>
            </a:r>
          </a:p>
          <a:p>
            <a:pPr algn="r" defTabSz="457200" rtl="1" eaLnBrk="1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الاعتبارات الخاصة بالوسطاء (موقع، إمكانيات، كفاءة، نوعية خدمات، تعاون، و تكاليف الوسيط)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539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1338648"/>
          </a:xfrm>
        </p:spPr>
        <p:txBody>
          <a:bodyPr/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b="1" dirty="0" smtClean="0"/>
              <a:t>الترويج </a:t>
            </a:r>
            <a:r>
              <a:rPr lang="en-US" b="1" dirty="0" smtClean="0"/>
              <a:t>Promotion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58097"/>
            <a:ext cx="10018713" cy="4333103"/>
          </a:xfrm>
        </p:spPr>
        <p:txBody>
          <a:bodyPr>
            <a:normAutofit lnSpcReduction="10000"/>
          </a:bodyPr>
          <a:lstStyle/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الترويج هو: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dirty="0" smtClean="0"/>
              <a:t>العمل على إيجاد نظام اتصال فعال ما بين المنظمة و المتعاملين معها من موزعين و مستهلكين سواء حاليين أو مرتقبين في المستقبل.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ar-SA" dirty="0" smtClean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لذلك يمكن أن يحقق الترويج ما يلي: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تعريف المستهلكين بالمنتج </a:t>
            </a:r>
            <a:r>
              <a:rPr lang="ar-SA" dirty="0" err="1" smtClean="0"/>
              <a:t>إو</a:t>
            </a:r>
            <a:r>
              <a:rPr lang="ar-SA" dirty="0" smtClean="0"/>
              <a:t> الخدمة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تغيير الآراء و الاتجاهات السلبية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الإقناع بالمنافع و الفوائد 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تذكير المستهلكين بالخدمة أو السلعة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52295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1"/>
            <a:ext cx="10018713" cy="889686"/>
          </a:xfrm>
        </p:spPr>
        <p:txBody>
          <a:bodyPr/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b="1" dirty="0" smtClean="0"/>
              <a:t>المزيج الترويجي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641609"/>
              </p:ext>
            </p:extLst>
          </p:nvPr>
        </p:nvGraphicFramePr>
        <p:xfrm>
          <a:off x="1484313" y="1161535"/>
          <a:ext cx="10018712" cy="554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0029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821724"/>
          </a:xfrm>
        </p:spPr>
        <p:txBody>
          <a:bodyPr/>
          <a:lstStyle/>
          <a:p>
            <a:pPr rtl="1"/>
            <a:r>
              <a:rPr lang="ar-SA" b="1"/>
              <a:t>المزيج الترويجي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963827"/>
            <a:ext cx="10018713" cy="5894173"/>
          </a:xfrm>
        </p:spPr>
        <p:txBody>
          <a:bodyPr>
            <a:normAutofit fontScale="85000" lnSpcReduction="20000"/>
          </a:bodyPr>
          <a:lstStyle/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الإعلان: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dirty="0" smtClean="0"/>
              <a:t>أي شكل من أشكال الاتصال غير الشخصي مدفوع القيمة لإرسال فكرة أو معلومة مرتبطة بسلعة أو خدمة بواسطة منظمة أو شخص معين 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dirty="0" smtClean="0"/>
              <a:t>(المجلات </a:t>
            </a:r>
            <a:r>
              <a:rPr lang="mr-IN" dirty="0" smtClean="0"/>
              <a:t>–</a:t>
            </a:r>
            <a:r>
              <a:rPr lang="ar-SA" dirty="0" smtClean="0"/>
              <a:t> الصحف </a:t>
            </a:r>
            <a:r>
              <a:rPr lang="mr-IN" dirty="0" smtClean="0"/>
              <a:t>–</a:t>
            </a:r>
            <a:r>
              <a:rPr lang="ar-SA" dirty="0" smtClean="0"/>
              <a:t> لوحات الإعلان </a:t>
            </a:r>
            <a:r>
              <a:rPr lang="mr-IN" dirty="0" smtClean="0"/>
              <a:t>–</a:t>
            </a:r>
            <a:r>
              <a:rPr lang="ar-SA" dirty="0" smtClean="0"/>
              <a:t> الإذاعة و التلفزيون)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البيع الشخصي: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dirty="0" smtClean="0"/>
              <a:t>اتصال </a:t>
            </a:r>
            <a:r>
              <a:rPr lang="ar-SA" dirty="0"/>
              <a:t>ش</a:t>
            </a:r>
            <a:r>
              <a:rPr lang="ar-SA" dirty="0" smtClean="0"/>
              <a:t>خصي بين البائع و المشتري لإتمام عملية التبادل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ar-SA" dirty="0" smtClean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dirty="0" smtClean="0"/>
              <a:t>مميزاته: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مرونة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يولد علاقات جيدة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يقلل من الإسراف في الجهود </a:t>
            </a:r>
            <a:r>
              <a:rPr lang="ar-SA" dirty="0" err="1" smtClean="0"/>
              <a:t>البيعية</a:t>
            </a:r>
            <a:endParaRPr lang="ar-SA" dirty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ar-SA" dirty="0" smtClean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dirty="0" smtClean="0"/>
              <a:t>مشكلاته: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ارتفاع التكاليف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صعوبة اختيار المندوبين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906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797011"/>
          </a:xfrm>
        </p:spPr>
        <p:txBody>
          <a:bodyPr/>
          <a:lstStyle/>
          <a:p>
            <a:pPr rtl="1"/>
            <a:r>
              <a:rPr lang="ar-SA" b="1"/>
              <a:t>المزيج الترويجي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تنشيط المبيعات: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dirty="0" smtClean="0"/>
              <a:t>زيادة حجم المبيعات و تقديم الحوافز للمستهلكين و الموزعين.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dirty="0" smtClean="0"/>
              <a:t>وسائل تستخدم في التنشيط: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§"/>
            </a:pPr>
            <a:r>
              <a:rPr lang="ar-SA" dirty="0" smtClean="0"/>
              <a:t>وسائل موجهة للمستهلك (عينات مجانية، تخفيضات، هدايا.....)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§"/>
            </a:pPr>
            <a:r>
              <a:rPr lang="ar-SA" dirty="0" smtClean="0"/>
              <a:t>وسائل موجهة للموزعين (جائزة أحسن موزع.....)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العلاقات العامة و النشر: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dirty="0" smtClean="0"/>
              <a:t>استمالة الطلب على منتج من خلال تقديم أخبار تجارية في وسائل منشورة (بدون مقابل)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ar-SA" dirty="0" smtClean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93475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119" y="-154460"/>
            <a:ext cx="10018713" cy="1752599"/>
          </a:xfrm>
        </p:spPr>
        <p:txBody>
          <a:bodyPr/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b="1" dirty="0" smtClean="0"/>
              <a:t>المزيج التسويقي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888090"/>
              </p:ext>
            </p:extLst>
          </p:nvPr>
        </p:nvGraphicFramePr>
        <p:xfrm>
          <a:off x="988541" y="1223319"/>
          <a:ext cx="11009870" cy="5634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1220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b="1" dirty="0" smtClean="0"/>
              <a:t>المنتج </a:t>
            </a:r>
            <a:r>
              <a:rPr lang="en-US" b="1" dirty="0" smtClean="0"/>
              <a:t>Product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المنتج هو: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dirty="0" smtClean="0"/>
              <a:t>أي شيء ملموس أو غير ملموس يمكن الحصول عليه من خلال عملية التبادل ويتضمن منافع وظيفية، و اجتماعية، و نفسية.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ar-SA" dirty="0" smtClean="0"/>
          </a:p>
          <a:p>
            <a:pPr marL="285750" indent="-28575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85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b="1" dirty="0"/>
              <a:t>المنتج </a:t>
            </a:r>
            <a:r>
              <a:rPr lang="en-US" b="1" dirty="0"/>
              <a:t>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3919152"/>
          </a:xfrm>
        </p:spPr>
        <p:txBody>
          <a:bodyPr>
            <a:normAutofit/>
          </a:bodyPr>
          <a:lstStyle/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المنتج يمكن أن يأخذ الأشكال التالية:</a:t>
            </a:r>
          </a:p>
          <a:p>
            <a:pPr algn="r" rtl="1"/>
            <a:r>
              <a:rPr lang="ar-SA" dirty="0" smtClean="0"/>
              <a:t>سلعة</a:t>
            </a:r>
          </a:p>
          <a:p>
            <a:pPr algn="r" rtl="1"/>
            <a:r>
              <a:rPr lang="ar-SA" dirty="0" smtClean="0"/>
              <a:t>خدمة</a:t>
            </a:r>
          </a:p>
          <a:p>
            <a:pPr algn="r" rtl="1"/>
            <a:r>
              <a:rPr lang="ar-SA" dirty="0" smtClean="0"/>
              <a:t>أفراد </a:t>
            </a:r>
          </a:p>
          <a:p>
            <a:pPr algn="r" rtl="1"/>
            <a:r>
              <a:rPr lang="ar-SA" dirty="0" smtClean="0"/>
              <a:t>أماكن</a:t>
            </a:r>
          </a:p>
          <a:p>
            <a:pPr algn="r" rtl="1"/>
            <a:r>
              <a:rPr lang="ar-SA" dirty="0" smtClean="0"/>
              <a:t>منظمات</a:t>
            </a:r>
          </a:p>
          <a:p>
            <a:pPr algn="r" rtl="1"/>
            <a:r>
              <a:rPr lang="ar-SA" dirty="0" smtClean="0"/>
              <a:t>فكرة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1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0"/>
            <a:ext cx="10018713" cy="1752599"/>
          </a:xfrm>
        </p:spPr>
        <p:txBody>
          <a:bodyPr/>
          <a:lstStyle/>
          <a:p>
            <a:pPr rtl="1"/>
            <a:r>
              <a:rPr lang="ar-SA" b="1" dirty="0"/>
              <a:t>المنتج </a:t>
            </a:r>
            <a:r>
              <a:rPr lang="en-US" b="1" dirty="0"/>
              <a:t>Product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1482811"/>
            <a:ext cx="10018713" cy="5165124"/>
          </a:xfrm>
        </p:spPr>
        <p:txBody>
          <a:bodyPr>
            <a:normAutofit lnSpcReduction="10000"/>
          </a:bodyPr>
          <a:lstStyle/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يمكن أن تصنف المنتجات إلى:</a:t>
            </a:r>
          </a:p>
          <a:p>
            <a:pPr marL="457200" indent="-4572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+mj-lt"/>
              <a:buAutoNum type="arabicPeriod"/>
            </a:pPr>
            <a:r>
              <a:rPr lang="ar-SA" b="1" dirty="0" smtClean="0"/>
              <a:t>سلع </a:t>
            </a:r>
            <a:r>
              <a:rPr lang="ar-SA" b="1" dirty="0" err="1" smtClean="0"/>
              <a:t>إستهلاكية</a:t>
            </a:r>
            <a:r>
              <a:rPr lang="ar-SA" b="1" dirty="0" smtClean="0"/>
              <a:t> </a:t>
            </a:r>
            <a:r>
              <a:rPr lang="ar-SA" dirty="0" smtClean="0"/>
              <a:t>( معمرة/غير معمرة)</a:t>
            </a:r>
            <a:r>
              <a:rPr lang="ar-SA" dirty="0"/>
              <a:t> </a:t>
            </a:r>
            <a:r>
              <a:rPr lang="ar-SA" dirty="0" smtClean="0"/>
              <a:t>، (ميسرة/ سلع التسوق/ خاصة)</a:t>
            </a:r>
          </a:p>
          <a:p>
            <a:pPr marL="457200" indent="-4572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+mj-lt"/>
              <a:buAutoNum type="arabicPeriod"/>
            </a:pPr>
            <a:r>
              <a:rPr lang="ar-SA" b="1" dirty="0" smtClean="0"/>
              <a:t>السلع الصناعية </a:t>
            </a:r>
            <a:r>
              <a:rPr lang="ar-SA" dirty="0" smtClean="0"/>
              <a:t>(المواد الخام/ مهمات التشغيل/ المواد المصنعة و الأجزاء/ التجهيزات الآلية/ الأجهزة المساعدة)</a:t>
            </a:r>
          </a:p>
          <a:p>
            <a:pPr marL="457200" indent="-45720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+mj-lt"/>
              <a:buAutoNum type="arabicPeriod"/>
            </a:pPr>
            <a:r>
              <a:rPr lang="ar-SA" b="1" dirty="0" smtClean="0"/>
              <a:t>الخدمات</a:t>
            </a:r>
            <a:r>
              <a:rPr lang="ar-SA" dirty="0" smtClean="0"/>
              <a:t> (الخدمات المصرفية/ السياحة/ التأمين)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ar-SA" dirty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خصائص الخدمات: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عدم إمكانية تغليفها أو نقلها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عدم القدرة على تخزينها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عدم وجود نمط للخدمات 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استخدامها موسمي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67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b="1" dirty="0" smtClean="0"/>
              <a:t>السعر </a:t>
            </a:r>
            <a:r>
              <a:rPr lang="en-US" b="1" dirty="0" smtClean="0"/>
              <a:t>Price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666999"/>
            <a:ext cx="10018713" cy="4005650"/>
          </a:xfrm>
        </p:spPr>
        <p:txBody>
          <a:bodyPr>
            <a:normAutofit/>
          </a:bodyPr>
          <a:lstStyle/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السعر هو: 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dirty="0" smtClean="0"/>
              <a:t>المبلغ الذي يدفعه المشتري مقابل حصوله على سلعة أو خدمة معينة تشبع حاجة أو رغبة لديه.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endParaRPr lang="ar-SA" dirty="0"/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أهمية السعر: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من القرارات الاستراتيجية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زيادة الربحية</a:t>
            </a:r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r>
              <a:rPr lang="ar-SA" dirty="0" smtClean="0"/>
              <a:t>جذب المستهلكين</a:t>
            </a:r>
          </a:p>
        </p:txBody>
      </p:sp>
    </p:spTree>
    <p:extLst>
      <p:ext uri="{BB962C8B-B14F-4D97-AF65-F5344CB8AC3E}">
        <p14:creationId xmlns:p14="http://schemas.microsoft.com/office/powerpoint/2010/main" val="453157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b="1" dirty="0"/>
              <a:t>السعر </a:t>
            </a:r>
            <a:r>
              <a:rPr lang="en-US" b="1" dirty="0"/>
              <a:t>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310" y="2075935"/>
            <a:ext cx="10018713" cy="4782065"/>
          </a:xfrm>
        </p:spPr>
        <p:txBody>
          <a:bodyPr/>
          <a:lstStyle/>
          <a:p>
            <a:pPr marL="0" indent="0" algn="r" rtl="1">
              <a:buNone/>
            </a:pPr>
            <a:r>
              <a:rPr lang="ar-SA" b="1" dirty="0" smtClean="0"/>
              <a:t>طرق تحديد السعر: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SA" dirty="0" smtClean="0"/>
              <a:t>على أساس التكاليف (السعر = التكلفة + هامش الربح)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SA" dirty="0" smtClean="0"/>
              <a:t>على أساس المنافسين (سعر السوق)</a:t>
            </a:r>
          </a:p>
          <a:p>
            <a:pPr marL="457200" indent="-457200" algn="r" rtl="1">
              <a:buFont typeface="+mj-lt"/>
              <a:buAutoNum type="arabicParenR"/>
            </a:pPr>
            <a:r>
              <a:rPr lang="ar-SA" dirty="0" smtClean="0"/>
              <a:t>على أساس المشتري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81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A" b="1" dirty="0"/>
              <a:t>السعر </a:t>
            </a:r>
            <a:r>
              <a:rPr lang="en-US" b="1" dirty="0"/>
              <a:t>Price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978" y="2666999"/>
            <a:ext cx="11380573" cy="4438136"/>
          </a:xfrm>
        </p:spPr>
        <p:txBody>
          <a:bodyPr/>
          <a:lstStyle/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سياسات التسعير:</a:t>
            </a:r>
          </a:p>
          <a:p>
            <a:pPr algn="r" rtl="1">
              <a:lnSpc>
                <a:spcPct val="150000"/>
              </a:lnSpc>
              <a:buFont typeface="Wingdings" charset="2"/>
              <a:buChar char="Ø"/>
            </a:pPr>
            <a:r>
              <a:rPr lang="ar-SA" sz="2000" b="1" dirty="0" smtClean="0"/>
              <a:t>سياسة التسعير الرائدة :</a:t>
            </a:r>
            <a:r>
              <a:rPr lang="ar-SA" sz="2000" dirty="0" smtClean="0"/>
              <a:t> كشط السوق أو التمكن منه</a:t>
            </a:r>
          </a:p>
          <a:p>
            <a:pPr algn="r" rtl="1">
              <a:lnSpc>
                <a:spcPct val="150000"/>
              </a:lnSpc>
              <a:buFont typeface="Wingdings" charset="2"/>
              <a:buChar char="Ø"/>
            </a:pPr>
            <a:r>
              <a:rPr lang="ar-SA" sz="2000" b="1" dirty="0" smtClean="0"/>
              <a:t>سياسة التسعير المهني: </a:t>
            </a:r>
            <a:r>
              <a:rPr lang="ar-SA" sz="2000" dirty="0" smtClean="0"/>
              <a:t>يساعد الماهرين من تحديد سعر معين حسب طبيعة و زمن و فترة أدائها</a:t>
            </a:r>
          </a:p>
          <a:p>
            <a:pPr algn="r" rtl="1">
              <a:lnSpc>
                <a:spcPct val="150000"/>
              </a:lnSpc>
              <a:buFont typeface="Wingdings" charset="2"/>
              <a:buChar char="Ø"/>
            </a:pPr>
            <a:r>
              <a:rPr lang="ar-SA" sz="2000" b="1" dirty="0" smtClean="0"/>
              <a:t>سياسة التسعير النفسي: </a:t>
            </a:r>
            <a:r>
              <a:rPr lang="ar-SA" sz="2000" dirty="0" smtClean="0"/>
              <a:t>عواطف المستهلكين</a:t>
            </a:r>
          </a:p>
          <a:p>
            <a:pPr algn="r" rtl="1">
              <a:lnSpc>
                <a:spcPct val="150000"/>
              </a:lnSpc>
              <a:buFont typeface="Wingdings" charset="2"/>
              <a:buChar char="Ø"/>
            </a:pPr>
            <a:r>
              <a:rPr lang="ar-SA" sz="2000" b="1" dirty="0" smtClean="0"/>
              <a:t>سياسة التسعير الجغرافي : </a:t>
            </a:r>
            <a:r>
              <a:rPr lang="ar-SA" sz="2000" dirty="0" smtClean="0"/>
              <a:t>لكل منطقة سعر خاص بها</a:t>
            </a:r>
            <a:endParaRPr lang="ar-SA" sz="2000" b="1" dirty="0" smtClean="0"/>
          </a:p>
          <a:p>
            <a:pPr algn="r" rtl="1">
              <a:buFont typeface="Wingdings" charset="2"/>
              <a:buChar char="Ø"/>
            </a:pPr>
            <a:endParaRPr lang="ar-SA" b="1" dirty="0" smtClean="0"/>
          </a:p>
          <a:p>
            <a:pPr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Wingdings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996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457200" rtl="1" eaLnBrk="1" latinLnBrk="0" hangingPunct="1">
              <a:spcBef>
                <a:spcPct val="0"/>
              </a:spcBef>
              <a:buNone/>
            </a:pPr>
            <a:r>
              <a:rPr lang="ar-SA" b="1" dirty="0" smtClean="0"/>
              <a:t>التوزيع </a:t>
            </a:r>
            <a:r>
              <a:rPr lang="en-US" b="1" dirty="0" smtClean="0"/>
              <a:t>Distribution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b="1" dirty="0" smtClean="0"/>
              <a:t>التوزيع هو:</a:t>
            </a:r>
          </a:p>
          <a:p>
            <a:pPr marL="0" indent="0" algn="r" defTabSz="457200" rtl="1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ar-SA" dirty="0" smtClean="0"/>
              <a:t>مجموعة من الأنشطة و العمليات التي تعمل على وضع المنتج بعد إنتاجه في متناول المستهلك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0108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1283</TotalTime>
  <Words>730</Words>
  <Application>Microsoft Macintosh PowerPoint</Application>
  <PresentationFormat>Widescreen</PresentationFormat>
  <Paragraphs>133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Corbel</vt:lpstr>
      <vt:lpstr>Mangal</vt:lpstr>
      <vt:lpstr>Tahoma</vt:lpstr>
      <vt:lpstr>Wingdings</vt:lpstr>
      <vt:lpstr>Arial</vt:lpstr>
      <vt:lpstr>Parallax</vt:lpstr>
      <vt:lpstr>التسويق و عناصر المزيج  التسويقي )الجزء الثاني) </vt:lpstr>
      <vt:lpstr>المزيج التسويقي</vt:lpstr>
      <vt:lpstr>المنتج Product</vt:lpstr>
      <vt:lpstr>المنتج Product</vt:lpstr>
      <vt:lpstr>المنتج Product</vt:lpstr>
      <vt:lpstr>السعر Price</vt:lpstr>
      <vt:lpstr>السعر Price</vt:lpstr>
      <vt:lpstr>السعر Price</vt:lpstr>
      <vt:lpstr>التوزيع Distribution</vt:lpstr>
      <vt:lpstr>التوزيع Distribution</vt:lpstr>
      <vt:lpstr>قنوات التوزيع Distribution</vt:lpstr>
      <vt:lpstr>قنوات التوزيع Distribution</vt:lpstr>
      <vt:lpstr>قنوات التوزيع Distribution</vt:lpstr>
      <vt:lpstr>قنوات التوزيع Distribution</vt:lpstr>
      <vt:lpstr>قنوات التوزيع Distribution</vt:lpstr>
      <vt:lpstr>الترويج Promotion</vt:lpstr>
      <vt:lpstr>المزيج الترويجي</vt:lpstr>
      <vt:lpstr>المزيج الترويجي</vt:lpstr>
      <vt:lpstr>المزيج الترويجي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التسويق و عناصر المزيج التسويقي</dc:title>
  <dc:creator>Mashael Al-mugairen</dc:creator>
  <cp:lastModifiedBy>Mashael Al-mugairen</cp:lastModifiedBy>
  <cp:revision>22</cp:revision>
  <dcterms:created xsi:type="dcterms:W3CDTF">2017-11-04T11:42:46Z</dcterms:created>
  <dcterms:modified xsi:type="dcterms:W3CDTF">2017-11-12T07:41:18Z</dcterms:modified>
</cp:coreProperties>
</file>