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6" d="100"/>
          <a:sy n="56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AFDB1E-436F-4C19-AABC-FD219551130B}" type="datetimeFigureOut">
              <a:rPr lang="ar-SA" smtClean="0"/>
              <a:t>12/04/1435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8F7F5F-CBF1-474D-8D01-A784790581C7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التراث النفسي عند المسلمين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المحاضرة الأولى 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pPr algn="ctr"/>
            <a:endParaRPr lang="ar-SA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ar-SA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ar-SA" b="1" dirty="0" smtClean="0">
                <a:solidFill>
                  <a:schemeClr val="accent5">
                    <a:lumMod val="50000"/>
                  </a:schemeClr>
                </a:solidFill>
              </a:rPr>
              <a:t>والحمد لله الذي بنعمته تتم الصالحات وصل اللهم على سيدنا محمد وعلى آله وصحبه وسلم .</a:t>
            </a:r>
            <a:endParaRPr lang="ar-SA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مسوغات البحث في التراث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أ- </a:t>
            </a:r>
            <a:r>
              <a:rPr lang="ar-SA" dirty="0" err="1" smtClean="0"/>
              <a:t>دراسوا</a:t>
            </a:r>
            <a:r>
              <a:rPr lang="ar-SA" dirty="0" smtClean="0"/>
              <a:t> علم النفس يستفيدون من التراث في الحضارة الإسلامية في عدد من القضايا :</a:t>
            </a:r>
          </a:p>
          <a:p>
            <a:r>
              <a:rPr lang="ar-SA" dirty="0" smtClean="0"/>
              <a:t>1- علم النفس الغربي ينطلق من وجهة نظر إلحادية بينما </a:t>
            </a:r>
            <a:r>
              <a:rPr lang="ar-SA" dirty="0" smtClean="0">
                <a:solidFill>
                  <a:srgbClr val="FF0000"/>
                </a:solidFill>
              </a:rPr>
              <a:t>التراث النفسي في الحضارة الإسلامية ينطلق من وجهة نظر مؤمنة بالله عز وجل </a:t>
            </a:r>
            <a:r>
              <a:rPr lang="ar-SA" dirty="0" smtClean="0"/>
              <a:t>، وهذا يساعدنا في تقديم إطار نفسي جديد للعلوم .</a:t>
            </a:r>
          </a:p>
          <a:p>
            <a:r>
              <a:rPr lang="ar-SA" dirty="0" smtClean="0"/>
              <a:t>2- التراث النفسي في الحضارة الإسلامية </a:t>
            </a:r>
            <a:r>
              <a:rPr lang="ar-SA" dirty="0" smtClean="0">
                <a:solidFill>
                  <a:srgbClr val="FF0000"/>
                </a:solidFill>
              </a:rPr>
              <a:t>يولي جانب العبودية عناية خاصة </a:t>
            </a:r>
            <a:r>
              <a:rPr lang="ar-SA" dirty="0" smtClean="0"/>
              <a:t>بعكس علم النفس الغربي الذي ينطلق من وجهة نظر إلحادية .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3- </a:t>
            </a:r>
            <a:r>
              <a:rPr lang="ar-SA" dirty="0" smtClean="0">
                <a:solidFill>
                  <a:srgbClr val="FF0000"/>
                </a:solidFill>
              </a:rPr>
              <a:t>التراث ينظر إلى الإنسان باعتباره كائناً عاقلاً </a:t>
            </a:r>
            <a:r>
              <a:rPr lang="ar-SA" dirty="0" smtClean="0"/>
              <a:t>بخلاف عدد من مدارس علم النفس التي تنظر إلى الإنسان باعتباره كائناً بيولوجياً ، وعلم النفس انتهى إلى وجهة النظر الإسلامية من خلال الاتجاه المعرفي الاتجاه السائد في علم النفس .</a:t>
            </a:r>
          </a:p>
          <a:p>
            <a:r>
              <a:rPr lang="ar-SA" dirty="0" smtClean="0"/>
              <a:t>4- </a:t>
            </a:r>
            <a:r>
              <a:rPr lang="ar-SA" dirty="0" smtClean="0">
                <a:solidFill>
                  <a:srgbClr val="FF0000"/>
                </a:solidFill>
              </a:rPr>
              <a:t>التراث النفسي يقدم جانباً آخر لدارسي علم النفس وهو الروح </a:t>
            </a:r>
            <a:r>
              <a:rPr lang="ar-SA" dirty="0" smtClean="0"/>
              <a:t>، وهذا الموضوع لا زال مهملاً من المدارس النفسية الحديثة .</a:t>
            </a:r>
          </a:p>
          <a:p>
            <a:r>
              <a:rPr lang="ar-SA" dirty="0" smtClean="0"/>
              <a:t>مما يؤكده التراث في دراسته للإنسان الأخلاق والقيم ، وهذا الجانب مما استدركته المدرسة الإنسانية على علم النفس ، والتراث يذهب أبعد مما ذهبت إليه هذه المدرسة حيث يربط القيم بالله عز وجل .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ب- </a:t>
            </a:r>
            <a:r>
              <a:rPr lang="ar-SA" dirty="0" smtClean="0">
                <a:solidFill>
                  <a:srgbClr val="FF0000"/>
                </a:solidFill>
              </a:rPr>
              <a:t>لتنقية التراث من الدخيل </a:t>
            </a:r>
            <a:r>
              <a:rPr lang="ar-SA" dirty="0" smtClean="0"/>
              <a:t>، فتراثنا ليس كله إسلامياً خالصاً بل في </a:t>
            </a:r>
            <a:r>
              <a:rPr lang="ar-SA" dirty="0" err="1" smtClean="0"/>
              <a:t>ه</a:t>
            </a:r>
            <a:r>
              <a:rPr lang="ar-SA" dirty="0" smtClean="0"/>
              <a:t> آثار من التصوف والفلسفة وعادات الشعوب المسلمة قبل إسلامها ، وهذا يقتضي منا أن نعيد النظر في التراث لتنقيته . </a:t>
            </a:r>
          </a:p>
          <a:p>
            <a:r>
              <a:rPr lang="ar-SA" dirty="0" smtClean="0"/>
              <a:t>ج- </a:t>
            </a:r>
            <a:r>
              <a:rPr lang="ar-SA" dirty="0" smtClean="0">
                <a:solidFill>
                  <a:srgbClr val="FF0000"/>
                </a:solidFill>
              </a:rPr>
              <a:t>لتأكيد هويتنا الإسلامية </a:t>
            </a:r>
            <a:r>
              <a:rPr lang="ar-SA" dirty="0" smtClean="0"/>
              <a:t>، فعلم النفس المعاصر غربي المنشأ والنزعة ، ولا نجد في هويتنا الإسلامية ، ولهذا لا بد أن نرجع إلى تراثنا لـتأكيد هذه الهوية ، ودارس علم النفس المعاصر يجد صراعاً بين ما يدرسه من نظريات وما يعلمه في دينه ، وفي الرجوع إلى التراث ما يخفف من هذا الصراع .</a:t>
            </a:r>
          </a:p>
          <a:p>
            <a:r>
              <a:rPr lang="ar-SA" dirty="0" smtClean="0"/>
              <a:t>ومما يدخل ضمن تحديد الهوية تحديد معايير السلوك السوي والسلوك المنحرف ( السلوك السوي ما يوافق </a:t>
            </a:r>
            <a:r>
              <a:rPr lang="ar-SA" dirty="0" err="1" smtClean="0"/>
              <a:t>الشرع</a:t>
            </a:r>
            <a:r>
              <a:rPr lang="ar-SA" dirty="0" smtClean="0"/>
              <a:t>  )</a:t>
            </a:r>
          </a:p>
          <a:p>
            <a:r>
              <a:rPr lang="ar-SA" dirty="0" smtClean="0"/>
              <a:t>د- </a:t>
            </a:r>
            <a:r>
              <a:rPr lang="ar-SA" dirty="0" smtClean="0">
                <a:solidFill>
                  <a:srgbClr val="FF0000"/>
                </a:solidFill>
              </a:rPr>
              <a:t>لتصحيح تاريخ العلم </a:t>
            </a:r>
            <a:r>
              <a:rPr lang="ar-SA" dirty="0" smtClean="0"/>
              <a:t>.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تعريف التراث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تعريفه لغةً : هو </a:t>
            </a:r>
            <a:r>
              <a:rPr lang="ar-SA" b="1" dirty="0" smtClean="0">
                <a:solidFill>
                  <a:srgbClr val="FF0000"/>
                </a:solidFill>
              </a:rPr>
              <a:t>الموروث الثقافي والفكري </a:t>
            </a:r>
            <a:r>
              <a:rPr lang="ar-SA" dirty="0" smtClean="0"/>
              <a:t>.</a:t>
            </a:r>
          </a:p>
          <a:p>
            <a:pPr>
              <a:buNone/>
            </a:pPr>
            <a:r>
              <a:rPr lang="ar-SA" dirty="0" smtClean="0"/>
              <a:t>أو هو عبارة عن السمات الثقافية والنظم التي ورثها المجتمع عن الأجيال السابقة وتشمل أيضاً ما يعرف بالفلكلور : وهو مجموع الأساطير والأمثال الشعبية وما يعرف بالفن الشعبي والصناعات الشعبية والطب الشعبي .</a:t>
            </a:r>
          </a:p>
          <a:p>
            <a:pPr>
              <a:buNone/>
            </a:pPr>
            <a:r>
              <a:rPr lang="ar-SA" dirty="0" smtClean="0"/>
              <a:t>ولا يدخل القرآن والسنة ضمن مفهوم التراث كما يرى عدد من الباحثين  .</a:t>
            </a:r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فيمكن تعرف التراث في الحضارة الإسلامية بأنه </a:t>
            </a:r>
            <a:r>
              <a:rPr lang="ar-SA" b="1" dirty="0" smtClean="0">
                <a:solidFill>
                  <a:srgbClr val="00B050"/>
                </a:solidFill>
              </a:rPr>
              <a:t>ما جاءنا من تراث مكتوب من العلماء في الحضارة الإسلامية مما له علاقة بالنفس البشرية .</a:t>
            </a:r>
            <a:endParaRPr lang="ar-SA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نقد الدراسات النفسية التراثية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1- معظم من كتب في التراث </a:t>
            </a:r>
            <a:r>
              <a:rPr lang="ar-SA" dirty="0" smtClean="0">
                <a:solidFill>
                  <a:srgbClr val="FF0000"/>
                </a:solidFill>
              </a:rPr>
              <a:t>اعتنى بالفلاسفة والمتصوفة </a:t>
            </a:r>
            <a:r>
              <a:rPr lang="ar-SA" dirty="0" smtClean="0"/>
              <a:t>وأهمل غيرهم .</a:t>
            </a:r>
          </a:p>
          <a:p>
            <a:r>
              <a:rPr lang="ar-SA" dirty="0" smtClean="0"/>
              <a:t>2- غلب على بعض </a:t>
            </a:r>
            <a:r>
              <a:rPr lang="ar-SA" dirty="0" err="1" smtClean="0"/>
              <a:t>الدراسين</a:t>
            </a:r>
            <a:r>
              <a:rPr lang="ar-SA" dirty="0" smtClean="0"/>
              <a:t> منهج </a:t>
            </a:r>
            <a:r>
              <a:rPr lang="ar-SA" dirty="0" smtClean="0">
                <a:solidFill>
                  <a:srgbClr val="FF0000"/>
                </a:solidFill>
              </a:rPr>
              <a:t>التبرير والتغني بالماضي </a:t>
            </a:r>
            <a:r>
              <a:rPr lang="ar-SA" dirty="0" smtClean="0"/>
              <a:t>.</a:t>
            </a:r>
          </a:p>
          <a:p>
            <a:r>
              <a:rPr lang="ar-SA" dirty="0" smtClean="0"/>
              <a:t>3- اختلاط التراث النفسي بالفلسفة والتصوف جعل البعض يعيد نشر مقولات خاطئة .</a:t>
            </a:r>
          </a:p>
          <a:p>
            <a:r>
              <a:rPr lang="ar-SA" dirty="0" smtClean="0"/>
              <a:t>4- البعض استخدم التراث النفسي </a:t>
            </a:r>
            <a:r>
              <a:rPr lang="ar-SA" dirty="0" smtClean="0">
                <a:solidFill>
                  <a:srgbClr val="FF0000"/>
                </a:solidFill>
              </a:rPr>
              <a:t>مؤيداً للفكر الغربي </a:t>
            </a:r>
            <a:r>
              <a:rPr lang="ar-SA" dirty="0" smtClean="0"/>
              <a:t>مثل ( قول بعضهم </a:t>
            </a:r>
            <a:r>
              <a:rPr lang="ar-SA" dirty="0" err="1" smtClean="0"/>
              <a:t>ان</a:t>
            </a:r>
            <a:r>
              <a:rPr lang="ar-SA" dirty="0" smtClean="0"/>
              <a:t> ابن سيرين سبق </a:t>
            </a:r>
            <a:r>
              <a:rPr lang="ar-SA" dirty="0" err="1" smtClean="0"/>
              <a:t>فرويد</a:t>
            </a:r>
            <a:r>
              <a:rPr lang="ar-SA" dirty="0" smtClean="0"/>
              <a:t> في تفسير الأحلام ) مع أن نظرة ابن سيرين للأحلام تختلف عن نظرة </a:t>
            </a:r>
            <a:r>
              <a:rPr lang="ar-SA" dirty="0" err="1" smtClean="0"/>
              <a:t>فرويد</a:t>
            </a:r>
            <a:r>
              <a:rPr lang="ar-SA" dirty="0" smtClean="0"/>
              <a:t> ، ومثل قولهم أن القرآن سبق </a:t>
            </a:r>
            <a:r>
              <a:rPr lang="ar-SA" dirty="0" err="1" smtClean="0"/>
              <a:t>فرويد</a:t>
            </a:r>
            <a:r>
              <a:rPr lang="ar-SA" dirty="0" smtClean="0"/>
              <a:t> في أقسام النفس الثلاثة ( النفس الأمارة بالسوء واللوامة والمطمئنة مقابل </a:t>
            </a:r>
            <a:r>
              <a:rPr lang="ar-SA" dirty="0" err="1" smtClean="0"/>
              <a:t>الهو</a:t>
            </a:r>
            <a:r>
              <a:rPr lang="ar-SA" dirty="0" smtClean="0"/>
              <a:t> والأنا والأنا الأعلى )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5- الجهل ببعض المصطلحات الفلسفية والمصطلحات الإسلامية جعل البعض </a:t>
            </a:r>
            <a:r>
              <a:rPr lang="ar-SA" b="1" dirty="0" smtClean="0">
                <a:solidFill>
                  <a:srgbClr val="FF0000"/>
                </a:solidFill>
              </a:rPr>
              <a:t>يفسر التراث تفسيراً خاطئاً </a:t>
            </a:r>
            <a:r>
              <a:rPr lang="ar-SA" dirty="0" smtClean="0"/>
              <a:t>.</a:t>
            </a:r>
          </a:p>
          <a:p>
            <a:r>
              <a:rPr lang="ar-SA" dirty="0" smtClean="0"/>
              <a:t>6- جهل البعض ببعض المصطلحات النفسية جعلهم يحملونها على المعاني النفسية المعاصرة .</a:t>
            </a:r>
          </a:p>
          <a:p>
            <a:r>
              <a:rPr lang="ar-SA" dirty="0" smtClean="0"/>
              <a:t>7- جهل بعض من كتب في التراث النفسي </a:t>
            </a:r>
            <a:r>
              <a:rPr lang="ar-SA" dirty="0" smtClean="0">
                <a:solidFill>
                  <a:srgbClr val="FF0000"/>
                </a:solidFill>
              </a:rPr>
              <a:t>بالخلفية التاريخية الفكرية </a:t>
            </a:r>
            <a:r>
              <a:rPr lang="ar-SA" dirty="0" smtClean="0"/>
              <a:t>السائدة في عصر التدوين جعله </a:t>
            </a:r>
            <a:r>
              <a:rPr lang="ar-SA" dirty="0" err="1" smtClean="0">
                <a:solidFill>
                  <a:srgbClr val="FF0000"/>
                </a:solidFill>
              </a:rPr>
              <a:t>يخطيء</a:t>
            </a:r>
            <a:r>
              <a:rPr lang="ar-SA" dirty="0" smtClean="0">
                <a:solidFill>
                  <a:srgbClr val="FF0000"/>
                </a:solidFill>
              </a:rPr>
              <a:t> أيضاً في فهم بعض المضامين النفسية في التراث .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تصور لدراسة المفاهيم التراثية النفسية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لا بد أن تمر دراسة التراث النفسي بخمس مراحل :</a:t>
            </a:r>
          </a:p>
          <a:p>
            <a:endParaRPr lang="ar-SA" dirty="0" smtClean="0"/>
          </a:p>
          <a:p>
            <a:r>
              <a:rPr lang="ar-SA" dirty="0" smtClean="0"/>
              <a:t>1-</a:t>
            </a:r>
            <a:r>
              <a:rPr lang="ar-SA" dirty="0" smtClean="0">
                <a:solidFill>
                  <a:srgbClr val="FF0000"/>
                </a:solidFill>
              </a:rPr>
              <a:t> الفهم </a:t>
            </a:r>
          </a:p>
          <a:p>
            <a:r>
              <a:rPr lang="ar-SA" dirty="0" smtClean="0"/>
              <a:t>2- </a:t>
            </a:r>
            <a:r>
              <a:rPr lang="ar-SA" dirty="0" smtClean="0">
                <a:solidFill>
                  <a:srgbClr val="00B050"/>
                </a:solidFill>
              </a:rPr>
              <a:t>التقويم </a:t>
            </a:r>
          </a:p>
          <a:p>
            <a:r>
              <a:rPr lang="ar-SA" dirty="0" smtClean="0"/>
              <a:t>3- </a:t>
            </a:r>
            <a:r>
              <a:rPr lang="ar-SA" dirty="0" smtClean="0">
                <a:solidFill>
                  <a:srgbClr val="00B0F0"/>
                </a:solidFill>
              </a:rPr>
              <a:t>التوظيف</a:t>
            </a:r>
          </a:p>
          <a:p>
            <a:r>
              <a:rPr lang="ar-SA" dirty="0" smtClean="0"/>
              <a:t>4- </a:t>
            </a:r>
            <a:r>
              <a:rPr lang="ar-SA" dirty="0" smtClean="0">
                <a:solidFill>
                  <a:srgbClr val="7030A0"/>
                </a:solidFill>
              </a:rPr>
              <a:t>الاختبار والتجريب </a:t>
            </a:r>
          </a:p>
          <a:p>
            <a:r>
              <a:rPr lang="ar-SA" dirty="0" smtClean="0"/>
              <a:t>5- </a:t>
            </a:r>
            <a:r>
              <a:rPr lang="ar-SA" dirty="0" smtClean="0">
                <a:solidFill>
                  <a:srgbClr val="C00000"/>
                </a:solidFill>
              </a:rPr>
              <a:t>الممارسة وإعادة التقويم </a:t>
            </a:r>
            <a:r>
              <a:rPr lang="ar-SA" dirty="0" smtClean="0"/>
              <a:t>.</a:t>
            </a: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تطبيق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قومي بتلخيص ما تم دراسته باختصار </a:t>
            </a:r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564</Words>
  <Application>Microsoft Office PowerPoint</Application>
  <PresentationFormat>عرض على الشاشة (3:4)‏</PresentationFormat>
  <Paragraphs>40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تدفق</vt:lpstr>
      <vt:lpstr>التراث النفسي عند المسلمين </vt:lpstr>
      <vt:lpstr>مسوغات البحث في التراث </vt:lpstr>
      <vt:lpstr>الشريحة 3</vt:lpstr>
      <vt:lpstr>الشريحة 4</vt:lpstr>
      <vt:lpstr>تعريف التراث</vt:lpstr>
      <vt:lpstr>نقد الدراسات النفسية التراثية </vt:lpstr>
      <vt:lpstr>الشريحة 7</vt:lpstr>
      <vt:lpstr>تصور لدراسة المفاهيم التراثية النفسية </vt:lpstr>
      <vt:lpstr>تطبيق </vt:lpstr>
      <vt:lpstr>الشريحة 10</vt:lpstr>
    </vt:vector>
  </TitlesOfParts>
  <Company>Compume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التراث النفسي عند المسلمين </dc:title>
  <dc:creator>FG</dc:creator>
  <cp:lastModifiedBy>FG</cp:lastModifiedBy>
  <cp:revision>8</cp:revision>
  <dcterms:created xsi:type="dcterms:W3CDTF">2014-02-12T04:12:45Z</dcterms:created>
  <dcterms:modified xsi:type="dcterms:W3CDTF">2014-02-12T05:26:31Z</dcterms:modified>
</cp:coreProperties>
</file>