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96" r:id="rId2"/>
  </p:sldMasterIdLst>
  <p:notesMasterIdLst>
    <p:notesMasterId r:id="rId16"/>
  </p:notesMasterIdLst>
  <p:sldIdLst>
    <p:sldId id="256" r:id="rId3"/>
    <p:sldId id="278" r:id="rId4"/>
    <p:sldId id="264" r:id="rId5"/>
    <p:sldId id="266" r:id="rId6"/>
    <p:sldId id="257" r:id="rId7"/>
    <p:sldId id="265" r:id="rId8"/>
    <p:sldId id="267" r:id="rId9"/>
    <p:sldId id="269" r:id="rId10"/>
    <p:sldId id="258" r:id="rId11"/>
    <p:sldId id="270" r:id="rId12"/>
    <p:sldId id="260" r:id="rId13"/>
    <p:sldId id="261" r:id="rId14"/>
    <p:sldId id="262" r:id="rId15"/>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5" autoAdjust="0"/>
    <p:restoredTop sz="94638" autoAdjust="0"/>
  </p:normalViewPr>
  <p:slideViewPr>
    <p:cSldViewPr snapToGrid="0">
      <p:cViewPr varScale="1">
        <p:scale>
          <a:sx n="87" d="100"/>
          <a:sy n="87" d="100"/>
        </p:scale>
        <p:origin x="288" y="90"/>
      </p:cViewPr>
      <p:guideLst/>
    </p:cSldViewPr>
  </p:slideViewPr>
  <p:notesTextViewPr>
    <p:cViewPr>
      <p:scale>
        <a:sx n="1" d="1"/>
        <a:sy n="1" d="1"/>
      </p:scale>
      <p:origin x="0" y="0"/>
    </p:cViewPr>
  </p:notesTextViewPr>
  <p:sorterViewPr>
    <p:cViewPr varScale="1">
      <p:scale>
        <a:sx n="1" d="1"/>
        <a:sy n="1" d="1"/>
      </p:scale>
      <p:origin x="0" y="-55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9CAA1E-F4C5-485C-8AA4-FCD19546DA43}" type="datetimeFigureOut">
              <a:rPr lang="en-US" smtClean="0"/>
              <a:t>11/20/2016</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8EF853-8E42-4C48-9423-2AD70F94C118}" type="slidenum">
              <a:rPr lang="en-US" smtClean="0"/>
              <a:t>‹#›</a:t>
            </a:fld>
            <a:endParaRPr lang="en-US"/>
          </a:p>
        </p:txBody>
      </p:sp>
    </p:spTree>
    <p:extLst>
      <p:ext uri="{BB962C8B-B14F-4D97-AF65-F5344CB8AC3E}">
        <p14:creationId xmlns:p14="http://schemas.microsoft.com/office/powerpoint/2010/main" val="1715150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r>
              <a:rPr kumimoji="0" lang="ar-SA" sz="2200" b="0" i="0" u="none" strike="noStrike" kern="1200" cap="none" spc="0" normalizeH="0" baseline="0" noProof="0" dirty="0" smtClean="0">
                <a:ln>
                  <a:noFill/>
                </a:ln>
                <a:solidFill>
                  <a:schemeClr val="tx2"/>
                </a:solidFill>
                <a:effectLst/>
                <a:uLnTx/>
                <a:uFillTx/>
                <a:latin typeface="Traditional Arabic" panose="02020603050405020304" pitchFamily="18" charset="-78"/>
                <a:ea typeface="+mn-ea"/>
                <a:cs typeface="Traditional Arabic" panose="02020603050405020304" pitchFamily="18" charset="-78"/>
              </a:rPr>
              <a:t>المقاييس البيئية تشم مقاييس المصدر ومقاييس الجودة البيئية.</a:t>
            </a:r>
            <a:endParaRPr lang="en-US" u="none" dirty="0">
              <a:solidFill>
                <a:schemeClr val="tx2"/>
              </a:solidFill>
            </a:endParaRPr>
          </a:p>
        </p:txBody>
      </p:sp>
      <p:sp>
        <p:nvSpPr>
          <p:cNvPr id="4" name="عنصر نائب لرقم الشريحة 3"/>
          <p:cNvSpPr>
            <a:spLocks noGrp="1"/>
          </p:cNvSpPr>
          <p:nvPr>
            <p:ph type="sldNum" sz="quarter" idx="10"/>
          </p:nvPr>
        </p:nvSpPr>
        <p:spPr/>
        <p:txBody>
          <a:bodyPr/>
          <a:lstStyle/>
          <a:p>
            <a:fld id="{5C8EF853-8E42-4C48-9423-2AD70F94C118}" type="slidenum">
              <a:rPr lang="en-US" smtClean="0"/>
              <a:t>6</a:t>
            </a:fld>
            <a:endParaRPr lang="en-US"/>
          </a:p>
        </p:txBody>
      </p:sp>
    </p:spTree>
    <p:extLst>
      <p:ext uri="{BB962C8B-B14F-4D97-AF65-F5344CB8AC3E}">
        <p14:creationId xmlns:p14="http://schemas.microsoft.com/office/powerpoint/2010/main" val="1245873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468AB8B-8D9D-447D-8AB9-B21FCDE02F5D}" type="datetimeFigureOut">
              <a:rPr lang="ar-SA" smtClean="0"/>
              <a:t>20/02/38</a:t>
            </a:fld>
            <a:endParaRPr lang="ar-SA"/>
          </a:p>
        </p:txBody>
      </p:sp>
      <p:sp>
        <p:nvSpPr>
          <p:cNvPr id="5" name="Footer Placeholder 4"/>
          <p:cNvSpPr>
            <a:spLocks noGrp="1"/>
          </p:cNvSpPr>
          <p:nvPr>
            <p:ph type="ftr" sz="quarter" idx="11"/>
          </p:nvPr>
        </p:nvSpPr>
        <p:spPr>
          <a:xfrm>
            <a:off x="5332412" y="5883275"/>
            <a:ext cx="4324044" cy="365125"/>
          </a:xfrm>
        </p:spPr>
        <p:txBody>
          <a:bodyPr/>
          <a:lstStyle/>
          <a:p>
            <a:endParaRPr lang="ar-SA"/>
          </a:p>
        </p:txBody>
      </p:sp>
      <p:sp>
        <p:nvSpPr>
          <p:cNvPr id="6" name="Slide Number Placeholder 5"/>
          <p:cNvSpPr>
            <a:spLocks noGrp="1"/>
          </p:cNvSpPr>
          <p:nvPr>
            <p:ph type="sldNum" sz="quarter" idx="12"/>
          </p:nvPr>
        </p:nvSpPr>
        <p:spPr/>
        <p:txBody>
          <a:bodyPr/>
          <a:lstStyle/>
          <a:p>
            <a:fld id="{857AD089-CACB-475A-AD01-9E57E1419F3A}" type="slidenum">
              <a:rPr lang="ar-SA" smtClean="0"/>
              <a:t>‹#›</a:t>
            </a:fld>
            <a:endParaRPr lang="ar-SA"/>
          </a:p>
        </p:txBody>
      </p:sp>
    </p:spTree>
    <p:extLst>
      <p:ext uri="{BB962C8B-B14F-4D97-AF65-F5344CB8AC3E}">
        <p14:creationId xmlns:p14="http://schemas.microsoft.com/office/powerpoint/2010/main" val="1958576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468AB8B-8D9D-447D-8AB9-B21FCDE02F5D}" type="datetimeFigureOut">
              <a:rPr lang="ar-SA" smtClean="0"/>
              <a:t>20/02/38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57AD089-CACB-475A-AD01-9E57E1419F3A}" type="slidenum">
              <a:rPr lang="ar-SA" smtClean="0"/>
              <a:t>‹#›</a:t>
            </a:fld>
            <a:endParaRPr lang="ar-SA"/>
          </a:p>
        </p:txBody>
      </p:sp>
    </p:spTree>
    <p:extLst>
      <p:ext uri="{BB962C8B-B14F-4D97-AF65-F5344CB8AC3E}">
        <p14:creationId xmlns:p14="http://schemas.microsoft.com/office/powerpoint/2010/main" val="2379710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468AB8B-8D9D-447D-8AB9-B21FCDE02F5D}" type="datetimeFigureOut">
              <a:rPr lang="ar-SA" smtClean="0"/>
              <a:t>20/02/38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57AD089-CACB-475A-AD01-9E57E1419F3A}" type="slidenum">
              <a:rPr lang="ar-SA" smtClean="0"/>
              <a:t>‹#›</a:t>
            </a:fld>
            <a:endParaRPr lang="ar-SA"/>
          </a:p>
        </p:txBody>
      </p:sp>
    </p:spTree>
    <p:extLst>
      <p:ext uri="{BB962C8B-B14F-4D97-AF65-F5344CB8AC3E}">
        <p14:creationId xmlns:p14="http://schemas.microsoft.com/office/powerpoint/2010/main" val="796654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468AB8B-8D9D-447D-8AB9-B21FCDE02F5D}" type="datetimeFigureOut">
              <a:rPr lang="ar-SA" smtClean="0"/>
              <a:t>20/02/38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57AD089-CACB-475A-AD01-9E57E1419F3A}" type="slidenum">
              <a:rPr lang="ar-SA" smtClean="0"/>
              <a:t>‹#›</a:t>
            </a:fld>
            <a:endParaRPr lang="ar-SA"/>
          </a:p>
        </p:txBody>
      </p:sp>
    </p:spTree>
    <p:extLst>
      <p:ext uri="{BB962C8B-B14F-4D97-AF65-F5344CB8AC3E}">
        <p14:creationId xmlns:p14="http://schemas.microsoft.com/office/powerpoint/2010/main" val="33932950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468AB8B-8D9D-447D-8AB9-B21FCDE02F5D}" type="datetimeFigureOut">
              <a:rPr lang="ar-SA" smtClean="0"/>
              <a:t>20/02/38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57AD089-CACB-475A-AD01-9E57E1419F3A}" type="slidenum">
              <a:rPr lang="ar-SA" smtClean="0"/>
              <a:t>‹#›</a:t>
            </a:fld>
            <a:endParaRPr lang="ar-SA"/>
          </a:p>
        </p:txBody>
      </p:sp>
    </p:spTree>
    <p:extLst>
      <p:ext uri="{BB962C8B-B14F-4D97-AF65-F5344CB8AC3E}">
        <p14:creationId xmlns:p14="http://schemas.microsoft.com/office/powerpoint/2010/main" val="2817292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468AB8B-8D9D-447D-8AB9-B21FCDE02F5D}" type="datetimeFigureOut">
              <a:rPr lang="ar-SA" smtClean="0"/>
              <a:t>20/02/38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57AD089-CACB-475A-AD01-9E57E1419F3A}" type="slidenum">
              <a:rPr lang="ar-SA" smtClean="0"/>
              <a:t>‹#›</a:t>
            </a:fld>
            <a:endParaRPr lang="ar-SA"/>
          </a:p>
        </p:txBody>
      </p:sp>
    </p:spTree>
    <p:extLst>
      <p:ext uri="{BB962C8B-B14F-4D97-AF65-F5344CB8AC3E}">
        <p14:creationId xmlns:p14="http://schemas.microsoft.com/office/powerpoint/2010/main" val="1489542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468AB8B-8D9D-447D-8AB9-B21FCDE02F5D}" type="datetimeFigureOut">
              <a:rPr lang="ar-SA" smtClean="0"/>
              <a:t>20/02/38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57AD089-CACB-475A-AD01-9E57E1419F3A}" type="slidenum">
              <a:rPr lang="ar-SA" smtClean="0"/>
              <a:t>‹#›</a:t>
            </a:fld>
            <a:endParaRPr lang="ar-SA"/>
          </a:p>
        </p:txBody>
      </p:sp>
    </p:spTree>
    <p:extLst>
      <p:ext uri="{BB962C8B-B14F-4D97-AF65-F5344CB8AC3E}">
        <p14:creationId xmlns:p14="http://schemas.microsoft.com/office/powerpoint/2010/main" val="4030651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468AB8B-8D9D-447D-8AB9-B21FCDE02F5D}" type="datetimeFigureOut">
              <a:rPr lang="ar-SA" smtClean="0"/>
              <a:t>20/02/38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57AD089-CACB-475A-AD01-9E57E1419F3A}" type="slidenum">
              <a:rPr lang="ar-SA" smtClean="0"/>
              <a:t>‹#›</a:t>
            </a:fld>
            <a:endParaRPr lang="ar-SA"/>
          </a:p>
        </p:txBody>
      </p:sp>
    </p:spTree>
    <p:extLst>
      <p:ext uri="{BB962C8B-B14F-4D97-AF65-F5344CB8AC3E}">
        <p14:creationId xmlns:p14="http://schemas.microsoft.com/office/powerpoint/2010/main" val="19280870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468AB8B-8D9D-447D-8AB9-B21FCDE02F5D}" type="datetimeFigureOut">
              <a:rPr lang="ar-SA" smtClean="0"/>
              <a:t>20/02/38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57AD089-CACB-475A-AD01-9E57E1419F3A}" type="slidenum">
              <a:rPr lang="ar-SA" smtClean="0"/>
              <a:t>‹#›</a:t>
            </a:fld>
            <a:endParaRPr lang="ar-SA"/>
          </a:p>
        </p:txBody>
      </p:sp>
    </p:spTree>
    <p:extLst>
      <p:ext uri="{BB962C8B-B14F-4D97-AF65-F5344CB8AC3E}">
        <p14:creationId xmlns:p14="http://schemas.microsoft.com/office/powerpoint/2010/main" val="15454437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cxnSp>
        <p:nvCxnSpPr>
          <p:cNvPr id="4" name="Straight Connector 15"/>
          <p:cNvCxnSpPr/>
          <p:nvPr/>
        </p:nvCxnSpPr>
        <p:spPr>
          <a:xfrm flipH="1">
            <a:off x="8228013" y="7938"/>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 name="Straight Connector 16"/>
          <p:cNvCxnSpPr/>
          <p:nvPr/>
        </p:nvCxnSpPr>
        <p:spPr>
          <a:xfrm flipH="1">
            <a:off x="6108700" y="92075"/>
            <a:ext cx="6080125" cy="608012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20"/>
          <p:cNvCxnSpPr/>
          <p:nvPr/>
        </p:nvCxnSpPr>
        <p:spPr>
          <a:xfrm flipH="1">
            <a:off x="7335838" y="31750"/>
            <a:ext cx="4852987" cy="4852988"/>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22"/>
          <p:cNvCxnSpPr/>
          <p:nvPr/>
        </p:nvCxnSpPr>
        <p:spPr>
          <a:xfrm flipH="1">
            <a:off x="7845425" y="609600"/>
            <a:ext cx="4343400" cy="434340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684212" y="685799"/>
            <a:ext cx="8001000" cy="2971801"/>
          </a:xfrm>
        </p:spPr>
        <p:txBody>
          <a:bodyPr anchor="b"/>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9" name="Date Placeholder 3"/>
          <p:cNvSpPr>
            <a:spLocks noGrp="1"/>
          </p:cNvSpPr>
          <p:nvPr>
            <p:ph type="dt" sz="half" idx="10"/>
          </p:nvPr>
        </p:nvSpPr>
        <p:spPr/>
        <p:txBody>
          <a:bodyPr/>
          <a:lstStyle>
            <a:lvl1pPr>
              <a:defRPr/>
            </a:lvl1pPr>
          </a:lstStyle>
          <a:p>
            <a:pPr>
              <a:defRPr/>
            </a:pPr>
            <a:fld id="{EFD9F41C-BEB5-4411-9268-CF771CC5C581}" type="datetimeFigureOut">
              <a:rPr lang="en-US">
                <a:solidFill>
                  <a:srgbClr val="146194">
                    <a:lumMod val="50000"/>
                  </a:srgbClr>
                </a:solidFill>
              </a:rPr>
              <a:pPr>
                <a:defRPr/>
              </a:pPr>
              <a:t>11/20/2016</a:t>
            </a:fld>
            <a:endParaRPr lang="en-US">
              <a:solidFill>
                <a:srgbClr val="146194">
                  <a:lumMod val="50000"/>
                </a:srgbClr>
              </a:solidFill>
            </a:endParaRPr>
          </a:p>
        </p:txBody>
      </p:sp>
      <p:sp>
        <p:nvSpPr>
          <p:cNvPr id="10" name="Footer Placeholder 4"/>
          <p:cNvSpPr>
            <a:spLocks noGrp="1"/>
          </p:cNvSpPr>
          <p:nvPr>
            <p:ph type="ftr" sz="quarter" idx="11"/>
          </p:nvPr>
        </p:nvSpPr>
        <p:spPr/>
        <p:txBody>
          <a:bodyPr/>
          <a:lstStyle>
            <a:lvl1pPr>
              <a:defRPr/>
            </a:lvl1pPr>
          </a:lstStyle>
          <a:p>
            <a:pPr>
              <a:defRPr/>
            </a:pPr>
            <a:endParaRPr lang="en-US">
              <a:solidFill>
                <a:srgbClr val="146194">
                  <a:lumMod val="50000"/>
                </a:srgbClr>
              </a:solidFill>
            </a:endParaRPr>
          </a:p>
        </p:txBody>
      </p:sp>
      <p:sp>
        <p:nvSpPr>
          <p:cNvPr id="11" name="Slide Number Placeholder 5"/>
          <p:cNvSpPr>
            <a:spLocks noGrp="1"/>
          </p:cNvSpPr>
          <p:nvPr>
            <p:ph type="sldNum" sz="quarter" idx="12"/>
          </p:nvPr>
        </p:nvSpPr>
        <p:spPr/>
        <p:txBody>
          <a:bodyPr/>
          <a:lstStyle>
            <a:lvl1pPr>
              <a:defRPr/>
            </a:lvl1pPr>
          </a:lstStyle>
          <a:p>
            <a:pPr>
              <a:defRPr/>
            </a:pPr>
            <a:fld id="{6BC3A011-DDA4-4F39-9F63-27C5F6411AEA}" type="slidenum">
              <a:rPr lang="en-US">
                <a:solidFill>
                  <a:srgbClr val="146194">
                    <a:lumMod val="50000"/>
                  </a:srgbClr>
                </a:solidFill>
              </a:rPr>
              <a:pPr>
                <a:defRPr/>
              </a:pPr>
              <a:t>‹#›</a:t>
            </a:fld>
            <a:endParaRPr lang="en-US">
              <a:solidFill>
                <a:srgbClr val="146194">
                  <a:lumMod val="50000"/>
                </a:srgbClr>
              </a:solidFill>
            </a:endParaRPr>
          </a:p>
        </p:txBody>
      </p:sp>
    </p:spTree>
    <p:extLst>
      <p:ext uri="{BB962C8B-B14F-4D97-AF65-F5344CB8AC3E}">
        <p14:creationId xmlns:p14="http://schemas.microsoft.com/office/powerpoint/2010/main" val="18712847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lvl1pPr>
              <a:defRPr/>
            </a:lvl1pPr>
          </a:lstStyle>
          <a:p>
            <a:pPr>
              <a:defRPr/>
            </a:pPr>
            <a:fld id="{056FC2FF-9206-47F0-A66D-B136252C08E3}" type="datetimeFigureOut">
              <a:rPr lang="en-US">
                <a:solidFill>
                  <a:srgbClr val="146194">
                    <a:lumMod val="50000"/>
                  </a:srgbClr>
                </a:solidFill>
              </a:rPr>
              <a:pPr>
                <a:defRPr/>
              </a:pPr>
              <a:t>11/20/2016</a:t>
            </a:fld>
            <a:endParaRPr lang="en-US">
              <a:solidFill>
                <a:srgbClr val="146194">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146194">
                  <a:lumMod val="5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60120D2F-0A68-47C1-8107-1C6345D41BBD}" type="slidenum">
              <a:rPr lang="en-US">
                <a:solidFill>
                  <a:srgbClr val="146194">
                    <a:lumMod val="50000"/>
                  </a:srgbClr>
                </a:solidFill>
              </a:rPr>
              <a:pPr>
                <a:defRPr/>
              </a:pPr>
              <a:t>‹#›</a:t>
            </a:fld>
            <a:endParaRPr lang="en-US">
              <a:solidFill>
                <a:srgbClr val="146194">
                  <a:lumMod val="50000"/>
                </a:srgbClr>
              </a:solidFill>
            </a:endParaRPr>
          </a:p>
        </p:txBody>
      </p:sp>
    </p:spTree>
    <p:extLst>
      <p:ext uri="{BB962C8B-B14F-4D97-AF65-F5344CB8AC3E}">
        <p14:creationId xmlns:p14="http://schemas.microsoft.com/office/powerpoint/2010/main" val="3264277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468AB8B-8D9D-447D-8AB9-B21FCDE02F5D}" type="datetimeFigureOut">
              <a:rPr lang="ar-SA" smtClean="0"/>
              <a:t>20/02/38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a:xfrm>
            <a:off x="10951856" y="5867131"/>
            <a:ext cx="551167" cy="365125"/>
          </a:xfrm>
        </p:spPr>
        <p:txBody>
          <a:bodyPr/>
          <a:lstStyle/>
          <a:p>
            <a:fld id="{857AD089-CACB-475A-AD01-9E57E1419F3A}" type="slidenum">
              <a:rPr lang="ar-SA" smtClean="0"/>
              <a:t>‹#›</a:t>
            </a:fld>
            <a:endParaRPr lang="ar-SA"/>
          </a:p>
        </p:txBody>
      </p:sp>
    </p:spTree>
    <p:extLst>
      <p:ext uri="{BB962C8B-B14F-4D97-AF65-F5344CB8AC3E}">
        <p14:creationId xmlns:p14="http://schemas.microsoft.com/office/powerpoint/2010/main" val="2780284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lvl1pPr>
              <a:defRPr/>
            </a:lvl1pPr>
          </a:lstStyle>
          <a:p>
            <a:pPr>
              <a:defRPr/>
            </a:pPr>
            <a:fld id="{8EBAF1C5-9096-48B2-B179-D46F209634D4}" type="datetimeFigureOut">
              <a:rPr lang="en-US">
                <a:solidFill>
                  <a:srgbClr val="146194">
                    <a:lumMod val="50000"/>
                  </a:srgbClr>
                </a:solidFill>
              </a:rPr>
              <a:pPr>
                <a:defRPr/>
              </a:pPr>
              <a:t>11/20/2016</a:t>
            </a:fld>
            <a:endParaRPr lang="en-US">
              <a:solidFill>
                <a:srgbClr val="146194">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146194">
                  <a:lumMod val="5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D9704276-A3B3-47B7-BE73-F0ABFFAC082D}" type="slidenum">
              <a:rPr lang="en-US">
                <a:solidFill>
                  <a:srgbClr val="146194">
                    <a:lumMod val="50000"/>
                  </a:srgbClr>
                </a:solidFill>
              </a:rPr>
              <a:pPr>
                <a:defRPr/>
              </a:pPr>
              <a:t>‹#›</a:t>
            </a:fld>
            <a:endParaRPr lang="en-US">
              <a:solidFill>
                <a:srgbClr val="146194">
                  <a:lumMod val="50000"/>
                </a:srgbClr>
              </a:solidFill>
            </a:endParaRPr>
          </a:p>
        </p:txBody>
      </p:sp>
    </p:spTree>
    <p:extLst>
      <p:ext uri="{BB962C8B-B14F-4D97-AF65-F5344CB8AC3E}">
        <p14:creationId xmlns:p14="http://schemas.microsoft.com/office/powerpoint/2010/main" val="1671676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3"/>
          <p:cNvSpPr>
            <a:spLocks noGrp="1"/>
          </p:cNvSpPr>
          <p:nvPr>
            <p:ph type="dt" sz="half" idx="10"/>
          </p:nvPr>
        </p:nvSpPr>
        <p:spPr/>
        <p:txBody>
          <a:bodyPr/>
          <a:lstStyle>
            <a:lvl1pPr>
              <a:defRPr/>
            </a:lvl1pPr>
          </a:lstStyle>
          <a:p>
            <a:pPr>
              <a:defRPr/>
            </a:pPr>
            <a:fld id="{649D1869-0F83-4E87-8299-846123C5ACB1}" type="datetimeFigureOut">
              <a:rPr lang="en-US">
                <a:solidFill>
                  <a:srgbClr val="146194">
                    <a:lumMod val="50000"/>
                  </a:srgbClr>
                </a:solidFill>
              </a:rPr>
              <a:pPr>
                <a:defRPr/>
              </a:pPr>
              <a:t>11/20/2016</a:t>
            </a:fld>
            <a:endParaRPr lang="en-US">
              <a:solidFill>
                <a:srgbClr val="146194">
                  <a:lumMod val="50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146194">
                  <a:lumMod val="50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BC7614A0-3D10-4AF6-BF5B-AF94D12304DF}" type="slidenum">
              <a:rPr lang="en-US">
                <a:solidFill>
                  <a:srgbClr val="146194">
                    <a:lumMod val="50000"/>
                  </a:srgbClr>
                </a:solidFill>
              </a:rPr>
              <a:pPr>
                <a:defRPr/>
              </a:pPr>
              <a:t>‹#›</a:t>
            </a:fld>
            <a:endParaRPr lang="en-US">
              <a:solidFill>
                <a:srgbClr val="146194">
                  <a:lumMod val="50000"/>
                </a:srgbClr>
              </a:solidFill>
            </a:endParaRPr>
          </a:p>
        </p:txBody>
      </p:sp>
    </p:spTree>
    <p:extLst>
      <p:ext uri="{BB962C8B-B14F-4D97-AF65-F5344CB8AC3E}">
        <p14:creationId xmlns:p14="http://schemas.microsoft.com/office/powerpoint/2010/main" val="24444863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3"/>
          <p:cNvSpPr>
            <a:spLocks noGrp="1"/>
          </p:cNvSpPr>
          <p:nvPr>
            <p:ph type="dt" sz="half" idx="10"/>
          </p:nvPr>
        </p:nvSpPr>
        <p:spPr/>
        <p:txBody>
          <a:bodyPr/>
          <a:lstStyle>
            <a:lvl1pPr>
              <a:defRPr/>
            </a:lvl1pPr>
          </a:lstStyle>
          <a:p>
            <a:pPr>
              <a:defRPr/>
            </a:pPr>
            <a:fld id="{44C20891-9E40-4CD8-97AF-8272F0A0309E}" type="datetimeFigureOut">
              <a:rPr lang="en-US">
                <a:solidFill>
                  <a:srgbClr val="146194">
                    <a:lumMod val="50000"/>
                  </a:srgbClr>
                </a:solidFill>
              </a:rPr>
              <a:pPr>
                <a:defRPr/>
              </a:pPr>
              <a:t>11/20/2016</a:t>
            </a:fld>
            <a:endParaRPr lang="en-US">
              <a:solidFill>
                <a:srgbClr val="146194">
                  <a:lumMod val="50000"/>
                </a:srgb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srgbClr val="146194">
                  <a:lumMod val="50000"/>
                </a:srgbClr>
              </a:solidFill>
            </a:endParaRPr>
          </a:p>
        </p:txBody>
      </p:sp>
      <p:sp>
        <p:nvSpPr>
          <p:cNvPr id="9" name="Slide Number Placeholder 5"/>
          <p:cNvSpPr>
            <a:spLocks noGrp="1"/>
          </p:cNvSpPr>
          <p:nvPr>
            <p:ph type="sldNum" sz="quarter" idx="12"/>
          </p:nvPr>
        </p:nvSpPr>
        <p:spPr/>
        <p:txBody>
          <a:bodyPr/>
          <a:lstStyle>
            <a:lvl1pPr>
              <a:defRPr/>
            </a:lvl1pPr>
          </a:lstStyle>
          <a:p>
            <a:pPr>
              <a:defRPr/>
            </a:pPr>
            <a:fld id="{7020535F-EBF6-4C0E-830E-86B49AA76D23}" type="slidenum">
              <a:rPr lang="en-US">
                <a:solidFill>
                  <a:srgbClr val="146194">
                    <a:lumMod val="50000"/>
                  </a:srgbClr>
                </a:solidFill>
              </a:rPr>
              <a:pPr>
                <a:defRPr/>
              </a:pPr>
              <a:t>‹#›</a:t>
            </a:fld>
            <a:endParaRPr lang="en-US">
              <a:solidFill>
                <a:srgbClr val="146194">
                  <a:lumMod val="50000"/>
                </a:srgbClr>
              </a:solidFill>
            </a:endParaRPr>
          </a:p>
        </p:txBody>
      </p:sp>
    </p:spTree>
    <p:extLst>
      <p:ext uri="{BB962C8B-B14F-4D97-AF65-F5344CB8AC3E}">
        <p14:creationId xmlns:p14="http://schemas.microsoft.com/office/powerpoint/2010/main" val="571406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3"/>
          <p:cNvSpPr>
            <a:spLocks noGrp="1"/>
          </p:cNvSpPr>
          <p:nvPr>
            <p:ph type="dt" sz="half" idx="10"/>
          </p:nvPr>
        </p:nvSpPr>
        <p:spPr/>
        <p:txBody>
          <a:bodyPr/>
          <a:lstStyle>
            <a:lvl1pPr>
              <a:defRPr/>
            </a:lvl1pPr>
          </a:lstStyle>
          <a:p>
            <a:pPr>
              <a:defRPr/>
            </a:pPr>
            <a:fld id="{7391157F-D8DA-4000-B616-BAB60BCC4826}" type="datetimeFigureOut">
              <a:rPr lang="en-US">
                <a:solidFill>
                  <a:srgbClr val="146194">
                    <a:lumMod val="50000"/>
                  </a:srgbClr>
                </a:solidFill>
              </a:rPr>
              <a:pPr>
                <a:defRPr/>
              </a:pPr>
              <a:t>11/20/2016</a:t>
            </a:fld>
            <a:endParaRPr lang="en-US">
              <a:solidFill>
                <a:srgbClr val="146194">
                  <a:lumMod val="50000"/>
                </a:srgb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srgbClr val="146194">
                  <a:lumMod val="50000"/>
                </a:srgbClr>
              </a:solidFill>
            </a:endParaRPr>
          </a:p>
        </p:txBody>
      </p:sp>
      <p:sp>
        <p:nvSpPr>
          <p:cNvPr id="5" name="Slide Number Placeholder 5"/>
          <p:cNvSpPr>
            <a:spLocks noGrp="1"/>
          </p:cNvSpPr>
          <p:nvPr>
            <p:ph type="sldNum" sz="quarter" idx="12"/>
          </p:nvPr>
        </p:nvSpPr>
        <p:spPr/>
        <p:txBody>
          <a:bodyPr/>
          <a:lstStyle>
            <a:lvl1pPr>
              <a:defRPr/>
            </a:lvl1pPr>
          </a:lstStyle>
          <a:p>
            <a:pPr>
              <a:defRPr/>
            </a:pPr>
            <a:fld id="{2FA9104A-325F-426E-95CF-AA85F5116232}" type="slidenum">
              <a:rPr lang="en-US">
                <a:solidFill>
                  <a:srgbClr val="146194">
                    <a:lumMod val="50000"/>
                  </a:srgbClr>
                </a:solidFill>
              </a:rPr>
              <a:pPr>
                <a:defRPr/>
              </a:pPr>
              <a:t>‹#›</a:t>
            </a:fld>
            <a:endParaRPr lang="en-US">
              <a:solidFill>
                <a:srgbClr val="146194">
                  <a:lumMod val="50000"/>
                </a:srgbClr>
              </a:solidFill>
            </a:endParaRPr>
          </a:p>
        </p:txBody>
      </p:sp>
    </p:spTree>
    <p:extLst>
      <p:ext uri="{BB962C8B-B14F-4D97-AF65-F5344CB8AC3E}">
        <p14:creationId xmlns:p14="http://schemas.microsoft.com/office/powerpoint/2010/main" val="42627296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D801559-11BF-4F44-83CC-CC6D0D0871FF}" type="datetimeFigureOut">
              <a:rPr lang="en-US">
                <a:solidFill>
                  <a:srgbClr val="146194">
                    <a:lumMod val="50000"/>
                  </a:srgbClr>
                </a:solidFill>
              </a:rPr>
              <a:pPr>
                <a:defRPr/>
              </a:pPr>
              <a:t>11/20/2016</a:t>
            </a:fld>
            <a:endParaRPr lang="en-US">
              <a:solidFill>
                <a:srgbClr val="146194">
                  <a:lumMod val="50000"/>
                </a:srgb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srgbClr val="146194">
                  <a:lumMod val="50000"/>
                </a:srgbClr>
              </a:solidFill>
            </a:endParaRPr>
          </a:p>
        </p:txBody>
      </p:sp>
      <p:sp>
        <p:nvSpPr>
          <p:cNvPr id="4" name="Slide Number Placeholder 5"/>
          <p:cNvSpPr>
            <a:spLocks noGrp="1"/>
          </p:cNvSpPr>
          <p:nvPr>
            <p:ph type="sldNum" sz="quarter" idx="12"/>
          </p:nvPr>
        </p:nvSpPr>
        <p:spPr/>
        <p:txBody>
          <a:bodyPr/>
          <a:lstStyle>
            <a:lvl1pPr>
              <a:defRPr/>
            </a:lvl1pPr>
          </a:lstStyle>
          <a:p>
            <a:pPr>
              <a:defRPr/>
            </a:pPr>
            <a:fld id="{D4F8069C-C1B2-4F39-BEE9-90B040A52C58}" type="slidenum">
              <a:rPr lang="en-US">
                <a:solidFill>
                  <a:srgbClr val="146194">
                    <a:lumMod val="50000"/>
                  </a:srgbClr>
                </a:solidFill>
              </a:rPr>
              <a:pPr>
                <a:defRPr/>
              </a:pPr>
              <a:t>‹#›</a:t>
            </a:fld>
            <a:endParaRPr lang="en-US">
              <a:solidFill>
                <a:srgbClr val="146194">
                  <a:lumMod val="50000"/>
                </a:srgbClr>
              </a:solidFill>
            </a:endParaRPr>
          </a:p>
        </p:txBody>
      </p:sp>
    </p:spTree>
    <p:extLst>
      <p:ext uri="{BB962C8B-B14F-4D97-AF65-F5344CB8AC3E}">
        <p14:creationId xmlns:p14="http://schemas.microsoft.com/office/powerpoint/2010/main" val="20172858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3"/>
          <p:cNvSpPr>
            <a:spLocks noGrp="1"/>
          </p:cNvSpPr>
          <p:nvPr>
            <p:ph type="dt" sz="half" idx="10"/>
          </p:nvPr>
        </p:nvSpPr>
        <p:spPr/>
        <p:txBody>
          <a:bodyPr/>
          <a:lstStyle>
            <a:lvl1pPr>
              <a:defRPr/>
            </a:lvl1pPr>
          </a:lstStyle>
          <a:p>
            <a:pPr>
              <a:defRPr/>
            </a:pPr>
            <a:fld id="{4CA2E7B0-D23F-474D-8D54-284BFB5B27A2}" type="datetimeFigureOut">
              <a:rPr lang="en-US">
                <a:solidFill>
                  <a:srgbClr val="146194">
                    <a:lumMod val="50000"/>
                  </a:srgbClr>
                </a:solidFill>
              </a:rPr>
              <a:pPr>
                <a:defRPr/>
              </a:pPr>
              <a:t>11/20/2016</a:t>
            </a:fld>
            <a:endParaRPr lang="en-US">
              <a:solidFill>
                <a:srgbClr val="146194">
                  <a:lumMod val="50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146194">
                  <a:lumMod val="50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73C61C88-25E6-41AC-8E71-9D245C0CB2D8}" type="slidenum">
              <a:rPr lang="en-US">
                <a:solidFill>
                  <a:srgbClr val="146194">
                    <a:lumMod val="50000"/>
                  </a:srgbClr>
                </a:solidFill>
              </a:rPr>
              <a:pPr>
                <a:defRPr/>
              </a:pPr>
              <a:t>‹#›</a:t>
            </a:fld>
            <a:endParaRPr lang="en-US">
              <a:solidFill>
                <a:srgbClr val="146194">
                  <a:lumMod val="50000"/>
                </a:srgbClr>
              </a:solidFill>
            </a:endParaRPr>
          </a:p>
        </p:txBody>
      </p:sp>
    </p:spTree>
    <p:extLst>
      <p:ext uri="{BB962C8B-B14F-4D97-AF65-F5344CB8AC3E}">
        <p14:creationId xmlns:p14="http://schemas.microsoft.com/office/powerpoint/2010/main" val="42265767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ar-SA" noProof="0" smtClean="0"/>
              <a:t>انقر فوق الأيقونة لإضافة صورة</a:t>
            </a:r>
            <a:endParaRPr lang="en-US" noProof="0"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3"/>
          <p:cNvSpPr>
            <a:spLocks noGrp="1"/>
          </p:cNvSpPr>
          <p:nvPr>
            <p:ph type="dt" sz="half" idx="10"/>
          </p:nvPr>
        </p:nvSpPr>
        <p:spPr/>
        <p:txBody>
          <a:bodyPr/>
          <a:lstStyle>
            <a:lvl1pPr>
              <a:defRPr/>
            </a:lvl1pPr>
          </a:lstStyle>
          <a:p>
            <a:pPr>
              <a:defRPr/>
            </a:pPr>
            <a:fld id="{F16186D6-3998-49FF-BAB9-CB3818986969}" type="datetimeFigureOut">
              <a:rPr lang="en-US">
                <a:solidFill>
                  <a:srgbClr val="146194">
                    <a:lumMod val="50000"/>
                  </a:srgbClr>
                </a:solidFill>
              </a:rPr>
              <a:pPr>
                <a:defRPr/>
              </a:pPr>
              <a:t>11/20/2016</a:t>
            </a:fld>
            <a:endParaRPr lang="en-US">
              <a:solidFill>
                <a:srgbClr val="146194">
                  <a:lumMod val="50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146194">
                  <a:lumMod val="50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816A60A4-8C11-4BA3-94A4-D4DE3474CBEE}" type="slidenum">
              <a:rPr lang="en-US">
                <a:solidFill>
                  <a:srgbClr val="146194">
                    <a:lumMod val="50000"/>
                  </a:srgbClr>
                </a:solidFill>
              </a:rPr>
              <a:pPr>
                <a:defRPr/>
              </a:pPr>
              <a:t>‹#›</a:t>
            </a:fld>
            <a:endParaRPr lang="en-US">
              <a:solidFill>
                <a:srgbClr val="146194">
                  <a:lumMod val="50000"/>
                </a:srgbClr>
              </a:solidFill>
            </a:endParaRPr>
          </a:p>
        </p:txBody>
      </p:sp>
    </p:spTree>
    <p:extLst>
      <p:ext uri="{BB962C8B-B14F-4D97-AF65-F5344CB8AC3E}">
        <p14:creationId xmlns:p14="http://schemas.microsoft.com/office/powerpoint/2010/main" val="21440775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ar-SA" noProof="0" smtClean="0"/>
              <a:t>انقر فوق الأيقونة لإضافة صورة</a:t>
            </a:r>
            <a:endParaRPr lang="en-US" noProof="0"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5" name="Date Placeholder 3"/>
          <p:cNvSpPr>
            <a:spLocks noGrp="1"/>
          </p:cNvSpPr>
          <p:nvPr>
            <p:ph type="dt" sz="half" idx="15"/>
          </p:nvPr>
        </p:nvSpPr>
        <p:spPr/>
        <p:txBody>
          <a:bodyPr/>
          <a:lstStyle>
            <a:lvl1pPr>
              <a:defRPr/>
            </a:lvl1pPr>
          </a:lstStyle>
          <a:p>
            <a:pPr>
              <a:defRPr/>
            </a:pPr>
            <a:fld id="{A0ADD842-E881-4689-B378-2CC3C9550FBC}" type="datetimeFigureOut">
              <a:rPr lang="en-US">
                <a:solidFill>
                  <a:srgbClr val="146194">
                    <a:lumMod val="50000"/>
                  </a:srgbClr>
                </a:solidFill>
              </a:rPr>
              <a:pPr>
                <a:defRPr/>
              </a:pPr>
              <a:t>11/20/2016</a:t>
            </a:fld>
            <a:endParaRPr lang="en-US">
              <a:solidFill>
                <a:srgbClr val="146194">
                  <a:lumMod val="50000"/>
                </a:srgbClr>
              </a:solidFill>
            </a:endParaRPr>
          </a:p>
        </p:txBody>
      </p:sp>
      <p:sp>
        <p:nvSpPr>
          <p:cNvPr id="6" name="Footer Placeholder 4"/>
          <p:cNvSpPr>
            <a:spLocks noGrp="1"/>
          </p:cNvSpPr>
          <p:nvPr>
            <p:ph type="ftr" sz="quarter" idx="16"/>
          </p:nvPr>
        </p:nvSpPr>
        <p:spPr/>
        <p:txBody>
          <a:bodyPr/>
          <a:lstStyle>
            <a:lvl1pPr>
              <a:defRPr/>
            </a:lvl1pPr>
          </a:lstStyle>
          <a:p>
            <a:pPr>
              <a:defRPr/>
            </a:pPr>
            <a:endParaRPr lang="en-US">
              <a:solidFill>
                <a:srgbClr val="146194">
                  <a:lumMod val="50000"/>
                </a:srgbClr>
              </a:solidFill>
            </a:endParaRPr>
          </a:p>
        </p:txBody>
      </p:sp>
      <p:sp>
        <p:nvSpPr>
          <p:cNvPr id="7" name="Slide Number Placeholder 5"/>
          <p:cNvSpPr>
            <a:spLocks noGrp="1"/>
          </p:cNvSpPr>
          <p:nvPr>
            <p:ph type="sldNum" sz="quarter" idx="17"/>
          </p:nvPr>
        </p:nvSpPr>
        <p:spPr/>
        <p:txBody>
          <a:bodyPr/>
          <a:lstStyle>
            <a:lvl1pPr>
              <a:defRPr/>
            </a:lvl1pPr>
          </a:lstStyle>
          <a:p>
            <a:pPr>
              <a:defRPr/>
            </a:pPr>
            <a:fld id="{76BEFBD7-4F75-4109-9EFA-0F3BD38C4DD4}" type="slidenum">
              <a:rPr lang="en-US">
                <a:solidFill>
                  <a:srgbClr val="146194">
                    <a:lumMod val="50000"/>
                  </a:srgbClr>
                </a:solidFill>
              </a:rPr>
              <a:pPr>
                <a:defRPr/>
              </a:pPr>
              <a:t>‹#›</a:t>
            </a:fld>
            <a:endParaRPr lang="en-US">
              <a:solidFill>
                <a:srgbClr val="146194">
                  <a:lumMod val="50000"/>
                </a:srgbClr>
              </a:solidFill>
            </a:endParaRPr>
          </a:p>
        </p:txBody>
      </p:sp>
    </p:spTree>
    <p:extLst>
      <p:ext uri="{BB962C8B-B14F-4D97-AF65-F5344CB8AC3E}">
        <p14:creationId xmlns:p14="http://schemas.microsoft.com/office/powerpoint/2010/main" val="11202385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lvl1pPr>
              <a:defRPr/>
            </a:lvl1pPr>
          </a:lstStyle>
          <a:p>
            <a:pPr>
              <a:defRPr/>
            </a:pPr>
            <a:fld id="{3EC775D6-DB38-4222-9193-878D69EC243F}" type="datetimeFigureOut">
              <a:rPr lang="en-US">
                <a:solidFill>
                  <a:srgbClr val="146194">
                    <a:lumMod val="50000"/>
                  </a:srgbClr>
                </a:solidFill>
              </a:rPr>
              <a:pPr>
                <a:defRPr/>
              </a:pPr>
              <a:t>11/20/2016</a:t>
            </a:fld>
            <a:endParaRPr lang="en-US">
              <a:solidFill>
                <a:srgbClr val="146194">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146194">
                  <a:lumMod val="5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EAAB5D24-E355-40BE-BD77-0A444446D9D5}" type="slidenum">
              <a:rPr lang="en-US">
                <a:solidFill>
                  <a:srgbClr val="146194">
                    <a:lumMod val="50000"/>
                  </a:srgbClr>
                </a:solidFill>
              </a:rPr>
              <a:pPr>
                <a:defRPr/>
              </a:pPr>
              <a:t>‹#›</a:t>
            </a:fld>
            <a:endParaRPr lang="en-US">
              <a:solidFill>
                <a:srgbClr val="146194">
                  <a:lumMod val="50000"/>
                </a:srgbClr>
              </a:solidFill>
            </a:endParaRPr>
          </a:p>
        </p:txBody>
      </p:sp>
    </p:spTree>
    <p:extLst>
      <p:ext uri="{BB962C8B-B14F-4D97-AF65-F5344CB8AC3E}">
        <p14:creationId xmlns:p14="http://schemas.microsoft.com/office/powerpoint/2010/main" val="7829466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5" name="TextBox 13"/>
          <p:cNvSpPr txBox="1">
            <a:spLocks noChangeArrowheads="1"/>
          </p:cNvSpPr>
          <p:nvPr/>
        </p:nvSpPr>
        <p:spPr bwMode="auto">
          <a:xfrm>
            <a:off x="531813" y="812800"/>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l" rtl="0" fontAlgn="base">
              <a:spcBef>
                <a:spcPct val="0"/>
              </a:spcBef>
              <a:spcAft>
                <a:spcPct val="0"/>
              </a:spcAft>
              <a:defRPr/>
            </a:pPr>
            <a:r>
              <a:rPr lang="en-US" altLang="en-US" sz="8000" smtClean="0">
                <a:solidFill>
                  <a:prstClr val="white"/>
                </a:solidFill>
              </a:rPr>
              <a:t>“</a:t>
            </a:r>
          </a:p>
        </p:txBody>
      </p:sp>
      <p:sp>
        <p:nvSpPr>
          <p:cNvPr id="6" name="TextBox 14"/>
          <p:cNvSpPr txBox="1">
            <a:spLocks noChangeArrowheads="1"/>
          </p:cNvSpPr>
          <p:nvPr/>
        </p:nvSpPr>
        <p:spPr bwMode="auto">
          <a:xfrm>
            <a:off x="10285413" y="2768600"/>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rtl="0" fontAlgn="base">
              <a:spcBef>
                <a:spcPct val="0"/>
              </a:spcBef>
              <a:spcAft>
                <a:spcPct val="0"/>
              </a:spcAft>
              <a:defRPr/>
            </a:pPr>
            <a:r>
              <a:rPr lang="en-US" altLang="en-US" sz="8000" smtClean="0">
                <a:solidFill>
                  <a:prstClr val="white"/>
                </a:solidFill>
              </a:rPr>
              <a:t>”</a:t>
            </a:r>
          </a:p>
        </p:txBody>
      </p:sp>
      <p:sp>
        <p:nvSpPr>
          <p:cNvPr id="2" name="Title 1"/>
          <p:cNvSpPr>
            <a:spLocks noGrp="1"/>
          </p:cNvSpPr>
          <p:nvPr>
            <p:ph type="title"/>
          </p:nvPr>
        </p:nvSpPr>
        <p:spPr>
          <a:xfrm>
            <a:off x="1141411" y="685800"/>
            <a:ext cx="9144001" cy="2743200"/>
          </a:xfrm>
        </p:spPr>
        <p:txBody>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7" name="Date Placeholder 3"/>
          <p:cNvSpPr>
            <a:spLocks noGrp="1"/>
          </p:cNvSpPr>
          <p:nvPr>
            <p:ph type="dt" sz="half" idx="14"/>
          </p:nvPr>
        </p:nvSpPr>
        <p:spPr/>
        <p:txBody>
          <a:bodyPr/>
          <a:lstStyle>
            <a:lvl1pPr>
              <a:defRPr/>
            </a:lvl1pPr>
          </a:lstStyle>
          <a:p>
            <a:pPr>
              <a:defRPr/>
            </a:pPr>
            <a:fld id="{25BBF06A-8310-4D01-82CC-C879BB63B376}" type="datetimeFigureOut">
              <a:rPr lang="en-US">
                <a:solidFill>
                  <a:srgbClr val="146194">
                    <a:lumMod val="50000"/>
                  </a:srgbClr>
                </a:solidFill>
              </a:rPr>
              <a:pPr>
                <a:defRPr/>
              </a:pPr>
              <a:t>11/20/2016</a:t>
            </a:fld>
            <a:endParaRPr lang="en-US">
              <a:solidFill>
                <a:srgbClr val="146194">
                  <a:lumMod val="50000"/>
                </a:srgbClr>
              </a:solidFill>
            </a:endParaRPr>
          </a:p>
        </p:txBody>
      </p:sp>
      <p:sp>
        <p:nvSpPr>
          <p:cNvPr id="8" name="Footer Placeholder 4"/>
          <p:cNvSpPr>
            <a:spLocks noGrp="1"/>
          </p:cNvSpPr>
          <p:nvPr>
            <p:ph type="ftr" sz="quarter" idx="15"/>
          </p:nvPr>
        </p:nvSpPr>
        <p:spPr/>
        <p:txBody>
          <a:bodyPr/>
          <a:lstStyle>
            <a:lvl1pPr>
              <a:defRPr/>
            </a:lvl1pPr>
          </a:lstStyle>
          <a:p>
            <a:pPr>
              <a:defRPr/>
            </a:pPr>
            <a:endParaRPr lang="en-US">
              <a:solidFill>
                <a:srgbClr val="146194">
                  <a:lumMod val="50000"/>
                </a:srgbClr>
              </a:solidFill>
            </a:endParaRPr>
          </a:p>
        </p:txBody>
      </p:sp>
      <p:sp>
        <p:nvSpPr>
          <p:cNvPr id="9" name="Slide Number Placeholder 5"/>
          <p:cNvSpPr>
            <a:spLocks noGrp="1"/>
          </p:cNvSpPr>
          <p:nvPr>
            <p:ph type="sldNum" sz="quarter" idx="16"/>
          </p:nvPr>
        </p:nvSpPr>
        <p:spPr/>
        <p:txBody>
          <a:bodyPr/>
          <a:lstStyle>
            <a:lvl1pPr>
              <a:defRPr/>
            </a:lvl1pPr>
          </a:lstStyle>
          <a:p>
            <a:pPr>
              <a:defRPr/>
            </a:pPr>
            <a:fld id="{6EBF7EE0-3CAE-4D7C-952C-E2C4298E57C6}" type="slidenum">
              <a:rPr lang="en-US">
                <a:solidFill>
                  <a:srgbClr val="146194">
                    <a:lumMod val="50000"/>
                  </a:srgbClr>
                </a:solidFill>
              </a:rPr>
              <a:pPr>
                <a:defRPr/>
              </a:pPr>
              <a:t>‹#›</a:t>
            </a:fld>
            <a:endParaRPr lang="en-US">
              <a:solidFill>
                <a:srgbClr val="146194">
                  <a:lumMod val="50000"/>
                </a:srgbClr>
              </a:solidFill>
            </a:endParaRPr>
          </a:p>
        </p:txBody>
      </p:sp>
    </p:spTree>
    <p:extLst>
      <p:ext uri="{BB962C8B-B14F-4D97-AF65-F5344CB8AC3E}">
        <p14:creationId xmlns:p14="http://schemas.microsoft.com/office/powerpoint/2010/main" val="3739843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468AB8B-8D9D-447D-8AB9-B21FCDE02F5D}" type="datetimeFigureOut">
              <a:rPr lang="ar-SA" smtClean="0"/>
              <a:t>20/02/38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57AD089-CACB-475A-AD01-9E57E1419F3A}" type="slidenum">
              <a:rPr lang="ar-SA" smtClean="0"/>
              <a:t>‹#›</a:t>
            </a:fld>
            <a:endParaRPr lang="ar-SA"/>
          </a:p>
        </p:txBody>
      </p:sp>
    </p:spTree>
    <p:extLst>
      <p:ext uri="{BB962C8B-B14F-4D97-AF65-F5344CB8AC3E}">
        <p14:creationId xmlns:p14="http://schemas.microsoft.com/office/powerpoint/2010/main" val="21958912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lvl1pPr>
              <a:defRPr/>
            </a:lvl1pPr>
          </a:lstStyle>
          <a:p>
            <a:pPr>
              <a:defRPr/>
            </a:pPr>
            <a:fld id="{D3A24AB2-EA80-4042-B490-B4DA308B88DC}" type="datetimeFigureOut">
              <a:rPr lang="en-US">
                <a:solidFill>
                  <a:srgbClr val="146194">
                    <a:lumMod val="50000"/>
                  </a:srgbClr>
                </a:solidFill>
              </a:rPr>
              <a:pPr>
                <a:defRPr/>
              </a:pPr>
              <a:t>11/20/2016</a:t>
            </a:fld>
            <a:endParaRPr lang="en-US">
              <a:solidFill>
                <a:srgbClr val="146194">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146194">
                  <a:lumMod val="5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917298F7-5A20-4B53-A270-081DE45DFDC4}" type="slidenum">
              <a:rPr lang="en-US">
                <a:solidFill>
                  <a:srgbClr val="146194">
                    <a:lumMod val="50000"/>
                  </a:srgbClr>
                </a:solidFill>
              </a:rPr>
              <a:pPr>
                <a:defRPr/>
              </a:pPr>
              <a:t>‹#›</a:t>
            </a:fld>
            <a:endParaRPr lang="en-US">
              <a:solidFill>
                <a:srgbClr val="146194">
                  <a:lumMod val="50000"/>
                </a:srgbClr>
              </a:solidFill>
            </a:endParaRPr>
          </a:p>
        </p:txBody>
      </p:sp>
    </p:spTree>
    <p:extLst>
      <p:ext uri="{BB962C8B-B14F-4D97-AF65-F5344CB8AC3E}">
        <p14:creationId xmlns:p14="http://schemas.microsoft.com/office/powerpoint/2010/main" val="3162878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5" name="TextBox 10"/>
          <p:cNvSpPr txBox="1">
            <a:spLocks noChangeArrowheads="1"/>
          </p:cNvSpPr>
          <p:nvPr/>
        </p:nvSpPr>
        <p:spPr bwMode="auto">
          <a:xfrm>
            <a:off x="531813" y="812800"/>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l" rtl="0" fontAlgn="base">
              <a:spcBef>
                <a:spcPct val="0"/>
              </a:spcBef>
              <a:spcAft>
                <a:spcPct val="0"/>
              </a:spcAft>
              <a:defRPr/>
            </a:pPr>
            <a:r>
              <a:rPr lang="en-US" altLang="en-US" sz="8000" smtClean="0">
                <a:solidFill>
                  <a:prstClr val="white"/>
                </a:solidFill>
              </a:rPr>
              <a:t>“</a:t>
            </a:r>
          </a:p>
        </p:txBody>
      </p:sp>
      <p:sp>
        <p:nvSpPr>
          <p:cNvPr id="6" name="TextBox 11"/>
          <p:cNvSpPr txBox="1">
            <a:spLocks noChangeArrowheads="1"/>
          </p:cNvSpPr>
          <p:nvPr/>
        </p:nvSpPr>
        <p:spPr bwMode="auto">
          <a:xfrm>
            <a:off x="10285413" y="2768600"/>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rtl="0" fontAlgn="base">
              <a:spcBef>
                <a:spcPct val="0"/>
              </a:spcBef>
              <a:spcAft>
                <a:spcPct val="0"/>
              </a:spcAft>
              <a:defRPr/>
            </a:pPr>
            <a:r>
              <a:rPr lang="en-US" altLang="en-US" sz="8000" smtClean="0">
                <a:solidFill>
                  <a:prstClr val="white"/>
                </a:solidFill>
              </a:rPr>
              <a:t>”</a:t>
            </a:r>
          </a:p>
        </p:txBody>
      </p:sp>
      <p:sp>
        <p:nvSpPr>
          <p:cNvPr id="2" name="Title 1"/>
          <p:cNvSpPr>
            <a:spLocks noGrp="1"/>
          </p:cNvSpPr>
          <p:nvPr>
            <p:ph type="title"/>
          </p:nvPr>
        </p:nvSpPr>
        <p:spPr>
          <a:xfrm>
            <a:off x="1141413" y="685800"/>
            <a:ext cx="9144000" cy="2743200"/>
          </a:xfrm>
        </p:spPr>
        <p:txBody>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rtlCol="0" anchor="b">
            <a:normAutofit/>
          </a:bodyPr>
          <a:lstStyle>
            <a:lvl1pPr>
              <a:buNone/>
              <a:defRPr lang="en-US" sz="2400" b="0" cap="all" dirty="0">
                <a:ln w="3175" cmpd="sng">
                  <a:noFill/>
                </a:ln>
                <a:solidFill>
                  <a:schemeClr val="tx1"/>
                </a:solidFill>
                <a:effectLst/>
              </a:defRPr>
            </a:lvl1pPr>
          </a:lstStyle>
          <a:p>
            <a:pPr lvl="0"/>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7" name="Date Placeholder 3"/>
          <p:cNvSpPr>
            <a:spLocks noGrp="1"/>
          </p:cNvSpPr>
          <p:nvPr>
            <p:ph type="dt" sz="half" idx="14"/>
          </p:nvPr>
        </p:nvSpPr>
        <p:spPr/>
        <p:txBody>
          <a:bodyPr/>
          <a:lstStyle>
            <a:lvl1pPr>
              <a:defRPr/>
            </a:lvl1pPr>
          </a:lstStyle>
          <a:p>
            <a:pPr>
              <a:defRPr/>
            </a:pPr>
            <a:fld id="{5E37FE4E-14C7-49ED-A14F-059976CD75D6}" type="datetimeFigureOut">
              <a:rPr lang="en-US">
                <a:solidFill>
                  <a:srgbClr val="146194">
                    <a:lumMod val="50000"/>
                  </a:srgbClr>
                </a:solidFill>
              </a:rPr>
              <a:pPr>
                <a:defRPr/>
              </a:pPr>
              <a:t>11/20/2016</a:t>
            </a:fld>
            <a:endParaRPr lang="en-US">
              <a:solidFill>
                <a:srgbClr val="146194">
                  <a:lumMod val="50000"/>
                </a:srgbClr>
              </a:solidFill>
            </a:endParaRPr>
          </a:p>
        </p:txBody>
      </p:sp>
      <p:sp>
        <p:nvSpPr>
          <p:cNvPr id="8" name="Footer Placeholder 4"/>
          <p:cNvSpPr>
            <a:spLocks noGrp="1"/>
          </p:cNvSpPr>
          <p:nvPr>
            <p:ph type="ftr" sz="quarter" idx="15"/>
          </p:nvPr>
        </p:nvSpPr>
        <p:spPr/>
        <p:txBody>
          <a:bodyPr/>
          <a:lstStyle>
            <a:lvl1pPr>
              <a:defRPr/>
            </a:lvl1pPr>
          </a:lstStyle>
          <a:p>
            <a:pPr>
              <a:defRPr/>
            </a:pPr>
            <a:endParaRPr lang="en-US">
              <a:solidFill>
                <a:srgbClr val="146194">
                  <a:lumMod val="50000"/>
                </a:srgbClr>
              </a:solidFill>
            </a:endParaRPr>
          </a:p>
        </p:txBody>
      </p:sp>
      <p:sp>
        <p:nvSpPr>
          <p:cNvPr id="9" name="Slide Number Placeholder 5"/>
          <p:cNvSpPr>
            <a:spLocks noGrp="1"/>
          </p:cNvSpPr>
          <p:nvPr>
            <p:ph type="sldNum" sz="quarter" idx="16"/>
          </p:nvPr>
        </p:nvSpPr>
        <p:spPr/>
        <p:txBody>
          <a:bodyPr/>
          <a:lstStyle>
            <a:lvl1pPr>
              <a:defRPr/>
            </a:lvl1pPr>
          </a:lstStyle>
          <a:p>
            <a:pPr>
              <a:defRPr/>
            </a:pPr>
            <a:fld id="{7284E93B-83A5-4D90-9E14-9E5628B8E0D7}" type="slidenum">
              <a:rPr lang="en-US">
                <a:solidFill>
                  <a:srgbClr val="146194">
                    <a:lumMod val="50000"/>
                  </a:srgbClr>
                </a:solidFill>
              </a:rPr>
              <a:pPr>
                <a:defRPr/>
              </a:pPr>
              <a:t>‹#›</a:t>
            </a:fld>
            <a:endParaRPr lang="en-US">
              <a:solidFill>
                <a:srgbClr val="146194">
                  <a:lumMod val="50000"/>
                </a:srgbClr>
              </a:solidFill>
            </a:endParaRPr>
          </a:p>
        </p:txBody>
      </p:sp>
    </p:spTree>
    <p:extLst>
      <p:ext uri="{BB962C8B-B14F-4D97-AF65-F5344CB8AC3E}">
        <p14:creationId xmlns:p14="http://schemas.microsoft.com/office/powerpoint/2010/main" val="387226650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rtlCol="0"/>
          <a:lstStyle>
            <a:lvl1pPr>
              <a:defRPr lang="en-US" b="0" dirty="0"/>
            </a:lvl1pPr>
          </a:lstStyle>
          <a:p>
            <a:pPr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rtlCol="0" anchor="b">
            <a:normAutofit/>
          </a:bodyPr>
          <a:lstStyle>
            <a:lvl1pPr>
              <a:buNone/>
              <a:defRPr lang="en-US" sz="2400" b="0" cap="all" dirty="0">
                <a:ln w="3175" cmpd="sng">
                  <a:noFill/>
                </a:ln>
                <a:solidFill>
                  <a:schemeClr val="tx1"/>
                </a:solidFill>
                <a:effectLst/>
              </a:defRPr>
            </a:lvl1pPr>
          </a:lstStyle>
          <a:p>
            <a:pPr lvl="0"/>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5" name="Date Placeholder 3"/>
          <p:cNvSpPr>
            <a:spLocks noGrp="1"/>
          </p:cNvSpPr>
          <p:nvPr>
            <p:ph type="dt" sz="half" idx="14"/>
          </p:nvPr>
        </p:nvSpPr>
        <p:spPr/>
        <p:txBody>
          <a:bodyPr/>
          <a:lstStyle>
            <a:lvl1pPr>
              <a:defRPr/>
            </a:lvl1pPr>
          </a:lstStyle>
          <a:p>
            <a:pPr>
              <a:defRPr/>
            </a:pPr>
            <a:fld id="{ED3053F1-9E19-44CB-B663-25C5908B53EC}" type="datetimeFigureOut">
              <a:rPr lang="en-US">
                <a:solidFill>
                  <a:srgbClr val="146194">
                    <a:lumMod val="50000"/>
                  </a:srgbClr>
                </a:solidFill>
              </a:rPr>
              <a:pPr>
                <a:defRPr/>
              </a:pPr>
              <a:t>11/20/2016</a:t>
            </a:fld>
            <a:endParaRPr lang="en-US">
              <a:solidFill>
                <a:srgbClr val="146194">
                  <a:lumMod val="50000"/>
                </a:srgbClr>
              </a:solidFill>
            </a:endParaRPr>
          </a:p>
        </p:txBody>
      </p:sp>
      <p:sp>
        <p:nvSpPr>
          <p:cNvPr id="6" name="Footer Placeholder 4"/>
          <p:cNvSpPr>
            <a:spLocks noGrp="1"/>
          </p:cNvSpPr>
          <p:nvPr>
            <p:ph type="ftr" sz="quarter" idx="15"/>
          </p:nvPr>
        </p:nvSpPr>
        <p:spPr/>
        <p:txBody>
          <a:bodyPr/>
          <a:lstStyle>
            <a:lvl1pPr>
              <a:defRPr/>
            </a:lvl1pPr>
          </a:lstStyle>
          <a:p>
            <a:pPr>
              <a:defRPr/>
            </a:pPr>
            <a:endParaRPr lang="en-US">
              <a:solidFill>
                <a:srgbClr val="146194">
                  <a:lumMod val="50000"/>
                </a:srgbClr>
              </a:solidFill>
            </a:endParaRPr>
          </a:p>
        </p:txBody>
      </p:sp>
      <p:sp>
        <p:nvSpPr>
          <p:cNvPr id="7" name="Slide Number Placeholder 5"/>
          <p:cNvSpPr>
            <a:spLocks noGrp="1"/>
          </p:cNvSpPr>
          <p:nvPr>
            <p:ph type="sldNum" sz="quarter" idx="16"/>
          </p:nvPr>
        </p:nvSpPr>
        <p:spPr/>
        <p:txBody>
          <a:bodyPr/>
          <a:lstStyle>
            <a:lvl1pPr>
              <a:defRPr/>
            </a:lvl1pPr>
          </a:lstStyle>
          <a:p>
            <a:pPr>
              <a:defRPr/>
            </a:pPr>
            <a:fld id="{B1B37667-DDCC-4AD1-8345-4279737E3C11}" type="slidenum">
              <a:rPr lang="en-US">
                <a:solidFill>
                  <a:srgbClr val="146194">
                    <a:lumMod val="50000"/>
                  </a:srgbClr>
                </a:solidFill>
              </a:rPr>
              <a:pPr>
                <a:defRPr/>
              </a:pPr>
              <a:t>‹#›</a:t>
            </a:fld>
            <a:endParaRPr lang="en-US">
              <a:solidFill>
                <a:srgbClr val="146194">
                  <a:lumMod val="50000"/>
                </a:srgbClr>
              </a:solidFill>
            </a:endParaRPr>
          </a:p>
        </p:txBody>
      </p:sp>
    </p:spTree>
    <p:extLst>
      <p:ext uri="{BB962C8B-B14F-4D97-AF65-F5344CB8AC3E}">
        <p14:creationId xmlns:p14="http://schemas.microsoft.com/office/powerpoint/2010/main" val="16565299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lvl1pPr>
              <a:defRPr/>
            </a:lvl1pPr>
          </a:lstStyle>
          <a:p>
            <a:pPr>
              <a:defRPr/>
            </a:pPr>
            <a:fld id="{5059297C-7B35-41E1-9826-A5A1050EEFBE}" type="datetimeFigureOut">
              <a:rPr lang="en-US">
                <a:solidFill>
                  <a:srgbClr val="146194">
                    <a:lumMod val="50000"/>
                  </a:srgbClr>
                </a:solidFill>
              </a:rPr>
              <a:pPr>
                <a:defRPr/>
              </a:pPr>
              <a:t>11/20/2016</a:t>
            </a:fld>
            <a:endParaRPr lang="en-US">
              <a:solidFill>
                <a:srgbClr val="146194">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146194">
                  <a:lumMod val="5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36B945F5-DB02-47DB-B403-4C54DD532F74}" type="slidenum">
              <a:rPr lang="en-US">
                <a:solidFill>
                  <a:srgbClr val="146194">
                    <a:lumMod val="50000"/>
                  </a:srgbClr>
                </a:solidFill>
              </a:rPr>
              <a:pPr>
                <a:defRPr/>
              </a:pPr>
              <a:t>‹#›</a:t>
            </a:fld>
            <a:endParaRPr lang="en-US">
              <a:solidFill>
                <a:srgbClr val="146194">
                  <a:lumMod val="50000"/>
                </a:srgbClr>
              </a:solidFill>
            </a:endParaRPr>
          </a:p>
        </p:txBody>
      </p:sp>
    </p:spTree>
    <p:extLst>
      <p:ext uri="{BB962C8B-B14F-4D97-AF65-F5344CB8AC3E}">
        <p14:creationId xmlns:p14="http://schemas.microsoft.com/office/powerpoint/2010/main" val="301566467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lvl1pPr>
              <a:defRPr/>
            </a:lvl1pPr>
          </a:lstStyle>
          <a:p>
            <a:pPr>
              <a:defRPr/>
            </a:pPr>
            <a:fld id="{71C14686-1DC5-4163-AFFE-7F9581792629}" type="datetimeFigureOut">
              <a:rPr lang="en-US">
                <a:solidFill>
                  <a:srgbClr val="146194">
                    <a:lumMod val="50000"/>
                  </a:srgbClr>
                </a:solidFill>
              </a:rPr>
              <a:pPr>
                <a:defRPr/>
              </a:pPr>
              <a:t>11/20/2016</a:t>
            </a:fld>
            <a:endParaRPr lang="en-US">
              <a:solidFill>
                <a:srgbClr val="146194">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146194">
                  <a:lumMod val="5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B18F6116-B1ED-45C1-BCE6-6B4B72897A0E}" type="slidenum">
              <a:rPr lang="en-US">
                <a:solidFill>
                  <a:srgbClr val="146194">
                    <a:lumMod val="50000"/>
                  </a:srgbClr>
                </a:solidFill>
              </a:rPr>
              <a:pPr>
                <a:defRPr/>
              </a:pPr>
              <a:t>‹#›</a:t>
            </a:fld>
            <a:endParaRPr lang="en-US">
              <a:solidFill>
                <a:srgbClr val="146194">
                  <a:lumMod val="50000"/>
                </a:srgbClr>
              </a:solidFill>
            </a:endParaRPr>
          </a:p>
        </p:txBody>
      </p:sp>
    </p:spTree>
    <p:extLst>
      <p:ext uri="{BB962C8B-B14F-4D97-AF65-F5344CB8AC3E}">
        <p14:creationId xmlns:p14="http://schemas.microsoft.com/office/powerpoint/2010/main" val="396049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468AB8B-8D9D-447D-8AB9-B21FCDE02F5D}" type="datetimeFigureOut">
              <a:rPr lang="ar-SA" smtClean="0"/>
              <a:t>20/02/38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57AD089-CACB-475A-AD01-9E57E1419F3A}" type="slidenum">
              <a:rPr lang="ar-SA" smtClean="0"/>
              <a:t>‹#›</a:t>
            </a:fld>
            <a:endParaRPr lang="ar-SA"/>
          </a:p>
        </p:txBody>
      </p:sp>
    </p:spTree>
    <p:extLst>
      <p:ext uri="{BB962C8B-B14F-4D97-AF65-F5344CB8AC3E}">
        <p14:creationId xmlns:p14="http://schemas.microsoft.com/office/powerpoint/2010/main" val="3425498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468AB8B-8D9D-447D-8AB9-B21FCDE02F5D}" type="datetimeFigureOut">
              <a:rPr lang="ar-SA" smtClean="0"/>
              <a:t>20/02/38</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857AD089-CACB-475A-AD01-9E57E1419F3A}" type="slidenum">
              <a:rPr lang="ar-SA" smtClean="0"/>
              <a:t>‹#›</a:t>
            </a:fld>
            <a:endParaRPr lang="ar-SA"/>
          </a:p>
        </p:txBody>
      </p:sp>
    </p:spTree>
    <p:extLst>
      <p:ext uri="{BB962C8B-B14F-4D97-AF65-F5344CB8AC3E}">
        <p14:creationId xmlns:p14="http://schemas.microsoft.com/office/powerpoint/2010/main" val="111141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468AB8B-8D9D-447D-8AB9-B21FCDE02F5D}" type="datetimeFigureOut">
              <a:rPr lang="ar-SA" smtClean="0"/>
              <a:t>20/02/38</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857AD089-CACB-475A-AD01-9E57E1419F3A}" type="slidenum">
              <a:rPr lang="ar-SA" smtClean="0"/>
              <a:t>‹#›</a:t>
            </a:fld>
            <a:endParaRPr lang="ar-SA"/>
          </a:p>
        </p:txBody>
      </p:sp>
    </p:spTree>
    <p:extLst>
      <p:ext uri="{BB962C8B-B14F-4D97-AF65-F5344CB8AC3E}">
        <p14:creationId xmlns:p14="http://schemas.microsoft.com/office/powerpoint/2010/main" val="4240985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68AB8B-8D9D-447D-8AB9-B21FCDE02F5D}" type="datetimeFigureOut">
              <a:rPr lang="ar-SA" smtClean="0"/>
              <a:t>20/02/38</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857AD089-CACB-475A-AD01-9E57E1419F3A}" type="slidenum">
              <a:rPr lang="ar-SA" smtClean="0"/>
              <a:t>‹#›</a:t>
            </a:fld>
            <a:endParaRPr lang="ar-SA"/>
          </a:p>
        </p:txBody>
      </p:sp>
    </p:spTree>
    <p:extLst>
      <p:ext uri="{BB962C8B-B14F-4D97-AF65-F5344CB8AC3E}">
        <p14:creationId xmlns:p14="http://schemas.microsoft.com/office/powerpoint/2010/main" val="641470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468AB8B-8D9D-447D-8AB9-B21FCDE02F5D}" type="datetimeFigureOut">
              <a:rPr lang="ar-SA" smtClean="0"/>
              <a:t>20/02/38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57AD089-CACB-475A-AD01-9E57E1419F3A}" type="slidenum">
              <a:rPr lang="ar-SA" smtClean="0"/>
              <a:t>‹#›</a:t>
            </a:fld>
            <a:endParaRPr lang="ar-SA"/>
          </a:p>
        </p:txBody>
      </p:sp>
    </p:spTree>
    <p:extLst>
      <p:ext uri="{BB962C8B-B14F-4D97-AF65-F5344CB8AC3E}">
        <p14:creationId xmlns:p14="http://schemas.microsoft.com/office/powerpoint/2010/main" val="3267468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468AB8B-8D9D-447D-8AB9-B21FCDE02F5D}" type="datetimeFigureOut">
              <a:rPr lang="ar-SA" smtClean="0"/>
              <a:t>20/02/38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57AD089-CACB-475A-AD01-9E57E1419F3A}" type="slidenum">
              <a:rPr lang="ar-SA" smtClean="0"/>
              <a:t>‹#›</a:t>
            </a:fld>
            <a:endParaRPr lang="ar-SA"/>
          </a:p>
        </p:txBody>
      </p:sp>
    </p:spTree>
    <p:extLst>
      <p:ext uri="{BB962C8B-B14F-4D97-AF65-F5344CB8AC3E}">
        <p14:creationId xmlns:p14="http://schemas.microsoft.com/office/powerpoint/2010/main" val="1884431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468AB8B-8D9D-447D-8AB9-B21FCDE02F5D}" type="datetimeFigureOut">
              <a:rPr lang="ar-SA" smtClean="0"/>
              <a:t>20/02/38</a:t>
            </a:fld>
            <a:endParaRPr lang="ar-SA"/>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ar-SA"/>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57AD089-CACB-475A-AD01-9E57E1419F3A}" type="slidenum">
              <a:rPr lang="ar-SA" smtClean="0"/>
              <a:t>‹#›</a:t>
            </a:fld>
            <a:endParaRPr lang="ar-SA"/>
          </a:p>
        </p:txBody>
      </p:sp>
    </p:spTree>
    <p:extLst>
      <p:ext uri="{BB962C8B-B14F-4D97-AF65-F5344CB8AC3E}">
        <p14:creationId xmlns:p14="http://schemas.microsoft.com/office/powerpoint/2010/main" val="21429693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64D4EF"/>
            </a:gs>
            <a:gs pos="10001">
              <a:srgbClr val="64D4EF"/>
            </a:gs>
            <a:gs pos="100000">
              <a:srgbClr val="06588E"/>
            </a:gs>
          </a:gsLst>
          <a:lin ang="6120000" scaled="1"/>
        </a:grad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9207500" y="2963863"/>
            <a:ext cx="2981325" cy="3208337"/>
            <a:chOff x="9206969" y="2963333"/>
            <a:chExt cx="2981858" cy="3208867"/>
          </a:xfrm>
        </p:grpSpPr>
        <p:cxnSp>
          <p:nvCxnSpPr>
            <p:cNvPr id="8" name="Straight Connector 7"/>
            <p:cNvCxnSpPr/>
            <p:nvPr/>
          </p:nvCxnSpPr>
          <p:spPr>
            <a:xfrm flipH="1">
              <a:off x="11275852" y="2963333"/>
              <a:ext cx="912975" cy="91296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83"/>
              <a:ext cx="2981858" cy="2981817"/>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3013" y="3285648"/>
              <a:ext cx="1895814" cy="1895788"/>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853" y="3131636"/>
              <a:ext cx="1744974" cy="174495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600" y="3682589"/>
              <a:ext cx="1270227" cy="127021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3" y="4487863"/>
            <a:ext cx="8534400" cy="1506537"/>
          </a:xfrm>
          <a:prstGeom prst="rect">
            <a:avLst/>
          </a:prstGeom>
          <a:effectLst/>
        </p:spPr>
        <p:txBody>
          <a:bodyPr vert="horz" wrap="square" lIns="91440" tIns="45720" rIns="91440" bIns="45720" numCol="1" anchor="ctr" anchorCtr="0" compatLnSpc="1">
            <a:prstTxWarp prst="textNoShape">
              <a:avLst/>
            </a:prstTxWarp>
            <a:normAutofit/>
          </a:bodyPr>
          <a:lstStyle/>
          <a:p>
            <a:pPr lvl="0"/>
            <a:r>
              <a:rPr lang="ar-SA" altLang="en-US" smtClean="0"/>
              <a:t>انقر لتحرير نمط العنوان الرئيسي</a:t>
            </a:r>
            <a:endParaRPr lang="en-US" altLang="en-US" smtClean="0"/>
          </a:p>
        </p:txBody>
      </p:sp>
      <p:sp>
        <p:nvSpPr>
          <p:cNvPr id="1028" name="Text Placeholder 2"/>
          <p:cNvSpPr>
            <a:spLocks noGrp="1"/>
          </p:cNvSpPr>
          <p:nvPr>
            <p:ph type="body" idx="1"/>
          </p:nvPr>
        </p:nvSpPr>
        <p:spPr bwMode="auto">
          <a:xfrm>
            <a:off x="684213" y="685800"/>
            <a:ext cx="8534400" cy="361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altLang="en-US" smtClean="0"/>
              <a:t>انقر لتحرير أنماط النص الرئيسي</a:t>
            </a:r>
            <a:endParaRPr lang="en-US" altLang="en-US" smtClean="0"/>
          </a:p>
          <a:p>
            <a:pPr lvl="1"/>
            <a:r>
              <a:rPr lang="ar-SA" altLang="en-US" smtClean="0"/>
              <a:t>المستوى الثاني</a:t>
            </a:r>
            <a:endParaRPr lang="en-US" altLang="en-US" smtClean="0"/>
          </a:p>
          <a:p>
            <a:pPr lvl="2"/>
            <a:r>
              <a:rPr lang="ar-SA" altLang="en-US" smtClean="0"/>
              <a:t>المستوى الثالث</a:t>
            </a:r>
            <a:endParaRPr lang="en-US" altLang="en-US" smtClean="0"/>
          </a:p>
          <a:p>
            <a:pPr lvl="3"/>
            <a:r>
              <a:rPr lang="ar-SA" altLang="en-US" smtClean="0"/>
              <a:t>المستوى الرابع</a:t>
            </a:r>
            <a:endParaRPr lang="en-US" altLang="en-US" smtClean="0"/>
          </a:p>
          <a:p>
            <a:pPr lvl="4"/>
            <a:r>
              <a:rPr lang="ar-SA" altLang="en-US" smtClean="0"/>
              <a:t>المستوى الخامس</a:t>
            </a:r>
            <a:endParaRPr lang="en-US" altLang="en-US" smtClean="0"/>
          </a:p>
        </p:txBody>
      </p:sp>
      <p:sp>
        <p:nvSpPr>
          <p:cNvPr id="4" name="Date Placeholder 3"/>
          <p:cNvSpPr>
            <a:spLocks noGrp="1"/>
          </p:cNvSpPr>
          <p:nvPr>
            <p:ph type="dt" sz="half" idx="2"/>
          </p:nvPr>
        </p:nvSpPr>
        <p:spPr>
          <a:xfrm>
            <a:off x="9904413" y="6172200"/>
            <a:ext cx="1600200" cy="365125"/>
          </a:xfrm>
          <a:prstGeom prst="rect">
            <a:avLst/>
          </a:prstGeom>
        </p:spPr>
        <p:txBody>
          <a:bodyPr vert="horz" lIns="91440" tIns="45720" rIns="91440" bIns="45720" rtlCol="0" anchor="t"/>
          <a:lstStyle>
            <a:lvl1pPr algn="r" eaLnBrk="1" fontAlgn="auto" hangingPunct="1">
              <a:spcBef>
                <a:spcPts val="0"/>
              </a:spcBef>
              <a:spcAft>
                <a:spcPts val="0"/>
              </a:spcAft>
              <a:defRPr sz="1000" b="0" i="0">
                <a:solidFill>
                  <a:schemeClr val="bg2">
                    <a:lumMod val="50000"/>
                  </a:schemeClr>
                </a:solidFill>
                <a:effectLst/>
                <a:latin typeface="+mn-lt"/>
              </a:defRPr>
            </a:lvl1pPr>
          </a:lstStyle>
          <a:p>
            <a:pPr rtl="0">
              <a:defRPr/>
            </a:pPr>
            <a:fld id="{F3E97C44-9B75-4D54-B75C-AFAF0642D375}" type="datetimeFigureOut">
              <a:rPr lang="en-US">
                <a:solidFill>
                  <a:srgbClr val="146194">
                    <a:lumMod val="50000"/>
                  </a:srgbClr>
                </a:solidFill>
              </a:rPr>
              <a:pPr rtl="0">
                <a:defRPr/>
              </a:pPr>
              <a:t>11/20/2016</a:t>
            </a:fld>
            <a:endParaRPr lang="en-US">
              <a:solidFill>
                <a:srgbClr val="146194">
                  <a:lumMod val="50000"/>
                </a:srgbClr>
              </a:solidFill>
            </a:endParaRPr>
          </a:p>
        </p:txBody>
      </p:sp>
      <p:sp>
        <p:nvSpPr>
          <p:cNvPr id="5" name="Footer Placeholder 4"/>
          <p:cNvSpPr>
            <a:spLocks noGrp="1"/>
          </p:cNvSpPr>
          <p:nvPr>
            <p:ph type="ftr" sz="quarter" idx="3"/>
          </p:nvPr>
        </p:nvSpPr>
        <p:spPr>
          <a:xfrm>
            <a:off x="684213" y="6172200"/>
            <a:ext cx="7543800" cy="365125"/>
          </a:xfrm>
          <a:prstGeom prst="rect">
            <a:avLst/>
          </a:prstGeom>
        </p:spPr>
        <p:txBody>
          <a:bodyPr vert="horz" lIns="91440" tIns="45720" rIns="91440" bIns="45720" rtlCol="0" anchor="t"/>
          <a:lstStyle>
            <a:lvl1pPr algn="l" eaLnBrk="1" fontAlgn="auto" hangingPunct="1">
              <a:spcBef>
                <a:spcPts val="0"/>
              </a:spcBef>
              <a:spcAft>
                <a:spcPts val="0"/>
              </a:spcAft>
              <a:defRPr sz="1000" b="0" i="0">
                <a:solidFill>
                  <a:schemeClr val="bg2">
                    <a:lumMod val="50000"/>
                  </a:schemeClr>
                </a:solidFill>
                <a:effectLst/>
                <a:latin typeface="+mn-lt"/>
              </a:defRPr>
            </a:lvl1pPr>
          </a:lstStyle>
          <a:p>
            <a:pPr rtl="0">
              <a:defRPr/>
            </a:pPr>
            <a:endParaRPr lang="en-US">
              <a:solidFill>
                <a:srgbClr val="146194">
                  <a:lumMod val="50000"/>
                </a:srgbClr>
              </a:solidFill>
            </a:endParaRPr>
          </a:p>
        </p:txBody>
      </p:sp>
      <p:sp>
        <p:nvSpPr>
          <p:cNvPr id="6" name="Slide Number Placeholder 5"/>
          <p:cNvSpPr>
            <a:spLocks noGrp="1"/>
          </p:cNvSpPr>
          <p:nvPr>
            <p:ph type="sldNum" sz="quarter" idx="4"/>
          </p:nvPr>
        </p:nvSpPr>
        <p:spPr>
          <a:xfrm>
            <a:off x="10363200" y="5578475"/>
            <a:ext cx="1143000" cy="669925"/>
          </a:xfrm>
          <a:prstGeom prst="rect">
            <a:avLst/>
          </a:prstGeom>
        </p:spPr>
        <p:txBody>
          <a:bodyPr vert="horz" lIns="91440" tIns="45720" rIns="91440" bIns="45720" rtlCol="0" anchor="b"/>
          <a:lstStyle>
            <a:lvl1pPr algn="r" eaLnBrk="1" fontAlgn="auto" hangingPunct="1">
              <a:spcBef>
                <a:spcPts val="0"/>
              </a:spcBef>
              <a:spcAft>
                <a:spcPts val="0"/>
              </a:spcAft>
              <a:defRPr sz="3200" b="0" i="0">
                <a:solidFill>
                  <a:schemeClr val="bg2">
                    <a:lumMod val="50000"/>
                  </a:schemeClr>
                </a:solidFill>
                <a:effectLst/>
                <a:latin typeface="+mn-lt"/>
              </a:defRPr>
            </a:lvl1pPr>
          </a:lstStyle>
          <a:p>
            <a:pPr rtl="0">
              <a:defRPr/>
            </a:pPr>
            <a:fld id="{9E6A7A28-374A-453A-869B-F23D5637FF7D}" type="slidenum">
              <a:rPr lang="en-US">
                <a:solidFill>
                  <a:srgbClr val="146194">
                    <a:lumMod val="50000"/>
                  </a:srgbClr>
                </a:solidFill>
              </a:rPr>
              <a:pPr rtl="0">
                <a:defRPr/>
              </a:pPr>
              <a:t>‹#›</a:t>
            </a:fld>
            <a:endParaRPr lang="en-US">
              <a:solidFill>
                <a:srgbClr val="146194">
                  <a:lumMod val="50000"/>
                </a:srgbClr>
              </a:solidFill>
            </a:endParaRPr>
          </a:p>
        </p:txBody>
      </p:sp>
    </p:spTree>
    <p:extLst>
      <p:ext uri="{BB962C8B-B14F-4D97-AF65-F5344CB8AC3E}">
        <p14:creationId xmlns:p14="http://schemas.microsoft.com/office/powerpoint/2010/main" val="511253164"/>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0" fontAlgn="base" hangingPunct="0">
        <a:spcBef>
          <a:spcPct val="0"/>
        </a:spcBef>
        <a:spcAft>
          <a:spcPct val="0"/>
        </a:spcAft>
        <a:defRPr sz="3600" kern="1200" cap="all">
          <a:ln w="3175" cmpd="sng">
            <a:noFill/>
          </a:ln>
          <a:solidFill>
            <a:schemeClr val="tx1"/>
          </a:solidFill>
          <a:latin typeface="+mj-lt"/>
          <a:ea typeface="+mj-ea"/>
          <a:cs typeface="Arial" panose="020B0604020202020204" pitchFamily="34" charset="0"/>
        </a:defRPr>
      </a:lvl1pPr>
      <a:lvl2pPr algn="l" defTabSz="457200" rtl="0" eaLnBrk="0" fontAlgn="base" hangingPunct="0">
        <a:spcBef>
          <a:spcPct val="0"/>
        </a:spcBef>
        <a:spcAft>
          <a:spcPct val="0"/>
        </a:spcAft>
        <a:defRPr sz="3600">
          <a:solidFill>
            <a:schemeClr val="tx1"/>
          </a:solidFill>
          <a:latin typeface="Century Gothic" panose="020B0502020202020204" pitchFamily="34" charset="0"/>
          <a:cs typeface="Arial" panose="020B0604020202020204" pitchFamily="34" charset="0"/>
        </a:defRPr>
      </a:lvl2pPr>
      <a:lvl3pPr algn="l" defTabSz="457200" rtl="0" eaLnBrk="0" fontAlgn="base" hangingPunct="0">
        <a:spcBef>
          <a:spcPct val="0"/>
        </a:spcBef>
        <a:spcAft>
          <a:spcPct val="0"/>
        </a:spcAft>
        <a:defRPr sz="3600">
          <a:solidFill>
            <a:schemeClr val="tx1"/>
          </a:solidFill>
          <a:latin typeface="Century Gothic" panose="020B0502020202020204" pitchFamily="34" charset="0"/>
          <a:cs typeface="Arial" panose="020B0604020202020204" pitchFamily="34" charset="0"/>
        </a:defRPr>
      </a:lvl3pPr>
      <a:lvl4pPr algn="l" defTabSz="457200" rtl="0" eaLnBrk="0" fontAlgn="base" hangingPunct="0">
        <a:spcBef>
          <a:spcPct val="0"/>
        </a:spcBef>
        <a:spcAft>
          <a:spcPct val="0"/>
        </a:spcAft>
        <a:defRPr sz="3600">
          <a:solidFill>
            <a:schemeClr val="tx1"/>
          </a:solidFill>
          <a:latin typeface="Century Gothic" panose="020B0502020202020204" pitchFamily="34" charset="0"/>
          <a:cs typeface="Arial" panose="020B0604020202020204" pitchFamily="34" charset="0"/>
        </a:defRPr>
      </a:lvl4pPr>
      <a:lvl5pPr algn="l" defTabSz="457200" rtl="0" eaLnBrk="0" fontAlgn="base" hangingPunct="0">
        <a:spcBef>
          <a:spcPct val="0"/>
        </a:spcBef>
        <a:spcAft>
          <a:spcPct val="0"/>
        </a:spcAft>
        <a:defRPr sz="3600">
          <a:solidFill>
            <a:schemeClr val="tx1"/>
          </a:solidFill>
          <a:latin typeface="Century Gothic" panose="020B0502020202020204" pitchFamily="34" charset="0"/>
          <a:cs typeface="Arial" panose="020B0604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2000" kern="1200">
          <a:solidFill>
            <a:srgbClr val="0F496F"/>
          </a:solidFill>
          <a:latin typeface="+mn-lt"/>
          <a:ea typeface="+mn-ea"/>
          <a:cs typeface="Arial" panose="020B0604020202020204" pitchFamily="34" charset="0"/>
        </a:defRPr>
      </a:lvl1pPr>
      <a:lvl2pPr marL="742950" indent="-285750" algn="l" defTabSz="457200" rtl="0" eaLnBrk="0" fontAlgn="base" hangingPunct="0">
        <a:spcBef>
          <a:spcPct val="20000"/>
        </a:spcBef>
        <a:spcAft>
          <a:spcPts val="600"/>
        </a:spcAft>
        <a:buClr>
          <a:schemeClr val="tx1"/>
        </a:buClr>
        <a:buSzPct val="80000"/>
        <a:buFont typeface="Wingdings 3" panose="05040102010807070707" pitchFamily="18" charset="2"/>
        <a:buChar char=""/>
        <a:defRPr kern="1200">
          <a:solidFill>
            <a:srgbClr val="0F496F"/>
          </a:solidFill>
          <a:latin typeface="+mn-lt"/>
          <a:ea typeface="+mn-ea"/>
          <a:cs typeface="Arial" panose="020B0604020202020204" pitchFamily="34" charset="0"/>
        </a:defRPr>
      </a:lvl2pPr>
      <a:lvl3pPr marL="1200150" indent="-2857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1600" kern="1200">
          <a:solidFill>
            <a:srgbClr val="0F496F"/>
          </a:solidFill>
          <a:latin typeface="+mn-lt"/>
          <a:ea typeface="+mn-ea"/>
          <a:cs typeface="Arial" panose="020B0604020202020204" pitchFamily="34" charset="0"/>
        </a:defRPr>
      </a:lvl3pPr>
      <a:lvl4pPr marL="1543050" indent="-1714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1400" kern="1200">
          <a:solidFill>
            <a:srgbClr val="0F496F"/>
          </a:solidFill>
          <a:latin typeface="+mn-lt"/>
          <a:ea typeface="+mn-ea"/>
          <a:cs typeface="Arial" panose="020B0604020202020204" pitchFamily="34" charset="0"/>
        </a:defRPr>
      </a:lvl4pPr>
      <a:lvl5pPr marL="2000250" indent="-1714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1400" kern="1200">
          <a:solidFill>
            <a:srgbClr val="0F496F"/>
          </a:solidFill>
          <a:latin typeface="+mn-lt"/>
          <a:ea typeface="+mn-ea"/>
          <a:cs typeface="Arial" panose="020B0604020202020204" pitchFamily="34" charset="0"/>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9.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التقويم البيئي</a:t>
            </a:r>
            <a:endParaRPr lang="ar-SA" dirty="0"/>
          </a:p>
        </p:txBody>
      </p:sp>
      <p:sp>
        <p:nvSpPr>
          <p:cNvPr id="3" name="عنوان فرعي 2"/>
          <p:cNvSpPr>
            <a:spLocks noGrp="1"/>
          </p:cNvSpPr>
          <p:nvPr>
            <p:ph type="subTitle" idx="1"/>
          </p:nvPr>
        </p:nvSpPr>
        <p:spPr/>
        <p:txBody>
          <a:bodyPr/>
          <a:lstStyle/>
          <a:p>
            <a:endParaRPr lang="ar-SA" dirty="0"/>
          </a:p>
        </p:txBody>
      </p:sp>
    </p:spTree>
    <p:extLst>
      <p:ext uri="{BB962C8B-B14F-4D97-AF65-F5344CB8AC3E}">
        <p14:creationId xmlns:p14="http://schemas.microsoft.com/office/powerpoint/2010/main" val="21343034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dirty="0" smtClean="0"/>
              <a:t>دليل تصنيف المشاريع الصناعية والتنموية</a:t>
            </a:r>
            <a:br>
              <a:rPr lang="ar-SA" dirty="0" smtClean="0"/>
            </a:br>
            <a:r>
              <a:rPr lang="ar-SA" sz="2400" dirty="0" smtClean="0"/>
              <a:t/>
            </a:r>
            <a:br>
              <a:rPr lang="ar-SA" sz="2400" dirty="0" smtClean="0"/>
            </a:br>
            <a:r>
              <a:rPr lang="ar-SA" sz="1600" dirty="0">
                <a:solidFill>
                  <a:srgbClr val="FF0000"/>
                </a:solidFill>
              </a:rPr>
              <a:t>ملحق 2-1</a:t>
            </a:r>
            <a:endParaRPr lang="en-US" sz="1600" dirty="0">
              <a:solidFill>
                <a:srgbClr val="FF0000"/>
              </a:solidFill>
            </a:endParaRPr>
          </a:p>
        </p:txBody>
      </p:sp>
      <p:sp>
        <p:nvSpPr>
          <p:cNvPr id="3" name="عنصر نائب للمحتوى 2"/>
          <p:cNvSpPr>
            <a:spLocks noGrp="1"/>
          </p:cNvSpPr>
          <p:nvPr>
            <p:ph idx="1"/>
          </p:nvPr>
        </p:nvSpPr>
        <p:spPr/>
        <p:txBody>
          <a:bodyPr vert="horz" lIns="91440" tIns="45720" rIns="91440" bIns="45720" rtlCol="0" anchor="ctr">
            <a:noAutofit/>
          </a:bodyPr>
          <a:lstStyle/>
          <a:p>
            <a:pPr marL="0" indent="0" algn="r" rtl="1">
              <a:spcBef>
                <a:spcPts val="0"/>
              </a:spcBef>
              <a:spcAft>
                <a:spcPts val="0"/>
              </a:spcAft>
              <a:buNone/>
            </a:pPr>
            <a:r>
              <a:rPr lang="ar-SA" b="1" dirty="0">
                <a:latin typeface="Traditional Arabic" panose="02020603050405020304" pitchFamily="18" charset="-78"/>
                <a:cs typeface="Traditional Arabic" panose="02020603050405020304" pitchFamily="18" charset="-78"/>
              </a:rPr>
              <a:t>مبادئ مراجعة التقييم البيئي:</a:t>
            </a:r>
          </a:p>
          <a:p>
            <a:pPr algn="r" rtl="1">
              <a:spcBef>
                <a:spcPts val="0"/>
              </a:spcBef>
              <a:spcAft>
                <a:spcPts val="0"/>
              </a:spcAft>
            </a:pPr>
            <a:r>
              <a:rPr lang="ar-SA" b="1" dirty="0">
                <a:latin typeface="Traditional Arabic" panose="02020603050405020304" pitchFamily="18" charset="-78"/>
                <a:cs typeface="Traditional Arabic" panose="02020603050405020304" pitchFamily="18" charset="-78"/>
              </a:rPr>
              <a:t>طبيعة وحجم النشاط.</a:t>
            </a:r>
          </a:p>
          <a:p>
            <a:pPr algn="r" rtl="1">
              <a:spcBef>
                <a:spcPts val="0"/>
              </a:spcBef>
              <a:spcAft>
                <a:spcPts val="0"/>
              </a:spcAft>
            </a:pPr>
            <a:r>
              <a:rPr lang="ar-SA" b="1" dirty="0">
                <a:latin typeface="Traditional Arabic" panose="02020603050405020304" pitchFamily="18" charset="-78"/>
                <a:cs typeface="Traditional Arabic" panose="02020603050405020304" pitchFamily="18" charset="-78"/>
              </a:rPr>
              <a:t>مدى استنزاف الموارد الطبيعية وخاصة الأراضي الزراعية والثروات المعدنية.</a:t>
            </a:r>
          </a:p>
          <a:p>
            <a:pPr algn="r" rtl="1">
              <a:spcBef>
                <a:spcPts val="0"/>
              </a:spcBef>
              <a:spcAft>
                <a:spcPts val="0"/>
              </a:spcAft>
            </a:pPr>
            <a:r>
              <a:rPr lang="ar-SA" b="1" dirty="0">
                <a:latin typeface="Traditional Arabic" panose="02020603050405020304" pitchFamily="18" charset="-78"/>
                <a:cs typeface="Traditional Arabic" panose="02020603050405020304" pitchFamily="18" charset="-78"/>
              </a:rPr>
              <a:t>موقع المنشأة وطبيعة البيئة المحيطة بها والمجمعات السكانية القريبة.</a:t>
            </a:r>
          </a:p>
          <a:p>
            <a:pPr algn="r" rtl="1">
              <a:spcBef>
                <a:spcPts val="0"/>
              </a:spcBef>
              <a:spcAft>
                <a:spcPts val="0"/>
              </a:spcAft>
            </a:pPr>
            <a:r>
              <a:rPr lang="ar-SA" b="1" dirty="0">
                <a:latin typeface="Traditional Arabic" panose="02020603050405020304" pitchFamily="18" charset="-78"/>
                <a:cs typeface="Traditional Arabic" panose="02020603050405020304" pitchFamily="18" charset="-78"/>
              </a:rPr>
              <a:t>نوعية الطاقة المستخدمة</a:t>
            </a:r>
            <a:r>
              <a:rPr lang="ar-SA" b="1" dirty="0" smtClean="0">
                <a:latin typeface="Traditional Arabic" panose="02020603050405020304" pitchFamily="18" charset="-78"/>
                <a:cs typeface="Traditional Arabic" panose="02020603050405020304" pitchFamily="18" charset="-78"/>
              </a:rPr>
              <a:t>.</a:t>
            </a:r>
          </a:p>
          <a:p>
            <a:pPr algn="r" rtl="1">
              <a:spcBef>
                <a:spcPts val="0"/>
              </a:spcBef>
              <a:spcAft>
                <a:spcPts val="0"/>
              </a:spcAft>
            </a:pPr>
            <a:endParaRPr lang="en-US"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891551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SA" dirty="0" smtClean="0"/>
              <a:t>تصنيف المشاريع</a:t>
            </a:r>
            <a:endParaRPr lang="ar-SA" dirty="0"/>
          </a:p>
        </p:txBody>
      </p:sp>
      <p:sp>
        <p:nvSpPr>
          <p:cNvPr id="3" name="عنصر نائب للمحتوى 2"/>
          <p:cNvSpPr>
            <a:spLocks noGrp="1"/>
          </p:cNvSpPr>
          <p:nvPr>
            <p:ph sz="half" idx="1"/>
          </p:nvPr>
        </p:nvSpPr>
        <p:spPr>
          <a:xfrm>
            <a:off x="1484312" y="2666999"/>
            <a:ext cx="5412247" cy="3124201"/>
          </a:xfrm>
        </p:spPr>
        <p:txBody>
          <a:bodyPr>
            <a:noAutofit/>
          </a:bodyPr>
          <a:lstStyle/>
          <a:p>
            <a:pPr lvl="2" algn="r" rtl="1">
              <a:spcBef>
                <a:spcPts val="0"/>
              </a:spcBef>
              <a:spcAft>
                <a:spcPts val="0"/>
              </a:spcAft>
            </a:pPr>
            <a:r>
              <a:rPr lang="ar-SA" sz="2400" dirty="0" smtClean="0">
                <a:latin typeface="Traditional Arabic" panose="02020603050405020304" pitchFamily="18" charset="-78"/>
                <a:cs typeface="Traditional Arabic" panose="02020603050405020304" pitchFamily="18" charset="-78"/>
              </a:rPr>
              <a:t>توسعة </a:t>
            </a:r>
            <a:r>
              <a:rPr lang="ar-SA" sz="2400" dirty="0">
                <a:latin typeface="Traditional Arabic" panose="02020603050405020304" pitchFamily="18" charset="-78"/>
                <a:cs typeface="Traditional Arabic" panose="02020603050405020304" pitchFamily="18" charset="-78"/>
              </a:rPr>
              <a:t>الطرق القائمة بما لا يزيد عن 15% من الامتداد أو التوسيع.</a:t>
            </a:r>
          </a:p>
          <a:p>
            <a:pPr lvl="2" algn="r" rtl="1">
              <a:spcBef>
                <a:spcPts val="0"/>
              </a:spcBef>
              <a:spcAft>
                <a:spcPts val="0"/>
              </a:spcAft>
            </a:pPr>
            <a:r>
              <a:rPr lang="ar-SA" sz="2400" dirty="0">
                <a:latin typeface="Traditional Arabic" panose="02020603050405020304" pitchFamily="18" charset="-78"/>
                <a:cs typeface="Traditional Arabic" panose="02020603050405020304" pitchFamily="18" charset="-78"/>
              </a:rPr>
              <a:t>تعديل أو توسعة رصيف بحري قائم بحيث لا يتضمن أي تلويث أو تجريف مؤثر للموقع.</a:t>
            </a:r>
          </a:p>
          <a:p>
            <a:pPr lvl="2" algn="r" rtl="1">
              <a:spcBef>
                <a:spcPts val="0"/>
              </a:spcBef>
              <a:spcAft>
                <a:spcPts val="0"/>
              </a:spcAft>
            </a:pPr>
            <a:r>
              <a:rPr lang="ar-SA" sz="2400" dirty="0" smtClean="0">
                <a:latin typeface="Traditional Arabic" panose="02020603050405020304" pitchFamily="18" charset="-78"/>
                <a:cs typeface="Traditional Arabic" panose="02020603050405020304" pitchFamily="18" charset="-78"/>
              </a:rPr>
              <a:t>مصانع </a:t>
            </a:r>
            <a:r>
              <a:rPr lang="ar-SA" sz="2400" dirty="0">
                <a:latin typeface="Traditional Arabic" panose="02020603050405020304" pitchFamily="18" charset="-78"/>
                <a:cs typeface="Traditional Arabic" panose="02020603050405020304" pitchFamily="18" charset="-78"/>
              </a:rPr>
              <a:t>منتجات المطاط والبلاستيك التي تعتمد على التسخين إلى ما دون انبعاث الغازات الضارة (مثل غاز </a:t>
            </a:r>
            <a:r>
              <a:rPr lang="ar-SA" sz="2400" dirty="0" err="1">
                <a:latin typeface="Traditional Arabic" panose="02020603050405020304" pitchFamily="18" charset="-78"/>
                <a:cs typeface="Traditional Arabic" panose="02020603050405020304" pitchFamily="18" charset="-78"/>
              </a:rPr>
              <a:t>الفيوران</a:t>
            </a:r>
            <a:r>
              <a:rPr lang="ar-SA" sz="2400" dirty="0">
                <a:latin typeface="Traditional Arabic" panose="02020603050405020304" pitchFamily="18" charset="-78"/>
                <a:cs typeface="Traditional Arabic" panose="02020603050405020304" pitchFamily="18" charset="-78"/>
              </a:rPr>
              <a:t> المنبعث من تسخين </a:t>
            </a:r>
            <a:r>
              <a:rPr lang="ar-SA" sz="2400" dirty="0" smtClean="0">
                <a:latin typeface="Traditional Arabic" panose="02020603050405020304" pitchFamily="18" charset="-78"/>
                <a:cs typeface="Traditional Arabic" panose="02020603050405020304" pitchFamily="18" charset="-78"/>
              </a:rPr>
              <a:t>خام</a:t>
            </a:r>
            <a:r>
              <a:rPr lang="en-US" sz="1800" dirty="0" smtClean="0">
                <a:latin typeface="Traditional Arabic" panose="02020603050405020304" pitchFamily="18" charset="-78"/>
                <a:cs typeface="Traditional Arabic" panose="02020603050405020304" pitchFamily="18" charset="-78"/>
              </a:rPr>
              <a:t>PVC</a:t>
            </a:r>
            <a:r>
              <a:rPr lang="en-US" sz="2400" dirty="0" smtClean="0">
                <a:latin typeface="Traditional Arabic" panose="02020603050405020304" pitchFamily="18" charset="-78"/>
                <a:cs typeface="Traditional Arabic" panose="02020603050405020304" pitchFamily="18" charset="-78"/>
              </a:rPr>
              <a:t> </a:t>
            </a:r>
            <a:r>
              <a:rPr lang="ar-SA" sz="2400" dirty="0" smtClean="0">
                <a:latin typeface="Traditional Arabic" panose="02020603050405020304" pitchFamily="18" charset="-78"/>
                <a:cs typeface="Traditional Arabic" panose="02020603050405020304" pitchFamily="18" charset="-78"/>
              </a:rPr>
              <a:t>) وتقع </a:t>
            </a:r>
            <a:r>
              <a:rPr lang="ar-SA" sz="2400" dirty="0">
                <a:latin typeface="Traditional Arabic" panose="02020603050405020304" pitchFamily="18" charset="-78"/>
                <a:cs typeface="Traditional Arabic" panose="02020603050405020304" pitchFamily="18" charset="-78"/>
              </a:rPr>
              <a:t>في المناطق الصناعية</a:t>
            </a:r>
            <a:r>
              <a:rPr lang="ar-SA" sz="2400" dirty="0" smtClean="0">
                <a:latin typeface="Traditional Arabic" panose="02020603050405020304" pitchFamily="18" charset="-78"/>
                <a:cs typeface="Traditional Arabic" panose="02020603050405020304" pitchFamily="18" charset="-78"/>
              </a:rPr>
              <a:t>.</a:t>
            </a:r>
            <a:endParaRPr lang="ar-SA" sz="2400" dirty="0">
              <a:latin typeface="Traditional Arabic" panose="02020603050405020304" pitchFamily="18" charset="-78"/>
              <a:cs typeface="Traditional Arabic" panose="02020603050405020304" pitchFamily="18" charset="-78"/>
            </a:endParaRPr>
          </a:p>
        </p:txBody>
      </p:sp>
      <p:sp>
        <p:nvSpPr>
          <p:cNvPr id="4" name="عنصر نائب للمحتوى 3"/>
          <p:cNvSpPr>
            <a:spLocks noGrp="1"/>
          </p:cNvSpPr>
          <p:nvPr>
            <p:ph sz="half" idx="2"/>
          </p:nvPr>
        </p:nvSpPr>
        <p:spPr/>
        <p:txBody>
          <a:bodyPr>
            <a:noAutofit/>
          </a:bodyPr>
          <a:lstStyle/>
          <a:p>
            <a:pPr marL="0" indent="0" algn="r" rtl="1">
              <a:spcBef>
                <a:spcPts val="0"/>
              </a:spcBef>
              <a:spcAft>
                <a:spcPts val="0"/>
              </a:spcAft>
              <a:buNone/>
            </a:pPr>
            <a:r>
              <a:rPr lang="ar-SA" sz="2600" dirty="0">
                <a:solidFill>
                  <a:srgbClr val="FF0000"/>
                </a:solidFill>
                <a:latin typeface="Traditional Arabic" panose="02020603050405020304" pitchFamily="18" charset="-78"/>
                <a:cs typeface="Traditional Arabic" panose="02020603050405020304" pitchFamily="18" charset="-78"/>
              </a:rPr>
              <a:t>الفئة الأولى: المشاريع ذات التأثيرات البيئية المحدودة:</a:t>
            </a:r>
          </a:p>
          <a:p>
            <a:pPr marL="457200" lvl="1" indent="0" algn="r" rtl="1">
              <a:spcBef>
                <a:spcPts val="0"/>
              </a:spcBef>
              <a:spcAft>
                <a:spcPts val="0"/>
              </a:spcAft>
              <a:buNone/>
            </a:pPr>
            <a:r>
              <a:rPr lang="ar-SA" sz="2400" dirty="0">
                <a:latin typeface="Traditional Arabic" panose="02020603050405020304" pitchFamily="18" charset="-78"/>
                <a:cs typeface="Traditional Arabic" panose="02020603050405020304" pitchFamily="18" charset="-78"/>
              </a:rPr>
              <a:t>مشاريع لا يُتوقع منها تأثيرات بيئية سلبية ملموسة منها:</a:t>
            </a:r>
          </a:p>
          <a:p>
            <a:pPr lvl="2" algn="r" rtl="1">
              <a:spcBef>
                <a:spcPts val="0"/>
              </a:spcBef>
              <a:spcAft>
                <a:spcPts val="0"/>
              </a:spcAft>
            </a:pPr>
            <a:r>
              <a:rPr lang="ar-SA" sz="2400" dirty="0">
                <a:latin typeface="Traditional Arabic" panose="02020603050405020304" pitchFamily="18" charset="-78"/>
                <a:cs typeface="Traditional Arabic" panose="02020603050405020304" pitchFamily="18" charset="-78"/>
              </a:rPr>
              <a:t>مصانع النسيج والملابس الجاهزة التي لا تتضمن معدات صباغة وتقع في المناطق الصناعية. </a:t>
            </a:r>
            <a:endParaRPr lang="ar-SA" sz="2400" dirty="0" smtClean="0">
              <a:latin typeface="Traditional Arabic" panose="02020603050405020304" pitchFamily="18" charset="-78"/>
              <a:cs typeface="Traditional Arabic" panose="02020603050405020304" pitchFamily="18" charset="-78"/>
            </a:endParaRPr>
          </a:p>
          <a:p>
            <a:pPr lvl="2" algn="r" rtl="1">
              <a:spcBef>
                <a:spcPts val="0"/>
              </a:spcBef>
              <a:spcAft>
                <a:spcPts val="0"/>
              </a:spcAft>
            </a:pPr>
            <a:r>
              <a:rPr lang="ar-SA" sz="2400" dirty="0" smtClean="0">
                <a:latin typeface="Traditional Arabic" panose="02020603050405020304" pitchFamily="18" charset="-78"/>
                <a:cs typeface="Traditional Arabic" panose="02020603050405020304" pitchFamily="18" charset="-78"/>
              </a:rPr>
              <a:t>مصانع </a:t>
            </a:r>
            <a:r>
              <a:rPr lang="ar-SA" sz="2400" dirty="0">
                <a:latin typeface="Traditional Arabic" panose="02020603050405020304" pitchFamily="18" charset="-78"/>
                <a:cs typeface="Traditional Arabic" panose="02020603050405020304" pitchFamily="18" charset="-78"/>
              </a:rPr>
              <a:t>تجهيز وتعبئة الأغذية والمشروبات المختلفة وتقع في المناطق الصناعية</a:t>
            </a:r>
            <a:r>
              <a:rPr lang="ar-SA" sz="2400" dirty="0" smtClean="0">
                <a:latin typeface="Traditional Arabic" panose="02020603050405020304" pitchFamily="18" charset="-78"/>
                <a:cs typeface="Traditional Arabic" panose="02020603050405020304" pitchFamily="18" charset="-78"/>
              </a:rPr>
              <a:t>.</a:t>
            </a:r>
            <a:endParaRPr lang="ar-SA" sz="24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5248576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endParaRPr lang="en-US"/>
          </a:p>
        </p:txBody>
      </p:sp>
      <p:sp>
        <p:nvSpPr>
          <p:cNvPr id="3" name="عنصر نائب للمحتوى 2"/>
          <p:cNvSpPr>
            <a:spLocks noGrp="1"/>
          </p:cNvSpPr>
          <p:nvPr>
            <p:ph sz="half" idx="1"/>
          </p:nvPr>
        </p:nvSpPr>
        <p:spPr>
          <a:xfrm>
            <a:off x="1484312" y="2666999"/>
            <a:ext cx="5335129" cy="3124201"/>
          </a:xfrm>
        </p:spPr>
        <p:txBody>
          <a:bodyPr>
            <a:noAutofit/>
          </a:bodyPr>
          <a:lstStyle/>
          <a:p>
            <a:pPr lvl="2" algn="r" rtl="1">
              <a:spcBef>
                <a:spcPts val="0"/>
              </a:spcBef>
              <a:spcAft>
                <a:spcPts val="0"/>
              </a:spcAft>
            </a:pPr>
            <a:r>
              <a:rPr lang="ar-SA" sz="2400" dirty="0" smtClean="0">
                <a:latin typeface="Traditional Arabic" panose="02020603050405020304" pitchFamily="18" charset="-78"/>
                <a:cs typeface="Traditional Arabic" panose="02020603050405020304" pitchFamily="18" charset="-78"/>
              </a:rPr>
              <a:t>مواقع ومستودعات تخزين الكيماويات غير البترولية.</a:t>
            </a:r>
          </a:p>
          <a:p>
            <a:pPr lvl="2" algn="r" rtl="1">
              <a:spcBef>
                <a:spcPts val="0"/>
              </a:spcBef>
              <a:spcAft>
                <a:spcPts val="0"/>
              </a:spcAft>
            </a:pPr>
            <a:r>
              <a:rPr lang="ar-SA" sz="2400" dirty="0" smtClean="0">
                <a:latin typeface="Traditional Arabic" panose="02020603050405020304" pitchFamily="18" charset="-78"/>
                <a:cs typeface="Traditional Arabic" panose="02020603050405020304" pitchFamily="18" charset="-78"/>
              </a:rPr>
              <a:t>مصانع الزجاج.</a:t>
            </a:r>
          </a:p>
          <a:p>
            <a:pPr lvl="2" algn="r" rtl="1">
              <a:spcBef>
                <a:spcPts val="0"/>
              </a:spcBef>
              <a:spcAft>
                <a:spcPts val="0"/>
              </a:spcAft>
            </a:pPr>
            <a:r>
              <a:rPr lang="ar-SA" sz="2400" dirty="0" smtClean="0">
                <a:latin typeface="Traditional Arabic" panose="02020603050405020304" pitchFamily="18" charset="-78"/>
                <a:cs typeface="Traditional Arabic" panose="02020603050405020304" pitchFamily="18" charset="-78"/>
              </a:rPr>
              <a:t>صناعة الكيماويات والأدوية ومواد الطلاء والمنظفات والصمغ بطاقة أقل من 25طن/يوم.</a:t>
            </a:r>
          </a:p>
          <a:p>
            <a:pPr lvl="2" algn="r" rtl="1">
              <a:spcBef>
                <a:spcPts val="0"/>
              </a:spcBef>
              <a:spcAft>
                <a:spcPts val="0"/>
              </a:spcAft>
            </a:pPr>
            <a:r>
              <a:rPr lang="ar-SA" sz="2400" dirty="0" smtClean="0">
                <a:latin typeface="Traditional Arabic" panose="02020603050405020304" pitchFamily="18" charset="-78"/>
                <a:cs typeface="Traditional Arabic" panose="02020603050405020304" pitchFamily="18" charset="-78"/>
              </a:rPr>
              <a:t>وحدات التحجير والتكسير ومصانع وخلاطات الإسفلت ومصانع الخرسانة الجاهزة.</a:t>
            </a:r>
          </a:p>
          <a:p>
            <a:pPr lvl="2" algn="r" rtl="1">
              <a:spcBef>
                <a:spcPts val="0"/>
              </a:spcBef>
              <a:spcAft>
                <a:spcPts val="0"/>
              </a:spcAft>
            </a:pPr>
            <a:r>
              <a:rPr lang="ar-SA" sz="2400" dirty="0" smtClean="0">
                <a:latin typeface="Traditional Arabic" panose="02020603050405020304" pitchFamily="18" charset="-78"/>
                <a:cs typeface="Traditional Arabic" panose="02020603050405020304" pitchFamily="18" charset="-78"/>
              </a:rPr>
              <a:t>أعمال الدباغة لأقل من مليون قدم مربعة سنوياً أو 750 جلد حيون يومياً.</a:t>
            </a:r>
            <a:endParaRPr lang="ar-SA" sz="2400" dirty="0">
              <a:latin typeface="Traditional Arabic" panose="02020603050405020304" pitchFamily="18" charset="-78"/>
              <a:cs typeface="Traditional Arabic" panose="02020603050405020304" pitchFamily="18" charset="-78"/>
            </a:endParaRPr>
          </a:p>
        </p:txBody>
      </p:sp>
      <p:sp>
        <p:nvSpPr>
          <p:cNvPr id="5" name="عنصر نائب للمحتوى 4"/>
          <p:cNvSpPr>
            <a:spLocks noGrp="1"/>
          </p:cNvSpPr>
          <p:nvPr>
            <p:ph sz="half" idx="2"/>
          </p:nvPr>
        </p:nvSpPr>
        <p:spPr/>
        <p:txBody>
          <a:bodyPr>
            <a:noAutofit/>
          </a:bodyPr>
          <a:lstStyle/>
          <a:p>
            <a:pPr marL="0" indent="0" algn="r" rtl="1">
              <a:spcBef>
                <a:spcPts val="0"/>
              </a:spcBef>
              <a:spcAft>
                <a:spcPts val="0"/>
              </a:spcAft>
              <a:buNone/>
            </a:pPr>
            <a:r>
              <a:rPr lang="ar-SA" sz="2600" dirty="0">
                <a:solidFill>
                  <a:srgbClr val="FF0000"/>
                </a:solidFill>
                <a:latin typeface="Traditional Arabic" panose="02020603050405020304" pitchFamily="18" charset="-78"/>
                <a:cs typeface="Traditional Arabic" panose="02020603050405020304" pitchFamily="18" charset="-78"/>
              </a:rPr>
              <a:t>الفئة الثانية: المشاريع ذات التأثيرات البيئية الهامة:</a:t>
            </a:r>
          </a:p>
          <a:p>
            <a:pPr marL="0" indent="0" algn="r" rtl="1">
              <a:spcBef>
                <a:spcPts val="0"/>
              </a:spcBef>
              <a:spcAft>
                <a:spcPts val="0"/>
              </a:spcAft>
              <a:buNone/>
            </a:pPr>
            <a:r>
              <a:rPr lang="ar-SA" sz="2400" dirty="0">
                <a:latin typeface="Traditional Arabic" panose="02020603050405020304" pitchFamily="18" charset="-78"/>
                <a:cs typeface="Traditional Arabic" panose="02020603050405020304" pitchFamily="18" charset="-78"/>
              </a:rPr>
              <a:t>تشمل المشاريع التي يمكن أو يُتوقع أن تُحدِث بعض الآثار البيئية المهمة مما قد يتطلب إعداد تقرير بيئي محدد متعلق بجزيئات بيئية أو فنية معينة.</a:t>
            </a:r>
          </a:p>
          <a:p>
            <a:pPr lvl="1" algn="r" rtl="1">
              <a:spcBef>
                <a:spcPts val="0"/>
              </a:spcBef>
              <a:spcAft>
                <a:spcPts val="0"/>
              </a:spcAft>
            </a:pPr>
            <a:r>
              <a:rPr lang="ar-SA" sz="2400" dirty="0">
                <a:latin typeface="Traditional Arabic" panose="02020603050405020304" pitchFamily="18" charset="-78"/>
                <a:cs typeface="Traditional Arabic" panose="02020603050405020304" pitchFamily="18" charset="-78"/>
              </a:rPr>
              <a:t>مصانع الصلب والحديد ومسابك المعادن غير الحديدية التي يقل إنتاجها عن 150 طن/يوم.</a:t>
            </a:r>
          </a:p>
          <a:p>
            <a:pPr lvl="1" algn="r" rtl="1">
              <a:spcBef>
                <a:spcPts val="0"/>
              </a:spcBef>
              <a:spcAft>
                <a:spcPts val="0"/>
              </a:spcAft>
            </a:pPr>
            <a:r>
              <a:rPr lang="ar-SA" sz="2400" dirty="0">
                <a:latin typeface="Traditional Arabic" panose="02020603050405020304" pitchFamily="18" charset="-78"/>
                <a:cs typeface="Traditional Arabic" panose="02020603050405020304" pitchFamily="18" charset="-78"/>
              </a:rPr>
              <a:t>مصانع المعالجة </a:t>
            </a:r>
            <a:r>
              <a:rPr lang="ar-SA" sz="2400" dirty="0" err="1">
                <a:latin typeface="Traditional Arabic" panose="02020603050405020304" pitchFamily="18" charset="-78"/>
                <a:cs typeface="Traditional Arabic" panose="02020603050405020304" pitchFamily="18" charset="-78"/>
              </a:rPr>
              <a:t>والجلفنة</a:t>
            </a:r>
            <a:r>
              <a:rPr lang="ar-SA" sz="2400" dirty="0">
                <a:latin typeface="Traditional Arabic" panose="02020603050405020304" pitchFamily="18" charset="-78"/>
                <a:cs typeface="Traditional Arabic" panose="02020603050405020304" pitchFamily="18" charset="-78"/>
              </a:rPr>
              <a:t> والطلاء للحديد والمعادن لأقل من 25 طن مشغولات/يوم</a:t>
            </a:r>
            <a:r>
              <a:rPr lang="ar-SA" sz="2400" dirty="0" smtClean="0">
                <a:latin typeface="Traditional Arabic" panose="02020603050405020304" pitchFamily="18" charset="-78"/>
                <a:cs typeface="Traditional Arabic" panose="02020603050405020304" pitchFamily="18" charset="-78"/>
              </a:rPr>
              <a:t>.</a:t>
            </a:r>
            <a:endParaRPr lang="ar-SA" sz="24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835007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endParaRPr lang="en-US"/>
          </a:p>
        </p:txBody>
      </p:sp>
      <p:sp>
        <p:nvSpPr>
          <p:cNvPr id="3" name="عنصر نائب للمحتوى 2"/>
          <p:cNvSpPr>
            <a:spLocks noGrp="1"/>
          </p:cNvSpPr>
          <p:nvPr>
            <p:ph sz="half" idx="2"/>
          </p:nvPr>
        </p:nvSpPr>
        <p:spPr>
          <a:xfrm>
            <a:off x="1484311" y="2555913"/>
            <a:ext cx="5720720" cy="3235286"/>
          </a:xfrm>
        </p:spPr>
        <p:txBody>
          <a:bodyPr>
            <a:noAutofit/>
          </a:bodyPr>
          <a:lstStyle/>
          <a:p>
            <a:pPr lvl="2" algn="r" rtl="1">
              <a:spcBef>
                <a:spcPts val="0"/>
              </a:spcBef>
              <a:spcAft>
                <a:spcPts val="0"/>
              </a:spcAft>
            </a:pPr>
            <a:r>
              <a:rPr lang="ar-SA" sz="2000" dirty="0">
                <a:latin typeface="Traditional Arabic" panose="02020603050405020304" pitchFamily="18" charset="-78"/>
                <a:cs typeface="Traditional Arabic" panose="02020603050405020304" pitchFamily="18" charset="-78"/>
              </a:rPr>
              <a:t>الصناعات الكيماوية البتروكيميائية الكبرى كصناعة السماد والمنتجات البترولية والأدوية وغيرها.</a:t>
            </a:r>
          </a:p>
          <a:p>
            <a:pPr lvl="2" algn="r" rtl="1">
              <a:spcBef>
                <a:spcPts val="0"/>
              </a:spcBef>
              <a:spcAft>
                <a:spcPts val="0"/>
              </a:spcAft>
            </a:pPr>
            <a:r>
              <a:rPr lang="ar-SA" sz="2000" dirty="0" smtClean="0">
                <a:latin typeface="Traditional Arabic" panose="02020603050405020304" pitchFamily="18" charset="-78"/>
                <a:cs typeface="Traditional Arabic" panose="02020603050405020304" pitchFamily="18" charset="-78"/>
              </a:rPr>
              <a:t>مصانع </a:t>
            </a:r>
            <a:r>
              <a:rPr lang="ar-SA" sz="2000" dirty="0" err="1">
                <a:latin typeface="Traditional Arabic" panose="02020603050405020304" pitchFamily="18" charset="-78"/>
                <a:cs typeface="Traditional Arabic" panose="02020603050405020304" pitchFamily="18" charset="-78"/>
              </a:rPr>
              <a:t>البويات</a:t>
            </a:r>
            <a:r>
              <a:rPr lang="ar-SA" sz="2000" dirty="0">
                <a:latin typeface="Traditional Arabic" panose="02020603050405020304" pitchFamily="18" charset="-78"/>
                <a:cs typeface="Traditional Arabic" panose="02020603050405020304" pitchFamily="18" charset="-78"/>
              </a:rPr>
              <a:t> والطلاء والمنظفات التي تنتج أكثر من 50 طن/يوم.</a:t>
            </a:r>
          </a:p>
          <a:p>
            <a:pPr lvl="2" algn="r" rtl="1">
              <a:spcBef>
                <a:spcPts val="0"/>
              </a:spcBef>
              <a:spcAft>
                <a:spcPts val="0"/>
              </a:spcAft>
            </a:pPr>
            <a:r>
              <a:rPr lang="ar-SA" sz="2400" dirty="0" smtClean="0">
                <a:latin typeface="Traditional Arabic" panose="02020603050405020304" pitchFamily="18" charset="-78"/>
                <a:cs typeface="Traditional Arabic" panose="02020603050405020304" pitchFamily="18" charset="-78"/>
              </a:rPr>
              <a:t>مصانع المبيدات.</a:t>
            </a:r>
          </a:p>
          <a:p>
            <a:pPr lvl="2" algn="r" rtl="1">
              <a:spcBef>
                <a:spcPts val="0"/>
              </a:spcBef>
              <a:spcAft>
                <a:spcPts val="0"/>
              </a:spcAft>
            </a:pPr>
            <a:r>
              <a:rPr lang="ar-SA" sz="2400" dirty="0" smtClean="0">
                <a:latin typeface="Traditional Arabic" panose="02020603050405020304" pitchFamily="18" charset="-78"/>
                <a:cs typeface="Traditional Arabic" panose="02020603050405020304" pitchFamily="18" charset="-78"/>
              </a:rPr>
              <a:t>مصانع إنتاج لب الورق الكبرى.</a:t>
            </a:r>
          </a:p>
          <a:p>
            <a:pPr lvl="2" algn="r" rtl="1">
              <a:spcBef>
                <a:spcPts val="0"/>
              </a:spcBef>
              <a:spcAft>
                <a:spcPts val="0"/>
              </a:spcAft>
            </a:pPr>
            <a:r>
              <a:rPr lang="ar-SA" sz="2400" dirty="0" smtClean="0">
                <a:latin typeface="Traditional Arabic" panose="02020603050405020304" pitchFamily="18" charset="-78"/>
                <a:cs typeface="Traditional Arabic" panose="02020603050405020304" pitchFamily="18" charset="-78"/>
              </a:rPr>
              <a:t>أعمال صباغة المنسوجات لأكثر من 10 طن/يوم.</a:t>
            </a:r>
          </a:p>
          <a:p>
            <a:pPr lvl="2" algn="r" rtl="1">
              <a:spcBef>
                <a:spcPts val="0"/>
              </a:spcBef>
              <a:spcAft>
                <a:spcPts val="0"/>
              </a:spcAft>
            </a:pPr>
            <a:r>
              <a:rPr lang="ar-SA" sz="2400" dirty="0" smtClean="0">
                <a:latin typeface="Traditional Arabic" panose="02020603050405020304" pitchFamily="18" charset="-78"/>
                <a:cs typeface="Traditional Arabic" panose="02020603050405020304" pitchFamily="18" charset="-78"/>
              </a:rPr>
              <a:t>أعمال دباغة لأكثر من مليون قدم مربع في السنة.</a:t>
            </a:r>
          </a:p>
          <a:p>
            <a:pPr lvl="2" algn="r" rtl="1">
              <a:spcBef>
                <a:spcPts val="0"/>
              </a:spcBef>
              <a:spcAft>
                <a:spcPts val="0"/>
              </a:spcAft>
            </a:pPr>
            <a:r>
              <a:rPr lang="ar-SA" sz="2400" dirty="0" smtClean="0">
                <a:latin typeface="Traditional Arabic" panose="02020603050405020304" pitchFamily="18" charset="-78"/>
                <a:cs typeface="Traditional Arabic" panose="02020603050405020304" pitchFamily="18" charset="-78"/>
              </a:rPr>
              <a:t>مسابك الرصاص.</a:t>
            </a:r>
          </a:p>
          <a:p>
            <a:pPr lvl="2" algn="r" rtl="1">
              <a:spcBef>
                <a:spcPts val="0"/>
              </a:spcBef>
              <a:spcAft>
                <a:spcPts val="0"/>
              </a:spcAft>
            </a:pPr>
            <a:r>
              <a:rPr lang="ar-SA" sz="2400" dirty="0" smtClean="0">
                <a:latin typeface="Traditional Arabic" panose="02020603050405020304" pitchFamily="18" charset="-78"/>
                <a:cs typeface="Traditional Arabic" panose="02020603050405020304" pitchFamily="18" charset="-78"/>
              </a:rPr>
              <a:t>المطارات المدنية والعسكرية.</a:t>
            </a:r>
            <a:br>
              <a:rPr lang="ar-SA" sz="2400" dirty="0" smtClean="0">
                <a:latin typeface="Traditional Arabic" panose="02020603050405020304" pitchFamily="18" charset="-78"/>
                <a:cs typeface="Traditional Arabic" panose="02020603050405020304" pitchFamily="18" charset="-78"/>
              </a:rPr>
            </a:br>
            <a:r>
              <a:rPr lang="ar-SA" sz="2400" dirty="0" smtClean="0">
                <a:latin typeface="Traditional Arabic" panose="02020603050405020304" pitchFamily="18" charset="-78"/>
                <a:cs typeface="Traditional Arabic" panose="02020603050405020304" pitchFamily="18" charset="-78"/>
              </a:rPr>
              <a:t>	</a:t>
            </a:r>
            <a:endParaRPr lang="ar-SA" sz="2400" dirty="0">
              <a:latin typeface="Traditional Arabic" panose="02020603050405020304" pitchFamily="18" charset="-78"/>
              <a:cs typeface="Traditional Arabic" panose="02020603050405020304" pitchFamily="18" charset="-78"/>
            </a:endParaRPr>
          </a:p>
        </p:txBody>
      </p:sp>
      <p:sp>
        <p:nvSpPr>
          <p:cNvPr id="7" name="عنصر نائب للمحتوى 6"/>
          <p:cNvSpPr>
            <a:spLocks noGrp="1"/>
          </p:cNvSpPr>
          <p:nvPr>
            <p:ph sz="quarter" idx="4"/>
          </p:nvPr>
        </p:nvSpPr>
        <p:spPr>
          <a:xfrm>
            <a:off x="6607967" y="2555913"/>
            <a:ext cx="4895056" cy="3235286"/>
          </a:xfrm>
        </p:spPr>
        <p:txBody>
          <a:bodyPr>
            <a:noAutofit/>
          </a:bodyPr>
          <a:lstStyle/>
          <a:p>
            <a:pPr marL="0" indent="0" algn="r" rtl="1">
              <a:spcBef>
                <a:spcPts val="0"/>
              </a:spcBef>
              <a:spcAft>
                <a:spcPts val="0"/>
              </a:spcAft>
              <a:buNone/>
            </a:pPr>
            <a:r>
              <a:rPr lang="ar-SA" sz="2600" dirty="0" smtClean="0">
                <a:solidFill>
                  <a:srgbClr val="FF0000"/>
                </a:solidFill>
                <a:latin typeface="Traditional Arabic" panose="02020603050405020304" pitchFamily="18" charset="-78"/>
                <a:cs typeface="Traditional Arabic" panose="02020603050405020304" pitchFamily="18" charset="-78"/>
              </a:rPr>
              <a:t>الفئة الثالثة: المشاريع ذات التأثيرات البيئية الخطيرة:</a:t>
            </a:r>
          </a:p>
          <a:p>
            <a:pPr marL="0" indent="0" algn="r" rtl="1">
              <a:spcBef>
                <a:spcPts val="0"/>
              </a:spcBef>
              <a:spcAft>
                <a:spcPts val="0"/>
              </a:spcAft>
              <a:buNone/>
            </a:pPr>
            <a:r>
              <a:rPr lang="ar-SA" sz="2400" dirty="0" smtClean="0">
                <a:latin typeface="Traditional Arabic" panose="02020603050405020304" pitchFamily="18" charset="-78"/>
                <a:cs typeface="Traditional Arabic" panose="02020603050405020304" pitchFamily="18" charset="-78"/>
              </a:rPr>
              <a:t>مشاريع يُتوقع عن إنشائها أو/و تشغيلها آثاراً سلبية حادة على الإنسان والبيئة.</a:t>
            </a:r>
          </a:p>
          <a:p>
            <a:pPr lvl="1" algn="r" rtl="1">
              <a:spcBef>
                <a:spcPts val="0"/>
              </a:spcBef>
              <a:spcAft>
                <a:spcPts val="0"/>
              </a:spcAft>
            </a:pPr>
            <a:r>
              <a:rPr lang="ar-SA" sz="2400" dirty="0" smtClean="0">
                <a:latin typeface="Traditional Arabic" panose="02020603050405020304" pitchFamily="18" charset="-78"/>
                <a:cs typeface="Traditional Arabic" panose="02020603050405020304" pitchFamily="18" charset="-78"/>
              </a:rPr>
              <a:t>مصانع </a:t>
            </a:r>
            <a:r>
              <a:rPr lang="ar-SA" sz="2400" dirty="0">
                <a:latin typeface="Traditional Arabic" panose="02020603050405020304" pitchFamily="18" charset="-78"/>
                <a:cs typeface="Traditional Arabic" panose="02020603050405020304" pitchFamily="18" charset="-78"/>
              </a:rPr>
              <a:t>الصلب وحديد الزهر التي تزيد طاقتها الإنتاجية عن 150 طن/يوم.</a:t>
            </a:r>
          </a:p>
          <a:p>
            <a:pPr lvl="1" algn="r" rtl="1">
              <a:spcBef>
                <a:spcPts val="0"/>
              </a:spcBef>
              <a:spcAft>
                <a:spcPts val="0"/>
              </a:spcAft>
            </a:pPr>
            <a:r>
              <a:rPr lang="ar-SA" sz="2400" dirty="0">
                <a:latin typeface="Traditional Arabic" panose="02020603050405020304" pitchFamily="18" charset="-78"/>
                <a:cs typeface="Traditional Arabic" panose="02020603050405020304" pitchFamily="18" charset="-78"/>
              </a:rPr>
              <a:t>مصانع الطلاء الكهربائي تزيد طاقتها عن 25 طن/يوم.</a:t>
            </a:r>
          </a:p>
          <a:p>
            <a:pPr lvl="1" algn="r" rtl="1">
              <a:spcBef>
                <a:spcPts val="0"/>
              </a:spcBef>
              <a:spcAft>
                <a:spcPts val="0"/>
              </a:spcAft>
            </a:pPr>
            <a:r>
              <a:rPr lang="ar-SA" sz="2400" dirty="0">
                <a:latin typeface="Traditional Arabic" panose="02020603050405020304" pitchFamily="18" charset="-78"/>
                <a:cs typeface="Traditional Arabic" panose="02020603050405020304" pitchFamily="18" charset="-78"/>
              </a:rPr>
              <a:t>مصانع </a:t>
            </a:r>
            <a:r>
              <a:rPr lang="ar-SA" sz="2400" dirty="0" err="1">
                <a:latin typeface="Traditional Arabic" panose="02020603050405020304" pitchFamily="18" charset="-78"/>
                <a:cs typeface="Traditional Arabic" panose="02020603050405020304" pitchFamily="18" charset="-78"/>
              </a:rPr>
              <a:t>الأسمنت</a:t>
            </a:r>
            <a:r>
              <a:rPr lang="ar-SA" sz="2400" dirty="0">
                <a:latin typeface="Traditional Arabic" panose="02020603050405020304" pitchFamily="18" charset="-78"/>
                <a:cs typeface="Traditional Arabic" panose="02020603050405020304" pitchFamily="18" charset="-78"/>
              </a:rPr>
              <a:t>، واستخراج المعادن (المناجم</a:t>
            </a:r>
            <a:r>
              <a:rPr lang="ar-SA" sz="2400" dirty="0" smtClean="0">
                <a:latin typeface="Traditional Arabic" panose="02020603050405020304" pitchFamily="18" charset="-78"/>
                <a:cs typeface="Traditional Arabic" panose="02020603050405020304" pitchFamily="18" charset="-78"/>
              </a:rPr>
              <a:t>).</a:t>
            </a:r>
            <a:endParaRPr lang="ar-SA" sz="24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9980128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r">
              <a:defRPr/>
            </a:pPr>
            <a:r>
              <a:rPr lang="ar-SA" altLang="en-US" b="1" smtClean="0">
                <a:solidFill>
                  <a:srgbClr val="0000FF"/>
                </a:solidFill>
              </a:rPr>
              <a:t>سد وادي بيش</a:t>
            </a:r>
            <a:endParaRPr lang="en-US" altLang="en-US" b="1" smtClean="0">
              <a:solidFill>
                <a:srgbClr val="0000FF"/>
              </a:solidFill>
              <a:cs typeface="Times New Roman" panose="02020603050405020304" pitchFamily="18" charset="0"/>
            </a:endParaRPr>
          </a:p>
        </p:txBody>
      </p:sp>
      <p:pic>
        <p:nvPicPr>
          <p:cNvPr id="11267" name="Picture 8" descr="http://wp.1ksa1.com/media.php?murlp=MURLP&amp;fn=2013_05/thumb2013_05whxty-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4500" y="3179763"/>
            <a:ext cx="4714875" cy="296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6" descr="http://static.mubasher.info/File.Story_Image/27570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2625" y="3181350"/>
            <a:ext cx="4429125" cy="296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4" descr="http://www.gxg.cc/upload/uploads/images/domain-a99e32179b.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2625" y="220663"/>
            <a:ext cx="4429125" cy="296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3200400" y="303213"/>
            <a:ext cx="8229600" cy="1143000"/>
          </a:xfrm>
          <a:prstGeom prst="rect">
            <a:avLst/>
          </a:prstGeom>
          <a:effectLst/>
        </p:spPr>
        <p:txBody>
          <a:bodyPr anchor="ctr">
            <a:normAutofit/>
          </a:bodyPr>
          <a:lstStyle>
            <a:lvl1pPr algn="l" defTabSz="457200" rtl="0" eaLnBrk="0" fontAlgn="base" hangingPunct="0">
              <a:spcBef>
                <a:spcPct val="0"/>
              </a:spcBef>
              <a:spcAft>
                <a:spcPct val="0"/>
              </a:spcAft>
              <a:defRPr sz="3600" kern="1200" cap="all">
                <a:ln w="3175" cmpd="sng">
                  <a:noFill/>
                </a:ln>
                <a:solidFill>
                  <a:schemeClr val="tx1"/>
                </a:solidFill>
                <a:latin typeface="+mj-lt"/>
                <a:ea typeface="+mj-ea"/>
                <a:cs typeface="Arial" panose="020B0604020202020204" pitchFamily="34" charset="0"/>
              </a:defRPr>
            </a:lvl1pPr>
            <a:lvl2pPr algn="l" defTabSz="457200" rtl="0" eaLnBrk="0" fontAlgn="base" hangingPunct="0">
              <a:spcBef>
                <a:spcPct val="0"/>
              </a:spcBef>
              <a:spcAft>
                <a:spcPct val="0"/>
              </a:spcAft>
              <a:defRPr sz="3600">
                <a:solidFill>
                  <a:schemeClr val="tx1"/>
                </a:solidFill>
                <a:latin typeface="Century Gothic" panose="020B0502020202020204" pitchFamily="34" charset="0"/>
                <a:cs typeface="Arial" panose="020B0604020202020204" pitchFamily="34" charset="0"/>
              </a:defRPr>
            </a:lvl2pPr>
            <a:lvl3pPr algn="l" defTabSz="457200" rtl="0" eaLnBrk="0" fontAlgn="base" hangingPunct="0">
              <a:spcBef>
                <a:spcPct val="0"/>
              </a:spcBef>
              <a:spcAft>
                <a:spcPct val="0"/>
              </a:spcAft>
              <a:defRPr sz="3600">
                <a:solidFill>
                  <a:schemeClr val="tx1"/>
                </a:solidFill>
                <a:latin typeface="Century Gothic" panose="020B0502020202020204" pitchFamily="34" charset="0"/>
                <a:cs typeface="Arial" panose="020B0604020202020204" pitchFamily="34" charset="0"/>
              </a:defRPr>
            </a:lvl3pPr>
            <a:lvl4pPr algn="l" defTabSz="457200" rtl="0" eaLnBrk="0" fontAlgn="base" hangingPunct="0">
              <a:spcBef>
                <a:spcPct val="0"/>
              </a:spcBef>
              <a:spcAft>
                <a:spcPct val="0"/>
              </a:spcAft>
              <a:defRPr sz="3600">
                <a:solidFill>
                  <a:schemeClr val="tx1"/>
                </a:solidFill>
                <a:latin typeface="Century Gothic" panose="020B0502020202020204" pitchFamily="34" charset="0"/>
                <a:cs typeface="Arial" panose="020B0604020202020204" pitchFamily="34" charset="0"/>
              </a:defRPr>
            </a:lvl4pPr>
            <a:lvl5pPr algn="l" defTabSz="457200" rtl="0" eaLnBrk="0" fontAlgn="base" hangingPunct="0">
              <a:spcBef>
                <a:spcPct val="0"/>
              </a:spcBef>
              <a:spcAft>
                <a:spcPct val="0"/>
              </a:spcAft>
              <a:defRPr sz="3600">
                <a:solidFill>
                  <a:schemeClr val="tx1"/>
                </a:solidFill>
                <a:latin typeface="Century Gothic" panose="020B0502020202020204" pitchFamily="34" charset="0"/>
                <a:cs typeface="Arial" panose="020B0604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defRPr/>
            </a:pPr>
            <a:r>
              <a:rPr lang="ar-SA" altLang="en-US" b="1" smtClean="0">
                <a:solidFill>
                  <a:srgbClr val="0000FF"/>
                </a:solidFill>
              </a:rPr>
              <a:t>سد وادي بيش</a:t>
            </a:r>
            <a:endParaRPr lang="en-US" altLang="en-US" b="1" dirty="0" smtClean="0">
              <a:solidFill>
                <a:srgbClr val="0000FF"/>
              </a:solidFill>
              <a:cs typeface="Times New Roman" panose="02020603050405020304" pitchFamily="18" charset="0"/>
            </a:endParaRPr>
          </a:p>
        </p:txBody>
      </p:sp>
    </p:spTree>
    <p:extLst>
      <p:ext uri="{BB962C8B-B14F-4D97-AF65-F5344CB8AC3E}">
        <p14:creationId xmlns:p14="http://schemas.microsoft.com/office/powerpoint/2010/main" val="12540122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مقدمة</a:t>
            </a:r>
            <a:endParaRPr lang="en-US" dirty="0"/>
          </a:p>
        </p:txBody>
      </p:sp>
      <p:sp>
        <p:nvSpPr>
          <p:cNvPr id="3" name="عنصر نائب للمحتوى 2"/>
          <p:cNvSpPr>
            <a:spLocks noGrp="1"/>
          </p:cNvSpPr>
          <p:nvPr>
            <p:ph idx="1"/>
          </p:nvPr>
        </p:nvSpPr>
        <p:spPr/>
        <p:txBody>
          <a:bodyPr>
            <a:noAutofit/>
          </a:bodyPr>
          <a:lstStyle/>
          <a:p>
            <a:pPr algn="r" rtl="1">
              <a:spcBef>
                <a:spcPts val="0"/>
              </a:spcBef>
              <a:spcAft>
                <a:spcPts val="0"/>
              </a:spcAft>
            </a:pPr>
            <a:r>
              <a:rPr lang="ar-SA" b="1" dirty="0" smtClean="0">
                <a:latin typeface="Traditional Arabic" panose="02020603050405020304" pitchFamily="18" charset="-78"/>
                <a:cs typeface="Traditional Arabic" panose="02020603050405020304" pitchFamily="18" charset="-78"/>
              </a:rPr>
              <a:t>صدر «النظام العام للبيئة واللائحة التنفيذية» عام 1423.</a:t>
            </a:r>
          </a:p>
          <a:p>
            <a:pPr algn="r" rtl="1">
              <a:spcBef>
                <a:spcPts val="0"/>
              </a:spcBef>
              <a:spcAft>
                <a:spcPts val="0"/>
              </a:spcAft>
            </a:pPr>
            <a:r>
              <a:rPr lang="ar-SA" b="1" dirty="0" smtClean="0">
                <a:latin typeface="Traditional Arabic" panose="02020603050405020304" pitchFamily="18" charset="-78"/>
                <a:cs typeface="Traditional Arabic" panose="02020603050405020304" pitchFamily="18" charset="-78"/>
              </a:rPr>
              <a:t>يهدف</a:t>
            </a:r>
            <a:r>
              <a:rPr lang="ar-SA" b="1" dirty="0">
                <a:latin typeface="Traditional Arabic" panose="02020603050405020304" pitchFamily="18" charset="-78"/>
                <a:cs typeface="Traditional Arabic" panose="02020603050405020304" pitchFamily="18" charset="-78"/>
              </a:rPr>
              <a:t> النظام العام </a:t>
            </a:r>
            <a:r>
              <a:rPr lang="ar-SA" b="1" dirty="0" smtClean="0">
                <a:latin typeface="Traditional Arabic" panose="02020603050405020304" pitchFamily="18" charset="-78"/>
                <a:cs typeface="Traditional Arabic" panose="02020603050405020304" pitchFamily="18" charset="-78"/>
              </a:rPr>
              <a:t>للبيئة: </a:t>
            </a:r>
            <a:endParaRPr lang="en-US" b="1" dirty="0" smtClean="0">
              <a:latin typeface="Traditional Arabic" panose="02020603050405020304" pitchFamily="18" charset="-78"/>
              <a:cs typeface="Traditional Arabic" panose="02020603050405020304" pitchFamily="18" charset="-78"/>
            </a:endParaRPr>
          </a:p>
          <a:p>
            <a:pPr lvl="1" algn="r" rtl="1">
              <a:spcBef>
                <a:spcPts val="0"/>
              </a:spcBef>
              <a:spcAft>
                <a:spcPts val="0"/>
              </a:spcAft>
              <a:buFont typeface="Wingdings" panose="05000000000000000000" pitchFamily="2" charset="2"/>
              <a:buChar char="ü"/>
            </a:pPr>
            <a:r>
              <a:rPr lang="ar-SA" b="1" dirty="0" smtClean="0">
                <a:latin typeface="Traditional Arabic" panose="02020603050405020304" pitchFamily="18" charset="-78"/>
                <a:cs typeface="Traditional Arabic" panose="02020603050405020304" pitchFamily="18" charset="-78"/>
              </a:rPr>
              <a:t>المحافظة على البيئة وحمايتها وتطويرها، ومنع التلوث عنها.</a:t>
            </a:r>
          </a:p>
          <a:p>
            <a:pPr lvl="1" algn="r" rtl="1">
              <a:spcBef>
                <a:spcPts val="0"/>
              </a:spcBef>
              <a:spcAft>
                <a:spcPts val="0"/>
              </a:spcAft>
              <a:buFont typeface="Wingdings" panose="05000000000000000000" pitchFamily="2" charset="2"/>
              <a:buChar char="ü"/>
            </a:pPr>
            <a:r>
              <a:rPr lang="ar-SA" b="1" dirty="0" smtClean="0">
                <a:latin typeface="Traditional Arabic" panose="02020603050405020304" pitchFamily="18" charset="-78"/>
                <a:cs typeface="Traditional Arabic" panose="02020603050405020304" pitchFamily="18" charset="-78"/>
              </a:rPr>
              <a:t>حماية الصحة العامة من أخطار الأنشطة والأفعال المضرة بالبيئة.</a:t>
            </a:r>
          </a:p>
          <a:p>
            <a:pPr lvl="1" algn="r" rtl="1">
              <a:spcBef>
                <a:spcPts val="0"/>
              </a:spcBef>
              <a:spcAft>
                <a:spcPts val="0"/>
              </a:spcAft>
              <a:buFont typeface="Wingdings" panose="05000000000000000000" pitchFamily="2" charset="2"/>
              <a:buChar char="ü"/>
            </a:pPr>
            <a:r>
              <a:rPr lang="ar-SA" b="1" dirty="0" smtClean="0">
                <a:latin typeface="Traditional Arabic" panose="02020603050405020304" pitchFamily="18" charset="-78"/>
                <a:cs typeface="Traditional Arabic" panose="02020603050405020304" pitchFamily="18" charset="-78"/>
              </a:rPr>
              <a:t>المحافظة على الموارد الطبيعية، وتنميتها وترشيد استخدامها.</a:t>
            </a:r>
          </a:p>
          <a:p>
            <a:pPr lvl="1" algn="r" rtl="1">
              <a:spcBef>
                <a:spcPts val="0"/>
              </a:spcBef>
              <a:spcAft>
                <a:spcPts val="0"/>
              </a:spcAft>
              <a:buFont typeface="Wingdings" panose="05000000000000000000" pitchFamily="2" charset="2"/>
              <a:buChar char="ü"/>
            </a:pPr>
            <a:r>
              <a:rPr lang="ar-SA" b="1" dirty="0" smtClean="0">
                <a:latin typeface="Traditional Arabic" panose="02020603050405020304" pitchFamily="18" charset="-78"/>
                <a:cs typeface="Traditional Arabic" panose="02020603050405020304" pitchFamily="18" charset="-78"/>
              </a:rPr>
              <a:t>جعل التخطيط البيئي جزءاً لا يتجزأ من التخطيط الشامل للتنمية في جميع المجالات الصناعية والزراعية والعمرانية وغيرها.</a:t>
            </a:r>
          </a:p>
          <a:p>
            <a:pPr lvl="1" algn="r" rtl="1">
              <a:spcBef>
                <a:spcPts val="0"/>
              </a:spcBef>
              <a:spcAft>
                <a:spcPts val="0"/>
              </a:spcAft>
              <a:buFont typeface="Wingdings" panose="05000000000000000000" pitchFamily="2" charset="2"/>
              <a:buChar char="ü"/>
            </a:pPr>
            <a:r>
              <a:rPr lang="ar-SA" b="1" dirty="0" smtClean="0">
                <a:latin typeface="Traditional Arabic" panose="02020603050405020304" pitchFamily="18" charset="-78"/>
                <a:cs typeface="Traditional Arabic" panose="02020603050405020304" pitchFamily="18" charset="-78"/>
              </a:rPr>
              <a:t>رفع مستوى الوعي بقضايا البيئة، وترسيخ الشعور بالمسؤولية الفردية والجماعية للمحافظة عليها وتحسينها، وتشجيع الجهود الوطنية التطوعية في هذا المجال.</a:t>
            </a:r>
          </a:p>
        </p:txBody>
      </p:sp>
    </p:spTree>
    <p:extLst>
      <p:ext uri="{BB962C8B-B14F-4D97-AF65-F5344CB8AC3E}">
        <p14:creationId xmlns:p14="http://schemas.microsoft.com/office/powerpoint/2010/main" val="555855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مقدمة</a:t>
            </a:r>
            <a:endParaRPr lang="en-US" dirty="0"/>
          </a:p>
        </p:txBody>
      </p:sp>
      <p:sp>
        <p:nvSpPr>
          <p:cNvPr id="3" name="عنصر نائب للمحتوى 2"/>
          <p:cNvSpPr>
            <a:spLocks noGrp="1"/>
          </p:cNvSpPr>
          <p:nvPr>
            <p:ph idx="1"/>
          </p:nvPr>
        </p:nvSpPr>
        <p:spPr/>
        <p:txBody>
          <a:bodyPr vert="horz" lIns="91440" tIns="45720" rIns="91440" bIns="45720" rtlCol="0" anchor="ctr">
            <a:noAutofit/>
          </a:bodyPr>
          <a:lstStyle/>
          <a:p>
            <a:pPr algn="r" rtl="1">
              <a:lnSpc>
                <a:spcPct val="114000"/>
              </a:lnSpc>
              <a:spcBef>
                <a:spcPts val="0"/>
              </a:spcBef>
              <a:spcAft>
                <a:spcPts val="0"/>
              </a:spcAft>
            </a:pPr>
            <a:r>
              <a:rPr lang="ar-SA" b="1" dirty="0">
                <a:latin typeface="Traditional Arabic" panose="02020603050405020304" pitchFamily="18" charset="-78"/>
                <a:cs typeface="Traditional Arabic" panose="02020603050405020304" pitchFamily="18" charset="-78"/>
              </a:rPr>
              <a:t>تهدف اللائحة التنفيذية:</a:t>
            </a:r>
          </a:p>
          <a:p>
            <a:pPr lvl="1" algn="r" rtl="1"/>
            <a:r>
              <a:rPr lang="ar-SA" dirty="0"/>
              <a:t>وضع الإجراءات والقواعد والأسس لتنظيم كافة الأعمال المؤثرة على البيئة، بالإضافة إلى تنسيق عمليات الاستجابة </a:t>
            </a:r>
            <a:r>
              <a:rPr lang="ar-SA" dirty="0" smtClean="0"/>
              <a:t>للتحكم </a:t>
            </a:r>
            <a:r>
              <a:rPr lang="ar-SA" dirty="0"/>
              <a:t>في التلوث وحماية الموارد الطبيعية وبرامج صناديق الاستثمار في هذا المجال، كما تتضمن المخالفات وما يندرج تحتها من عقوبات لحماية صحة الإنسان من التلوث في الحاضر والمستقبل.</a:t>
            </a:r>
            <a:endParaRPr lang="en-US" dirty="0"/>
          </a:p>
        </p:txBody>
      </p:sp>
    </p:spTree>
    <p:extLst>
      <p:ext uri="{BB962C8B-B14F-4D97-AF65-F5344CB8AC3E}">
        <p14:creationId xmlns:p14="http://schemas.microsoft.com/office/powerpoint/2010/main" val="7457405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مصطلحات</a:t>
            </a:r>
            <a:endParaRPr lang="ar-SA" dirty="0"/>
          </a:p>
        </p:txBody>
      </p:sp>
      <p:sp>
        <p:nvSpPr>
          <p:cNvPr id="3" name="عنصر نائب للمحتوى 2"/>
          <p:cNvSpPr>
            <a:spLocks noGrp="1"/>
          </p:cNvSpPr>
          <p:nvPr>
            <p:ph idx="1"/>
          </p:nvPr>
        </p:nvSpPr>
        <p:spPr/>
        <p:txBody>
          <a:bodyPr>
            <a:normAutofit fontScale="92500" lnSpcReduction="20000"/>
          </a:bodyPr>
          <a:lstStyle/>
          <a:p>
            <a:pPr algn="r" rtl="1">
              <a:lnSpc>
                <a:spcPct val="120000"/>
              </a:lnSpc>
              <a:spcBef>
                <a:spcPts val="0"/>
              </a:spcBef>
              <a:spcAft>
                <a:spcPts val="0"/>
              </a:spcAft>
            </a:pPr>
            <a:r>
              <a:rPr lang="ar-SA" b="1" dirty="0" smtClean="0">
                <a:solidFill>
                  <a:srgbClr val="FF0000"/>
                </a:solidFill>
                <a:latin typeface="Traditional Arabic" panose="02020603050405020304" pitchFamily="18" charset="-78"/>
                <a:cs typeface="Traditional Arabic" panose="02020603050405020304" pitchFamily="18" charset="-78"/>
              </a:rPr>
              <a:t>الجهة المختصة: </a:t>
            </a:r>
            <a:r>
              <a:rPr lang="ar-SA" b="1" dirty="0" smtClean="0">
                <a:latin typeface="Traditional Arabic" panose="02020603050405020304" pitchFamily="18" charset="-78"/>
                <a:cs typeface="Traditional Arabic" panose="02020603050405020304" pitchFamily="18" charset="-78"/>
              </a:rPr>
              <a:t>الرئاسة العامة للأرصاد وحماية البيئة.</a:t>
            </a:r>
          </a:p>
          <a:p>
            <a:pPr algn="r" rtl="1">
              <a:lnSpc>
                <a:spcPct val="120000"/>
              </a:lnSpc>
              <a:spcBef>
                <a:spcPts val="0"/>
              </a:spcBef>
              <a:spcAft>
                <a:spcPts val="0"/>
              </a:spcAft>
            </a:pPr>
            <a:r>
              <a:rPr lang="ar-SA" b="1" dirty="0" smtClean="0">
                <a:solidFill>
                  <a:srgbClr val="FF0000"/>
                </a:solidFill>
                <a:latin typeface="Traditional Arabic" panose="02020603050405020304" pitchFamily="18" charset="-78"/>
                <a:cs typeface="Traditional Arabic" panose="02020603050405020304" pitchFamily="18" charset="-78"/>
              </a:rPr>
              <a:t>الجهة العامة: </a:t>
            </a:r>
            <a:r>
              <a:rPr lang="ar-SA" b="1" dirty="0" smtClean="0">
                <a:latin typeface="Traditional Arabic" panose="02020603050405020304" pitchFamily="18" charset="-78"/>
                <a:cs typeface="Traditional Arabic" panose="02020603050405020304" pitchFamily="18" charset="-78"/>
              </a:rPr>
              <a:t>أي وزارة أو مصلحة أو مؤسسة حكومية.</a:t>
            </a:r>
          </a:p>
          <a:p>
            <a:pPr algn="r" rtl="1">
              <a:lnSpc>
                <a:spcPct val="120000"/>
              </a:lnSpc>
              <a:spcBef>
                <a:spcPts val="0"/>
              </a:spcBef>
              <a:spcAft>
                <a:spcPts val="0"/>
              </a:spcAft>
            </a:pPr>
            <a:r>
              <a:rPr lang="ar-SA" b="1" dirty="0" smtClean="0">
                <a:solidFill>
                  <a:srgbClr val="FF0000"/>
                </a:solidFill>
                <a:latin typeface="Traditional Arabic" panose="02020603050405020304" pitchFamily="18" charset="-78"/>
                <a:cs typeface="Traditional Arabic" panose="02020603050405020304" pitchFamily="18" charset="-78"/>
              </a:rPr>
              <a:t>الجهة المرخصة: </a:t>
            </a:r>
            <a:r>
              <a:rPr lang="ar-SA" b="1" dirty="0" smtClean="0">
                <a:latin typeface="Traditional Arabic" panose="02020603050405020304" pitchFamily="18" charset="-78"/>
                <a:cs typeface="Traditional Arabic" panose="02020603050405020304" pitchFamily="18" charset="-78"/>
              </a:rPr>
              <a:t>أي جهة مسؤولة عن ترخيص مشروعات ذات تأثير سلبي محتمل على البيئة.</a:t>
            </a:r>
          </a:p>
          <a:p>
            <a:pPr algn="r" rtl="1">
              <a:lnSpc>
                <a:spcPct val="120000"/>
              </a:lnSpc>
              <a:spcBef>
                <a:spcPts val="0"/>
              </a:spcBef>
              <a:spcAft>
                <a:spcPts val="0"/>
              </a:spcAft>
            </a:pPr>
            <a:r>
              <a:rPr lang="ar-SA" b="1" dirty="0" smtClean="0">
                <a:solidFill>
                  <a:srgbClr val="FF0000"/>
                </a:solidFill>
                <a:latin typeface="Traditional Arabic" panose="02020603050405020304" pitchFamily="18" charset="-78"/>
                <a:cs typeface="Traditional Arabic" panose="02020603050405020304" pitchFamily="18" charset="-78"/>
              </a:rPr>
              <a:t>الجهة المعنية: </a:t>
            </a:r>
            <a:r>
              <a:rPr lang="ar-SA" b="1" dirty="0" smtClean="0">
                <a:latin typeface="Traditional Arabic" panose="02020603050405020304" pitchFamily="18" charset="-78"/>
                <a:cs typeface="Traditional Arabic" panose="02020603050405020304" pitchFamily="18" charset="-78"/>
              </a:rPr>
              <a:t>الجهة الحكومية المسؤولة عن المشروعات ذات العلاقة بالبيئة.</a:t>
            </a:r>
          </a:p>
          <a:p>
            <a:pPr algn="r" rtl="1">
              <a:lnSpc>
                <a:spcPct val="120000"/>
              </a:lnSpc>
              <a:spcBef>
                <a:spcPts val="0"/>
              </a:spcBef>
              <a:spcAft>
                <a:spcPts val="0"/>
              </a:spcAft>
            </a:pPr>
            <a:r>
              <a:rPr lang="ar-SA" b="1" dirty="0" smtClean="0">
                <a:solidFill>
                  <a:srgbClr val="FF0000"/>
                </a:solidFill>
                <a:latin typeface="Traditional Arabic" panose="02020603050405020304" pitchFamily="18" charset="-78"/>
                <a:cs typeface="Traditional Arabic" panose="02020603050405020304" pitchFamily="18" charset="-78"/>
              </a:rPr>
              <a:t>البيئة: </a:t>
            </a:r>
            <a:r>
              <a:rPr lang="ar-SA" b="1" dirty="0" smtClean="0">
                <a:latin typeface="Traditional Arabic" panose="02020603050405020304" pitchFamily="18" charset="-78"/>
                <a:cs typeface="Traditional Arabic" panose="02020603050405020304" pitchFamily="18" charset="-78"/>
              </a:rPr>
              <a:t>كل ما يحيط بالإنسان من ماء وهواء ويابسة وفضاء خارجي، وكل ما تحتويه هذه الأوساط من جماد ونبات وحيوان وأشكال مختلفة من طاقة ونظم وعمليات وأنشطة بشرية.</a:t>
            </a:r>
          </a:p>
          <a:p>
            <a:pPr algn="r" rtl="1">
              <a:lnSpc>
                <a:spcPct val="120000"/>
              </a:lnSpc>
              <a:spcBef>
                <a:spcPts val="0"/>
              </a:spcBef>
              <a:spcAft>
                <a:spcPts val="0"/>
              </a:spcAft>
            </a:pPr>
            <a:r>
              <a:rPr lang="ar-SA" b="1" dirty="0" smtClean="0">
                <a:solidFill>
                  <a:srgbClr val="FF0000"/>
                </a:solidFill>
                <a:latin typeface="Traditional Arabic" panose="02020603050405020304" pitchFamily="18" charset="-78"/>
                <a:cs typeface="Traditional Arabic" panose="02020603050405020304" pitchFamily="18" charset="-78"/>
              </a:rPr>
              <a:t>حماية البيئة: </a:t>
            </a:r>
            <a:r>
              <a:rPr lang="ar-SA" b="1" dirty="0" smtClean="0">
                <a:latin typeface="Traditional Arabic" panose="02020603050405020304" pitchFamily="18" charset="-78"/>
                <a:cs typeface="Traditional Arabic" panose="02020603050405020304" pitchFamily="18" charset="-78"/>
              </a:rPr>
              <a:t>المحافظة على البيئة ومنع تلوثها وتدهورها والحد من ذلك.</a:t>
            </a:r>
          </a:p>
          <a:p>
            <a:pPr algn="r" rtl="1">
              <a:lnSpc>
                <a:spcPct val="120000"/>
              </a:lnSpc>
              <a:spcBef>
                <a:spcPts val="0"/>
              </a:spcBef>
              <a:spcAft>
                <a:spcPts val="0"/>
              </a:spcAft>
            </a:pPr>
            <a:r>
              <a:rPr lang="ar-SA" b="1" dirty="0" smtClean="0">
                <a:solidFill>
                  <a:srgbClr val="FF0000"/>
                </a:solidFill>
                <a:latin typeface="Traditional Arabic" panose="02020603050405020304" pitchFamily="18" charset="-78"/>
                <a:cs typeface="Traditional Arabic" panose="02020603050405020304" pitchFamily="18" charset="-78"/>
              </a:rPr>
              <a:t>تلوث البيئة: </a:t>
            </a:r>
            <a:r>
              <a:rPr lang="ar-SA" b="1" dirty="0" smtClean="0">
                <a:latin typeface="Traditional Arabic" panose="02020603050405020304" pitchFamily="18" charset="-78"/>
                <a:cs typeface="Traditional Arabic" panose="02020603050405020304" pitchFamily="18" charset="-78"/>
              </a:rPr>
              <a:t>وجود مادة أو أكثر من المواد أو العوامل بكميات أو صفات أو لمدة زمنية تؤدي بطريق مباشر أو غير مباشر إلى الإضرار بالصحة العامة أو بالأحياء أو الموارد الطبيعية أو الممتلكات، أو تؤثر سلبا على نوعية الحياة ورفاهية الإنسان.</a:t>
            </a:r>
            <a:endParaRPr lang="ar-SA"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293677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مصطلحات</a:t>
            </a:r>
            <a:endParaRPr lang="ar-SA" dirty="0"/>
          </a:p>
        </p:txBody>
      </p:sp>
      <p:sp>
        <p:nvSpPr>
          <p:cNvPr id="3" name="عنصر نائب للمحتوى 2"/>
          <p:cNvSpPr>
            <a:spLocks noGrp="1"/>
          </p:cNvSpPr>
          <p:nvPr>
            <p:ph idx="1"/>
          </p:nvPr>
        </p:nvSpPr>
        <p:spPr/>
        <p:txBody>
          <a:bodyPr>
            <a:normAutofit fontScale="85000" lnSpcReduction="10000"/>
          </a:bodyPr>
          <a:lstStyle/>
          <a:p>
            <a:pPr algn="r" rtl="1">
              <a:lnSpc>
                <a:spcPct val="120000"/>
              </a:lnSpc>
              <a:spcBef>
                <a:spcPts val="0"/>
              </a:spcBef>
              <a:spcAft>
                <a:spcPts val="0"/>
              </a:spcAft>
            </a:pPr>
            <a:r>
              <a:rPr lang="ar-SA" b="1" dirty="0" smtClean="0">
                <a:solidFill>
                  <a:srgbClr val="FF0000"/>
                </a:solidFill>
                <a:latin typeface="Traditional Arabic" panose="02020603050405020304" pitchFamily="18" charset="-78"/>
                <a:cs typeface="Traditional Arabic" panose="02020603050405020304" pitchFamily="18" charset="-78"/>
              </a:rPr>
              <a:t>تدهور البيئة: </a:t>
            </a:r>
            <a:r>
              <a:rPr lang="ar-SA" b="1" dirty="0" smtClean="0">
                <a:latin typeface="Traditional Arabic" panose="02020603050405020304" pitchFamily="18" charset="-78"/>
                <a:cs typeface="Traditional Arabic" panose="02020603050405020304" pitchFamily="18" charset="-78"/>
              </a:rPr>
              <a:t>التأثير السلبي على البيئة بما يغير من طبيعتها أو خصائصها العامة أو يؤدي إلى اختلال التوازان الطبيعي بين عناصرها، أو فقد الخصائص الجمالية أو البصرية لها.</a:t>
            </a:r>
          </a:p>
          <a:p>
            <a:pPr algn="r" rtl="1">
              <a:lnSpc>
                <a:spcPct val="120000"/>
              </a:lnSpc>
              <a:spcBef>
                <a:spcPts val="0"/>
              </a:spcBef>
              <a:spcAft>
                <a:spcPts val="0"/>
              </a:spcAft>
            </a:pPr>
            <a:r>
              <a:rPr lang="ar-SA" b="1" dirty="0" smtClean="0">
                <a:solidFill>
                  <a:srgbClr val="FF0000"/>
                </a:solidFill>
                <a:latin typeface="Traditional Arabic" panose="02020603050405020304" pitchFamily="18" charset="-78"/>
                <a:cs typeface="Traditional Arabic" panose="02020603050405020304" pitchFamily="18" charset="-78"/>
              </a:rPr>
              <a:t>الكارثة البيئية: </a:t>
            </a:r>
            <a:r>
              <a:rPr lang="ar-SA" b="1" dirty="0" smtClean="0">
                <a:latin typeface="Traditional Arabic" panose="02020603050405020304" pitchFamily="18" charset="-78"/>
                <a:cs typeface="Traditional Arabic" panose="02020603050405020304" pitchFamily="18" charset="-78"/>
              </a:rPr>
              <a:t>حادث يترتب عليه ضرر بالبيئة وتحتاج مواجهته إلى إمكانات أكبر من تلك التي </a:t>
            </a:r>
            <a:r>
              <a:rPr lang="ar-SA" b="1" dirty="0" err="1" smtClean="0">
                <a:latin typeface="Traditional Arabic" panose="02020603050405020304" pitchFamily="18" charset="-78"/>
                <a:cs typeface="Traditional Arabic" panose="02020603050405020304" pitchFamily="18" charset="-78"/>
              </a:rPr>
              <a:t>تتطلبها</a:t>
            </a:r>
            <a:r>
              <a:rPr lang="ar-SA" b="1" dirty="0" smtClean="0">
                <a:latin typeface="Traditional Arabic" panose="02020603050405020304" pitchFamily="18" charset="-78"/>
                <a:cs typeface="Traditional Arabic" panose="02020603050405020304" pitchFamily="18" charset="-78"/>
              </a:rPr>
              <a:t> الحوادث العادية والقدرات المحلية.</a:t>
            </a:r>
          </a:p>
          <a:p>
            <a:pPr algn="r" rtl="1">
              <a:lnSpc>
                <a:spcPct val="120000"/>
              </a:lnSpc>
              <a:spcBef>
                <a:spcPts val="0"/>
              </a:spcBef>
              <a:spcAft>
                <a:spcPts val="0"/>
              </a:spcAft>
            </a:pPr>
            <a:r>
              <a:rPr lang="ar-SA" b="1" dirty="0" smtClean="0">
                <a:solidFill>
                  <a:srgbClr val="FF0000"/>
                </a:solidFill>
                <a:latin typeface="Traditional Arabic" panose="02020603050405020304" pitchFamily="18" charset="-78"/>
                <a:cs typeface="Traditional Arabic" panose="02020603050405020304" pitchFamily="18" charset="-78"/>
              </a:rPr>
              <a:t>مقاييس المصدر: </a:t>
            </a:r>
            <a:r>
              <a:rPr lang="ar-SA" b="1" dirty="0" smtClean="0">
                <a:latin typeface="Traditional Arabic" panose="02020603050405020304" pitchFamily="18" charset="-78"/>
                <a:cs typeface="Traditional Arabic" panose="02020603050405020304" pitchFamily="18" charset="-78"/>
              </a:rPr>
              <a:t>حدود أو نسب تركيز الملوثات من مصادر التلوث المختلفة والتي لا يسمح بصرف ما يتجاوزها إلى البيئة المحيطة، ويشمل ذلك تحديد تقنيات التحكم اللازمة للتمشي مع هذه الحدود.</a:t>
            </a:r>
          </a:p>
          <a:p>
            <a:pPr algn="r" rtl="1">
              <a:lnSpc>
                <a:spcPct val="120000"/>
              </a:lnSpc>
              <a:spcBef>
                <a:spcPts val="0"/>
              </a:spcBef>
              <a:spcAft>
                <a:spcPts val="0"/>
              </a:spcAft>
            </a:pPr>
            <a:r>
              <a:rPr lang="ar-SA" b="1" dirty="0" smtClean="0">
                <a:solidFill>
                  <a:srgbClr val="FF0000"/>
                </a:solidFill>
                <a:latin typeface="Traditional Arabic" panose="02020603050405020304" pitchFamily="18" charset="-78"/>
                <a:cs typeface="Traditional Arabic" panose="02020603050405020304" pitchFamily="18" charset="-78"/>
              </a:rPr>
              <a:t>مقاييس الجودة البيئية: </a:t>
            </a:r>
            <a:r>
              <a:rPr lang="ar-SA" b="1" dirty="0" smtClean="0">
                <a:latin typeface="Traditional Arabic" panose="02020603050405020304" pitchFamily="18" charset="-78"/>
                <a:cs typeface="Traditional Arabic" panose="02020603050405020304" pitchFamily="18" charset="-78"/>
              </a:rPr>
              <a:t>حدود أو نسب تركيز الملوثات التي لا يُسمح بتجاوزها في الهواء أو الماء أو اليابسة.</a:t>
            </a:r>
          </a:p>
          <a:p>
            <a:pPr algn="r" rtl="1">
              <a:lnSpc>
                <a:spcPct val="120000"/>
              </a:lnSpc>
              <a:spcBef>
                <a:spcPts val="0"/>
              </a:spcBef>
              <a:spcAft>
                <a:spcPts val="0"/>
              </a:spcAft>
            </a:pPr>
            <a:r>
              <a:rPr lang="ar-SA" b="1" dirty="0" smtClean="0">
                <a:solidFill>
                  <a:srgbClr val="FF0000"/>
                </a:solidFill>
                <a:latin typeface="Traditional Arabic" panose="02020603050405020304" pitchFamily="18" charset="-78"/>
                <a:cs typeface="Traditional Arabic" panose="02020603050405020304" pitchFamily="18" charset="-78"/>
              </a:rPr>
              <a:t>المعايير البيئية: </a:t>
            </a:r>
            <a:r>
              <a:rPr lang="ar-SA" b="1" dirty="0" smtClean="0">
                <a:latin typeface="Traditional Arabic" panose="02020603050405020304" pitchFamily="18" charset="-78"/>
                <a:cs typeface="Traditional Arabic" panose="02020603050405020304" pitchFamily="18" charset="-78"/>
              </a:rPr>
              <a:t>المواصفات والاشتراطات البيئية للتحكم في مصادر التلوث.</a:t>
            </a:r>
          </a:p>
          <a:p>
            <a:pPr algn="r" rtl="1">
              <a:lnSpc>
                <a:spcPct val="120000"/>
              </a:lnSpc>
              <a:spcBef>
                <a:spcPts val="0"/>
              </a:spcBef>
              <a:spcAft>
                <a:spcPts val="0"/>
              </a:spcAft>
            </a:pPr>
            <a:r>
              <a:rPr lang="ar-SA" b="1" dirty="0" smtClean="0">
                <a:solidFill>
                  <a:srgbClr val="FF0000"/>
                </a:solidFill>
                <a:latin typeface="Traditional Arabic" panose="02020603050405020304" pitchFamily="18" charset="-78"/>
                <a:cs typeface="Traditional Arabic" panose="02020603050405020304" pitchFamily="18" charset="-78"/>
              </a:rPr>
              <a:t>التقويم البيئي للمشروع: </a:t>
            </a:r>
            <a:r>
              <a:rPr lang="ar-SA" b="1" dirty="0" smtClean="0">
                <a:latin typeface="Traditional Arabic" panose="02020603050405020304" pitchFamily="18" charset="-78"/>
                <a:cs typeface="Traditional Arabic" panose="02020603050405020304" pitchFamily="18" charset="-78"/>
              </a:rPr>
              <a:t>الدراسة التي يتم إجراؤها لتحديد الآثار البيئية المحتملة أو الناجمة عن المشروع والإجراءات والوسائل لمنع الآثار السلبية أو الحد منها وتحقيق أو زيادة المردودات الإيجابية للمشروع على البيئة بما يتوافق مع </a:t>
            </a:r>
            <a:r>
              <a:rPr lang="ar-SA" b="1" u="sng" dirty="0" smtClean="0">
                <a:solidFill>
                  <a:srgbClr val="FF0000"/>
                </a:solidFill>
                <a:latin typeface="Traditional Arabic" panose="02020603050405020304" pitchFamily="18" charset="-78"/>
                <a:cs typeface="Traditional Arabic" panose="02020603050405020304" pitchFamily="18" charset="-78"/>
              </a:rPr>
              <a:t>المقاييس البيئية </a:t>
            </a:r>
            <a:r>
              <a:rPr lang="ar-SA" b="1" dirty="0" smtClean="0">
                <a:latin typeface="Traditional Arabic" panose="02020603050405020304" pitchFamily="18" charset="-78"/>
                <a:cs typeface="Traditional Arabic" panose="02020603050405020304" pitchFamily="18" charset="-78"/>
              </a:rPr>
              <a:t>المعمول بها.</a:t>
            </a:r>
            <a:endParaRPr lang="ar-SA"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4916268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التقويم البيئي</a:t>
            </a:r>
            <a:endParaRPr lang="en-US" dirty="0"/>
          </a:p>
        </p:txBody>
      </p:sp>
      <p:sp>
        <p:nvSpPr>
          <p:cNvPr id="3" name="عنصر نائب للمحتوى 2"/>
          <p:cNvSpPr>
            <a:spLocks noGrp="1"/>
          </p:cNvSpPr>
          <p:nvPr>
            <p:ph idx="1"/>
          </p:nvPr>
        </p:nvSpPr>
        <p:spPr/>
        <p:txBody>
          <a:bodyPr vert="horz" lIns="91440" tIns="45720" rIns="91440" bIns="45720" rtlCol="0" anchor="ctr">
            <a:noAutofit/>
          </a:bodyPr>
          <a:lstStyle/>
          <a:p>
            <a:pPr algn="r" rtl="1">
              <a:lnSpc>
                <a:spcPct val="114000"/>
              </a:lnSpc>
              <a:spcBef>
                <a:spcPts val="0"/>
              </a:spcBef>
              <a:spcAft>
                <a:spcPts val="0"/>
              </a:spcAft>
            </a:pPr>
            <a:r>
              <a:rPr lang="ar-SA" b="1" dirty="0">
                <a:solidFill>
                  <a:srgbClr val="FF0000"/>
                </a:solidFill>
                <a:latin typeface="Traditional Arabic" panose="02020603050405020304" pitchFamily="18" charset="-78"/>
                <a:cs typeface="Traditional Arabic" panose="02020603050405020304" pitchFamily="18" charset="-78"/>
              </a:rPr>
              <a:t>التقويم البيئي للمشروع: </a:t>
            </a:r>
            <a:r>
              <a:rPr lang="ar-SA" b="1" dirty="0">
                <a:latin typeface="Traditional Arabic" panose="02020603050405020304" pitchFamily="18" charset="-78"/>
                <a:cs typeface="Traditional Arabic" panose="02020603050405020304" pitchFamily="18" charset="-78"/>
              </a:rPr>
              <a:t>الدراسة التي </a:t>
            </a:r>
            <a:r>
              <a:rPr lang="ar-SA" b="1" dirty="0">
                <a:solidFill>
                  <a:schemeClr val="accent1">
                    <a:lumMod val="75000"/>
                  </a:schemeClr>
                </a:solidFill>
                <a:latin typeface="Traditional Arabic" panose="02020603050405020304" pitchFamily="18" charset="-78"/>
                <a:cs typeface="Traditional Arabic" panose="02020603050405020304" pitchFamily="18" charset="-78"/>
              </a:rPr>
              <a:t>يتم</a:t>
            </a:r>
            <a:r>
              <a:rPr lang="ar-SA" b="1" dirty="0">
                <a:latin typeface="Traditional Arabic" panose="02020603050405020304" pitchFamily="18" charset="-78"/>
                <a:cs typeface="Traditional Arabic" panose="02020603050405020304" pitchFamily="18" charset="-78"/>
              </a:rPr>
              <a:t> إجراؤها لتحديد الآثار البيئية المحتملة أو الناجمة عن المشروع والإجراءات والوسائل لمنع الآثار السلبية أو الحد منها وتحقيق أو زيادة المردودات الإيجابية للمشروع على البيئة بما يتوافق مع المقاييس البيئية المعمول بها.</a:t>
            </a:r>
          </a:p>
          <a:p>
            <a:pPr algn="r" rtl="1">
              <a:lnSpc>
                <a:spcPct val="114000"/>
              </a:lnSpc>
              <a:spcBef>
                <a:spcPts val="0"/>
              </a:spcBef>
              <a:spcAft>
                <a:spcPts val="0"/>
              </a:spcAft>
            </a:pPr>
            <a:r>
              <a:rPr lang="ar-SA" b="1" dirty="0">
                <a:latin typeface="Traditional Arabic" panose="02020603050405020304" pitchFamily="18" charset="-78"/>
                <a:cs typeface="Traditional Arabic" panose="02020603050405020304" pitchFamily="18" charset="-78"/>
              </a:rPr>
              <a:t>تتأكد </a:t>
            </a:r>
            <a:r>
              <a:rPr lang="ar-SA" b="1" dirty="0">
                <a:solidFill>
                  <a:srgbClr val="0070C0"/>
                </a:solidFill>
                <a:latin typeface="Traditional Arabic" panose="02020603050405020304" pitchFamily="18" charset="-78"/>
                <a:cs typeface="Traditional Arabic" panose="02020603050405020304" pitchFamily="18" charset="-78"/>
              </a:rPr>
              <a:t>الجهة المرخصة </a:t>
            </a:r>
            <a:r>
              <a:rPr lang="ar-SA" b="1" dirty="0">
                <a:latin typeface="Traditional Arabic" panose="02020603050405020304" pitchFamily="18" charset="-78"/>
                <a:cs typeface="Traditional Arabic" panose="02020603050405020304" pitchFamily="18" charset="-78"/>
              </a:rPr>
              <a:t>من إجراء دراسات التقويم البيئي في مرحلة دراسات الجدوى للمشروعات التي يمكن أن تحدث تأثيرات سلبية على البيئة، وتكون </a:t>
            </a:r>
            <a:r>
              <a:rPr lang="ar-SA" b="1" dirty="0">
                <a:solidFill>
                  <a:srgbClr val="0070C0"/>
                </a:solidFill>
                <a:latin typeface="Traditional Arabic" panose="02020603050405020304" pitchFamily="18" charset="-78"/>
                <a:cs typeface="Traditional Arabic" panose="02020603050405020304" pitchFamily="18" charset="-78"/>
              </a:rPr>
              <a:t>الجهة القائمة </a:t>
            </a:r>
            <a:r>
              <a:rPr lang="ar-SA" b="1" dirty="0">
                <a:latin typeface="Traditional Arabic" panose="02020603050405020304" pitchFamily="18" charset="-78"/>
                <a:cs typeface="Traditional Arabic" panose="02020603050405020304" pitchFamily="18" charset="-78"/>
              </a:rPr>
              <a:t>على تنفيذ المشروع هي الجهة المسؤولة عن إجراء دراسات التقويم البيئي وفق الأسس والمقاييس البيئية التي تحددها </a:t>
            </a:r>
            <a:r>
              <a:rPr lang="ar-SA" b="1" dirty="0">
                <a:solidFill>
                  <a:srgbClr val="0070C0"/>
                </a:solidFill>
                <a:latin typeface="Traditional Arabic" panose="02020603050405020304" pitchFamily="18" charset="-78"/>
                <a:cs typeface="Traditional Arabic" panose="02020603050405020304" pitchFamily="18" charset="-78"/>
              </a:rPr>
              <a:t>الجهة المختصة </a:t>
            </a:r>
            <a:r>
              <a:rPr lang="ar-SA" b="1" dirty="0">
                <a:latin typeface="Traditional Arabic" panose="02020603050405020304" pitchFamily="18" charset="-78"/>
                <a:cs typeface="Traditional Arabic" panose="02020603050405020304" pitchFamily="18" charset="-78"/>
              </a:rPr>
              <a:t>في اللوائح التنفيذية.</a:t>
            </a:r>
          </a:p>
          <a:p>
            <a:pPr algn="r" rtl="1">
              <a:lnSpc>
                <a:spcPct val="114000"/>
              </a:lnSpc>
              <a:spcBef>
                <a:spcPts val="0"/>
              </a:spcBef>
              <a:spcAft>
                <a:spcPts val="0"/>
              </a:spcAft>
            </a:pPr>
            <a:endParaRPr lang="en-US"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611495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dirty="0" smtClean="0"/>
              <a:t>أسس ومقاييس تقييم التأثيرات البيئية</a:t>
            </a:r>
            <a:br>
              <a:rPr lang="ar-SA" dirty="0" smtClean="0"/>
            </a:br>
            <a:r>
              <a:rPr lang="ar-SA" sz="1800" dirty="0" smtClean="0"/>
              <a:t/>
            </a:r>
            <a:br>
              <a:rPr lang="ar-SA" sz="1800" dirty="0" smtClean="0"/>
            </a:br>
            <a:r>
              <a:rPr lang="ar-SA" sz="1600" dirty="0" smtClean="0">
                <a:solidFill>
                  <a:srgbClr val="FF0000"/>
                </a:solidFill>
              </a:rPr>
              <a:t>ملحق (2) اللائحة التنفيذية</a:t>
            </a:r>
            <a:endParaRPr lang="en-US" dirty="0">
              <a:solidFill>
                <a:srgbClr val="FF0000"/>
              </a:solidFill>
            </a:endParaRPr>
          </a:p>
        </p:txBody>
      </p:sp>
      <p:sp>
        <p:nvSpPr>
          <p:cNvPr id="3" name="عنصر نائب للمحتوى 2"/>
          <p:cNvSpPr>
            <a:spLocks noGrp="1"/>
          </p:cNvSpPr>
          <p:nvPr>
            <p:ph idx="1"/>
          </p:nvPr>
        </p:nvSpPr>
        <p:spPr/>
        <p:txBody>
          <a:bodyPr vert="horz" lIns="91440" tIns="45720" rIns="91440" bIns="45720" rtlCol="0" anchor="ctr">
            <a:noAutofit/>
          </a:bodyPr>
          <a:lstStyle/>
          <a:p>
            <a:pPr algn="r" rtl="1">
              <a:spcBef>
                <a:spcPts val="0"/>
              </a:spcBef>
              <a:spcAft>
                <a:spcPts val="0"/>
              </a:spcAft>
            </a:pPr>
            <a:r>
              <a:rPr lang="ar-SA" sz="2200" b="1" dirty="0">
                <a:latin typeface="Traditional Arabic" panose="02020603050405020304" pitchFamily="18" charset="-78"/>
                <a:cs typeface="Traditional Arabic" panose="02020603050405020304" pitchFamily="18" charset="-78"/>
              </a:rPr>
              <a:t>تحدد </a:t>
            </a:r>
            <a:r>
              <a:rPr lang="ar-SA" sz="2200" b="1" dirty="0">
                <a:solidFill>
                  <a:srgbClr val="0070C0"/>
                </a:solidFill>
                <a:latin typeface="Traditional Arabic" panose="02020603050405020304" pitchFamily="18" charset="-78"/>
                <a:cs typeface="Traditional Arabic" panose="02020603050405020304" pitchFamily="18" charset="-78"/>
              </a:rPr>
              <a:t>الجهة المرخصة </a:t>
            </a:r>
            <a:r>
              <a:rPr lang="ar-SA" sz="2200" b="1" dirty="0">
                <a:latin typeface="Traditional Arabic" panose="02020603050405020304" pitchFamily="18" charset="-78"/>
                <a:cs typeface="Traditional Arabic" panose="02020603050405020304" pitchFamily="18" charset="-78"/>
              </a:rPr>
              <a:t>للمشروع تصنيفه حسب دليل تصنيف المشاريع والصناعية والتنموية (ملحق 2-1) الصادر من الرئاسة.</a:t>
            </a:r>
          </a:p>
          <a:p>
            <a:pPr algn="r" rtl="1">
              <a:spcBef>
                <a:spcPts val="0"/>
              </a:spcBef>
              <a:spcAft>
                <a:spcPts val="0"/>
              </a:spcAft>
            </a:pPr>
            <a:r>
              <a:rPr lang="ar-SA" sz="2200" b="1" dirty="0">
                <a:latin typeface="Traditional Arabic" panose="02020603050405020304" pitchFamily="18" charset="-78"/>
                <a:cs typeface="Traditional Arabic" panose="02020603050405020304" pitchFamily="18" charset="-78"/>
              </a:rPr>
              <a:t>تقوم </a:t>
            </a:r>
            <a:r>
              <a:rPr lang="ar-SA" sz="2200" b="1" dirty="0">
                <a:solidFill>
                  <a:srgbClr val="0070C0"/>
                </a:solidFill>
                <a:latin typeface="Traditional Arabic" panose="02020603050405020304" pitchFamily="18" charset="-78"/>
                <a:cs typeface="Traditional Arabic" panose="02020603050405020304" pitchFamily="18" charset="-78"/>
              </a:rPr>
              <a:t>الجهة القائمة </a:t>
            </a:r>
            <a:r>
              <a:rPr lang="ar-SA" sz="2200" b="1" dirty="0">
                <a:latin typeface="Traditional Arabic" panose="02020603050405020304" pitchFamily="18" charset="-78"/>
                <a:cs typeface="Traditional Arabic" panose="02020603050405020304" pitchFamily="18" charset="-78"/>
              </a:rPr>
              <a:t>على تنفيذ المشروع (من الفئة الأولى) بتعبئة </a:t>
            </a:r>
            <a:r>
              <a:rPr lang="ar-SA" sz="2200" b="1" dirty="0">
                <a:solidFill>
                  <a:srgbClr val="0070C0"/>
                </a:solidFill>
                <a:latin typeface="Traditional Arabic" panose="02020603050405020304" pitchFamily="18" charset="-78"/>
                <a:cs typeface="Traditional Arabic" panose="02020603050405020304" pitchFamily="18" charset="-78"/>
              </a:rPr>
              <a:t>استمارة التقييم </a:t>
            </a:r>
            <a:r>
              <a:rPr lang="ar-SA" sz="2200" b="1" dirty="0">
                <a:latin typeface="Traditional Arabic" panose="02020603050405020304" pitchFamily="18" charset="-78"/>
                <a:cs typeface="Traditional Arabic" panose="02020603050405020304" pitchFamily="18" charset="-78"/>
              </a:rPr>
              <a:t>(التقويم) البيئي (ملحق 2-2) وإعداد تقرير مبدئي مبسط عن المشروع. (يقوم بالتعبئة مختص بيئي).</a:t>
            </a:r>
          </a:p>
          <a:p>
            <a:pPr algn="r" rtl="1">
              <a:spcBef>
                <a:spcPts val="0"/>
              </a:spcBef>
              <a:spcAft>
                <a:spcPts val="0"/>
              </a:spcAft>
            </a:pPr>
            <a:r>
              <a:rPr lang="ar-SA" sz="2200" b="1" dirty="0">
                <a:latin typeface="Traditional Arabic" panose="02020603050405020304" pitchFamily="18" charset="-78"/>
                <a:cs typeface="Traditional Arabic" panose="02020603050405020304" pitchFamily="18" charset="-78"/>
              </a:rPr>
              <a:t>تكلف </a:t>
            </a:r>
            <a:r>
              <a:rPr lang="ar-SA" sz="2200" b="1" dirty="0">
                <a:solidFill>
                  <a:srgbClr val="0070C0"/>
                </a:solidFill>
                <a:latin typeface="Traditional Arabic" panose="02020603050405020304" pitchFamily="18" charset="-78"/>
                <a:cs typeface="Traditional Arabic" panose="02020603050405020304" pitchFamily="18" charset="-78"/>
              </a:rPr>
              <a:t>الجهة القائمة </a:t>
            </a:r>
            <a:r>
              <a:rPr lang="ar-SA" sz="2200" b="1" dirty="0">
                <a:latin typeface="Traditional Arabic" panose="02020603050405020304" pitchFamily="18" charset="-78"/>
                <a:cs typeface="Traditional Arabic" panose="02020603050405020304" pitchFamily="18" charset="-78"/>
              </a:rPr>
              <a:t>على تنفيذ المشروع </a:t>
            </a:r>
            <a:r>
              <a:rPr lang="ar-SA" sz="2200" b="1" dirty="0">
                <a:solidFill>
                  <a:srgbClr val="0070C0"/>
                </a:solidFill>
                <a:latin typeface="Traditional Arabic" panose="02020603050405020304" pitchFamily="18" charset="-78"/>
                <a:cs typeface="Traditional Arabic" panose="02020603050405020304" pitchFamily="18" charset="-78"/>
              </a:rPr>
              <a:t>أحد المكاتب الاستشارية المؤهلة من الجهة المختصة </a:t>
            </a:r>
            <a:r>
              <a:rPr lang="ar-SA" sz="2200" b="1" dirty="0">
                <a:latin typeface="Traditional Arabic" panose="02020603050405020304" pitchFamily="18" charset="-78"/>
                <a:cs typeface="Traditional Arabic" panose="02020603050405020304" pitchFamily="18" charset="-78"/>
              </a:rPr>
              <a:t>أو </a:t>
            </a:r>
            <a:r>
              <a:rPr lang="ar-SA" sz="2200" b="1" dirty="0">
                <a:solidFill>
                  <a:srgbClr val="0070C0"/>
                </a:solidFill>
                <a:latin typeface="Traditional Arabic" panose="02020603050405020304" pitchFamily="18" charset="-78"/>
                <a:cs typeface="Traditional Arabic" panose="02020603050405020304" pitchFamily="18" charset="-78"/>
              </a:rPr>
              <a:t>أحد مراكز البحوث أو الجهات المعتمدة من الجهة المختصة</a:t>
            </a:r>
            <a:r>
              <a:rPr lang="ar-SA" sz="2200" b="1" dirty="0">
                <a:latin typeface="Traditional Arabic" panose="02020603050405020304" pitchFamily="18" charset="-78"/>
                <a:cs typeface="Traditional Arabic" panose="02020603050405020304" pitchFamily="18" charset="-78"/>
              </a:rPr>
              <a:t> بتعبئة </a:t>
            </a:r>
            <a:r>
              <a:rPr lang="ar-SA" sz="2200" b="1" dirty="0">
                <a:solidFill>
                  <a:srgbClr val="0070C0"/>
                </a:solidFill>
                <a:latin typeface="Traditional Arabic" panose="02020603050405020304" pitchFamily="18" charset="-78"/>
                <a:cs typeface="Traditional Arabic" panose="02020603050405020304" pitchFamily="18" charset="-78"/>
              </a:rPr>
              <a:t>استمارة التقييم </a:t>
            </a:r>
            <a:r>
              <a:rPr lang="ar-SA" sz="2200" b="1" dirty="0">
                <a:latin typeface="Traditional Arabic" panose="02020603050405020304" pitchFamily="18" charset="-78"/>
                <a:cs typeface="Traditional Arabic" panose="02020603050405020304" pitchFamily="18" charset="-78"/>
              </a:rPr>
              <a:t>(التقويم) البيئي المبدئي لمشاريع الفئة الثانية (ملحق 2-3)، وإعداد تقرير فني بيئي موجز عن المشروع.</a:t>
            </a:r>
          </a:p>
          <a:p>
            <a:pPr algn="r" rtl="1">
              <a:spcBef>
                <a:spcPts val="0"/>
              </a:spcBef>
              <a:spcAft>
                <a:spcPts val="0"/>
              </a:spcAft>
            </a:pPr>
            <a:r>
              <a:rPr lang="ar-SA" sz="2200" b="1" dirty="0">
                <a:latin typeface="Traditional Arabic" panose="02020603050405020304" pitchFamily="18" charset="-78"/>
                <a:cs typeface="Traditional Arabic" panose="02020603050405020304" pitchFamily="18" charset="-78"/>
              </a:rPr>
              <a:t>تكلف </a:t>
            </a:r>
            <a:r>
              <a:rPr lang="ar-SA" sz="2200" b="1" dirty="0">
                <a:solidFill>
                  <a:srgbClr val="0070C0"/>
                </a:solidFill>
                <a:latin typeface="Traditional Arabic" panose="02020603050405020304" pitchFamily="18" charset="-78"/>
                <a:cs typeface="Traditional Arabic" panose="02020603050405020304" pitchFamily="18" charset="-78"/>
              </a:rPr>
              <a:t>الجهة القائمة </a:t>
            </a:r>
            <a:r>
              <a:rPr lang="ar-SA" sz="2200" b="1" dirty="0">
                <a:latin typeface="Traditional Arabic" panose="02020603050405020304" pitchFamily="18" charset="-78"/>
                <a:cs typeface="Traditional Arabic" panose="02020603050405020304" pitchFamily="18" charset="-78"/>
              </a:rPr>
              <a:t>على تنفيذ المشروع ....... بإعداد </a:t>
            </a:r>
            <a:r>
              <a:rPr lang="ar-SA" sz="2200" b="1" dirty="0">
                <a:solidFill>
                  <a:srgbClr val="0070C0"/>
                </a:solidFill>
                <a:latin typeface="Traditional Arabic" panose="02020603050405020304" pitchFamily="18" charset="-78"/>
                <a:cs typeface="Traditional Arabic" panose="02020603050405020304" pitchFamily="18" charset="-78"/>
              </a:rPr>
              <a:t>دراسة تقييم (تقويم) التأثيرات البيئية </a:t>
            </a:r>
            <a:r>
              <a:rPr lang="ar-SA" sz="2200" b="1" dirty="0">
                <a:latin typeface="Traditional Arabic" panose="02020603050405020304" pitchFamily="18" charset="-78"/>
                <a:cs typeface="Traditional Arabic" panose="02020603050405020304" pitchFamily="18" charset="-78"/>
              </a:rPr>
              <a:t>للمشروع حسب الإرشادات العامة لإعداد دراسات تقييم التأثيرات البيئية للمشاريع الصناعية والتنموية (ملحق 2-4) وبالتنسيق </a:t>
            </a:r>
            <a:r>
              <a:rPr lang="ar-SA" sz="2200" b="1" dirty="0">
                <a:solidFill>
                  <a:srgbClr val="0070C0"/>
                </a:solidFill>
                <a:latin typeface="Traditional Arabic" panose="02020603050405020304" pitchFamily="18" charset="-78"/>
                <a:cs typeface="Traditional Arabic" panose="02020603050405020304" pitchFamily="18" charset="-78"/>
              </a:rPr>
              <a:t>مع الجهة المختصة</a:t>
            </a:r>
            <a:r>
              <a:rPr lang="ar-SA" sz="2200" b="1" dirty="0">
                <a:latin typeface="Traditional Arabic" panose="02020603050405020304" pitchFamily="18" charset="-78"/>
                <a:cs typeface="Traditional Arabic" panose="02020603050405020304" pitchFamily="18" charset="-78"/>
              </a:rPr>
              <a:t>، ويلتزم بمراجعة الجهة المختصة للتنسيق في إعداد الدراسة.</a:t>
            </a:r>
            <a:endParaRPr lang="en-US" sz="22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306504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خطوات التقييم البيئي</a:t>
            </a:r>
          </a:p>
        </p:txBody>
      </p:sp>
      <p:sp>
        <p:nvSpPr>
          <p:cNvPr id="3" name="عنصر نائب للمحتوى 2"/>
          <p:cNvSpPr>
            <a:spLocks noGrp="1"/>
          </p:cNvSpPr>
          <p:nvPr>
            <p:ph idx="1"/>
          </p:nvPr>
        </p:nvSpPr>
        <p:spPr/>
        <p:txBody>
          <a:bodyPr vert="horz" lIns="91440" tIns="45720" rIns="91440" bIns="45720" rtlCol="0" anchor="ctr">
            <a:noAutofit/>
          </a:bodyPr>
          <a:lstStyle/>
          <a:p>
            <a:pPr algn="r" rtl="1">
              <a:spcBef>
                <a:spcPts val="0"/>
              </a:spcBef>
              <a:spcAft>
                <a:spcPts val="0"/>
              </a:spcAft>
            </a:pPr>
            <a:r>
              <a:rPr lang="ar-SA" sz="2200" b="1" dirty="0">
                <a:latin typeface="Traditional Arabic" panose="02020603050405020304" pitchFamily="18" charset="-78"/>
                <a:cs typeface="Traditional Arabic" panose="02020603050405020304" pitchFamily="18" charset="-78"/>
              </a:rPr>
              <a:t>يكون إجراء دراسات التقييم البيئي في مرحلة دراسات الجدوى للمشروعات التي يمكن أن تُحدث تأثيرات سلبية على البيئة، وفقاً لما ورد في الأسس والمقاييس والمعايير والإجراءات البيئية الموضحة في الملحق رقم (2).</a:t>
            </a:r>
          </a:p>
          <a:p>
            <a:pPr algn="r" rtl="1">
              <a:spcBef>
                <a:spcPts val="0"/>
              </a:spcBef>
              <a:spcAft>
                <a:spcPts val="0"/>
              </a:spcAft>
            </a:pPr>
            <a:r>
              <a:rPr lang="ar-SA" sz="2200" b="1" dirty="0" smtClean="0">
                <a:latin typeface="Traditional Arabic" panose="02020603050405020304" pitchFamily="18" charset="-78"/>
                <a:cs typeface="Traditional Arabic" panose="02020603050405020304" pitchFamily="18" charset="-78"/>
              </a:rPr>
              <a:t>تكون </a:t>
            </a:r>
            <a:r>
              <a:rPr lang="ar-SA" sz="2200" b="1" dirty="0">
                <a:latin typeface="Traditional Arabic" panose="02020603050405020304" pitchFamily="18" charset="-78"/>
                <a:cs typeface="Traditional Arabic" panose="02020603050405020304" pitchFamily="18" charset="-78"/>
              </a:rPr>
              <a:t>الجهة القائمة على تنفيذ المشروع هي المسؤولة عن إجراءات دراسات التقويم البيئي وفق الأسس والمقاييس البيئية التي تحدها الجهة المختصة في اللوائح التنفيذية.</a:t>
            </a:r>
          </a:p>
          <a:p>
            <a:pPr algn="r" rtl="1">
              <a:spcBef>
                <a:spcPts val="0"/>
              </a:spcBef>
              <a:spcAft>
                <a:spcPts val="0"/>
              </a:spcAft>
            </a:pPr>
            <a:r>
              <a:rPr lang="ar-SA" sz="2200" b="1" dirty="0">
                <a:latin typeface="Traditional Arabic" panose="02020603050405020304" pitchFamily="18" charset="-78"/>
                <a:cs typeface="Traditional Arabic" panose="02020603050405020304" pitchFamily="18" charset="-78"/>
              </a:rPr>
              <a:t>لا بد من تحديد البعد عن المجمعات السكنية ضمن دراسة التقييم البيئي</a:t>
            </a:r>
            <a:r>
              <a:rPr lang="ar-SA" sz="2200" b="1" dirty="0" smtClean="0">
                <a:latin typeface="Traditional Arabic" panose="02020603050405020304" pitchFamily="18" charset="-78"/>
                <a:cs typeface="Traditional Arabic" panose="02020603050405020304" pitchFamily="18" charset="-78"/>
              </a:rPr>
              <a:t>.</a:t>
            </a:r>
          </a:p>
          <a:p>
            <a:pPr algn="r" rtl="1">
              <a:spcBef>
                <a:spcPts val="0"/>
              </a:spcBef>
              <a:spcAft>
                <a:spcPts val="0"/>
              </a:spcAft>
            </a:pPr>
            <a:r>
              <a:rPr lang="ar-SA" sz="2200" b="1" dirty="0">
                <a:latin typeface="Traditional Arabic" panose="02020603050405020304" pitchFamily="18" charset="-78"/>
                <a:cs typeface="Traditional Arabic" panose="02020603050405020304" pitchFamily="18" charset="-78"/>
              </a:rPr>
              <a:t>تحدد الجهة المرخصة تصنيف المشروع المطلوب الترخيص له حسب دليل تصنيف المشاريع الصناعية والتنموية (ملحق 2-1).</a:t>
            </a:r>
          </a:p>
          <a:p>
            <a:pPr algn="r" rtl="1">
              <a:spcBef>
                <a:spcPts val="0"/>
              </a:spcBef>
              <a:spcAft>
                <a:spcPts val="0"/>
              </a:spcAft>
            </a:pPr>
            <a:r>
              <a:rPr lang="ar-SA" sz="2200" b="1" dirty="0">
                <a:latin typeface="Traditional Arabic" panose="02020603050405020304" pitchFamily="18" charset="-78"/>
                <a:cs typeface="Traditional Arabic" panose="02020603050405020304" pitchFamily="18" charset="-78"/>
              </a:rPr>
              <a:t>مشاريع فئة (أ) و (ب) يكون التقييم البيئي لهما من خلال تعبئة نموذج مخصص لكل منهما (محلقي 2-2 و 3).</a:t>
            </a:r>
          </a:p>
          <a:p>
            <a:pPr algn="r" rtl="1">
              <a:spcBef>
                <a:spcPts val="0"/>
              </a:spcBef>
              <a:spcAft>
                <a:spcPts val="0"/>
              </a:spcAft>
            </a:pPr>
            <a:r>
              <a:rPr lang="ar-SA" sz="2200" b="1" dirty="0">
                <a:latin typeface="Traditional Arabic" panose="02020603050405020304" pitchFamily="18" charset="-78"/>
                <a:cs typeface="Traditional Arabic" panose="02020603050405020304" pitchFamily="18" charset="-78"/>
              </a:rPr>
              <a:t>مشاريع فئة (ج): تحتاج دراسة تقييم تأثيرات بيئية شاملة للمشروع من قبل مكتب استشاري مصرح له من الجهة المختصة، أو أحد مراكز البحوث أو أحد الجهات المعتمدة من الجهة المختصة (ملحق 2-4</a:t>
            </a:r>
            <a:r>
              <a:rPr lang="ar-SA" sz="2200" b="1" dirty="0" smtClean="0">
                <a:latin typeface="Traditional Arabic" panose="02020603050405020304" pitchFamily="18" charset="-78"/>
                <a:cs typeface="Traditional Arabic" panose="02020603050405020304" pitchFamily="18" charset="-78"/>
              </a:rPr>
              <a:t>).</a:t>
            </a:r>
          </a:p>
          <a:p>
            <a:pPr algn="r" rtl="1">
              <a:spcBef>
                <a:spcPts val="0"/>
              </a:spcBef>
              <a:spcAft>
                <a:spcPts val="0"/>
              </a:spcAft>
            </a:pPr>
            <a:endParaRPr lang="ar-SA" sz="22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574757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خداعي">
  <a:themeElements>
    <a:clrScheme name="خداعي">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خداعي">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خداعي">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1_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خداعي">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themeOverride>
</file>

<file path=docProps/app.xml><?xml version="1.0" encoding="utf-8"?>
<Properties xmlns="http://schemas.openxmlformats.org/officeDocument/2006/extended-properties" xmlns:vt="http://schemas.openxmlformats.org/officeDocument/2006/docPropsVTypes">
  <Template>TM03457496[[fn=خداعي]]</Template>
  <TotalTime>526</TotalTime>
  <Words>1205</Words>
  <Application>Microsoft Office PowerPoint</Application>
  <PresentationFormat>ملء الشاشة</PresentationFormat>
  <Paragraphs>82</Paragraphs>
  <Slides>13</Slides>
  <Notes>1</Notes>
  <HiddenSlides>0</HiddenSlides>
  <MMClips>0</MMClips>
  <ScaleCrop>false</ScaleCrop>
  <HeadingPairs>
    <vt:vector size="6" baseType="variant">
      <vt:variant>
        <vt:lpstr>الخطوط المستخدمة</vt:lpstr>
      </vt:variant>
      <vt:variant>
        <vt:i4>9</vt:i4>
      </vt:variant>
      <vt:variant>
        <vt:lpstr>نسق</vt:lpstr>
      </vt:variant>
      <vt:variant>
        <vt:i4>2</vt:i4>
      </vt:variant>
      <vt:variant>
        <vt:lpstr>عناوين الشرائح</vt:lpstr>
      </vt:variant>
      <vt:variant>
        <vt:i4>13</vt:i4>
      </vt:variant>
    </vt:vector>
  </HeadingPairs>
  <TitlesOfParts>
    <vt:vector size="24" baseType="lpstr">
      <vt:lpstr>Arial</vt:lpstr>
      <vt:lpstr>Calibri</vt:lpstr>
      <vt:lpstr>Century Gothic</vt:lpstr>
      <vt:lpstr>Corbel</vt:lpstr>
      <vt:lpstr>Tahoma</vt:lpstr>
      <vt:lpstr>Times New Roman</vt:lpstr>
      <vt:lpstr>Traditional Arabic</vt:lpstr>
      <vt:lpstr>Wingdings</vt:lpstr>
      <vt:lpstr>Wingdings 3</vt:lpstr>
      <vt:lpstr>خداعي</vt:lpstr>
      <vt:lpstr>1_شريحة</vt:lpstr>
      <vt:lpstr>التقويم البيئي</vt:lpstr>
      <vt:lpstr>سد وادي بيش</vt:lpstr>
      <vt:lpstr>مقدمة</vt:lpstr>
      <vt:lpstr>مقدمة</vt:lpstr>
      <vt:lpstr>مصطلحات</vt:lpstr>
      <vt:lpstr>مصطلحات</vt:lpstr>
      <vt:lpstr>التقويم البيئي</vt:lpstr>
      <vt:lpstr>أسس ومقاييس تقييم التأثيرات البيئية  ملحق (2) اللائحة التنفيذية</vt:lpstr>
      <vt:lpstr>خطوات التقييم البيئي</vt:lpstr>
      <vt:lpstr>دليل تصنيف المشاريع الصناعية والتنموية  ملحق 2-1</vt:lpstr>
      <vt:lpstr>تصنيف المشاريع</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التقييم البيئي</dc:title>
  <dc:creator>abdullah alfarraj</dc:creator>
  <cp:lastModifiedBy>Abdullah Al-Farraj</cp:lastModifiedBy>
  <cp:revision>32</cp:revision>
  <dcterms:created xsi:type="dcterms:W3CDTF">2015-12-01T19:21:34Z</dcterms:created>
  <dcterms:modified xsi:type="dcterms:W3CDTF">2016-11-20T06:58:13Z</dcterms:modified>
</cp:coreProperties>
</file>