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Lst>
  <p:notesMasterIdLst>
    <p:notesMasterId r:id="rId11"/>
  </p:notesMasterIdLst>
  <p:sldIdLst>
    <p:sldId id="256" r:id="rId2"/>
    <p:sldId id="257" r:id="rId3"/>
    <p:sldId id="260" r:id="rId4"/>
    <p:sldId id="258" r:id="rId5"/>
    <p:sldId id="259"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6"/>
  </p:normalViewPr>
  <p:slideViewPr>
    <p:cSldViewPr snapToGrid="0" snapToObjects="1">
      <p:cViewPr>
        <p:scale>
          <a:sx n="86" d="100"/>
          <a:sy n="86" d="100"/>
        </p:scale>
        <p:origin x="1592"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BA6D3-1E6D-0A45-9631-A0E5B385D48C}" type="datetimeFigureOut">
              <a:rPr lang="en-US" smtClean="0"/>
              <a:t>3/16/21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F54D9-12E5-7B47-AAC2-3DB75E471F72}" type="slidenum">
              <a:rPr lang="en-US" smtClean="0"/>
              <a:t>‹#›</a:t>
            </a:fld>
            <a:endParaRPr lang="en-US"/>
          </a:p>
        </p:txBody>
      </p:sp>
    </p:spTree>
    <p:extLst>
      <p:ext uri="{BB962C8B-B14F-4D97-AF65-F5344CB8AC3E}">
        <p14:creationId xmlns:p14="http://schemas.microsoft.com/office/powerpoint/2010/main" val="315310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DB9AB3E1-29B4-A647-9BEC-59751E0F32BA}" type="datetime1">
              <a:rPr lang="en-US" smtClean="0"/>
              <a:t>3/16/21</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r>
              <a:rPr lang="en-US">
                <a:solidFill>
                  <a:schemeClr val="tx1">
                    <a:alpha val="60000"/>
                  </a:schemeClr>
                </a:solidFill>
              </a:rPr>
              <a:t>Alanoud Alfagham,2021</a:t>
            </a: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84190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39676AC1-A081-7844-9E13-9BA651B51C0B}" type="datetime1">
              <a:rPr lang="en-US" smtClean="0"/>
              <a:t>3/16/21</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r>
              <a:rPr lang="en-US"/>
              <a:t>Alanoud Alfagham,2021</a:t>
            </a:r>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6006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043C48F6-F2D4-5043-86A8-054D9CBD657F}" type="datetime1">
              <a:rPr lang="en-US" smtClean="0"/>
              <a:t>3/16/21</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r>
              <a:rPr lang="en-US"/>
              <a:t>Alanoud Alfagham,2021</a:t>
            </a:r>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4882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E1E73203-5E98-554D-A4B3-8AC25C6C49D4}" type="datetime1">
              <a:rPr lang="en-US" smtClean="0"/>
              <a:t>3/16/21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r>
              <a:rPr lang="en-US"/>
              <a:t>Alanoud Alfagham,2021</a:t>
            </a: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3404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D7BC9568-4527-3E42-AC08-D4587507EA6E}" type="datetime1">
              <a:rPr lang="en-US" smtClean="0"/>
              <a:t>3/16/21</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r>
              <a:rPr lang="en-US"/>
              <a:t>Alanoud Alfagham,2021</a:t>
            </a:r>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1601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D1A99140-EC16-EC42-8387-15D57783E4C2}" type="datetime1">
              <a:rPr lang="en-US" smtClean="0"/>
              <a:t>3/16/21</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r>
              <a:rPr lang="en-US"/>
              <a:t>Alanoud Alfagham,2021</a:t>
            </a:r>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0989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B1D70273-388F-A446-9C6D-494A72D71120}" type="datetime1">
              <a:rPr lang="en-US" smtClean="0"/>
              <a:t>3/16/21</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r>
              <a:rPr lang="en-US"/>
              <a:t>Alanoud Alfagham,2021</a:t>
            </a:r>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1806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8A58F612-F02E-9443-9FC3-4A396711721C}" type="datetime1">
              <a:rPr lang="en-US" smtClean="0"/>
              <a:t>3/16/21</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r>
              <a:rPr lang="en-US"/>
              <a:t>Alanoud Alfagham,2021</a:t>
            </a:r>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6184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B8981E35-5539-0848-9E43-67356FC5D845}" type="datetime1">
              <a:rPr lang="en-US" smtClean="0"/>
              <a:t>3/16/21</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a:t>Alanoud Alfagham,2021</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4372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4D338E28-520E-8F48-BAF9-6FE7E7A54256}" type="datetime1">
              <a:rPr lang="en-US" smtClean="0"/>
              <a:t>3/16/21</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r>
              <a:rPr lang="en-US"/>
              <a:t>Alanoud Alfagham,2021</a:t>
            </a:r>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8235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95747263-66DD-C249-B333-0CE9163C6370}" type="datetime1">
              <a:rPr lang="en-US" smtClean="0"/>
              <a:t>3/16/21</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r>
              <a:rPr lang="en-US"/>
              <a:t>Alanoud Alfagham,2021</a:t>
            </a:r>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1752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2D42EE39-56D2-AC4C-9533-FFDB5708B10F}" type="datetime1">
              <a:rPr lang="en-US" smtClean="0"/>
              <a:t>3/16/21</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r>
              <a:rPr lang="en-US">
                <a:solidFill>
                  <a:schemeClr val="tx1">
                    <a:alpha val="60000"/>
                  </a:schemeClr>
                </a:solidFill>
              </a:rPr>
              <a:t>Alanoud Alfagham,2021</a:t>
            </a:r>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3541595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36" r:id="rId7"/>
    <p:sldLayoutId id="2147483737" r:id="rId8"/>
    <p:sldLayoutId id="2147483738" r:id="rId9"/>
    <p:sldLayoutId id="2147483739" r:id="rId10"/>
    <p:sldLayoutId id="2147483746" r:id="rId11"/>
  </p:sldLayoutIdLst>
  <p:hf sldNum="0" hd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s://youtu.be/bZVZSXyU4C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3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4" name="Rectangle 23">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395" y="0"/>
            <a:ext cx="6181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45BAB947-9CDE-4F49-8C69-FE77EBA46EE9}"/>
              </a:ext>
            </a:extLst>
          </p:cNvPr>
          <p:cNvSpPr>
            <a:spLocks noGrp="1"/>
          </p:cNvSpPr>
          <p:nvPr>
            <p:ph type="ctrTitle"/>
          </p:nvPr>
        </p:nvSpPr>
        <p:spPr>
          <a:xfrm>
            <a:off x="838200" y="744909"/>
            <a:ext cx="4785546" cy="3155419"/>
          </a:xfrm>
        </p:spPr>
        <p:txBody>
          <a:bodyPr anchor="b">
            <a:normAutofit/>
          </a:bodyPr>
          <a:lstStyle/>
          <a:p>
            <a:r>
              <a:rPr lang="en-US" dirty="0">
                <a:solidFill>
                  <a:srgbClr val="FFFFFF"/>
                </a:solidFill>
              </a:rPr>
              <a:t>Noise pollution</a:t>
            </a:r>
            <a:br>
              <a:rPr lang="en-US" dirty="0">
                <a:solidFill>
                  <a:srgbClr val="FFFFFF"/>
                </a:solidFill>
              </a:rPr>
            </a:br>
            <a:r>
              <a:rPr lang="ar-SA" dirty="0">
                <a:solidFill>
                  <a:srgbClr val="FFFFFF"/>
                </a:solidFill>
              </a:rPr>
              <a:t>التلوث الضوضائي</a:t>
            </a:r>
            <a:r>
              <a:rPr lang="en-US" dirty="0">
                <a:solidFill>
                  <a:srgbClr val="FFFFFF"/>
                </a:solidFill>
              </a:rPr>
              <a:t> </a:t>
            </a:r>
          </a:p>
        </p:txBody>
      </p:sp>
      <p:sp>
        <p:nvSpPr>
          <p:cNvPr id="3" name="Subtitle 2">
            <a:extLst>
              <a:ext uri="{FF2B5EF4-FFF2-40B4-BE49-F238E27FC236}">
                <a16:creationId xmlns:a16="http://schemas.microsoft.com/office/drawing/2014/main" id="{86D1C80A-F332-8D49-BD3F-55DDEFDE0E5E}"/>
              </a:ext>
            </a:extLst>
          </p:cNvPr>
          <p:cNvSpPr>
            <a:spLocks noGrp="1"/>
          </p:cNvSpPr>
          <p:nvPr>
            <p:ph type="subTitle" idx="1"/>
          </p:nvPr>
        </p:nvSpPr>
        <p:spPr>
          <a:xfrm>
            <a:off x="838200" y="4074784"/>
            <a:ext cx="4785545" cy="2054306"/>
          </a:xfrm>
        </p:spPr>
        <p:txBody>
          <a:bodyPr anchor="t">
            <a:normAutofit/>
          </a:bodyPr>
          <a:lstStyle/>
          <a:p>
            <a:pPr marL="0" indent="0" defTabSz="914400" rtl="1" eaLnBrk="1" latinLnBrk="0" hangingPunct="1">
              <a:spcBef>
                <a:spcPts val="1200"/>
              </a:spcBef>
              <a:spcAft>
                <a:spcPts val="200"/>
              </a:spcAft>
              <a:buClr>
                <a:schemeClr val="accent1"/>
              </a:buClr>
              <a:buSzPct val="100000"/>
              <a:buFont typeface="Calibri" panose="020F0502020204030204" pitchFamily="34" charset="0"/>
              <a:buNone/>
            </a:pPr>
            <a:r>
              <a:rPr lang="ar-SA" sz="2200" dirty="0">
                <a:solidFill>
                  <a:srgbClr val="FFFFFF"/>
                </a:solidFill>
              </a:rPr>
              <a:t>٣٤٦ نبت</a:t>
            </a:r>
          </a:p>
          <a:p>
            <a:pPr marL="0" indent="0" defTabSz="914400" rtl="1" eaLnBrk="1" latinLnBrk="0" hangingPunct="1">
              <a:spcBef>
                <a:spcPts val="1200"/>
              </a:spcBef>
              <a:spcAft>
                <a:spcPts val="200"/>
              </a:spcAft>
              <a:buClr>
                <a:schemeClr val="accent1"/>
              </a:buClr>
              <a:buSzPct val="100000"/>
              <a:buFont typeface="Calibri" panose="020F0502020204030204" pitchFamily="34" charset="0"/>
              <a:buNone/>
            </a:pPr>
            <a:r>
              <a:rPr lang="ar-SA" sz="2200" dirty="0">
                <a:solidFill>
                  <a:srgbClr val="FFFFFF"/>
                </a:solidFill>
              </a:rPr>
              <a:t>العنود الفغم</a:t>
            </a:r>
          </a:p>
          <a:p>
            <a:pPr marL="0" indent="0" defTabSz="914400" rtl="1" eaLnBrk="1" latinLnBrk="0" hangingPunct="1">
              <a:spcBef>
                <a:spcPts val="1200"/>
              </a:spcBef>
              <a:spcAft>
                <a:spcPts val="200"/>
              </a:spcAft>
              <a:buClr>
                <a:schemeClr val="accent1"/>
              </a:buClr>
              <a:buSzPct val="100000"/>
              <a:buFont typeface="Calibri" panose="020F0502020204030204" pitchFamily="34" charset="0"/>
              <a:buNone/>
            </a:pPr>
            <a:r>
              <a:rPr lang="ar-SA" sz="2200" dirty="0">
                <a:solidFill>
                  <a:srgbClr val="FFFFFF"/>
                </a:solidFill>
              </a:rPr>
              <a:t>٢٠٢١</a:t>
            </a:r>
            <a:endParaRPr lang="en-US" sz="2200" dirty="0">
              <a:solidFill>
                <a:srgbClr val="FFFFFF"/>
              </a:solidFill>
            </a:endParaRPr>
          </a:p>
        </p:txBody>
      </p:sp>
      <p:grpSp>
        <p:nvGrpSpPr>
          <p:cNvPr id="26" name="Group 25">
            <a:extLst>
              <a:ext uri="{FF2B5EF4-FFF2-40B4-BE49-F238E27FC236}">
                <a16:creationId xmlns:a16="http://schemas.microsoft.com/office/drawing/2014/main" id="{9477A912-28A0-4DFB-8FC9-ECE9233911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5029" y="1"/>
            <a:ext cx="5236971" cy="6858000"/>
            <a:chOff x="20829" y="1"/>
            <a:chExt cx="5236971" cy="6857999"/>
          </a:xfrm>
        </p:grpSpPr>
        <p:pic>
          <p:nvPicPr>
            <p:cNvPr id="27" name="Picture 26">
              <a:extLst>
                <a:ext uri="{FF2B5EF4-FFF2-40B4-BE49-F238E27FC236}">
                  <a16:creationId xmlns:a16="http://schemas.microsoft.com/office/drawing/2014/main" id="{85482BAB-7516-4BC6-A5D4-CA5D3D96AC5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8" name="Picture 27">
              <a:extLst>
                <a:ext uri="{FF2B5EF4-FFF2-40B4-BE49-F238E27FC236}">
                  <a16:creationId xmlns:a16="http://schemas.microsoft.com/office/drawing/2014/main" id="{EDEE93ED-E0B9-4A84-BB09-872BD2EA9E7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pic>
        <p:nvPicPr>
          <p:cNvPr id="4" name="Picture 3" descr="Close-up of knobs on amplifier">
            <a:extLst>
              <a:ext uri="{FF2B5EF4-FFF2-40B4-BE49-F238E27FC236}">
                <a16:creationId xmlns:a16="http://schemas.microsoft.com/office/drawing/2014/main" id="{DD31E227-9334-4FE2-B5CC-A201288C295C}"/>
              </a:ext>
            </a:extLst>
          </p:cNvPr>
          <p:cNvPicPr>
            <a:picLocks noChangeAspect="1"/>
          </p:cNvPicPr>
          <p:nvPr/>
        </p:nvPicPr>
        <p:blipFill rotWithShape="1">
          <a:blip r:embed="rId3"/>
          <a:srcRect l="28422" r="15328" b="-2"/>
          <a:stretch/>
        </p:blipFill>
        <p:spPr>
          <a:xfrm>
            <a:off x="6776437" y="567942"/>
            <a:ext cx="4817466" cy="5716862"/>
          </a:xfrm>
          <a:prstGeom prst="rect">
            <a:avLst/>
          </a:prstGeom>
        </p:spPr>
      </p:pic>
      <p:sp>
        <p:nvSpPr>
          <p:cNvPr id="5" name="Footer Placeholder 4">
            <a:extLst>
              <a:ext uri="{FF2B5EF4-FFF2-40B4-BE49-F238E27FC236}">
                <a16:creationId xmlns:a16="http://schemas.microsoft.com/office/drawing/2014/main" id="{594520F1-7A43-F04C-BDA7-0C8335839EA8}"/>
              </a:ext>
            </a:extLst>
          </p:cNvPr>
          <p:cNvSpPr>
            <a:spLocks noGrp="1"/>
          </p:cNvSpPr>
          <p:nvPr>
            <p:ph type="ftr" sz="quarter" idx="11"/>
          </p:nvPr>
        </p:nvSpPr>
        <p:spPr/>
        <p:txBody>
          <a:bodyPr/>
          <a:lstStyle/>
          <a:p>
            <a:r>
              <a:rPr lang="en-US">
                <a:solidFill>
                  <a:schemeClr val="tx1">
                    <a:alpha val="60000"/>
                  </a:schemeClr>
                </a:solidFill>
              </a:rPr>
              <a:t>Alanoud Alfagham,2021</a:t>
            </a:r>
          </a:p>
        </p:txBody>
      </p:sp>
    </p:spTree>
    <p:extLst>
      <p:ext uri="{BB962C8B-B14F-4D97-AF65-F5344CB8AC3E}">
        <p14:creationId xmlns:p14="http://schemas.microsoft.com/office/powerpoint/2010/main" val="86616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18CCFCC-37BE-4D59-9025-3B554F8B5F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94385" y="0"/>
            <a:ext cx="3997615" cy="6816079"/>
            <a:chOff x="8059620" y="41922"/>
            <a:chExt cx="3997615" cy="6816077"/>
          </a:xfrm>
        </p:grpSpPr>
        <p:pic>
          <p:nvPicPr>
            <p:cNvPr id="14" name="Picture 13">
              <a:extLst>
                <a:ext uri="{FF2B5EF4-FFF2-40B4-BE49-F238E27FC236}">
                  <a16:creationId xmlns:a16="http://schemas.microsoft.com/office/drawing/2014/main" id="{5F7C1472-3879-4EA4-A74A-FD61F9C1AE4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5" name="Picture 14">
              <a:extLst>
                <a:ext uri="{FF2B5EF4-FFF2-40B4-BE49-F238E27FC236}">
                  <a16:creationId xmlns:a16="http://schemas.microsoft.com/office/drawing/2014/main" id="{72808E72-61DC-4849-9CAC-C198B4CEE3F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3" name="Content Placeholder 2">
            <a:extLst>
              <a:ext uri="{FF2B5EF4-FFF2-40B4-BE49-F238E27FC236}">
                <a16:creationId xmlns:a16="http://schemas.microsoft.com/office/drawing/2014/main" id="{833FCE80-63E6-7644-8938-24D548346C9F}"/>
              </a:ext>
            </a:extLst>
          </p:cNvPr>
          <p:cNvSpPr>
            <a:spLocks noGrp="1"/>
          </p:cNvSpPr>
          <p:nvPr>
            <p:ph idx="1"/>
          </p:nvPr>
        </p:nvSpPr>
        <p:spPr>
          <a:xfrm>
            <a:off x="728664" y="428626"/>
            <a:ext cx="10887074" cy="2695574"/>
          </a:xfrm>
        </p:spPr>
        <p:txBody>
          <a:bodyPr>
            <a:normAutofit/>
          </a:bodyPr>
          <a:lstStyle/>
          <a:p>
            <a:pPr algn="r" rtl="1">
              <a:lnSpc>
                <a:spcPct val="100000"/>
              </a:lnSpc>
            </a:pPr>
            <a:r>
              <a:rPr lang="ar-SA" sz="2000" dirty="0">
                <a:latin typeface="Times New Roman" panose="02020603050405020304" pitchFamily="18" charset="0"/>
                <a:cs typeface="Times New Roman" panose="02020603050405020304" pitchFamily="18" charset="0"/>
              </a:rPr>
              <a:t>يسمى التلوث الضوضائي </a:t>
            </a:r>
            <a:r>
              <a:rPr lang="en-US" sz="2000" b="1" dirty="0">
                <a:latin typeface="Times New Roman" panose="02020603050405020304" pitchFamily="18" charset="0"/>
                <a:cs typeface="Times New Roman" panose="02020603050405020304" pitchFamily="18" charset="0"/>
              </a:rPr>
              <a:t>Noise pollution</a:t>
            </a:r>
            <a:r>
              <a:rPr lang="ar-SA" sz="2000" dirty="0">
                <a:latin typeface="Times New Roman" panose="02020603050405020304" pitchFamily="18" charset="0"/>
                <a:cs typeface="Times New Roman" panose="02020603050405020304" pitchFamily="18" charset="0"/>
              </a:rPr>
              <a:t> بالتلوث الضوضائي البيئي </a:t>
            </a:r>
            <a:r>
              <a:rPr lang="en-US" sz="2000" b="1" dirty="0">
                <a:latin typeface="Times New Roman" panose="02020603050405020304" pitchFamily="18" charset="0"/>
                <a:cs typeface="Times New Roman" panose="02020603050405020304" pitchFamily="18" charset="0"/>
              </a:rPr>
              <a:t>Environmental noise </a:t>
            </a:r>
            <a:r>
              <a:rPr lang="ar-SA" sz="2000" b="1" dirty="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او التلوث الصوتي </a:t>
            </a:r>
            <a:r>
              <a:rPr lang="en-US" sz="2000" b="1" dirty="0">
                <a:latin typeface="Times New Roman" panose="02020603050405020304" pitchFamily="18" charset="0"/>
                <a:cs typeface="Times New Roman" panose="02020603050405020304" pitchFamily="18" charset="0"/>
              </a:rPr>
              <a:t>Sound pollution</a:t>
            </a:r>
            <a:endParaRPr lang="ar-SA" sz="2000" dirty="0">
              <a:latin typeface="Times New Roman" panose="02020603050405020304" pitchFamily="18" charset="0"/>
              <a:cs typeface="Times New Roman" panose="02020603050405020304" pitchFamily="18" charset="0"/>
            </a:endParaRPr>
          </a:p>
          <a:p>
            <a:pPr marL="228600" indent="-228600" algn="r" defTabSz="914400" rtl="1" eaLnBrk="1" latinLnBrk="0" hangingPunct="1">
              <a:lnSpc>
                <a:spcPct val="100000"/>
              </a:lnSpc>
              <a:spcBef>
                <a:spcPts val="1000"/>
              </a:spcBef>
              <a:buClr>
                <a:schemeClr val="accent1"/>
              </a:buClr>
              <a:buFont typeface="Arial" panose="020B0604020202020204" pitchFamily="34" charset="0"/>
              <a:buChar char="•"/>
            </a:pPr>
            <a:r>
              <a:rPr lang="ar-SA" sz="2000" dirty="0">
                <a:latin typeface="Times New Roman" panose="02020603050405020304" pitchFamily="18" charset="0"/>
                <a:cs typeface="Times New Roman" panose="02020603050405020304" pitchFamily="18" charset="0"/>
              </a:rPr>
              <a:t>تعتبر الضوضاء من الملوثات الفيزيائية التي يعيش سكان المدن تحت وطأتها منذ القدم.</a:t>
            </a:r>
          </a:p>
          <a:p>
            <a:pPr marL="228600" indent="-228600" algn="r" defTabSz="914400" rtl="1" eaLnBrk="1" latinLnBrk="0" hangingPunct="1">
              <a:lnSpc>
                <a:spcPct val="100000"/>
              </a:lnSpc>
              <a:spcBef>
                <a:spcPts val="1000"/>
              </a:spcBef>
              <a:buClr>
                <a:schemeClr val="accent1"/>
              </a:buClr>
              <a:buFont typeface="Arial" panose="020B0604020202020204" pitchFamily="34" charset="0"/>
              <a:buChar char="•"/>
            </a:pPr>
            <a:r>
              <a:rPr lang="ar-SA" sz="2000" dirty="0">
                <a:latin typeface="Times New Roman" panose="02020603050405020304" pitchFamily="18" charset="0"/>
                <a:cs typeface="Times New Roman" panose="02020603050405020304" pitchFamily="18" charset="0"/>
              </a:rPr>
              <a:t>زادت حدتها بعد الثورة الصناعية وما رافقها من ازدهار وتوسع للمدن.</a:t>
            </a:r>
          </a:p>
          <a:p>
            <a:pPr algn="r" rtl="1">
              <a:lnSpc>
                <a:spcPct val="100000"/>
              </a:lnSpc>
            </a:pPr>
            <a:r>
              <a:rPr lang="ar-SA" sz="2000" dirty="0">
                <a:latin typeface="Times New Roman" panose="02020603050405020304" pitchFamily="18" charset="0"/>
                <a:cs typeface="Times New Roman" panose="02020603050405020304" pitchFamily="18" charset="0"/>
              </a:rPr>
              <a:t>يعرف التلوث الضوضائي :</a:t>
            </a:r>
            <a:r>
              <a:rPr lang="ar-SA" sz="2000" b="1" dirty="0">
                <a:latin typeface="Times New Roman" panose="02020603050405020304" pitchFamily="18" charset="0"/>
                <a:cs typeface="Times New Roman" panose="02020603050405020304" pitchFamily="18" charset="0"/>
              </a:rPr>
              <a:t>بانه التعرض المنتظم لمستويات الصوت المرتفعة التي قد تؤدي إلى آثار ضارة على البشر أو الكائنات الحية الأخرى. او هو الضجيج المفرط الموجود في البيئة والذي يؤدي لأضرار صحيه على البشر مثل مشاكل السمع وزيادة مخاطر القلب.</a:t>
            </a:r>
            <a:endParaRPr lang="en-US" sz="2000" b="1" dirty="0">
              <a:latin typeface="Times New Roman" panose="02020603050405020304" pitchFamily="18" charset="0"/>
              <a:cs typeface="Times New Roman" panose="02020603050405020304" pitchFamily="18" charset="0"/>
            </a:endParaRPr>
          </a:p>
        </p:txBody>
      </p:sp>
      <p:pic>
        <p:nvPicPr>
          <p:cNvPr id="4" name="Content Placeholder 4">
            <a:extLst>
              <a:ext uri="{FF2B5EF4-FFF2-40B4-BE49-F238E27FC236}">
                <a16:creationId xmlns:a16="http://schemas.microsoft.com/office/drawing/2014/main" id="{21ABB74E-3093-234D-909B-0FAE513FBF2A}"/>
              </a:ext>
            </a:extLst>
          </p:cNvPr>
          <p:cNvPicPr>
            <a:picLocks noChangeAspect="1"/>
          </p:cNvPicPr>
          <p:nvPr/>
        </p:nvPicPr>
        <p:blipFill rotWithShape="1">
          <a:blip r:embed="rId3"/>
          <a:srcRect r="2" b="38881"/>
          <a:stretch/>
        </p:blipFill>
        <p:spPr>
          <a:xfrm>
            <a:off x="5255" y="3352800"/>
            <a:ext cx="12186745" cy="3505200"/>
          </a:xfrm>
          <a:prstGeom prst="rect">
            <a:avLst/>
          </a:prstGeom>
        </p:spPr>
      </p:pic>
      <p:sp>
        <p:nvSpPr>
          <p:cNvPr id="5" name="Footer Placeholder 4">
            <a:extLst>
              <a:ext uri="{FF2B5EF4-FFF2-40B4-BE49-F238E27FC236}">
                <a16:creationId xmlns:a16="http://schemas.microsoft.com/office/drawing/2014/main" id="{BED4854F-CBB0-7C4A-B208-80486551207C}"/>
              </a:ext>
            </a:extLst>
          </p:cNvPr>
          <p:cNvSpPr>
            <a:spLocks noGrp="1"/>
          </p:cNvSpPr>
          <p:nvPr>
            <p:ph type="ftr" sz="quarter" idx="11"/>
          </p:nvPr>
        </p:nvSpPr>
        <p:spPr/>
        <p:txBody>
          <a:bodyPr/>
          <a:lstStyle/>
          <a:p>
            <a:r>
              <a:rPr lang="en-US"/>
              <a:t>Alanoud Alfagham,2021</a:t>
            </a:r>
          </a:p>
        </p:txBody>
      </p:sp>
    </p:spTree>
    <p:extLst>
      <p:ext uri="{BB962C8B-B14F-4D97-AF65-F5344CB8AC3E}">
        <p14:creationId xmlns:p14="http://schemas.microsoft.com/office/powerpoint/2010/main" val="34304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13">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8" name="Group 15">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7" name="Picture 16">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9" name="Picture 17">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F3C02431-AA36-A248-AB8F-CC13F8D294AE}"/>
              </a:ext>
            </a:extLst>
          </p:cNvPr>
          <p:cNvSpPr>
            <a:spLocks noGrp="1"/>
          </p:cNvSpPr>
          <p:nvPr>
            <p:ph type="title"/>
          </p:nvPr>
        </p:nvSpPr>
        <p:spPr>
          <a:xfrm>
            <a:off x="838200" y="609599"/>
            <a:ext cx="4191000" cy="1073427"/>
          </a:xfrm>
        </p:spPr>
        <p:txBody>
          <a:bodyPr>
            <a:normAutofit/>
          </a:bodyPr>
          <a:lstStyle/>
          <a:p>
            <a:pPr algn="r" defTabSz="914400" rtl="1" eaLnBrk="1" latinLnBrk="0" hangingPunct="1">
              <a:lnSpc>
                <a:spcPct val="100000"/>
              </a:lnSpc>
              <a:spcBef>
                <a:spcPct val="0"/>
              </a:spcBef>
            </a:pPr>
            <a:r>
              <a:rPr lang="ar-SA" sz="4000" dirty="0"/>
              <a:t>تقسم الأصوات الى:</a:t>
            </a:r>
            <a:endParaRPr lang="en-US" sz="4000" dirty="0"/>
          </a:p>
        </p:txBody>
      </p:sp>
      <p:sp>
        <p:nvSpPr>
          <p:cNvPr id="9" name="Content Placeholder 8">
            <a:extLst>
              <a:ext uri="{FF2B5EF4-FFF2-40B4-BE49-F238E27FC236}">
                <a16:creationId xmlns:a16="http://schemas.microsoft.com/office/drawing/2014/main" id="{9CAE540B-4D77-470C-9A99-B46A9342BD9F}"/>
              </a:ext>
            </a:extLst>
          </p:cNvPr>
          <p:cNvSpPr>
            <a:spLocks noGrp="1"/>
          </p:cNvSpPr>
          <p:nvPr>
            <p:ph idx="1"/>
          </p:nvPr>
        </p:nvSpPr>
        <p:spPr>
          <a:xfrm>
            <a:off x="838200" y="1563757"/>
            <a:ext cx="4190730" cy="2835965"/>
          </a:xfrm>
        </p:spPr>
        <p:txBody>
          <a:bodyPr>
            <a:normAutofit/>
          </a:bodyPr>
          <a:lstStyle/>
          <a:p>
            <a:pPr algn="r" rtl="1"/>
            <a:r>
              <a:rPr lang="ar-SA" sz="1800" dirty="0"/>
              <a:t>النبرة</a:t>
            </a:r>
          </a:p>
          <a:p>
            <a:pPr algn="r" rtl="1"/>
            <a:r>
              <a:rPr lang="ar-SA" sz="1800" dirty="0"/>
              <a:t>نغم</a:t>
            </a:r>
          </a:p>
          <a:p>
            <a:pPr algn="r" rtl="1"/>
            <a:r>
              <a:rPr lang="ar-SA" sz="1800" dirty="0"/>
              <a:t>الضجيج</a:t>
            </a:r>
          </a:p>
          <a:p>
            <a:pPr marL="0" indent="0" algn="r" defTabSz="914400" rtl="1" eaLnBrk="1" latinLnBrk="0" hangingPunct="1">
              <a:lnSpc>
                <a:spcPct val="110000"/>
              </a:lnSpc>
              <a:spcBef>
                <a:spcPts val="1000"/>
              </a:spcBef>
              <a:buClr>
                <a:schemeClr val="accent1"/>
              </a:buClr>
              <a:buNone/>
            </a:pPr>
            <a:r>
              <a:rPr lang="ar-SA" sz="1800" dirty="0"/>
              <a:t>الاطار الاحمر يوضح درجة الصوت (الضجيج) التي يرجع لها التلوث الضوضائي.</a:t>
            </a:r>
            <a:endParaRPr lang="en-US" sz="1800" dirty="0"/>
          </a:p>
        </p:txBody>
      </p:sp>
      <p:pic>
        <p:nvPicPr>
          <p:cNvPr id="5" name="Content Placeholder 4">
            <a:extLst>
              <a:ext uri="{FF2B5EF4-FFF2-40B4-BE49-F238E27FC236}">
                <a16:creationId xmlns:a16="http://schemas.microsoft.com/office/drawing/2014/main" id="{59FA16BA-4CF6-3C49-BFCC-6A442783BA63}"/>
              </a:ext>
            </a:extLst>
          </p:cNvPr>
          <p:cNvPicPr>
            <a:picLocks noChangeAspect="1"/>
          </p:cNvPicPr>
          <p:nvPr/>
        </p:nvPicPr>
        <p:blipFill>
          <a:blip r:embed="rId4"/>
          <a:stretch>
            <a:fillRect/>
          </a:stretch>
        </p:blipFill>
        <p:spPr>
          <a:xfrm>
            <a:off x="5562600" y="1301567"/>
            <a:ext cx="5881672" cy="410246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Rectangle 5">
            <a:extLst>
              <a:ext uri="{FF2B5EF4-FFF2-40B4-BE49-F238E27FC236}">
                <a16:creationId xmlns:a16="http://schemas.microsoft.com/office/drawing/2014/main" id="{7F9ADC48-EADF-3845-AAEC-55E3945BEB07}"/>
              </a:ext>
            </a:extLst>
          </p:cNvPr>
          <p:cNvSpPr/>
          <p:nvPr/>
        </p:nvSpPr>
        <p:spPr>
          <a:xfrm>
            <a:off x="9395791" y="3962400"/>
            <a:ext cx="1908313" cy="1325217"/>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1" name="Footer Placeholder 10">
            <a:extLst>
              <a:ext uri="{FF2B5EF4-FFF2-40B4-BE49-F238E27FC236}">
                <a16:creationId xmlns:a16="http://schemas.microsoft.com/office/drawing/2014/main" id="{59A98186-F6DC-E743-9BFE-3103F03DBF86}"/>
              </a:ext>
            </a:extLst>
          </p:cNvPr>
          <p:cNvSpPr>
            <a:spLocks noGrp="1"/>
          </p:cNvSpPr>
          <p:nvPr>
            <p:ph type="ftr" sz="quarter" idx="11"/>
          </p:nvPr>
        </p:nvSpPr>
        <p:spPr/>
        <p:txBody>
          <a:bodyPr/>
          <a:lstStyle/>
          <a:p>
            <a:r>
              <a:rPr lang="en-US"/>
              <a:t>Alanoud Alfagham,2021</a:t>
            </a:r>
          </a:p>
        </p:txBody>
      </p:sp>
    </p:spTree>
    <p:extLst>
      <p:ext uri="{BB962C8B-B14F-4D97-AF65-F5344CB8AC3E}">
        <p14:creationId xmlns:p14="http://schemas.microsoft.com/office/powerpoint/2010/main" val="328455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5" name="Picture 24">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7" name="Rectangle 26">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A25394E9-D225-43D7-9663-F27655BF9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1" y="0"/>
            <a:ext cx="603193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5E297FA4-D3F7-C74B-9938-B5099945C408}"/>
              </a:ext>
            </a:extLst>
          </p:cNvPr>
          <p:cNvSpPr>
            <a:spLocks noGrp="1"/>
          </p:cNvSpPr>
          <p:nvPr>
            <p:ph type="title"/>
          </p:nvPr>
        </p:nvSpPr>
        <p:spPr>
          <a:xfrm>
            <a:off x="838200" y="744909"/>
            <a:ext cx="4800600" cy="3155419"/>
          </a:xfrm>
        </p:spPr>
        <p:txBody>
          <a:bodyPr vert="horz" lIns="91440" tIns="45720" rIns="91440" bIns="45720" rtlCol="0" anchor="b">
            <a:normAutofit/>
          </a:bodyPr>
          <a:lstStyle/>
          <a:p>
            <a:pPr algn="ctr"/>
            <a:r>
              <a:rPr lang="en-US" dirty="0" err="1">
                <a:solidFill>
                  <a:srgbClr val="FFFFFF"/>
                </a:solidFill>
              </a:rPr>
              <a:t>الموجات</a:t>
            </a:r>
            <a:r>
              <a:rPr lang="en-US" dirty="0">
                <a:solidFill>
                  <a:srgbClr val="FFFFFF"/>
                </a:solidFill>
              </a:rPr>
              <a:t> </a:t>
            </a:r>
            <a:r>
              <a:rPr lang="en-US" dirty="0" err="1">
                <a:solidFill>
                  <a:srgbClr val="FFFFFF"/>
                </a:solidFill>
              </a:rPr>
              <a:t>الصوتية</a:t>
            </a:r>
            <a:br>
              <a:rPr lang="en-US" dirty="0">
                <a:solidFill>
                  <a:srgbClr val="FFFFFF"/>
                </a:solidFill>
              </a:rPr>
            </a:br>
            <a:r>
              <a:rPr lang="en-US" dirty="0">
                <a:solidFill>
                  <a:srgbClr val="FFFFFF"/>
                </a:solidFill>
              </a:rPr>
              <a:t>Sound waves</a:t>
            </a:r>
          </a:p>
        </p:txBody>
      </p:sp>
      <p:grpSp>
        <p:nvGrpSpPr>
          <p:cNvPr id="33" name="Group 32">
            <a:extLst>
              <a:ext uri="{FF2B5EF4-FFF2-40B4-BE49-F238E27FC236}">
                <a16:creationId xmlns:a16="http://schemas.microsoft.com/office/drawing/2014/main" id="{5167B5BB-22C6-4BD3-9F8F-0E0545D40E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5029" y="1"/>
            <a:ext cx="5236971" cy="6858000"/>
            <a:chOff x="20829" y="1"/>
            <a:chExt cx="5236971" cy="6857999"/>
          </a:xfrm>
        </p:grpSpPr>
        <p:pic>
          <p:nvPicPr>
            <p:cNvPr id="34" name="Picture 33">
              <a:extLst>
                <a:ext uri="{FF2B5EF4-FFF2-40B4-BE49-F238E27FC236}">
                  <a16:creationId xmlns:a16="http://schemas.microsoft.com/office/drawing/2014/main" id="{76F06372-9CD6-4CD5-9168-5EA973F183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35" name="Picture 34">
              <a:extLst>
                <a:ext uri="{FF2B5EF4-FFF2-40B4-BE49-F238E27FC236}">
                  <a16:creationId xmlns:a16="http://schemas.microsoft.com/office/drawing/2014/main" id="{06B13F8A-4773-4693-9469-E9DD7101492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pic>
        <p:nvPicPr>
          <p:cNvPr id="7" name="Content Placeholder 6">
            <a:extLst>
              <a:ext uri="{FF2B5EF4-FFF2-40B4-BE49-F238E27FC236}">
                <a16:creationId xmlns:a16="http://schemas.microsoft.com/office/drawing/2014/main" id="{638A08D3-8B71-8E4A-87FE-6ED14DDE7B3E}"/>
              </a:ext>
            </a:extLst>
          </p:cNvPr>
          <p:cNvPicPr>
            <a:picLocks noGrp="1" noChangeAspect="1"/>
          </p:cNvPicPr>
          <p:nvPr>
            <p:ph idx="1"/>
          </p:nvPr>
        </p:nvPicPr>
        <p:blipFill>
          <a:blip r:embed="rId4"/>
          <a:stretch>
            <a:fillRect/>
          </a:stretch>
        </p:blipFill>
        <p:spPr>
          <a:xfrm>
            <a:off x="6313297" y="342900"/>
            <a:ext cx="5431028" cy="3228975"/>
          </a:xfrm>
          <a:prstGeom prst="rect">
            <a:avLst/>
          </a:prstGeom>
        </p:spPr>
      </p:pic>
      <p:pic>
        <p:nvPicPr>
          <p:cNvPr id="10" name="Picture 9">
            <a:extLst>
              <a:ext uri="{FF2B5EF4-FFF2-40B4-BE49-F238E27FC236}">
                <a16:creationId xmlns:a16="http://schemas.microsoft.com/office/drawing/2014/main" id="{A757F238-5B29-5441-BE27-7A4C9D230849}"/>
              </a:ext>
            </a:extLst>
          </p:cNvPr>
          <p:cNvPicPr>
            <a:picLocks noChangeAspect="1"/>
          </p:cNvPicPr>
          <p:nvPr/>
        </p:nvPicPr>
        <p:blipFill>
          <a:blip r:embed="rId5"/>
          <a:stretch>
            <a:fillRect/>
          </a:stretch>
        </p:blipFill>
        <p:spPr>
          <a:xfrm>
            <a:off x="6313297" y="3571876"/>
            <a:ext cx="5431028" cy="3086100"/>
          </a:xfrm>
          <a:prstGeom prst="rect">
            <a:avLst/>
          </a:prstGeom>
        </p:spPr>
      </p:pic>
      <p:sp>
        <p:nvSpPr>
          <p:cNvPr id="11" name="TextBox 10">
            <a:extLst>
              <a:ext uri="{FF2B5EF4-FFF2-40B4-BE49-F238E27FC236}">
                <a16:creationId xmlns:a16="http://schemas.microsoft.com/office/drawing/2014/main" id="{1B0A4130-F447-3B49-805E-2849D460FFFB}"/>
              </a:ext>
            </a:extLst>
          </p:cNvPr>
          <p:cNvSpPr txBox="1"/>
          <p:nvPr/>
        </p:nvSpPr>
        <p:spPr>
          <a:xfrm>
            <a:off x="1378703" y="4323556"/>
            <a:ext cx="3405808" cy="1200329"/>
          </a:xfrm>
          <a:prstGeom prst="rect">
            <a:avLst/>
          </a:prstGeom>
          <a:noFill/>
        </p:spPr>
        <p:txBody>
          <a:bodyPr wrap="square" rtlCol="0">
            <a:spAutoFit/>
          </a:bodyPr>
          <a:lstStyle/>
          <a:p>
            <a:pPr marL="285750" indent="-285750" algn="r" defTabSz="914400" rtl="1" eaLnBrk="1" latinLnBrk="0" hangingPunct="1">
              <a:buFont typeface="Arial" panose="020B0604020202020204" pitchFamily="34" charset="0"/>
              <a:buChar char="•"/>
            </a:pPr>
            <a:r>
              <a:rPr lang="ar-SA" sz="2400" b="1" dirty="0">
                <a:solidFill>
                  <a:schemeClr val="bg1"/>
                </a:solidFill>
                <a:latin typeface="Times New Roman" panose="02020603050405020304" pitchFamily="18" charset="0"/>
                <a:cs typeface="Times New Roman" panose="02020603050405020304" pitchFamily="18" charset="0"/>
              </a:rPr>
              <a:t>الموجات تحت السمعية</a:t>
            </a:r>
          </a:p>
          <a:p>
            <a:pPr marL="285750" indent="-285750" algn="r" defTabSz="914400" rtl="1" eaLnBrk="1" latinLnBrk="0" hangingPunct="1">
              <a:buFont typeface="Arial" panose="020B0604020202020204" pitchFamily="34" charset="0"/>
              <a:buChar char="•"/>
            </a:pPr>
            <a:r>
              <a:rPr lang="ar-SA" sz="2400" b="1" dirty="0">
                <a:solidFill>
                  <a:schemeClr val="bg1"/>
                </a:solidFill>
                <a:latin typeface="Times New Roman" panose="02020603050405020304" pitchFamily="18" charset="0"/>
                <a:cs typeface="Times New Roman" panose="02020603050405020304" pitchFamily="18" charset="0"/>
              </a:rPr>
              <a:t>الموجات السمعية</a:t>
            </a:r>
          </a:p>
          <a:p>
            <a:pPr marL="285750" indent="-285750" algn="r" defTabSz="914400" rtl="1" eaLnBrk="1" latinLnBrk="0" hangingPunct="1">
              <a:buFont typeface="Arial" panose="020B0604020202020204" pitchFamily="34" charset="0"/>
              <a:buChar char="•"/>
            </a:pPr>
            <a:r>
              <a:rPr lang="ar-SA" sz="2400" b="1" dirty="0">
                <a:solidFill>
                  <a:schemeClr val="bg1"/>
                </a:solidFill>
                <a:latin typeface="Times New Roman" panose="02020603050405020304" pitchFamily="18" charset="0"/>
                <a:cs typeface="Times New Roman" panose="02020603050405020304" pitchFamily="18" charset="0"/>
              </a:rPr>
              <a:t>الموجات فوق السمعية</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3" name="Footer Placeholder 12">
            <a:extLst>
              <a:ext uri="{FF2B5EF4-FFF2-40B4-BE49-F238E27FC236}">
                <a16:creationId xmlns:a16="http://schemas.microsoft.com/office/drawing/2014/main" id="{52890944-50B8-D040-B845-6FA0E67B2B10}"/>
              </a:ext>
            </a:extLst>
          </p:cNvPr>
          <p:cNvSpPr>
            <a:spLocks noGrp="1"/>
          </p:cNvSpPr>
          <p:nvPr>
            <p:ph type="ftr" sz="quarter" idx="11"/>
          </p:nvPr>
        </p:nvSpPr>
        <p:spPr/>
        <p:txBody>
          <a:bodyPr/>
          <a:lstStyle/>
          <a:p>
            <a:r>
              <a:rPr lang="en-US"/>
              <a:t>Alanoud Alfagham,2021</a:t>
            </a:r>
          </a:p>
        </p:txBody>
      </p:sp>
    </p:spTree>
    <p:extLst>
      <p:ext uri="{BB962C8B-B14F-4D97-AF65-F5344CB8AC3E}">
        <p14:creationId xmlns:p14="http://schemas.microsoft.com/office/powerpoint/2010/main" val="78376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5" name="Group 14">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6" name="Picture 15">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7" name="Picture 16">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9EA70AD4-8633-234E-901A-BDC569A6CA3B}"/>
              </a:ext>
            </a:extLst>
          </p:cNvPr>
          <p:cNvSpPr>
            <a:spLocks noGrp="1"/>
          </p:cNvSpPr>
          <p:nvPr>
            <p:ph type="title"/>
          </p:nvPr>
        </p:nvSpPr>
        <p:spPr>
          <a:xfrm>
            <a:off x="419725" y="609600"/>
            <a:ext cx="4609475" cy="2448394"/>
          </a:xfrm>
        </p:spPr>
        <p:txBody>
          <a:bodyPr vert="horz" lIns="91440" tIns="45720" rIns="91440" bIns="45720" rtlCol="0" anchor="ctr">
            <a:normAutofit/>
          </a:bodyPr>
          <a:lstStyle/>
          <a:p>
            <a:pPr algn="r" rtl="1"/>
            <a:r>
              <a:rPr lang="en-US" sz="4000" b="1" dirty="0" err="1">
                <a:solidFill>
                  <a:srgbClr val="FF0000"/>
                </a:solidFill>
              </a:rPr>
              <a:t>تركيب</a:t>
            </a:r>
            <a:r>
              <a:rPr lang="en-US" sz="4000" b="1" dirty="0">
                <a:solidFill>
                  <a:srgbClr val="FF0000"/>
                </a:solidFill>
              </a:rPr>
              <a:t> </a:t>
            </a:r>
            <a:r>
              <a:rPr lang="en-US" sz="4000" b="1" dirty="0" err="1">
                <a:solidFill>
                  <a:srgbClr val="FF0000"/>
                </a:solidFill>
              </a:rPr>
              <a:t>الاذن</a:t>
            </a:r>
            <a:r>
              <a:rPr lang="en-US" sz="4000" b="1" dirty="0">
                <a:solidFill>
                  <a:srgbClr val="FF0000"/>
                </a:solidFill>
              </a:rPr>
              <a:t> </a:t>
            </a:r>
            <a:r>
              <a:rPr lang="en-US" sz="4000" b="1" dirty="0" err="1">
                <a:solidFill>
                  <a:srgbClr val="FF0000"/>
                </a:solidFill>
              </a:rPr>
              <a:t>ووصول</a:t>
            </a:r>
            <a:r>
              <a:rPr lang="en-US" sz="4000" b="1" dirty="0">
                <a:solidFill>
                  <a:srgbClr val="FF0000"/>
                </a:solidFill>
              </a:rPr>
              <a:t> </a:t>
            </a:r>
            <a:r>
              <a:rPr lang="en-US" sz="4000" b="1" dirty="0" err="1">
                <a:solidFill>
                  <a:srgbClr val="FF0000"/>
                </a:solidFill>
              </a:rPr>
              <a:t>الصوت</a:t>
            </a:r>
            <a:r>
              <a:rPr lang="ar-SA" sz="4000" b="1" dirty="0">
                <a:solidFill>
                  <a:srgbClr val="FF0000"/>
                </a:solidFill>
              </a:rPr>
              <a:t>:</a:t>
            </a:r>
            <a:br>
              <a:rPr lang="ar-SA" sz="4000" b="1" dirty="0">
                <a:solidFill>
                  <a:srgbClr val="FF0000"/>
                </a:solidFill>
              </a:rPr>
            </a:br>
            <a:r>
              <a:rPr lang="ar-SA" sz="2800" dirty="0"/>
              <a:t>فديو يوضح انتقال الموجات </a:t>
            </a:r>
            <a:r>
              <a:rPr lang="ar-SA" sz="2800" dirty="0" err="1"/>
              <a:t>الصوتيه</a:t>
            </a:r>
            <a:r>
              <a:rPr lang="ar-SA" sz="2800" dirty="0"/>
              <a:t> داخل الاذن</a:t>
            </a:r>
            <a:endParaRPr lang="en-US" sz="4000" dirty="0"/>
          </a:p>
        </p:txBody>
      </p:sp>
      <p:sp>
        <p:nvSpPr>
          <p:cNvPr id="6" name="Rectangle 5">
            <a:extLst>
              <a:ext uri="{FF2B5EF4-FFF2-40B4-BE49-F238E27FC236}">
                <a16:creationId xmlns:a16="http://schemas.microsoft.com/office/drawing/2014/main" id="{1E959CC3-2ACE-754A-ACB0-0DAB9F1991C7}"/>
              </a:ext>
            </a:extLst>
          </p:cNvPr>
          <p:cNvSpPr/>
          <p:nvPr/>
        </p:nvSpPr>
        <p:spPr>
          <a:xfrm>
            <a:off x="838470" y="2590800"/>
            <a:ext cx="4190730" cy="1209207"/>
          </a:xfrm>
          <a:prstGeom prst="rect">
            <a:avLst/>
          </a:prstGeom>
        </p:spPr>
        <p:txBody>
          <a:bodyPr vert="horz" lIns="91440" tIns="45720" rIns="91440" bIns="45720" rtlCol="0">
            <a:normAutofit/>
          </a:bodyPr>
          <a:lstStyle/>
          <a:p>
            <a:pPr algn="ctr">
              <a:lnSpc>
                <a:spcPct val="110000"/>
              </a:lnSpc>
              <a:spcAft>
                <a:spcPts val="600"/>
              </a:spcAft>
              <a:buClr>
                <a:schemeClr val="accent1"/>
              </a:buClr>
            </a:pPr>
            <a:endParaRPr lang="ar-SA" dirty="0">
              <a:hlinkClick r:id="rId4"/>
            </a:endParaRPr>
          </a:p>
          <a:p>
            <a:pPr algn="ctr">
              <a:lnSpc>
                <a:spcPct val="110000"/>
              </a:lnSpc>
              <a:spcAft>
                <a:spcPts val="600"/>
              </a:spcAft>
              <a:buClr>
                <a:schemeClr val="accent1"/>
              </a:buClr>
            </a:pPr>
            <a:r>
              <a:rPr lang="en-US" dirty="0">
                <a:hlinkClick r:id="rId4"/>
              </a:rPr>
              <a:t>https://youtu.be/bZVZSXyU4CY</a:t>
            </a:r>
            <a:endParaRPr lang="ar-SA" dirty="0"/>
          </a:p>
          <a:p>
            <a:pPr algn="ctr">
              <a:lnSpc>
                <a:spcPct val="110000"/>
              </a:lnSpc>
              <a:spcAft>
                <a:spcPts val="600"/>
              </a:spcAft>
              <a:buClr>
                <a:schemeClr val="accent1"/>
              </a:buClr>
            </a:pPr>
            <a:endParaRPr lang="en-US" dirty="0"/>
          </a:p>
        </p:txBody>
      </p:sp>
      <p:pic>
        <p:nvPicPr>
          <p:cNvPr id="5" name="Content Placeholder 4">
            <a:extLst>
              <a:ext uri="{FF2B5EF4-FFF2-40B4-BE49-F238E27FC236}">
                <a16:creationId xmlns:a16="http://schemas.microsoft.com/office/drawing/2014/main" id="{305506B2-BC5E-964B-84CC-0D8CB20B9A6F}"/>
              </a:ext>
            </a:extLst>
          </p:cNvPr>
          <p:cNvPicPr>
            <a:picLocks noGrp="1" noChangeAspect="1"/>
          </p:cNvPicPr>
          <p:nvPr>
            <p:ph idx="1"/>
          </p:nvPr>
        </p:nvPicPr>
        <p:blipFill>
          <a:blip r:embed="rId5"/>
          <a:stretch>
            <a:fillRect/>
          </a:stretch>
        </p:blipFill>
        <p:spPr>
          <a:xfrm>
            <a:off x="5118747" y="609599"/>
            <a:ext cx="6803240" cy="5806191"/>
          </a:xfrm>
          <a:prstGeom prst="rect">
            <a:avLst/>
          </a:prstGeom>
        </p:spPr>
      </p:pic>
      <p:sp>
        <p:nvSpPr>
          <p:cNvPr id="7" name="Footer Placeholder 6">
            <a:extLst>
              <a:ext uri="{FF2B5EF4-FFF2-40B4-BE49-F238E27FC236}">
                <a16:creationId xmlns:a16="http://schemas.microsoft.com/office/drawing/2014/main" id="{AE8C12D7-6535-F54C-8AF0-DB818603FF3E}"/>
              </a:ext>
            </a:extLst>
          </p:cNvPr>
          <p:cNvSpPr>
            <a:spLocks noGrp="1"/>
          </p:cNvSpPr>
          <p:nvPr>
            <p:ph type="ftr" sz="quarter" idx="11"/>
          </p:nvPr>
        </p:nvSpPr>
        <p:spPr/>
        <p:txBody>
          <a:bodyPr/>
          <a:lstStyle/>
          <a:p>
            <a:r>
              <a:rPr lang="en-US"/>
              <a:t>Alanoud Alfagham,2021</a:t>
            </a:r>
          </a:p>
        </p:txBody>
      </p:sp>
    </p:spTree>
    <p:extLst>
      <p:ext uri="{BB962C8B-B14F-4D97-AF65-F5344CB8AC3E}">
        <p14:creationId xmlns:p14="http://schemas.microsoft.com/office/powerpoint/2010/main" val="214437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a:extLst>
              <a:ext uri="{FF2B5EF4-FFF2-40B4-BE49-F238E27FC236}">
                <a16:creationId xmlns:a16="http://schemas.microsoft.com/office/drawing/2014/main" id="{8FAF7AAA-81E1-FE47-9704-26D13F0936E5}"/>
              </a:ext>
            </a:extLst>
          </p:cNvPr>
          <p:cNvPicPr>
            <a:picLocks noChangeAspect="1"/>
          </p:cNvPicPr>
          <p:nvPr/>
        </p:nvPicPr>
        <p:blipFill rotWithShape="1">
          <a:blip r:embed="rId2">
            <a:alphaModFix amt="60000"/>
          </a:blip>
          <a:srcRect r="5" b="1"/>
          <a:stretch/>
        </p:blipFill>
        <p:spPr>
          <a:xfrm>
            <a:off x="20" y="10"/>
            <a:ext cx="12188932" cy="6856614"/>
          </a:xfrm>
          <a:prstGeom prst="rect">
            <a:avLst/>
          </a:prstGeom>
        </p:spPr>
      </p:pic>
      <p:grpSp>
        <p:nvGrpSpPr>
          <p:cNvPr id="16" name="Group 15">
            <a:extLst>
              <a:ext uri="{FF2B5EF4-FFF2-40B4-BE49-F238E27FC236}">
                <a16:creationId xmlns:a16="http://schemas.microsoft.com/office/drawing/2014/main" id="{A4672714-67D2-40D0-B961-A7438FE9C9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7" name="Picture 16">
              <a:extLst>
                <a:ext uri="{FF2B5EF4-FFF2-40B4-BE49-F238E27FC236}">
                  <a16:creationId xmlns:a16="http://schemas.microsoft.com/office/drawing/2014/main" id="{A5A1C471-1402-4BD1-8617-F5D9B7EB19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8" name="Picture 17">
              <a:extLst>
                <a:ext uri="{FF2B5EF4-FFF2-40B4-BE49-F238E27FC236}">
                  <a16:creationId xmlns:a16="http://schemas.microsoft.com/office/drawing/2014/main" id="{6CCA9701-8B9C-4D7A-AE5B-DD505C96800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783ACEC2-1D90-9F47-B5BA-742BDD72458E}"/>
              </a:ext>
            </a:extLst>
          </p:cNvPr>
          <p:cNvSpPr>
            <a:spLocks noGrp="1"/>
          </p:cNvSpPr>
          <p:nvPr>
            <p:ph type="title"/>
          </p:nvPr>
        </p:nvSpPr>
        <p:spPr>
          <a:xfrm>
            <a:off x="1198180" y="726066"/>
            <a:ext cx="9774619" cy="2474333"/>
          </a:xfrm>
        </p:spPr>
        <p:txBody>
          <a:bodyPr anchor="b">
            <a:normAutofit/>
          </a:bodyPr>
          <a:lstStyle/>
          <a:p>
            <a:pPr algn="ctr" defTabSz="914400" rtl="1" eaLnBrk="1" latinLnBrk="0" hangingPunct="1">
              <a:spcBef>
                <a:spcPct val="0"/>
              </a:spcBef>
              <a:buNone/>
            </a:pPr>
            <a:r>
              <a:rPr lang="ar-SA">
                <a:solidFill>
                  <a:srgbClr val="FFFFFF"/>
                </a:solidFill>
              </a:rPr>
              <a:t>قياس الصوت </a:t>
            </a:r>
            <a:r>
              <a:rPr lang="en-GB">
                <a:solidFill>
                  <a:srgbClr val="FFFFFF"/>
                </a:solidFill>
              </a:rPr>
              <a:t>Measurement of Sound</a:t>
            </a:r>
            <a:endParaRPr lang="en-US">
              <a:solidFill>
                <a:srgbClr val="FFFFFF"/>
              </a:solidFill>
            </a:endParaRPr>
          </a:p>
        </p:txBody>
      </p:sp>
      <p:sp>
        <p:nvSpPr>
          <p:cNvPr id="3" name="Content Placeholder 2">
            <a:extLst>
              <a:ext uri="{FF2B5EF4-FFF2-40B4-BE49-F238E27FC236}">
                <a16:creationId xmlns:a16="http://schemas.microsoft.com/office/drawing/2014/main" id="{42036794-0336-4844-AB60-EBF436C9DE6F}"/>
              </a:ext>
            </a:extLst>
          </p:cNvPr>
          <p:cNvSpPr>
            <a:spLocks noGrp="1"/>
          </p:cNvSpPr>
          <p:nvPr>
            <p:ph idx="1"/>
          </p:nvPr>
        </p:nvSpPr>
        <p:spPr>
          <a:xfrm>
            <a:off x="1384094" y="3427624"/>
            <a:ext cx="9954076" cy="1221698"/>
          </a:xfrm>
        </p:spPr>
        <p:txBody>
          <a:bodyPr anchor="ctr">
            <a:normAutofit/>
          </a:bodyPr>
          <a:lstStyle/>
          <a:p>
            <a:pPr marL="0" indent="0" algn="ctr" defTabSz="914400" rtl="1" eaLnBrk="1" latinLnBrk="0" hangingPunct="1">
              <a:spcBef>
                <a:spcPts val="1000"/>
              </a:spcBef>
              <a:buClr>
                <a:schemeClr val="accent1"/>
              </a:buClr>
              <a:buFont typeface="Arial" panose="020B0604020202020204" pitchFamily="34" charset="0"/>
              <a:buNone/>
            </a:pPr>
            <a:r>
              <a:rPr lang="ar-SA" b="1" dirty="0">
                <a:solidFill>
                  <a:srgbClr val="FF0000"/>
                </a:solidFill>
              </a:rPr>
              <a:t>حدة ضغط الصوت تقاس بوحدة تسمى </a:t>
            </a:r>
            <a:r>
              <a:rPr lang="ar-SA" b="1" dirty="0" err="1">
                <a:solidFill>
                  <a:srgbClr val="FF0000"/>
                </a:solidFill>
              </a:rPr>
              <a:t>دسيبل</a:t>
            </a:r>
            <a:r>
              <a:rPr lang="ar-SA" b="1" dirty="0">
                <a:solidFill>
                  <a:srgbClr val="FF0000"/>
                </a:solidFill>
              </a:rPr>
              <a:t> </a:t>
            </a:r>
            <a:r>
              <a:rPr lang="en-GB" b="1" dirty="0">
                <a:solidFill>
                  <a:srgbClr val="FF0000"/>
                </a:solidFill>
              </a:rPr>
              <a:t>Decibel (dB)</a:t>
            </a:r>
            <a:endParaRPr lang="ar-SA" b="1" dirty="0">
              <a:solidFill>
                <a:srgbClr val="FF0000"/>
              </a:solidFill>
            </a:endParaRPr>
          </a:p>
          <a:p>
            <a:pPr marL="0" indent="0" algn="ctr" defTabSz="914400" rtl="1" eaLnBrk="1" latinLnBrk="0" hangingPunct="1">
              <a:spcBef>
                <a:spcPts val="1000"/>
              </a:spcBef>
              <a:buClr>
                <a:schemeClr val="accent1"/>
              </a:buClr>
              <a:buFont typeface="Arial" panose="020B0604020202020204" pitchFamily="34" charset="0"/>
              <a:buNone/>
            </a:pPr>
            <a:endParaRPr lang="en-US" sz="1800" dirty="0">
              <a:solidFill>
                <a:srgbClr val="FFFFFF"/>
              </a:solidFill>
            </a:endParaRPr>
          </a:p>
        </p:txBody>
      </p:sp>
      <p:sp>
        <p:nvSpPr>
          <p:cNvPr id="6" name="Footer Placeholder 5">
            <a:extLst>
              <a:ext uri="{FF2B5EF4-FFF2-40B4-BE49-F238E27FC236}">
                <a16:creationId xmlns:a16="http://schemas.microsoft.com/office/drawing/2014/main" id="{AFB7D599-4F28-7642-98D9-BAD1DA15E4A2}"/>
              </a:ext>
            </a:extLst>
          </p:cNvPr>
          <p:cNvSpPr>
            <a:spLocks noGrp="1"/>
          </p:cNvSpPr>
          <p:nvPr>
            <p:ph type="ftr" sz="quarter" idx="11"/>
          </p:nvPr>
        </p:nvSpPr>
        <p:spPr/>
        <p:txBody>
          <a:bodyPr/>
          <a:lstStyle/>
          <a:p>
            <a:r>
              <a:rPr lang="en-US"/>
              <a:t>Alanoud Alfagham,2021</a:t>
            </a:r>
          </a:p>
        </p:txBody>
      </p:sp>
    </p:spTree>
    <p:extLst>
      <p:ext uri="{BB962C8B-B14F-4D97-AF65-F5344CB8AC3E}">
        <p14:creationId xmlns:p14="http://schemas.microsoft.com/office/powerpoint/2010/main" val="194484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18CCFCC-37BE-4D59-9025-3B554F8B5F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94385" y="0"/>
            <a:ext cx="3997615" cy="6816079"/>
            <a:chOff x="8059620" y="41922"/>
            <a:chExt cx="3997615" cy="6816077"/>
          </a:xfrm>
        </p:grpSpPr>
        <p:pic>
          <p:nvPicPr>
            <p:cNvPr id="19" name="Picture 18">
              <a:extLst>
                <a:ext uri="{FF2B5EF4-FFF2-40B4-BE49-F238E27FC236}">
                  <a16:creationId xmlns:a16="http://schemas.microsoft.com/office/drawing/2014/main" id="{5F7C1472-3879-4EA4-A74A-FD61F9C1AE4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20" name="Picture 19">
              <a:extLst>
                <a:ext uri="{FF2B5EF4-FFF2-40B4-BE49-F238E27FC236}">
                  <a16:creationId xmlns:a16="http://schemas.microsoft.com/office/drawing/2014/main" id="{72808E72-61DC-4849-9CAC-C198B4CEE3F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le 1">
            <a:extLst>
              <a:ext uri="{FF2B5EF4-FFF2-40B4-BE49-F238E27FC236}">
                <a16:creationId xmlns:a16="http://schemas.microsoft.com/office/drawing/2014/main" id="{01E49CE6-0EE1-6448-8952-CC8F62BF3452}"/>
              </a:ext>
            </a:extLst>
          </p:cNvPr>
          <p:cNvSpPr>
            <a:spLocks noGrp="1"/>
          </p:cNvSpPr>
          <p:nvPr>
            <p:ph type="title"/>
          </p:nvPr>
        </p:nvSpPr>
        <p:spPr>
          <a:xfrm>
            <a:off x="838200" y="304801"/>
            <a:ext cx="10606072" cy="1066800"/>
          </a:xfrm>
        </p:spPr>
        <p:txBody>
          <a:bodyPr anchor="b">
            <a:normAutofit/>
          </a:bodyPr>
          <a:lstStyle/>
          <a:p>
            <a:pPr algn="ctr" defTabSz="914400" rtl="1" eaLnBrk="1" latinLnBrk="0" hangingPunct="1">
              <a:spcBef>
                <a:spcPct val="0"/>
              </a:spcBef>
              <a:buNone/>
            </a:pPr>
            <a:r>
              <a:rPr lang="ar-SA" sz="4000" dirty="0"/>
              <a:t>اهم مصادر التلوث الضوضائي</a:t>
            </a:r>
            <a:endParaRPr lang="en-US" sz="4000" dirty="0"/>
          </a:p>
        </p:txBody>
      </p:sp>
      <p:sp>
        <p:nvSpPr>
          <p:cNvPr id="9" name="Content Placeholder 8">
            <a:extLst>
              <a:ext uri="{FF2B5EF4-FFF2-40B4-BE49-F238E27FC236}">
                <a16:creationId xmlns:a16="http://schemas.microsoft.com/office/drawing/2014/main" id="{D29AEDA7-5B12-744F-90D6-950AEA5EBDDC}"/>
              </a:ext>
            </a:extLst>
          </p:cNvPr>
          <p:cNvSpPr>
            <a:spLocks noGrp="1"/>
          </p:cNvSpPr>
          <p:nvPr>
            <p:ph idx="1"/>
          </p:nvPr>
        </p:nvSpPr>
        <p:spPr>
          <a:xfrm>
            <a:off x="2323323" y="1524000"/>
            <a:ext cx="7542306" cy="1600199"/>
          </a:xfrm>
        </p:spPr>
        <p:txBody>
          <a:bodyPr>
            <a:normAutofit/>
          </a:bodyPr>
          <a:lstStyle/>
          <a:p>
            <a:pPr marL="0" indent="0" algn="ctr" defTabSz="914400" rtl="1" eaLnBrk="1" latinLnBrk="0" hangingPunct="1">
              <a:lnSpc>
                <a:spcPct val="110000"/>
              </a:lnSpc>
              <a:spcBef>
                <a:spcPts val="1000"/>
              </a:spcBef>
              <a:buClr>
                <a:schemeClr val="accent1"/>
              </a:buClr>
              <a:buNone/>
            </a:pPr>
            <a:r>
              <a:rPr lang="ar-SA" dirty="0">
                <a:latin typeface="Times New Roman" panose="02020603050405020304" pitchFamily="18" charset="0"/>
                <a:cs typeface="Times New Roman" panose="02020603050405020304" pitchFamily="18" charset="0"/>
              </a:rPr>
              <a:t>١. المصادر الصناعية او الضوضاء الصناعية</a:t>
            </a:r>
          </a:p>
          <a:p>
            <a:pPr marL="0" indent="0" algn="ctr" defTabSz="914400" rtl="1" eaLnBrk="1" latinLnBrk="0" hangingPunct="1">
              <a:lnSpc>
                <a:spcPct val="110000"/>
              </a:lnSpc>
              <a:spcBef>
                <a:spcPts val="1000"/>
              </a:spcBef>
              <a:buClr>
                <a:schemeClr val="accent1"/>
              </a:buClr>
              <a:buNone/>
            </a:pPr>
            <a:r>
              <a:rPr lang="en-GB" dirty="0">
                <a:latin typeface="Times New Roman" panose="02020603050405020304" pitchFamily="18" charset="0"/>
                <a:cs typeface="Times New Roman" panose="02020603050405020304" pitchFamily="18" charset="0"/>
              </a:rPr>
              <a:t>Industrial Noise</a:t>
            </a: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9171195-7332-F744-B998-8300A478CFDC}"/>
              </a:ext>
            </a:extLst>
          </p:cNvPr>
          <p:cNvPicPr>
            <a:picLocks noChangeAspect="1"/>
          </p:cNvPicPr>
          <p:nvPr/>
        </p:nvPicPr>
        <p:blipFill rotWithShape="1">
          <a:blip r:embed="rId3"/>
          <a:srcRect r="6997"/>
          <a:stretch/>
        </p:blipFill>
        <p:spPr>
          <a:xfrm>
            <a:off x="5255" y="3352800"/>
            <a:ext cx="12186745" cy="3505200"/>
          </a:xfrm>
          <a:prstGeom prst="rect">
            <a:avLst/>
          </a:prstGeom>
        </p:spPr>
      </p:pic>
      <p:sp>
        <p:nvSpPr>
          <p:cNvPr id="10" name="Footer Placeholder 9">
            <a:extLst>
              <a:ext uri="{FF2B5EF4-FFF2-40B4-BE49-F238E27FC236}">
                <a16:creationId xmlns:a16="http://schemas.microsoft.com/office/drawing/2014/main" id="{BC8B2C4D-4784-334F-84A5-184AA705C04E}"/>
              </a:ext>
            </a:extLst>
          </p:cNvPr>
          <p:cNvSpPr>
            <a:spLocks noGrp="1"/>
          </p:cNvSpPr>
          <p:nvPr>
            <p:ph type="ftr" sz="quarter" idx="11"/>
          </p:nvPr>
        </p:nvSpPr>
        <p:spPr/>
        <p:txBody>
          <a:bodyPr/>
          <a:lstStyle/>
          <a:p>
            <a:r>
              <a:rPr lang="en-US"/>
              <a:t>Alanoud Alfagham,2021</a:t>
            </a:r>
          </a:p>
        </p:txBody>
      </p:sp>
    </p:spTree>
    <p:extLst>
      <p:ext uri="{BB962C8B-B14F-4D97-AF65-F5344CB8AC3E}">
        <p14:creationId xmlns:p14="http://schemas.microsoft.com/office/powerpoint/2010/main" val="2384873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3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395" y="0"/>
            <a:ext cx="6181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 name="Title 1">
            <a:extLst>
              <a:ext uri="{FF2B5EF4-FFF2-40B4-BE49-F238E27FC236}">
                <a16:creationId xmlns:a16="http://schemas.microsoft.com/office/drawing/2014/main" id="{C42B9342-705E-A745-B7B4-07E356FAEC54}"/>
              </a:ext>
            </a:extLst>
          </p:cNvPr>
          <p:cNvSpPr>
            <a:spLocks noGrp="1"/>
          </p:cNvSpPr>
          <p:nvPr>
            <p:ph type="title"/>
          </p:nvPr>
        </p:nvSpPr>
        <p:spPr>
          <a:xfrm>
            <a:off x="838200" y="744909"/>
            <a:ext cx="4785546" cy="1653517"/>
          </a:xfrm>
        </p:spPr>
        <p:txBody>
          <a:bodyPr vert="horz" lIns="91440" tIns="45720" rIns="91440" bIns="45720" rtlCol="0" anchor="b">
            <a:normAutofit/>
          </a:bodyPr>
          <a:lstStyle/>
          <a:p>
            <a:pPr algn="ctr"/>
            <a:r>
              <a:rPr lang="en-US">
                <a:solidFill>
                  <a:srgbClr val="FFFFFF"/>
                </a:solidFill>
              </a:rPr>
              <a:t>اهم مصادر التلوث الضوضائي</a:t>
            </a:r>
          </a:p>
        </p:txBody>
      </p:sp>
      <p:grpSp>
        <p:nvGrpSpPr>
          <p:cNvPr id="20" name="Group 19">
            <a:extLst>
              <a:ext uri="{FF2B5EF4-FFF2-40B4-BE49-F238E27FC236}">
                <a16:creationId xmlns:a16="http://schemas.microsoft.com/office/drawing/2014/main" id="{BE79AECD-175A-4F8E-98CE-F42417E11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5029" y="1"/>
            <a:ext cx="5236971" cy="6858000"/>
            <a:chOff x="20829" y="1"/>
            <a:chExt cx="5236971" cy="6857999"/>
          </a:xfrm>
        </p:grpSpPr>
        <p:pic>
          <p:nvPicPr>
            <p:cNvPr id="21" name="Picture 20">
              <a:extLst>
                <a:ext uri="{FF2B5EF4-FFF2-40B4-BE49-F238E27FC236}">
                  <a16:creationId xmlns:a16="http://schemas.microsoft.com/office/drawing/2014/main" id="{84486F97-4C7D-4D9F-9D44-D94D553A4B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2" name="Picture 21">
              <a:extLst>
                <a:ext uri="{FF2B5EF4-FFF2-40B4-BE49-F238E27FC236}">
                  <a16:creationId xmlns:a16="http://schemas.microsoft.com/office/drawing/2014/main" id="{34DFF9E9-1483-4F2A-AC73-917348B9AA4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pic>
        <p:nvPicPr>
          <p:cNvPr id="4" name="Content Placeholder 4">
            <a:extLst>
              <a:ext uri="{FF2B5EF4-FFF2-40B4-BE49-F238E27FC236}">
                <a16:creationId xmlns:a16="http://schemas.microsoft.com/office/drawing/2014/main" id="{307134BB-22D0-C343-9575-C4B6429553E1}"/>
              </a:ext>
            </a:extLst>
          </p:cNvPr>
          <p:cNvPicPr>
            <a:picLocks noGrp="1" noChangeAspect="1"/>
          </p:cNvPicPr>
          <p:nvPr>
            <p:ph idx="1"/>
          </p:nvPr>
        </p:nvPicPr>
        <p:blipFill>
          <a:blip r:embed="rId4"/>
          <a:stretch>
            <a:fillRect/>
          </a:stretch>
        </p:blipFill>
        <p:spPr>
          <a:xfrm>
            <a:off x="6955029" y="119505"/>
            <a:ext cx="4662348" cy="6566107"/>
          </a:xfrm>
          <a:prstGeom prst="rect">
            <a:avLst/>
          </a:prstGeom>
        </p:spPr>
      </p:pic>
      <p:sp>
        <p:nvSpPr>
          <p:cNvPr id="6" name="TextBox 5">
            <a:extLst>
              <a:ext uri="{FF2B5EF4-FFF2-40B4-BE49-F238E27FC236}">
                <a16:creationId xmlns:a16="http://schemas.microsoft.com/office/drawing/2014/main" id="{5A8B4FCD-DD3C-9649-A840-2B1492E5C695}"/>
              </a:ext>
            </a:extLst>
          </p:cNvPr>
          <p:cNvSpPr txBox="1"/>
          <p:nvPr/>
        </p:nvSpPr>
        <p:spPr>
          <a:xfrm>
            <a:off x="1545219" y="3143335"/>
            <a:ext cx="3177915" cy="830997"/>
          </a:xfrm>
          <a:prstGeom prst="rect">
            <a:avLst/>
          </a:prstGeom>
          <a:noFill/>
        </p:spPr>
        <p:txBody>
          <a:bodyPr wrap="square" rtlCol="0">
            <a:spAutoFit/>
          </a:bodyPr>
          <a:lstStyle/>
          <a:p>
            <a:pPr marL="0" algn="r" defTabSz="914400" rtl="1" eaLnBrk="1" latinLnBrk="0" hangingPunct="1"/>
            <a:r>
              <a:rPr lang="ar-SA" sz="2400" dirty="0">
                <a:latin typeface="Times New Roman" panose="02020603050405020304" pitchFamily="18" charset="0"/>
                <a:cs typeface="Times New Roman" panose="02020603050405020304" pitchFamily="18" charset="0"/>
              </a:rPr>
              <a:t>٢. ضوضاء المدينة</a:t>
            </a:r>
          </a:p>
          <a:p>
            <a:pPr marL="0" algn="r" defTabSz="914400" rtl="1" eaLnBrk="1" latinLnBrk="0" hangingPunct="1"/>
            <a:r>
              <a:rPr lang="en-GB" sz="2400" dirty="0">
                <a:latin typeface="Times New Roman" panose="02020603050405020304" pitchFamily="18" charset="0"/>
                <a:cs typeface="Times New Roman" panose="02020603050405020304" pitchFamily="18" charset="0"/>
              </a:rPr>
              <a:t>Community noise</a:t>
            </a:r>
            <a:endParaRPr lang="en-US" sz="2400" dirty="0">
              <a:latin typeface="Times New Roman" panose="02020603050405020304" pitchFamily="18"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C2A931AF-3D67-F148-932D-7027D974D5E6}"/>
              </a:ext>
            </a:extLst>
          </p:cNvPr>
          <p:cNvSpPr>
            <a:spLocks noGrp="1"/>
          </p:cNvSpPr>
          <p:nvPr>
            <p:ph type="ftr" sz="quarter" idx="11"/>
          </p:nvPr>
        </p:nvSpPr>
        <p:spPr/>
        <p:txBody>
          <a:bodyPr/>
          <a:lstStyle/>
          <a:p>
            <a:r>
              <a:rPr lang="en-US"/>
              <a:t>Alanoud Alfagham,2021</a:t>
            </a:r>
          </a:p>
        </p:txBody>
      </p:sp>
    </p:spTree>
    <p:extLst>
      <p:ext uri="{BB962C8B-B14F-4D97-AF65-F5344CB8AC3E}">
        <p14:creationId xmlns:p14="http://schemas.microsoft.com/office/powerpoint/2010/main" val="56155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8" name="Group 17">
            <a:extLst>
              <a:ext uri="{FF2B5EF4-FFF2-40B4-BE49-F238E27FC236}">
                <a16:creationId xmlns:a16="http://schemas.microsoft.com/office/drawing/2014/main" id="{5BB11B77-16CE-4796-9677-F0ED67FCE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9" name="Picture 18">
              <a:extLst>
                <a:ext uri="{FF2B5EF4-FFF2-40B4-BE49-F238E27FC236}">
                  <a16:creationId xmlns:a16="http://schemas.microsoft.com/office/drawing/2014/main" id="{EF26510D-AF6F-45BA-9996-9EA0F149D0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0" name="Picture 19">
              <a:extLst>
                <a:ext uri="{FF2B5EF4-FFF2-40B4-BE49-F238E27FC236}">
                  <a16:creationId xmlns:a16="http://schemas.microsoft.com/office/drawing/2014/main" id="{5E04EA3F-927A-42F5-96EF-44DCE97863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EDA03EAB-6AF1-144E-89BD-9432ABA22326}"/>
              </a:ext>
            </a:extLst>
          </p:cNvPr>
          <p:cNvSpPr>
            <a:spLocks noGrp="1"/>
          </p:cNvSpPr>
          <p:nvPr>
            <p:ph type="title"/>
          </p:nvPr>
        </p:nvSpPr>
        <p:spPr>
          <a:xfrm>
            <a:off x="7409930" y="744909"/>
            <a:ext cx="4323376" cy="2912691"/>
          </a:xfrm>
        </p:spPr>
        <p:txBody>
          <a:bodyPr vert="horz" lIns="91440" tIns="45720" rIns="91440" bIns="45720" rtlCol="0" anchor="b">
            <a:normAutofit/>
          </a:bodyPr>
          <a:lstStyle/>
          <a:p>
            <a:r>
              <a:rPr lang="en-US"/>
              <a:t>تأثيرات الضوضاء Effects of Noise</a:t>
            </a:r>
          </a:p>
        </p:txBody>
      </p:sp>
      <p:pic>
        <p:nvPicPr>
          <p:cNvPr id="5" name="Content Placeholder 4">
            <a:extLst>
              <a:ext uri="{FF2B5EF4-FFF2-40B4-BE49-F238E27FC236}">
                <a16:creationId xmlns:a16="http://schemas.microsoft.com/office/drawing/2014/main" id="{C1BC82D6-1D1D-3E49-92F9-DBB37210DFF9}"/>
              </a:ext>
            </a:extLst>
          </p:cNvPr>
          <p:cNvPicPr>
            <a:picLocks noGrp="1" noChangeAspect="1"/>
          </p:cNvPicPr>
          <p:nvPr>
            <p:ph idx="1"/>
          </p:nvPr>
        </p:nvPicPr>
        <p:blipFill>
          <a:blip r:embed="rId5"/>
          <a:stretch>
            <a:fillRect/>
          </a:stretch>
        </p:blipFill>
        <p:spPr>
          <a:xfrm>
            <a:off x="603229" y="921507"/>
            <a:ext cx="6402214" cy="5009732"/>
          </a:xfrm>
          <a:prstGeom prst="rect">
            <a:avLst/>
          </a:prstGeom>
        </p:spPr>
      </p:pic>
      <p:sp>
        <p:nvSpPr>
          <p:cNvPr id="6" name="Footer Placeholder 5">
            <a:extLst>
              <a:ext uri="{FF2B5EF4-FFF2-40B4-BE49-F238E27FC236}">
                <a16:creationId xmlns:a16="http://schemas.microsoft.com/office/drawing/2014/main" id="{E17FA4C9-F6F7-3647-9A2A-3F125050DBBA}"/>
              </a:ext>
            </a:extLst>
          </p:cNvPr>
          <p:cNvSpPr>
            <a:spLocks noGrp="1"/>
          </p:cNvSpPr>
          <p:nvPr>
            <p:ph type="ftr" sz="quarter" idx="11"/>
          </p:nvPr>
        </p:nvSpPr>
        <p:spPr/>
        <p:txBody>
          <a:bodyPr/>
          <a:lstStyle/>
          <a:p>
            <a:r>
              <a:rPr lang="en-US"/>
              <a:t>Alanoud Alfagham,2021</a:t>
            </a:r>
          </a:p>
        </p:txBody>
      </p:sp>
    </p:spTree>
    <p:extLst>
      <p:ext uri="{BB962C8B-B14F-4D97-AF65-F5344CB8AC3E}">
        <p14:creationId xmlns:p14="http://schemas.microsoft.com/office/powerpoint/2010/main" val="4208932908"/>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Words>
  <Application>Microsoft Macintosh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Avenir Next LT Pro</vt:lpstr>
      <vt:lpstr>AvenirNext LT Pro Medium</vt:lpstr>
      <vt:lpstr>Calibri</vt:lpstr>
      <vt:lpstr>Sabon Next LT</vt:lpstr>
      <vt:lpstr>Times New Roman</vt:lpstr>
      <vt:lpstr>DappledVTI</vt:lpstr>
      <vt:lpstr>Noise pollution التلوث الضوضائي </vt:lpstr>
      <vt:lpstr>PowerPoint Presentation</vt:lpstr>
      <vt:lpstr>تقسم الأصوات الى:</vt:lpstr>
      <vt:lpstr>الموجات الصوتية Sound waves</vt:lpstr>
      <vt:lpstr>تركيب الاذن ووصول الصوت: فديو يوضح انتقال الموجات الصوتيه داخل الاذن</vt:lpstr>
      <vt:lpstr>قياس الصوت Measurement of Sound</vt:lpstr>
      <vt:lpstr>اهم مصادر التلوث الضوضائي</vt:lpstr>
      <vt:lpstr>اهم مصادر التلوث الضوضائي</vt:lpstr>
      <vt:lpstr>تأثيرات الضوضاء Effects of Noise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Noise pollution التلوث الضوضائي </dc:title>
  <dc:creator>Alanoud Talal Alfaghom</dc:creator>
  <cp:lastModifiedBy>Alanoud Talal Alfaghom</cp:lastModifiedBy>
  <cp:revision>1</cp:revision>
  <dcterms:created xsi:type="dcterms:W3CDTF">2021-03-16T15:26:24Z</dcterms:created>
  <dcterms:modified xsi:type="dcterms:W3CDTF">2021-03-16T15:27:21Z</dcterms:modified>
</cp:coreProperties>
</file>