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8E791-A78D-4CB0-B2FE-862F9549684A}" type="datetimeFigureOut">
              <a:rPr lang="en-US" smtClean="0"/>
              <a:t>23/2/2014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863A6-7315-46F8-A56D-25851DCF8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5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عرف</a:t>
            </a:r>
            <a:r>
              <a:rPr lang="ar-SA" baseline="0" dirty="0" smtClean="0"/>
              <a:t> الطلب، ثم اذكر الفرق بين الطلب الفعال والطلب الغير فعال، وماهو طلب السوق؟</a:t>
            </a:r>
            <a:endParaRPr lang="en-US" dirty="0" smtClean="0"/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863A6-7315-46F8-A56D-25851DCF89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18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FFD5-215F-45E7-98C8-B7CA2407486A}" type="datetimeFigureOut">
              <a:rPr lang="en-AU" smtClean="0"/>
              <a:t>23/02/2014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A78E-0875-47A6-B441-7137EB04AD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6162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FFD5-215F-45E7-98C8-B7CA2407486A}" type="datetimeFigureOut">
              <a:rPr lang="en-AU" smtClean="0"/>
              <a:t>23/02/2014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A78E-0875-47A6-B441-7137EB04AD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65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FFD5-215F-45E7-98C8-B7CA2407486A}" type="datetimeFigureOut">
              <a:rPr lang="en-AU" smtClean="0"/>
              <a:t>23/02/2014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A78E-0875-47A6-B441-7137EB04AD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2963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979D6-4506-40C5-9F40-DAA732B4F1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453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41AAB-8F80-4B83-B098-43BB58E504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23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C9119-B16C-49BC-B72B-40CAD34CD4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018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AECBD-8490-465D-81E5-0C87C00257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783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80546-D245-479B-B7E4-9D9F49CDBB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690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629C5-1710-48A4-A01E-199F615E2C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134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DF709-D07C-4F4E-B556-C69F8DF544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FFD5-215F-45E7-98C8-B7CA2407486A}" type="datetimeFigureOut">
              <a:rPr lang="en-AU" smtClean="0"/>
              <a:t>23/02/2014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A78E-0875-47A6-B441-7137EB04AD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657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FFD5-215F-45E7-98C8-B7CA2407486A}" type="datetimeFigureOut">
              <a:rPr lang="en-AU" smtClean="0"/>
              <a:t>23/02/2014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A78E-0875-47A6-B441-7137EB04AD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0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FFD5-215F-45E7-98C8-B7CA2407486A}" type="datetimeFigureOut">
              <a:rPr lang="en-AU" smtClean="0"/>
              <a:t>23/02/2014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A78E-0875-47A6-B441-7137EB04AD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046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FFD5-215F-45E7-98C8-B7CA2407486A}" type="datetimeFigureOut">
              <a:rPr lang="en-AU" smtClean="0"/>
              <a:t>23/02/2014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A78E-0875-47A6-B441-7137EB04AD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518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FFD5-215F-45E7-98C8-B7CA2407486A}" type="datetimeFigureOut">
              <a:rPr lang="en-AU" smtClean="0"/>
              <a:t>23/02/2014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A78E-0875-47A6-B441-7137EB04AD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596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FFD5-215F-45E7-98C8-B7CA2407486A}" type="datetimeFigureOut">
              <a:rPr lang="en-AU" smtClean="0"/>
              <a:t>23/02/2014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A78E-0875-47A6-B441-7137EB04AD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002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FFD5-215F-45E7-98C8-B7CA2407486A}" type="datetimeFigureOut">
              <a:rPr lang="en-AU" smtClean="0"/>
              <a:t>23/02/2014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A78E-0875-47A6-B441-7137EB04AD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835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FFD5-215F-45E7-98C8-B7CA2407486A}" type="datetimeFigureOut">
              <a:rPr lang="en-AU" smtClean="0"/>
              <a:t>23/02/2014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A78E-0875-47A6-B441-7137EB04AD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258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DFFD5-215F-45E7-98C8-B7CA2407486A}" type="datetimeFigureOut">
              <a:rPr lang="en-AU" smtClean="0"/>
              <a:t>23/02/2014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9A78E-0875-47A6-B441-7137EB04AD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910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3600" b="1" smtClean="0"/>
              <a:t>الطلب على المنتجات الزراعية</a:t>
            </a: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 smtClean="0"/>
              <a:t> Demand for Agricultural Products</a:t>
            </a:r>
            <a:endParaRPr lang="en-GB" sz="3600" b="1" smtClean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2800" b="1" smtClean="0"/>
              <a:t>تعريف الطلب: ”هو </a:t>
            </a:r>
            <a:r>
              <a:rPr lang="ar-SA" sz="2800" b="1" u="sng" smtClean="0"/>
              <a:t>الرغبة</a:t>
            </a:r>
            <a:r>
              <a:rPr lang="ar-SA" sz="2800" b="1" smtClean="0"/>
              <a:t> (المصحوبة </a:t>
            </a:r>
            <a:r>
              <a:rPr lang="ar-SA" sz="2800" b="1" u="sng" smtClean="0"/>
              <a:t>بالمقدرة</a:t>
            </a:r>
            <a:r>
              <a:rPr lang="ar-SA" sz="2800" b="1" smtClean="0"/>
              <a:t>) في شراء </a:t>
            </a:r>
            <a:r>
              <a:rPr lang="ar-SA" sz="2800" b="1" u="sng" smtClean="0"/>
              <a:t>كميات مختلفة</a:t>
            </a:r>
            <a:r>
              <a:rPr lang="ar-SA" sz="2800" b="1" smtClean="0"/>
              <a:t> من السلعة عند </a:t>
            </a:r>
            <a:r>
              <a:rPr lang="ar-SA" sz="2800" b="1" u="sng" smtClean="0"/>
              <a:t>أسعار مختلفة</a:t>
            </a:r>
            <a:r>
              <a:rPr lang="ar-SA" sz="2800" b="1" smtClean="0"/>
              <a:t> في </a:t>
            </a:r>
            <a:r>
              <a:rPr lang="ar-SA" sz="2800" b="1" u="sng" smtClean="0"/>
              <a:t>فترة زمنية معينة</a:t>
            </a:r>
            <a:r>
              <a:rPr lang="en-GB" sz="2800" b="1" u="sng" smtClean="0"/>
              <a:t> </a:t>
            </a:r>
            <a:r>
              <a:rPr lang="ar-SA" sz="2800" b="1" u="sng" smtClean="0"/>
              <a:t>”</a:t>
            </a:r>
          </a:p>
          <a:p>
            <a:pPr algn="r" rtl="1" eaLnBrk="1" hangingPunct="1">
              <a:defRPr/>
            </a:pPr>
            <a:r>
              <a:rPr lang="ar-SA" sz="2800" b="1" smtClean="0"/>
              <a:t>الطلب الفعّال </a:t>
            </a:r>
            <a:r>
              <a:rPr lang="en-US" sz="2800" b="1" i="1" smtClean="0"/>
              <a:t>Effective Demand</a:t>
            </a:r>
            <a:r>
              <a:rPr lang="ar-SA" sz="2800" b="1" smtClean="0"/>
              <a:t> على السلعة هو الرغبة </a:t>
            </a:r>
            <a:r>
              <a:rPr lang="en-US" sz="2800" b="1" i="1" smtClean="0"/>
              <a:t>Willing</a:t>
            </a:r>
            <a:r>
              <a:rPr lang="en-US" sz="2800" b="1" smtClean="0"/>
              <a:t> </a:t>
            </a:r>
            <a:r>
              <a:rPr lang="ar-SA" sz="2800" b="1" smtClean="0"/>
              <a:t> المعززة بالقدرة </a:t>
            </a:r>
            <a:r>
              <a:rPr lang="en-US" sz="2800" b="1" i="1" smtClean="0"/>
              <a:t>Ability</a:t>
            </a:r>
            <a:r>
              <a:rPr lang="ar-SA" sz="2800" b="1" smtClean="0"/>
              <a:t> على الشراء: وهذا هو الطلب الذي يهمنا كاقتصاديين.</a:t>
            </a:r>
            <a:endParaRPr lang="en-US" sz="2800" b="1" smtClean="0"/>
          </a:p>
          <a:p>
            <a:pPr algn="r" rtl="1" eaLnBrk="1" hangingPunct="1">
              <a:defRPr/>
            </a:pPr>
            <a:r>
              <a:rPr lang="ar-SA" sz="2800" b="1" smtClean="0"/>
              <a:t>أي أن الرغبة وحدها أو القدرة وحدها غير كافية لحدوث طلب فعّال اقتصاديا</a:t>
            </a:r>
          </a:p>
          <a:p>
            <a:pPr algn="r" rtl="1" eaLnBrk="1" hangingPunct="1">
              <a:defRPr/>
            </a:pPr>
            <a:r>
              <a:rPr lang="ar-SA" sz="2800" b="1" smtClean="0"/>
              <a:t>نفرق بين </a:t>
            </a:r>
            <a:r>
              <a:rPr lang="ar-SA" sz="2800" b="1" u="sng" smtClean="0"/>
              <a:t>طلب المستهلك (الفرد)</a:t>
            </a:r>
            <a:r>
              <a:rPr lang="ar-SA" sz="2800" b="1" smtClean="0"/>
              <a:t> و </a:t>
            </a:r>
            <a:r>
              <a:rPr lang="ar-SA" sz="2800" b="1" u="sng" smtClean="0"/>
              <a:t>طلب السوق: </a:t>
            </a:r>
            <a:r>
              <a:rPr lang="ar-SA" sz="2800" b="1" smtClean="0"/>
              <a:t>ما لعلاقة بينهما؟؟</a:t>
            </a:r>
            <a:endParaRPr lang="en-GB" sz="2800" b="1" smtClean="0"/>
          </a:p>
        </p:txBody>
      </p:sp>
    </p:spTree>
    <p:extLst>
      <p:ext uri="{BB962C8B-B14F-4D97-AF65-F5344CB8AC3E}">
        <p14:creationId xmlns:p14="http://schemas.microsoft.com/office/powerpoint/2010/main" val="577709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62000" indent="-762000" eaLnBrk="1" hangingPunct="1">
              <a:defRPr/>
            </a:pPr>
            <a:r>
              <a:rPr lang="ar-SA" sz="4000" b="1" smtClean="0"/>
              <a:t>(1) سعــر السلعة نفسها </a:t>
            </a:r>
            <a:br>
              <a:rPr lang="ar-SA" sz="4000" b="1" smtClean="0"/>
            </a:br>
            <a:r>
              <a:rPr lang="en-US" sz="4000" b="1" smtClean="0"/>
              <a:t>Own Price</a:t>
            </a:r>
            <a:endParaRPr lang="en-GB" sz="4000" b="1" smtClean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2400" b="1" dirty="0" smtClean="0"/>
              <a:t>يعتبر المحدد الرئيسي للطلب</a:t>
            </a:r>
            <a:endParaRPr lang="en-US" sz="2400" b="1" dirty="0" smtClean="0"/>
          </a:p>
          <a:p>
            <a:pPr algn="r" rtl="1" eaLnBrk="1" hangingPunct="1">
              <a:defRPr/>
            </a:pPr>
            <a:r>
              <a:rPr lang="ar-SA" sz="2400" b="1" dirty="0" smtClean="0"/>
              <a:t>من قانون الطلب: الكميات المطلوبة تختلف عكسياً مع السعر</a:t>
            </a:r>
          </a:p>
          <a:p>
            <a:pPr algn="r" rtl="1" eaLnBrk="1" hangingPunct="1">
              <a:defRPr/>
            </a:pPr>
            <a:r>
              <a:rPr lang="ar-SA" sz="2400" b="1" dirty="0" smtClean="0"/>
              <a:t>يسبب التحــرك على نفس منحنى الطلب</a:t>
            </a:r>
          </a:p>
          <a:p>
            <a:pPr algn="r" rtl="1" eaLnBrk="1" hangingPunct="1">
              <a:defRPr/>
            </a:pPr>
            <a:r>
              <a:rPr lang="ar-SA" sz="2400" b="1" dirty="0" smtClean="0"/>
              <a:t>هناك استثناءات </a:t>
            </a:r>
            <a:r>
              <a:rPr lang="ar-SA" sz="2400" b="1" u="sng" dirty="0" smtClean="0"/>
              <a:t>نادرة</a:t>
            </a:r>
            <a:r>
              <a:rPr lang="ar-SA" sz="2400" b="1" dirty="0" smtClean="0"/>
              <a:t> لقانون الطلب : مايعرف باستثناء أو تناقض جيفين </a:t>
            </a:r>
            <a:r>
              <a:rPr lang="en-US" sz="2400" b="1" i="1" dirty="0" err="1" smtClean="0"/>
              <a:t>Giffen’s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Paradox</a:t>
            </a:r>
            <a:r>
              <a:rPr lang="ar-SA" sz="2400" b="1" dirty="0" smtClean="0"/>
              <a:t> بالنسبة لبعض السلع الضرورية جداً للمستهلكين</a:t>
            </a:r>
            <a:r>
              <a:rPr lang="ar-SA" sz="2400" dirty="0" smtClean="0"/>
              <a:t> </a:t>
            </a:r>
            <a:endParaRPr lang="en-GB" sz="2400" dirty="0" smtClean="0"/>
          </a:p>
        </p:txBody>
      </p:sp>
      <p:sp>
        <p:nvSpPr>
          <p:cNvPr id="133125" name="Line 5"/>
          <p:cNvSpPr>
            <a:spLocks noChangeShapeType="1"/>
          </p:cNvSpPr>
          <p:nvPr/>
        </p:nvSpPr>
        <p:spPr bwMode="auto">
          <a:xfrm flipV="1">
            <a:off x="1116013" y="2133600"/>
            <a:ext cx="0" cy="302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126" name="Line 6"/>
          <p:cNvSpPr>
            <a:spLocks noChangeShapeType="1"/>
          </p:cNvSpPr>
          <p:nvPr/>
        </p:nvSpPr>
        <p:spPr bwMode="auto">
          <a:xfrm>
            <a:off x="1116013" y="5157788"/>
            <a:ext cx="2592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127" name="Line 7"/>
          <p:cNvSpPr>
            <a:spLocks noChangeShapeType="1"/>
          </p:cNvSpPr>
          <p:nvPr/>
        </p:nvSpPr>
        <p:spPr bwMode="auto">
          <a:xfrm>
            <a:off x="1476375" y="2420938"/>
            <a:ext cx="1943100" cy="2232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128" name="Line 8"/>
          <p:cNvSpPr>
            <a:spLocks noChangeShapeType="1"/>
          </p:cNvSpPr>
          <p:nvPr/>
        </p:nvSpPr>
        <p:spPr bwMode="auto">
          <a:xfrm>
            <a:off x="1116013" y="3357563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129" name="Line 9"/>
          <p:cNvSpPr>
            <a:spLocks noChangeShapeType="1"/>
          </p:cNvSpPr>
          <p:nvPr/>
        </p:nvSpPr>
        <p:spPr bwMode="auto">
          <a:xfrm>
            <a:off x="2339975" y="33575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130" name="Freeform 10"/>
          <p:cNvSpPr>
            <a:spLocks/>
          </p:cNvSpPr>
          <p:nvPr/>
        </p:nvSpPr>
        <p:spPr bwMode="auto">
          <a:xfrm>
            <a:off x="1096963" y="4022725"/>
            <a:ext cx="1760537" cy="23813"/>
          </a:xfrm>
          <a:custGeom>
            <a:avLst/>
            <a:gdLst>
              <a:gd name="T0" fmla="*/ 0 w 1109"/>
              <a:gd name="T1" fmla="*/ 2147483647 h 15"/>
              <a:gd name="T2" fmla="*/ 2147483647 w 1109"/>
              <a:gd name="T3" fmla="*/ 0 h 15"/>
              <a:gd name="T4" fmla="*/ 0 60000 65536"/>
              <a:gd name="T5" fmla="*/ 0 60000 65536"/>
              <a:gd name="T6" fmla="*/ 0 w 1109"/>
              <a:gd name="T7" fmla="*/ 0 h 15"/>
              <a:gd name="T8" fmla="*/ 1109 w 1109"/>
              <a:gd name="T9" fmla="*/ 15 h 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09" h="15">
                <a:moveTo>
                  <a:pt x="0" y="15"/>
                </a:moveTo>
                <a:lnTo>
                  <a:pt x="1109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131" name="Line 11"/>
          <p:cNvSpPr>
            <a:spLocks noChangeShapeType="1"/>
          </p:cNvSpPr>
          <p:nvPr/>
        </p:nvSpPr>
        <p:spPr bwMode="auto">
          <a:xfrm>
            <a:off x="2843213" y="4076700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132" name="Line 12"/>
          <p:cNvSpPr>
            <a:spLocks noChangeShapeType="1"/>
          </p:cNvSpPr>
          <p:nvPr/>
        </p:nvSpPr>
        <p:spPr bwMode="auto">
          <a:xfrm>
            <a:off x="1619250" y="2636838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133" name="Freeform 13"/>
          <p:cNvSpPr>
            <a:spLocks/>
          </p:cNvSpPr>
          <p:nvPr/>
        </p:nvSpPr>
        <p:spPr bwMode="auto">
          <a:xfrm>
            <a:off x="1117600" y="2606675"/>
            <a:ext cx="528638" cy="31750"/>
          </a:xfrm>
          <a:custGeom>
            <a:avLst/>
            <a:gdLst>
              <a:gd name="T0" fmla="*/ 2147483647 w 333"/>
              <a:gd name="T1" fmla="*/ 0 h 20"/>
              <a:gd name="T2" fmla="*/ 0 w 333"/>
              <a:gd name="T3" fmla="*/ 2147483647 h 20"/>
              <a:gd name="T4" fmla="*/ 0 60000 65536"/>
              <a:gd name="T5" fmla="*/ 0 60000 65536"/>
              <a:gd name="T6" fmla="*/ 0 w 333"/>
              <a:gd name="T7" fmla="*/ 0 h 20"/>
              <a:gd name="T8" fmla="*/ 333 w 333"/>
              <a:gd name="T9" fmla="*/ 20 h 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3" h="20">
                <a:moveTo>
                  <a:pt x="333" y="0"/>
                </a:moveTo>
                <a:lnTo>
                  <a:pt x="0" y="2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134" name="Line 14"/>
          <p:cNvSpPr>
            <a:spLocks noChangeShapeType="1"/>
          </p:cNvSpPr>
          <p:nvPr/>
        </p:nvSpPr>
        <p:spPr bwMode="auto">
          <a:xfrm>
            <a:off x="1331913" y="2636838"/>
            <a:ext cx="0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135" name="Line 15"/>
          <p:cNvSpPr>
            <a:spLocks noChangeShapeType="1"/>
          </p:cNvSpPr>
          <p:nvPr/>
        </p:nvSpPr>
        <p:spPr bwMode="auto">
          <a:xfrm>
            <a:off x="1476375" y="3357563"/>
            <a:ext cx="0" cy="7191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136" name="Line 16"/>
          <p:cNvSpPr>
            <a:spLocks noChangeShapeType="1"/>
          </p:cNvSpPr>
          <p:nvPr/>
        </p:nvSpPr>
        <p:spPr bwMode="auto">
          <a:xfrm>
            <a:off x="1835150" y="2636838"/>
            <a:ext cx="576263" cy="5762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137" name="Line 17"/>
          <p:cNvSpPr>
            <a:spLocks noChangeShapeType="1"/>
          </p:cNvSpPr>
          <p:nvPr/>
        </p:nvSpPr>
        <p:spPr bwMode="auto">
          <a:xfrm>
            <a:off x="2555875" y="3357563"/>
            <a:ext cx="431800" cy="50323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138" name="Text Box 18"/>
          <p:cNvSpPr txBox="1">
            <a:spLocks noChangeArrowheads="1"/>
          </p:cNvSpPr>
          <p:nvPr/>
        </p:nvSpPr>
        <p:spPr bwMode="auto">
          <a:xfrm>
            <a:off x="3635375" y="486886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  <a:endParaRPr lang="en-GB" altLang="ar-SA" sz="1800" b="1"/>
          </a:p>
        </p:txBody>
      </p:sp>
      <p:sp>
        <p:nvSpPr>
          <p:cNvPr id="133139" name="Text Box 19"/>
          <p:cNvSpPr txBox="1">
            <a:spLocks noChangeArrowheads="1"/>
          </p:cNvSpPr>
          <p:nvPr/>
        </p:nvSpPr>
        <p:spPr bwMode="auto">
          <a:xfrm>
            <a:off x="900113" y="18446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  <a:endParaRPr lang="en-GB" altLang="ar-SA" sz="1800" b="1"/>
          </a:p>
        </p:txBody>
      </p:sp>
      <p:sp>
        <p:nvSpPr>
          <p:cNvPr id="133140" name="Text Box 20"/>
          <p:cNvSpPr txBox="1">
            <a:spLocks noChangeArrowheads="1"/>
          </p:cNvSpPr>
          <p:nvPr/>
        </p:nvSpPr>
        <p:spPr bwMode="auto">
          <a:xfrm>
            <a:off x="468313" y="2708275"/>
            <a:ext cx="503237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/>
              <a:t>P1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/>
              <a:t>P2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ar-SA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/>
              <a:t>p3</a:t>
            </a:r>
            <a:endParaRPr lang="en-GB" altLang="ar-SA" sz="1800"/>
          </a:p>
        </p:txBody>
      </p:sp>
      <p:sp>
        <p:nvSpPr>
          <p:cNvPr id="133141" name="Text Box 21"/>
          <p:cNvSpPr txBox="1">
            <a:spLocks noChangeArrowheads="1"/>
          </p:cNvSpPr>
          <p:nvPr/>
        </p:nvSpPr>
        <p:spPr bwMode="auto">
          <a:xfrm>
            <a:off x="1619250" y="5229225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/>
              <a:t>q1     q2    q3   </a:t>
            </a:r>
            <a:endParaRPr lang="en-GB" altLang="ar-SA" sz="1800"/>
          </a:p>
        </p:txBody>
      </p:sp>
      <p:sp>
        <p:nvSpPr>
          <p:cNvPr id="133142" name="Line 22"/>
          <p:cNvSpPr>
            <a:spLocks noChangeShapeType="1"/>
          </p:cNvSpPr>
          <p:nvPr/>
        </p:nvSpPr>
        <p:spPr bwMode="auto">
          <a:xfrm flipH="1">
            <a:off x="2771775" y="3141663"/>
            <a:ext cx="2160588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145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62000" indent="-762000" eaLnBrk="1" hangingPunct="1">
              <a:defRPr/>
            </a:pPr>
            <a:r>
              <a:rPr lang="ar-SA" sz="4000" b="1" smtClean="0"/>
              <a:t>(2)  أسعار السلع البديلة</a:t>
            </a:r>
            <a:r>
              <a:rPr lang="en-GB" sz="4000" b="1" smtClean="0"/>
              <a:t> </a:t>
            </a:r>
            <a:br>
              <a:rPr lang="en-GB" sz="4000" b="1" smtClean="0"/>
            </a:br>
            <a:r>
              <a:rPr lang="en-GB" sz="4000" b="1" smtClean="0"/>
              <a:t>The Price of Substitute Goods</a:t>
            </a:r>
            <a:r>
              <a:rPr lang="en-GB" sz="4000" smtClean="0"/>
              <a:t> 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mtClean="0"/>
              <a:t>المقصود هنا أثر تغير اسعار السلعة ( </a:t>
            </a:r>
            <a:r>
              <a:rPr lang="en-US" smtClean="0"/>
              <a:t>X</a:t>
            </a:r>
            <a:r>
              <a:rPr lang="ar-SA" smtClean="0"/>
              <a:t> ) علي الكمبة المطلوبة من السلعة ( </a:t>
            </a:r>
            <a:r>
              <a:rPr lang="en-US" smtClean="0"/>
              <a:t>Y</a:t>
            </a:r>
            <a:r>
              <a:rPr lang="ar-SA" smtClean="0"/>
              <a:t> ).</a:t>
            </a:r>
          </a:p>
          <a:p>
            <a:pPr algn="r" rtl="1" eaLnBrk="1" hangingPunct="1">
              <a:defRPr/>
            </a:pPr>
            <a:r>
              <a:rPr lang="ar-SA" smtClean="0"/>
              <a:t>زيادة أسعار السلع البديلة ( </a:t>
            </a:r>
            <a:r>
              <a:rPr lang="en-US" smtClean="0"/>
              <a:t>X</a:t>
            </a:r>
            <a:r>
              <a:rPr lang="ar-SA" smtClean="0"/>
              <a:t> )</a:t>
            </a:r>
            <a:r>
              <a:rPr lang="en-US" smtClean="0"/>
              <a:t> </a:t>
            </a:r>
            <a:r>
              <a:rPr lang="ar-SA" smtClean="0"/>
              <a:t>يؤدي إلى اتجاه المستهلكين لزيادة استهلاكهم من السلعة ( </a:t>
            </a:r>
            <a:r>
              <a:rPr lang="en-US" smtClean="0"/>
              <a:t>Y</a:t>
            </a:r>
            <a:r>
              <a:rPr lang="ar-SA" smtClean="0"/>
              <a:t> ).</a:t>
            </a:r>
          </a:p>
          <a:p>
            <a:pPr algn="r" rtl="1" eaLnBrk="1" hangingPunct="1">
              <a:defRPr/>
            </a:pPr>
            <a:r>
              <a:rPr lang="ar-SA" smtClean="0"/>
              <a:t>هذا يؤدى إلى انتقال منحنى الطلب</a:t>
            </a:r>
            <a:r>
              <a:rPr lang="en-US" smtClean="0"/>
              <a:t>(Y) </a:t>
            </a:r>
            <a:r>
              <a:rPr lang="ar-SA" smtClean="0"/>
              <a:t> إلى اليمين وإلى أعلا والعكس صحيح (في حالة نقص السعر).</a:t>
            </a:r>
            <a:endParaRPr lang="en-US" smtClean="0"/>
          </a:p>
          <a:p>
            <a:pPr algn="r" rtl="1" eaLnBrk="1" hangingPunct="1">
              <a:defRPr/>
            </a:pPr>
            <a:r>
              <a:rPr lang="ar-SA" smtClean="0"/>
              <a:t>يمكن توضيح ذلك بيانيا كالآتي:</a:t>
            </a:r>
            <a:r>
              <a:rPr lang="en-GB" smtClean="0"/>
              <a:t> </a:t>
            </a:r>
            <a:endParaRPr lang="ar-SA" smtClean="0"/>
          </a:p>
          <a:p>
            <a:pPr algn="r" rtl="1" eaLnBrk="1" hangingPunct="1">
              <a:defRPr/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8695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ar-SA" sz="4000" b="1" smtClean="0"/>
              <a:t>أسعار السلع البديلة</a:t>
            </a:r>
            <a:endParaRPr lang="en-US" sz="4000" b="1" smtClean="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458200" cy="5181600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smtClean="0"/>
              <a:t>الكمية المطلوبة من سمك الهامور / سمك الشعري</a:t>
            </a:r>
          </a:p>
          <a:p>
            <a:pPr algn="r" rtl="1" eaLnBrk="1" hangingPunct="1">
              <a:defRPr/>
            </a:pPr>
            <a:r>
              <a:rPr lang="ar-SA" smtClean="0"/>
              <a:t>لاحظ </a:t>
            </a:r>
            <a:r>
              <a:rPr lang="ar-SA" u="sng" smtClean="0"/>
              <a:t>انتقال</a:t>
            </a:r>
            <a:r>
              <a:rPr lang="ar-SA" smtClean="0"/>
              <a:t>  منحني الطلب</a:t>
            </a:r>
            <a:endParaRPr lang="en-US" smtClean="0"/>
          </a:p>
        </p:txBody>
      </p:sp>
      <p:sp>
        <p:nvSpPr>
          <p:cNvPr id="135172" name="Line 4"/>
          <p:cNvSpPr>
            <a:spLocks noChangeShapeType="1"/>
          </p:cNvSpPr>
          <p:nvPr/>
        </p:nvSpPr>
        <p:spPr bwMode="auto">
          <a:xfrm>
            <a:off x="914400" y="23622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35173" name="Line 5"/>
          <p:cNvSpPr>
            <a:spLocks noChangeShapeType="1"/>
          </p:cNvSpPr>
          <p:nvPr/>
        </p:nvSpPr>
        <p:spPr bwMode="auto">
          <a:xfrm>
            <a:off x="914400" y="5638800"/>
            <a:ext cx="533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35174" name="Line 6"/>
          <p:cNvSpPr>
            <a:spLocks noChangeShapeType="1"/>
          </p:cNvSpPr>
          <p:nvPr/>
        </p:nvSpPr>
        <p:spPr bwMode="auto">
          <a:xfrm>
            <a:off x="1143000" y="3200400"/>
            <a:ext cx="3505200" cy="213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35175" name="Line 7"/>
          <p:cNvSpPr>
            <a:spLocks noChangeShapeType="1"/>
          </p:cNvSpPr>
          <p:nvPr/>
        </p:nvSpPr>
        <p:spPr bwMode="auto">
          <a:xfrm>
            <a:off x="1676400" y="2362200"/>
            <a:ext cx="3505200" cy="2209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35176" name="Line 8"/>
          <p:cNvSpPr>
            <a:spLocks noChangeShapeType="1"/>
          </p:cNvSpPr>
          <p:nvPr/>
        </p:nvSpPr>
        <p:spPr bwMode="auto">
          <a:xfrm>
            <a:off x="914400" y="38862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35177" name="Line 9"/>
          <p:cNvSpPr>
            <a:spLocks noChangeShapeType="1"/>
          </p:cNvSpPr>
          <p:nvPr/>
        </p:nvSpPr>
        <p:spPr bwMode="auto">
          <a:xfrm>
            <a:off x="4038600" y="3886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1066800" y="2743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  <a:r>
              <a:rPr lang="en-US" altLang="ar-SA" sz="1800" b="1" baseline="-25000"/>
              <a:t>0</a:t>
            </a:r>
            <a:endParaRPr lang="en-US" altLang="ar-SA" sz="1800" b="1"/>
          </a:p>
        </p:txBody>
      </p:sp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4267200" y="52578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  <a:r>
              <a:rPr lang="en-US" altLang="ar-SA" sz="1800" b="1" baseline="-25000"/>
              <a:t>0</a:t>
            </a:r>
            <a:endParaRPr lang="en-US" altLang="ar-SA" sz="1800" b="1"/>
          </a:p>
        </p:txBody>
      </p:sp>
      <p:sp>
        <p:nvSpPr>
          <p:cNvPr id="135180" name="Text Box 12"/>
          <p:cNvSpPr txBox="1">
            <a:spLocks noChangeArrowheads="1"/>
          </p:cNvSpPr>
          <p:nvPr/>
        </p:nvSpPr>
        <p:spPr bwMode="auto">
          <a:xfrm>
            <a:off x="1965325" y="2322513"/>
            <a:ext cx="433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  <a:r>
              <a:rPr lang="en-US" altLang="ar-SA" sz="1800" b="1" baseline="-25000"/>
              <a:t>1</a:t>
            </a:r>
            <a:endParaRPr lang="en-US" altLang="ar-SA" sz="1800" b="1"/>
          </a:p>
        </p:txBody>
      </p:sp>
      <p:sp>
        <p:nvSpPr>
          <p:cNvPr id="135181" name="Text Box 13"/>
          <p:cNvSpPr txBox="1">
            <a:spLocks noChangeArrowheads="1"/>
          </p:cNvSpPr>
          <p:nvPr/>
        </p:nvSpPr>
        <p:spPr bwMode="auto">
          <a:xfrm>
            <a:off x="5181600" y="44196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  <a:r>
              <a:rPr lang="en-US" altLang="ar-SA" sz="1800" b="1" baseline="-25000"/>
              <a:t>1</a:t>
            </a:r>
            <a:endParaRPr lang="en-US" altLang="ar-SA" sz="1800" b="1"/>
          </a:p>
        </p:txBody>
      </p:sp>
      <p:sp>
        <p:nvSpPr>
          <p:cNvPr id="135182" name="Line 14"/>
          <p:cNvSpPr>
            <a:spLocks noChangeShapeType="1"/>
          </p:cNvSpPr>
          <p:nvPr/>
        </p:nvSpPr>
        <p:spPr bwMode="auto">
          <a:xfrm>
            <a:off x="1524000" y="3429000"/>
            <a:ext cx="17526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cxnSp>
        <p:nvCxnSpPr>
          <p:cNvPr id="135183" name="AutoShape 15"/>
          <p:cNvCxnSpPr>
            <a:cxnSpLocks noChangeShapeType="1"/>
            <a:stCxn id="135175" idx="0"/>
            <a:endCxn id="135175" idx="0"/>
          </p:cNvCxnSpPr>
          <p:nvPr/>
        </p:nvCxnSpPr>
        <p:spPr bwMode="auto">
          <a:xfrm>
            <a:off x="1676400" y="23622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5184" name="Line 16"/>
          <p:cNvSpPr>
            <a:spLocks noChangeShapeType="1"/>
          </p:cNvSpPr>
          <p:nvPr/>
        </p:nvSpPr>
        <p:spPr bwMode="auto">
          <a:xfrm flipH="1">
            <a:off x="4419600" y="3733800"/>
            <a:ext cx="1066800" cy="304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35185" name="Text Box 17"/>
          <p:cNvSpPr txBox="1">
            <a:spLocks noChangeArrowheads="1"/>
          </p:cNvSpPr>
          <p:nvPr/>
        </p:nvSpPr>
        <p:spPr bwMode="auto">
          <a:xfrm>
            <a:off x="5562600" y="3430588"/>
            <a:ext cx="2281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>
                <a:latin typeface="Times New Roman" pitchFamily="18" charset="0"/>
                <a:cs typeface="Times New Roman" pitchFamily="18" charset="0"/>
              </a:rPr>
              <a:t>سعر الهامور = 20رس/رطل</a:t>
            </a:r>
            <a:endParaRPr lang="en-US" altLang="ar-SA" sz="1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186" name="Line 18"/>
          <p:cNvSpPr>
            <a:spLocks noChangeShapeType="1"/>
          </p:cNvSpPr>
          <p:nvPr/>
        </p:nvSpPr>
        <p:spPr bwMode="auto">
          <a:xfrm flipV="1">
            <a:off x="4572000" y="5105400"/>
            <a:ext cx="1066800" cy="76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35187" name="Text Box 19"/>
          <p:cNvSpPr txBox="1">
            <a:spLocks noChangeArrowheads="1"/>
          </p:cNvSpPr>
          <p:nvPr/>
        </p:nvSpPr>
        <p:spPr bwMode="auto">
          <a:xfrm>
            <a:off x="5622925" y="4838700"/>
            <a:ext cx="2338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>
                <a:latin typeface="Times New Roman" pitchFamily="18" charset="0"/>
                <a:cs typeface="Times New Roman" pitchFamily="18" charset="0"/>
              </a:rPr>
              <a:t>سعر الهامور =10رس / رطل</a:t>
            </a:r>
            <a:endParaRPr lang="en-US" altLang="ar-SA" sz="1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188" name="Text Box 20"/>
          <p:cNvSpPr txBox="1">
            <a:spLocks noChangeArrowheads="1"/>
          </p:cNvSpPr>
          <p:nvPr/>
        </p:nvSpPr>
        <p:spPr bwMode="auto">
          <a:xfrm>
            <a:off x="6232525" y="567531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</a:p>
        </p:txBody>
      </p:sp>
      <p:sp>
        <p:nvSpPr>
          <p:cNvPr id="135189" name="Text Box 21"/>
          <p:cNvSpPr txBox="1">
            <a:spLocks noChangeArrowheads="1"/>
          </p:cNvSpPr>
          <p:nvPr/>
        </p:nvSpPr>
        <p:spPr bwMode="auto">
          <a:xfrm>
            <a:off x="228600" y="2209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</a:p>
        </p:txBody>
      </p:sp>
      <p:sp>
        <p:nvSpPr>
          <p:cNvPr id="135190" name="Text Box 22"/>
          <p:cNvSpPr txBox="1">
            <a:spLocks noChangeArrowheads="1"/>
          </p:cNvSpPr>
          <p:nvPr/>
        </p:nvSpPr>
        <p:spPr bwMode="auto">
          <a:xfrm>
            <a:off x="228600" y="3733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12</a:t>
            </a:r>
          </a:p>
        </p:txBody>
      </p:sp>
      <p:sp>
        <p:nvSpPr>
          <p:cNvPr id="135191" name="Line 23"/>
          <p:cNvSpPr>
            <a:spLocks noChangeShapeType="1"/>
          </p:cNvSpPr>
          <p:nvPr/>
        </p:nvSpPr>
        <p:spPr bwMode="auto">
          <a:xfrm>
            <a:off x="2209800" y="3886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35192" name="Text Box 24"/>
          <p:cNvSpPr txBox="1">
            <a:spLocks noChangeArrowheads="1"/>
          </p:cNvSpPr>
          <p:nvPr/>
        </p:nvSpPr>
        <p:spPr bwMode="auto">
          <a:xfrm>
            <a:off x="2590800" y="6019800"/>
            <a:ext cx="2206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كمية الشعري رطل / اسبوع</a:t>
            </a:r>
            <a:endParaRPr lang="en-US" altLang="ar-SA" sz="1800" b="1"/>
          </a:p>
        </p:txBody>
      </p:sp>
      <p:sp>
        <p:nvSpPr>
          <p:cNvPr id="135193" name="Text Box 25"/>
          <p:cNvSpPr txBox="1">
            <a:spLocks noChangeArrowheads="1"/>
          </p:cNvSpPr>
          <p:nvPr/>
        </p:nvSpPr>
        <p:spPr bwMode="auto">
          <a:xfrm>
            <a:off x="1981200" y="5638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10</a:t>
            </a:r>
          </a:p>
        </p:txBody>
      </p:sp>
      <p:sp>
        <p:nvSpPr>
          <p:cNvPr id="135194" name="Text Box 26"/>
          <p:cNvSpPr txBox="1">
            <a:spLocks noChangeArrowheads="1"/>
          </p:cNvSpPr>
          <p:nvPr/>
        </p:nvSpPr>
        <p:spPr bwMode="auto">
          <a:xfrm>
            <a:off x="3946525" y="55991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644538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b="1" smtClean="0"/>
              <a:t>(3) أسعار السلع المكملة</a:t>
            </a:r>
            <a:endParaRPr lang="en-US" b="1" smtClean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mtClean="0"/>
              <a:t>زيادة أسعار السلع المكملة ( </a:t>
            </a:r>
            <a:r>
              <a:rPr lang="en-US" smtClean="0"/>
              <a:t>X</a:t>
            </a:r>
            <a:r>
              <a:rPr lang="ar-SA" smtClean="0"/>
              <a:t> )</a:t>
            </a:r>
            <a:r>
              <a:rPr lang="en-US" smtClean="0"/>
              <a:t> </a:t>
            </a:r>
            <a:r>
              <a:rPr lang="ar-SA" smtClean="0"/>
              <a:t>يؤدي إلى اتجاه المستهلكين لخفض استهلاكهم من السلعة ( </a:t>
            </a:r>
            <a:r>
              <a:rPr lang="en-US" smtClean="0"/>
              <a:t>Y</a:t>
            </a:r>
            <a:r>
              <a:rPr lang="ar-SA" smtClean="0"/>
              <a:t> ).</a:t>
            </a:r>
          </a:p>
          <a:p>
            <a:pPr algn="r" rtl="1" eaLnBrk="1" hangingPunct="1">
              <a:defRPr/>
            </a:pPr>
            <a:r>
              <a:rPr lang="ar-SA" smtClean="0"/>
              <a:t>هذا يؤدى إلى انتقال منحنى الطلب </a:t>
            </a:r>
            <a:r>
              <a:rPr lang="en-US" smtClean="0"/>
              <a:t>(Y)</a:t>
            </a:r>
            <a:r>
              <a:rPr lang="ar-SA" smtClean="0"/>
              <a:t>إلى اليسار وإلى أسفل والعكس صحيح (في حالة نقص السعر).</a:t>
            </a:r>
          </a:p>
          <a:p>
            <a:pPr algn="r" rtl="1" eaLnBrk="1" hangingPunct="1">
              <a:defRPr/>
            </a:pPr>
            <a:r>
              <a:rPr lang="ar-SA" smtClean="0"/>
              <a:t>يمكن توضيح ذلك بيانيا كالآتي:</a:t>
            </a:r>
            <a:endParaRPr lang="en-US" smtClean="0"/>
          </a:p>
          <a:p>
            <a:pPr algn="r" rtl="1"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3772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ar-SA" sz="4000" b="1" smtClean="0"/>
              <a:t>(3) أسعار السلع المكملة بيانيا</a:t>
            </a:r>
            <a:endParaRPr lang="en-US" sz="4000" b="1" smtClean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458200" cy="5181600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smtClean="0"/>
              <a:t>كمية الكتشب المطلوبة عند أسعار مختلفة لـ: شرائح البطاطس</a:t>
            </a:r>
            <a:endParaRPr lang="en-US" smtClean="0"/>
          </a:p>
        </p:txBody>
      </p:sp>
      <p:sp>
        <p:nvSpPr>
          <p:cNvPr id="137220" name="Line 4"/>
          <p:cNvSpPr>
            <a:spLocks noChangeShapeType="1"/>
          </p:cNvSpPr>
          <p:nvPr/>
        </p:nvSpPr>
        <p:spPr bwMode="auto">
          <a:xfrm>
            <a:off x="914400" y="23622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37221" name="Line 5"/>
          <p:cNvSpPr>
            <a:spLocks noChangeShapeType="1"/>
          </p:cNvSpPr>
          <p:nvPr/>
        </p:nvSpPr>
        <p:spPr bwMode="auto">
          <a:xfrm>
            <a:off x="914400" y="5638800"/>
            <a:ext cx="533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37222" name="Line 6"/>
          <p:cNvSpPr>
            <a:spLocks noChangeShapeType="1"/>
          </p:cNvSpPr>
          <p:nvPr/>
        </p:nvSpPr>
        <p:spPr bwMode="auto">
          <a:xfrm>
            <a:off x="1143000" y="3200400"/>
            <a:ext cx="3505200" cy="213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37223" name="Line 7"/>
          <p:cNvSpPr>
            <a:spLocks noChangeShapeType="1"/>
          </p:cNvSpPr>
          <p:nvPr/>
        </p:nvSpPr>
        <p:spPr bwMode="auto">
          <a:xfrm>
            <a:off x="1676400" y="2362200"/>
            <a:ext cx="3505200" cy="2209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37224" name="Line 8"/>
          <p:cNvSpPr>
            <a:spLocks noChangeShapeType="1"/>
          </p:cNvSpPr>
          <p:nvPr/>
        </p:nvSpPr>
        <p:spPr bwMode="auto">
          <a:xfrm>
            <a:off x="914400" y="38862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37225" name="Line 9"/>
          <p:cNvSpPr>
            <a:spLocks noChangeShapeType="1"/>
          </p:cNvSpPr>
          <p:nvPr/>
        </p:nvSpPr>
        <p:spPr bwMode="auto">
          <a:xfrm>
            <a:off x="4038600" y="3886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1066800" y="2743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  <a:r>
              <a:rPr lang="en-US" altLang="ar-SA" sz="1800" b="1" baseline="-25000"/>
              <a:t>0</a:t>
            </a:r>
            <a:endParaRPr lang="en-US" altLang="ar-SA" sz="1800" b="1"/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4267200" y="52578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  <a:r>
              <a:rPr lang="en-US" altLang="ar-SA" sz="1800" b="1" baseline="-25000"/>
              <a:t>0</a:t>
            </a:r>
            <a:endParaRPr lang="en-US" altLang="ar-SA" sz="1800" b="1"/>
          </a:p>
        </p:txBody>
      </p:sp>
      <p:sp>
        <p:nvSpPr>
          <p:cNvPr id="137228" name="Text Box 12"/>
          <p:cNvSpPr txBox="1">
            <a:spLocks noChangeArrowheads="1"/>
          </p:cNvSpPr>
          <p:nvPr/>
        </p:nvSpPr>
        <p:spPr bwMode="auto">
          <a:xfrm>
            <a:off x="1965325" y="2322513"/>
            <a:ext cx="433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  <a:r>
              <a:rPr lang="en-US" altLang="ar-SA" sz="1800" b="1" baseline="-25000"/>
              <a:t>1</a:t>
            </a:r>
            <a:endParaRPr lang="en-US" altLang="ar-SA" sz="1800" b="1"/>
          </a:p>
        </p:txBody>
      </p:sp>
      <p:sp>
        <p:nvSpPr>
          <p:cNvPr id="137229" name="Text Box 13"/>
          <p:cNvSpPr txBox="1">
            <a:spLocks noChangeArrowheads="1"/>
          </p:cNvSpPr>
          <p:nvPr/>
        </p:nvSpPr>
        <p:spPr bwMode="auto">
          <a:xfrm>
            <a:off x="5181600" y="44196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  <a:r>
              <a:rPr lang="en-US" altLang="ar-SA" sz="1800" b="1" baseline="-25000"/>
              <a:t>1</a:t>
            </a:r>
            <a:endParaRPr lang="en-US" altLang="ar-SA" sz="1800" b="1"/>
          </a:p>
        </p:txBody>
      </p:sp>
      <p:sp>
        <p:nvSpPr>
          <p:cNvPr id="137230" name="Line 14"/>
          <p:cNvSpPr>
            <a:spLocks noChangeShapeType="1"/>
          </p:cNvSpPr>
          <p:nvPr/>
        </p:nvSpPr>
        <p:spPr bwMode="auto">
          <a:xfrm>
            <a:off x="1524000" y="3429000"/>
            <a:ext cx="17526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cxnSp>
        <p:nvCxnSpPr>
          <p:cNvPr id="137231" name="AutoShape 15"/>
          <p:cNvCxnSpPr>
            <a:cxnSpLocks noChangeShapeType="1"/>
            <a:stCxn id="137223" idx="0"/>
            <a:endCxn id="137223" idx="0"/>
          </p:cNvCxnSpPr>
          <p:nvPr/>
        </p:nvCxnSpPr>
        <p:spPr bwMode="auto">
          <a:xfrm>
            <a:off x="1676400" y="23622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7232" name="Line 16"/>
          <p:cNvSpPr>
            <a:spLocks noChangeShapeType="1"/>
          </p:cNvSpPr>
          <p:nvPr/>
        </p:nvSpPr>
        <p:spPr bwMode="auto">
          <a:xfrm flipH="1">
            <a:off x="4419600" y="3733800"/>
            <a:ext cx="1066800" cy="304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37233" name="Text Box 17"/>
          <p:cNvSpPr txBox="1">
            <a:spLocks noChangeArrowheads="1"/>
          </p:cNvSpPr>
          <p:nvPr/>
        </p:nvSpPr>
        <p:spPr bwMode="auto">
          <a:xfrm>
            <a:off x="5562600" y="3430588"/>
            <a:ext cx="2425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>
                <a:latin typeface="Times New Roman" pitchFamily="18" charset="0"/>
                <a:cs typeface="Times New Roman" pitchFamily="18" charset="0"/>
              </a:rPr>
              <a:t>سعر البطاطس = 1 رس / كيلو</a:t>
            </a:r>
            <a:endParaRPr lang="en-US" altLang="ar-SA" sz="1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234" name="Line 18"/>
          <p:cNvSpPr>
            <a:spLocks noChangeShapeType="1"/>
          </p:cNvSpPr>
          <p:nvPr/>
        </p:nvSpPr>
        <p:spPr bwMode="auto">
          <a:xfrm flipV="1">
            <a:off x="4572000" y="5105400"/>
            <a:ext cx="1066800" cy="76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37235" name="Text Box 20"/>
          <p:cNvSpPr txBox="1">
            <a:spLocks noChangeArrowheads="1"/>
          </p:cNvSpPr>
          <p:nvPr/>
        </p:nvSpPr>
        <p:spPr bwMode="auto">
          <a:xfrm>
            <a:off x="6232525" y="567531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</a:p>
        </p:txBody>
      </p:sp>
      <p:sp>
        <p:nvSpPr>
          <p:cNvPr id="137236" name="Text Box 21"/>
          <p:cNvSpPr txBox="1">
            <a:spLocks noChangeArrowheads="1"/>
          </p:cNvSpPr>
          <p:nvPr/>
        </p:nvSpPr>
        <p:spPr bwMode="auto">
          <a:xfrm>
            <a:off x="228600" y="2286000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رس</a:t>
            </a:r>
            <a:endParaRPr lang="en-US" altLang="ar-SA" sz="1800" b="1"/>
          </a:p>
        </p:txBody>
      </p:sp>
      <p:sp>
        <p:nvSpPr>
          <p:cNvPr id="137237" name="Text Box 22"/>
          <p:cNvSpPr txBox="1">
            <a:spLocks noChangeArrowheads="1"/>
          </p:cNvSpPr>
          <p:nvPr/>
        </p:nvSpPr>
        <p:spPr bwMode="auto">
          <a:xfrm>
            <a:off x="228600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5</a:t>
            </a:r>
          </a:p>
        </p:txBody>
      </p:sp>
      <p:sp>
        <p:nvSpPr>
          <p:cNvPr id="137238" name="Line 23"/>
          <p:cNvSpPr>
            <a:spLocks noChangeShapeType="1"/>
          </p:cNvSpPr>
          <p:nvPr/>
        </p:nvSpPr>
        <p:spPr bwMode="auto">
          <a:xfrm>
            <a:off x="2209800" y="3886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37239" name="Text Box 24"/>
          <p:cNvSpPr txBox="1">
            <a:spLocks noChangeArrowheads="1"/>
          </p:cNvSpPr>
          <p:nvPr/>
        </p:nvSpPr>
        <p:spPr bwMode="auto">
          <a:xfrm>
            <a:off x="2590800" y="6019800"/>
            <a:ext cx="2152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كمية الكتشب كيلو / اسبوع</a:t>
            </a:r>
            <a:endParaRPr lang="en-US" altLang="ar-SA" sz="1800" b="1"/>
          </a:p>
        </p:txBody>
      </p:sp>
      <p:sp>
        <p:nvSpPr>
          <p:cNvPr id="137240" name="Text Box 25"/>
          <p:cNvSpPr txBox="1">
            <a:spLocks noChangeArrowheads="1"/>
          </p:cNvSpPr>
          <p:nvPr/>
        </p:nvSpPr>
        <p:spPr bwMode="auto">
          <a:xfrm>
            <a:off x="1981200" y="56388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100</a:t>
            </a:r>
          </a:p>
        </p:txBody>
      </p:sp>
      <p:sp>
        <p:nvSpPr>
          <p:cNvPr id="137241" name="Text Box 26"/>
          <p:cNvSpPr txBox="1">
            <a:spLocks noChangeArrowheads="1"/>
          </p:cNvSpPr>
          <p:nvPr/>
        </p:nvSpPr>
        <p:spPr bwMode="auto">
          <a:xfrm>
            <a:off x="3946525" y="5599113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150</a:t>
            </a:r>
          </a:p>
        </p:txBody>
      </p:sp>
      <p:sp>
        <p:nvSpPr>
          <p:cNvPr id="137242" name="Text Box 28"/>
          <p:cNvSpPr txBox="1">
            <a:spLocks noChangeArrowheads="1"/>
          </p:cNvSpPr>
          <p:nvPr/>
        </p:nvSpPr>
        <p:spPr bwMode="auto">
          <a:xfrm>
            <a:off x="5651500" y="4724400"/>
            <a:ext cx="2425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>
                <a:latin typeface="Times New Roman" pitchFamily="18" charset="0"/>
                <a:cs typeface="Times New Roman" pitchFamily="18" charset="0"/>
              </a:rPr>
              <a:t>سعر البطاطس = 3 رس / كيلو</a:t>
            </a:r>
            <a:endParaRPr lang="en-US" altLang="ar-SA" sz="18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985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4000" b="1" smtClean="0"/>
              <a:t>(4) الدخــل </a:t>
            </a:r>
            <a:r>
              <a:rPr lang="en-US" sz="4000" b="1" smtClean="0"/>
              <a:t/>
            </a:r>
            <a:br>
              <a:rPr lang="en-US" sz="4000" b="1" smtClean="0"/>
            </a:br>
            <a:r>
              <a:rPr lang="en-GB" sz="4000" b="1" smtClean="0"/>
              <a:t> Income</a:t>
            </a:r>
            <a:r>
              <a:rPr lang="en-US" sz="4000" b="1" smtClean="0"/>
              <a:t> (I)</a:t>
            </a:r>
            <a:r>
              <a:rPr lang="en-US" sz="4000" smtClean="0"/>
              <a:t> 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mtClean="0"/>
              <a:t>زيادة (نقص) الدخل يؤدي إلى انتقال منحنى الطلب جهة اليمين (اليسار). </a:t>
            </a:r>
            <a:endParaRPr lang="en-US" smtClean="0"/>
          </a:p>
        </p:txBody>
      </p:sp>
      <p:sp>
        <p:nvSpPr>
          <p:cNvPr id="138244" name="Line 5"/>
          <p:cNvSpPr>
            <a:spLocks noChangeShapeType="1"/>
          </p:cNvSpPr>
          <p:nvPr/>
        </p:nvSpPr>
        <p:spPr bwMode="auto">
          <a:xfrm flipV="1">
            <a:off x="1547813" y="2636838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8245" name="Line 6"/>
          <p:cNvSpPr>
            <a:spLocks noChangeShapeType="1"/>
          </p:cNvSpPr>
          <p:nvPr/>
        </p:nvSpPr>
        <p:spPr bwMode="auto">
          <a:xfrm>
            <a:off x="1547813" y="5516563"/>
            <a:ext cx="46085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8246" name="Line 7"/>
          <p:cNvSpPr>
            <a:spLocks noChangeShapeType="1"/>
          </p:cNvSpPr>
          <p:nvPr/>
        </p:nvSpPr>
        <p:spPr bwMode="auto">
          <a:xfrm>
            <a:off x="1835150" y="2924175"/>
            <a:ext cx="2160588" cy="2160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8247" name="Line 8"/>
          <p:cNvSpPr>
            <a:spLocks noChangeShapeType="1"/>
          </p:cNvSpPr>
          <p:nvPr/>
        </p:nvSpPr>
        <p:spPr bwMode="auto">
          <a:xfrm>
            <a:off x="2627313" y="2565400"/>
            <a:ext cx="2089150" cy="2016125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8248" name="Line 9"/>
          <p:cNvSpPr>
            <a:spLocks noChangeShapeType="1"/>
          </p:cNvSpPr>
          <p:nvPr/>
        </p:nvSpPr>
        <p:spPr bwMode="auto">
          <a:xfrm>
            <a:off x="3635375" y="2349500"/>
            <a:ext cx="2808288" cy="25193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8249" name="Line 10"/>
          <p:cNvSpPr>
            <a:spLocks noChangeShapeType="1"/>
          </p:cNvSpPr>
          <p:nvPr/>
        </p:nvSpPr>
        <p:spPr bwMode="auto">
          <a:xfrm>
            <a:off x="1547813" y="3573463"/>
            <a:ext cx="34559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8250" name="Line 11"/>
          <p:cNvSpPr>
            <a:spLocks noChangeShapeType="1"/>
          </p:cNvSpPr>
          <p:nvPr/>
        </p:nvSpPr>
        <p:spPr bwMode="auto">
          <a:xfrm>
            <a:off x="2484438" y="3573463"/>
            <a:ext cx="0" cy="1943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8251" name="Line 12"/>
          <p:cNvSpPr>
            <a:spLocks noChangeShapeType="1"/>
          </p:cNvSpPr>
          <p:nvPr/>
        </p:nvSpPr>
        <p:spPr bwMode="auto">
          <a:xfrm>
            <a:off x="3635375" y="3573463"/>
            <a:ext cx="0" cy="1943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8252" name="Freeform 13"/>
          <p:cNvSpPr>
            <a:spLocks/>
          </p:cNvSpPr>
          <p:nvPr/>
        </p:nvSpPr>
        <p:spPr bwMode="auto">
          <a:xfrm>
            <a:off x="4978400" y="3556000"/>
            <a:ext cx="42863" cy="1944688"/>
          </a:xfrm>
          <a:custGeom>
            <a:avLst/>
            <a:gdLst>
              <a:gd name="T0" fmla="*/ 0 w 27"/>
              <a:gd name="T1" fmla="*/ 0 h 1225"/>
              <a:gd name="T2" fmla="*/ 2147483647 w 27"/>
              <a:gd name="T3" fmla="*/ 2147483647 h 1225"/>
              <a:gd name="T4" fmla="*/ 0 60000 65536"/>
              <a:gd name="T5" fmla="*/ 0 60000 65536"/>
              <a:gd name="T6" fmla="*/ 0 w 27"/>
              <a:gd name="T7" fmla="*/ 0 h 1225"/>
              <a:gd name="T8" fmla="*/ 27 w 27"/>
              <a:gd name="T9" fmla="*/ 1225 h 12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" h="1225">
                <a:moveTo>
                  <a:pt x="0" y="0"/>
                </a:moveTo>
                <a:lnTo>
                  <a:pt x="27" y="1225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8253" name="Text Box 14"/>
          <p:cNvSpPr txBox="1">
            <a:spLocks noChangeArrowheads="1"/>
          </p:cNvSpPr>
          <p:nvPr/>
        </p:nvSpPr>
        <p:spPr bwMode="auto">
          <a:xfrm>
            <a:off x="1692275" y="2565400"/>
            <a:ext cx="935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/>
              <a:t>D2 (I</a:t>
            </a:r>
            <a:r>
              <a:rPr lang="en-US" altLang="ar-SA" sz="1800" b="1" baseline="-25000"/>
              <a:t>2</a:t>
            </a:r>
            <a:r>
              <a:rPr lang="en-US" altLang="ar-SA" sz="1800" b="1"/>
              <a:t>)</a:t>
            </a:r>
          </a:p>
        </p:txBody>
      </p:sp>
      <p:sp>
        <p:nvSpPr>
          <p:cNvPr id="138254" name="Text Box 15"/>
          <p:cNvSpPr txBox="1">
            <a:spLocks noChangeArrowheads="1"/>
          </p:cNvSpPr>
          <p:nvPr/>
        </p:nvSpPr>
        <p:spPr bwMode="auto">
          <a:xfrm>
            <a:off x="3924300" y="486886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/>
              <a:t>D2</a:t>
            </a:r>
          </a:p>
        </p:txBody>
      </p:sp>
      <p:sp>
        <p:nvSpPr>
          <p:cNvPr id="138255" name="Text Box 16"/>
          <p:cNvSpPr txBox="1">
            <a:spLocks noChangeArrowheads="1"/>
          </p:cNvSpPr>
          <p:nvPr/>
        </p:nvSpPr>
        <p:spPr bwMode="auto">
          <a:xfrm>
            <a:off x="2268538" y="2276475"/>
            <a:ext cx="790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/>
              <a:t>D1(I</a:t>
            </a:r>
            <a:r>
              <a:rPr lang="en-US" altLang="ar-SA" sz="1800" b="1" baseline="-25000"/>
              <a:t>1</a:t>
            </a:r>
            <a:r>
              <a:rPr lang="en-US" altLang="ar-SA" sz="1800" b="1"/>
              <a:t>)</a:t>
            </a:r>
          </a:p>
        </p:txBody>
      </p:sp>
      <p:sp>
        <p:nvSpPr>
          <p:cNvPr id="138256" name="Text Box 17"/>
          <p:cNvSpPr txBox="1">
            <a:spLocks noChangeArrowheads="1"/>
          </p:cNvSpPr>
          <p:nvPr/>
        </p:nvSpPr>
        <p:spPr bwMode="auto">
          <a:xfrm>
            <a:off x="4500563" y="443706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/>
              <a:t>D1</a:t>
            </a:r>
          </a:p>
        </p:txBody>
      </p:sp>
      <p:sp>
        <p:nvSpPr>
          <p:cNvPr id="138257" name="Text Box 18"/>
          <p:cNvSpPr txBox="1">
            <a:spLocks noChangeArrowheads="1"/>
          </p:cNvSpPr>
          <p:nvPr/>
        </p:nvSpPr>
        <p:spPr bwMode="auto">
          <a:xfrm>
            <a:off x="3203575" y="2133600"/>
            <a:ext cx="936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/>
              <a:t>D3 (I</a:t>
            </a:r>
            <a:r>
              <a:rPr lang="en-US" altLang="ar-SA" sz="1800" b="1" baseline="-25000"/>
              <a:t>3</a:t>
            </a:r>
            <a:r>
              <a:rPr lang="en-US" altLang="ar-SA" sz="1800" b="1"/>
              <a:t>)</a:t>
            </a:r>
          </a:p>
        </p:txBody>
      </p:sp>
      <p:sp>
        <p:nvSpPr>
          <p:cNvPr id="138258" name="Text Box 19"/>
          <p:cNvSpPr txBox="1">
            <a:spLocks noChangeArrowheads="1"/>
          </p:cNvSpPr>
          <p:nvPr/>
        </p:nvSpPr>
        <p:spPr bwMode="auto">
          <a:xfrm>
            <a:off x="6372225" y="465296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/>
              <a:t>D3</a:t>
            </a:r>
          </a:p>
        </p:txBody>
      </p:sp>
      <p:sp>
        <p:nvSpPr>
          <p:cNvPr id="138259" name="Line 20"/>
          <p:cNvSpPr>
            <a:spLocks noChangeShapeType="1"/>
          </p:cNvSpPr>
          <p:nvPr/>
        </p:nvSpPr>
        <p:spPr bwMode="auto">
          <a:xfrm>
            <a:off x="3059113" y="2997200"/>
            <a:ext cx="12255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8260" name="Line 21"/>
          <p:cNvSpPr>
            <a:spLocks noChangeShapeType="1"/>
          </p:cNvSpPr>
          <p:nvPr/>
        </p:nvSpPr>
        <p:spPr bwMode="auto">
          <a:xfrm flipH="1">
            <a:off x="3059113" y="4076700"/>
            <a:ext cx="10810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8261" name="Text Box 22"/>
          <p:cNvSpPr txBox="1">
            <a:spLocks noChangeArrowheads="1"/>
          </p:cNvSpPr>
          <p:nvPr/>
        </p:nvSpPr>
        <p:spPr bwMode="auto">
          <a:xfrm>
            <a:off x="5795963" y="2924175"/>
            <a:ext cx="2376487" cy="5889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ar-SA" b="1" baseline="-25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ar-SA" b="1" baseline="-250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ar-SA" b="1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altLang="ar-SA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ar-SA" b="1" baseline="-250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ar-SA" b="1">
                <a:latin typeface="Times New Roman" pitchFamily="18" charset="0"/>
                <a:cs typeface="Times New Roman" pitchFamily="18" charset="0"/>
              </a:rPr>
              <a:t> &lt;  </a:t>
            </a:r>
            <a:r>
              <a:rPr lang="en-US" altLang="ar-SA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ar-SA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8262" name="Text Box 30"/>
          <p:cNvSpPr txBox="1">
            <a:spLocks noChangeArrowheads="1"/>
          </p:cNvSpPr>
          <p:nvPr/>
        </p:nvSpPr>
        <p:spPr bwMode="auto">
          <a:xfrm>
            <a:off x="2411413" y="5661025"/>
            <a:ext cx="3097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/>
              <a:t>q1             q2                  q3</a:t>
            </a:r>
          </a:p>
        </p:txBody>
      </p:sp>
      <p:sp>
        <p:nvSpPr>
          <p:cNvPr id="138263" name="Text Box 31"/>
          <p:cNvSpPr txBox="1">
            <a:spLocks noChangeArrowheads="1"/>
          </p:cNvSpPr>
          <p:nvPr/>
        </p:nvSpPr>
        <p:spPr bwMode="auto">
          <a:xfrm>
            <a:off x="1258888" y="2205038"/>
            <a:ext cx="576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</a:p>
        </p:txBody>
      </p:sp>
      <p:sp>
        <p:nvSpPr>
          <p:cNvPr id="138264" name="Text Box 32"/>
          <p:cNvSpPr txBox="1">
            <a:spLocks noChangeArrowheads="1"/>
          </p:cNvSpPr>
          <p:nvPr/>
        </p:nvSpPr>
        <p:spPr bwMode="auto">
          <a:xfrm>
            <a:off x="6156325" y="5300663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</a:p>
        </p:txBody>
      </p:sp>
      <p:sp>
        <p:nvSpPr>
          <p:cNvPr id="138265" name="Freeform 34"/>
          <p:cNvSpPr>
            <a:spLocks/>
          </p:cNvSpPr>
          <p:nvPr/>
        </p:nvSpPr>
        <p:spPr bwMode="auto">
          <a:xfrm>
            <a:off x="2859088" y="5892800"/>
            <a:ext cx="623887" cy="1588"/>
          </a:xfrm>
          <a:custGeom>
            <a:avLst/>
            <a:gdLst>
              <a:gd name="T0" fmla="*/ 2147483647 w 393"/>
              <a:gd name="T1" fmla="*/ 0 h 1"/>
              <a:gd name="T2" fmla="*/ 0 w 393"/>
              <a:gd name="T3" fmla="*/ 0 h 1"/>
              <a:gd name="T4" fmla="*/ 0 60000 65536"/>
              <a:gd name="T5" fmla="*/ 0 60000 65536"/>
              <a:gd name="T6" fmla="*/ 0 w 393"/>
              <a:gd name="T7" fmla="*/ 0 h 1"/>
              <a:gd name="T8" fmla="*/ 393 w 39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93" h="1">
                <a:moveTo>
                  <a:pt x="393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8266" name="Freeform 35"/>
          <p:cNvSpPr>
            <a:spLocks/>
          </p:cNvSpPr>
          <p:nvPr/>
        </p:nvSpPr>
        <p:spPr bwMode="auto">
          <a:xfrm>
            <a:off x="3990975" y="5849938"/>
            <a:ext cx="827088" cy="1587"/>
          </a:xfrm>
          <a:custGeom>
            <a:avLst/>
            <a:gdLst>
              <a:gd name="T0" fmla="*/ 0 w 521"/>
              <a:gd name="T1" fmla="*/ 0 h 1"/>
              <a:gd name="T2" fmla="*/ 2147483647 w 521"/>
              <a:gd name="T3" fmla="*/ 0 h 1"/>
              <a:gd name="T4" fmla="*/ 0 60000 65536"/>
              <a:gd name="T5" fmla="*/ 0 60000 65536"/>
              <a:gd name="T6" fmla="*/ 0 w 521"/>
              <a:gd name="T7" fmla="*/ 0 h 1"/>
              <a:gd name="T8" fmla="*/ 521 w 52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21" h="1">
                <a:moveTo>
                  <a:pt x="0" y="0"/>
                </a:moveTo>
                <a:lnTo>
                  <a:pt x="521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836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4000" smtClean="0"/>
              <a:t>(5)، (6), (7): ذوق المستهلك، عدد المستهلكين، توقعات المستهلكين</a:t>
            </a:r>
            <a:endParaRPr lang="en-US" sz="4000" smtClean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  <a:defRPr/>
            </a:pPr>
            <a:r>
              <a:rPr lang="ar-SA" sz="2400" smtClean="0"/>
              <a:t>كيف تؤثر هذه العوامل علي منحني الطلب؟؟؟</a:t>
            </a:r>
          </a:p>
          <a:p>
            <a:pPr algn="r" rtl="1" eaLnBrk="1" hangingPunct="1">
              <a:lnSpc>
                <a:spcPct val="90000"/>
              </a:lnSpc>
              <a:defRPr/>
            </a:pPr>
            <a:endParaRPr lang="ar-SA" sz="2400" smtClean="0"/>
          </a:p>
          <a:p>
            <a:pPr algn="r" rtl="1" eaLnBrk="1" hangingPunct="1">
              <a:lnSpc>
                <a:spcPct val="90000"/>
              </a:lnSpc>
              <a:defRPr/>
            </a:pPr>
            <a:endParaRPr lang="ar-SA" sz="2400" smtClean="0"/>
          </a:p>
          <a:p>
            <a:pPr algn="r" rtl="1" eaLnBrk="1" hangingPunct="1">
              <a:lnSpc>
                <a:spcPct val="90000"/>
              </a:lnSpc>
              <a:defRPr/>
            </a:pPr>
            <a:endParaRPr lang="ar-SA" sz="2400" smtClean="0"/>
          </a:p>
          <a:p>
            <a:pPr algn="r" rtl="1" eaLnBrk="1" hangingPunct="1">
              <a:lnSpc>
                <a:spcPct val="90000"/>
              </a:lnSpc>
              <a:defRPr/>
            </a:pPr>
            <a:endParaRPr lang="ar-SA" sz="2400" smtClean="0"/>
          </a:p>
          <a:p>
            <a:pPr algn="r" rtl="1" eaLnBrk="1" hangingPunct="1">
              <a:lnSpc>
                <a:spcPct val="90000"/>
              </a:lnSpc>
              <a:defRPr/>
            </a:pPr>
            <a:endParaRPr lang="ar-SA" sz="2400" smtClean="0"/>
          </a:p>
          <a:p>
            <a:pPr algn="r" rtl="1" eaLnBrk="1" hangingPunct="1">
              <a:lnSpc>
                <a:spcPct val="90000"/>
              </a:lnSpc>
              <a:defRPr/>
            </a:pPr>
            <a:endParaRPr lang="ar-SA" sz="2400" smtClean="0"/>
          </a:p>
          <a:p>
            <a:pPr algn="r" rtl="1" eaLnBrk="1" hangingPunct="1">
              <a:lnSpc>
                <a:spcPct val="90000"/>
              </a:lnSpc>
              <a:defRPr/>
            </a:pPr>
            <a:endParaRPr lang="ar-SA" sz="2400" smtClean="0"/>
          </a:p>
          <a:p>
            <a:pPr algn="r" rtl="1" eaLnBrk="1" hangingPunct="1">
              <a:lnSpc>
                <a:spcPct val="90000"/>
              </a:lnSpc>
              <a:defRPr/>
            </a:pPr>
            <a:endParaRPr lang="ar-SA" sz="2400" smtClean="0"/>
          </a:p>
          <a:p>
            <a:pPr algn="r" rtl="1" eaLnBrk="1" hangingPunct="1">
              <a:lnSpc>
                <a:spcPct val="90000"/>
              </a:lnSpc>
              <a:defRPr/>
            </a:pPr>
            <a:endParaRPr lang="ar-SA" sz="24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ar-SA" sz="2400" smtClean="0">
                <a:solidFill>
                  <a:srgbClr val="FF0000"/>
                </a:solidFill>
                <a:hlinkClick r:id="" action="ppaction://noaction">
                  <a:snd r:embed="rId2" name="drumroll.wav"/>
                </a:hlinkClick>
              </a:rPr>
              <a:t>مالذى يغير ذوق المستهلك؟؟؟؟؟</a:t>
            </a:r>
            <a:endParaRPr lang="en-US" sz="2400" smtClean="0">
              <a:solidFill>
                <a:srgbClr val="FF0000"/>
              </a:solidFill>
            </a:endParaRPr>
          </a:p>
        </p:txBody>
      </p:sp>
      <p:sp>
        <p:nvSpPr>
          <p:cNvPr id="139268" name="Line 4"/>
          <p:cNvSpPr>
            <a:spLocks noChangeShapeType="1"/>
          </p:cNvSpPr>
          <p:nvPr/>
        </p:nvSpPr>
        <p:spPr bwMode="auto">
          <a:xfrm flipV="1">
            <a:off x="1116013" y="2636838"/>
            <a:ext cx="0" cy="2087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9269" name="Line 5"/>
          <p:cNvSpPr>
            <a:spLocks noChangeShapeType="1"/>
          </p:cNvSpPr>
          <p:nvPr/>
        </p:nvSpPr>
        <p:spPr bwMode="auto">
          <a:xfrm>
            <a:off x="1116013" y="4724400"/>
            <a:ext cx="2160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9270" name="Line 7"/>
          <p:cNvSpPr>
            <a:spLocks noChangeShapeType="1"/>
          </p:cNvSpPr>
          <p:nvPr/>
        </p:nvSpPr>
        <p:spPr bwMode="auto">
          <a:xfrm flipV="1">
            <a:off x="6588125" y="2636838"/>
            <a:ext cx="0" cy="2087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9271" name="Line 8"/>
          <p:cNvSpPr>
            <a:spLocks noChangeShapeType="1"/>
          </p:cNvSpPr>
          <p:nvPr/>
        </p:nvSpPr>
        <p:spPr bwMode="auto">
          <a:xfrm>
            <a:off x="6588125" y="4724400"/>
            <a:ext cx="2160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9272" name="Line 9"/>
          <p:cNvSpPr>
            <a:spLocks noChangeShapeType="1"/>
          </p:cNvSpPr>
          <p:nvPr/>
        </p:nvSpPr>
        <p:spPr bwMode="auto">
          <a:xfrm flipV="1">
            <a:off x="3779838" y="2636838"/>
            <a:ext cx="0" cy="2087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9273" name="Line 10"/>
          <p:cNvSpPr>
            <a:spLocks noChangeShapeType="1"/>
          </p:cNvSpPr>
          <p:nvPr/>
        </p:nvSpPr>
        <p:spPr bwMode="auto">
          <a:xfrm>
            <a:off x="3779838" y="4724400"/>
            <a:ext cx="2160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9274" name="Line 15"/>
          <p:cNvSpPr>
            <a:spLocks noChangeShapeType="1"/>
          </p:cNvSpPr>
          <p:nvPr/>
        </p:nvSpPr>
        <p:spPr bwMode="auto">
          <a:xfrm>
            <a:off x="1331913" y="3141663"/>
            <a:ext cx="1511300" cy="12239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9275" name="Line 16"/>
          <p:cNvSpPr>
            <a:spLocks noChangeShapeType="1"/>
          </p:cNvSpPr>
          <p:nvPr/>
        </p:nvSpPr>
        <p:spPr bwMode="auto">
          <a:xfrm>
            <a:off x="1763713" y="2708275"/>
            <a:ext cx="1439862" cy="1296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9276" name="Line 17"/>
          <p:cNvSpPr>
            <a:spLocks noChangeShapeType="1"/>
          </p:cNvSpPr>
          <p:nvPr/>
        </p:nvSpPr>
        <p:spPr bwMode="auto">
          <a:xfrm>
            <a:off x="3995738" y="3068638"/>
            <a:ext cx="1439862" cy="15128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9277" name="Line 18"/>
          <p:cNvSpPr>
            <a:spLocks noChangeShapeType="1"/>
          </p:cNvSpPr>
          <p:nvPr/>
        </p:nvSpPr>
        <p:spPr bwMode="auto">
          <a:xfrm>
            <a:off x="4356100" y="2781300"/>
            <a:ext cx="1584325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9278" name="Line 19"/>
          <p:cNvSpPr>
            <a:spLocks noChangeShapeType="1"/>
          </p:cNvSpPr>
          <p:nvPr/>
        </p:nvSpPr>
        <p:spPr bwMode="auto">
          <a:xfrm>
            <a:off x="6804025" y="3068638"/>
            <a:ext cx="1152525" cy="15128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9279" name="Line 20"/>
          <p:cNvSpPr>
            <a:spLocks noChangeShapeType="1"/>
          </p:cNvSpPr>
          <p:nvPr/>
        </p:nvSpPr>
        <p:spPr bwMode="auto">
          <a:xfrm>
            <a:off x="7164388" y="2924175"/>
            <a:ext cx="1223962" cy="15128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9280" name="Text Box 21"/>
          <p:cNvSpPr txBox="1">
            <a:spLocks noChangeArrowheads="1"/>
          </p:cNvSpPr>
          <p:nvPr/>
        </p:nvSpPr>
        <p:spPr bwMode="auto">
          <a:xfrm>
            <a:off x="1239838" y="2800350"/>
            <a:ext cx="433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  <a:r>
              <a:rPr lang="en-US" altLang="ar-SA" sz="1800" b="1" baseline="-25000"/>
              <a:t>1</a:t>
            </a:r>
          </a:p>
        </p:txBody>
      </p:sp>
      <p:sp>
        <p:nvSpPr>
          <p:cNvPr id="139281" name="Text Box 22"/>
          <p:cNvSpPr txBox="1">
            <a:spLocks noChangeArrowheads="1"/>
          </p:cNvSpPr>
          <p:nvPr/>
        </p:nvSpPr>
        <p:spPr bwMode="auto">
          <a:xfrm>
            <a:off x="2700338" y="4221163"/>
            <a:ext cx="433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  <a:r>
              <a:rPr lang="en-US" altLang="ar-SA" sz="1800" b="1" baseline="-25000"/>
              <a:t>1</a:t>
            </a:r>
          </a:p>
        </p:txBody>
      </p:sp>
      <p:sp>
        <p:nvSpPr>
          <p:cNvPr id="139282" name="Text Box 23"/>
          <p:cNvSpPr txBox="1">
            <a:spLocks noChangeArrowheads="1"/>
          </p:cNvSpPr>
          <p:nvPr/>
        </p:nvSpPr>
        <p:spPr bwMode="auto">
          <a:xfrm>
            <a:off x="3059113" y="3860800"/>
            <a:ext cx="433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  <a:r>
              <a:rPr lang="en-US" altLang="ar-SA" sz="1800" b="1" baseline="-25000"/>
              <a:t>2</a:t>
            </a:r>
          </a:p>
        </p:txBody>
      </p:sp>
      <p:sp>
        <p:nvSpPr>
          <p:cNvPr id="139283" name="Text Box 24"/>
          <p:cNvSpPr txBox="1">
            <a:spLocks noChangeArrowheads="1"/>
          </p:cNvSpPr>
          <p:nvPr/>
        </p:nvSpPr>
        <p:spPr bwMode="auto">
          <a:xfrm>
            <a:off x="1403350" y="23495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  <a:r>
              <a:rPr lang="en-US" altLang="ar-SA" sz="1800" b="1" baseline="-25000"/>
              <a:t>2</a:t>
            </a:r>
          </a:p>
        </p:txBody>
      </p:sp>
      <p:sp>
        <p:nvSpPr>
          <p:cNvPr id="139284" name="Text Box 25"/>
          <p:cNvSpPr txBox="1">
            <a:spLocks noChangeArrowheads="1"/>
          </p:cNvSpPr>
          <p:nvPr/>
        </p:nvSpPr>
        <p:spPr bwMode="auto">
          <a:xfrm>
            <a:off x="5364163" y="4292600"/>
            <a:ext cx="433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  <a:r>
              <a:rPr lang="en-US" altLang="ar-SA" sz="1800" b="1" baseline="-25000"/>
              <a:t>1</a:t>
            </a:r>
          </a:p>
        </p:txBody>
      </p:sp>
      <p:sp>
        <p:nvSpPr>
          <p:cNvPr id="139285" name="Text Box 26"/>
          <p:cNvSpPr txBox="1">
            <a:spLocks noChangeArrowheads="1"/>
          </p:cNvSpPr>
          <p:nvPr/>
        </p:nvSpPr>
        <p:spPr bwMode="auto">
          <a:xfrm>
            <a:off x="3779838" y="2852738"/>
            <a:ext cx="433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  <a:r>
              <a:rPr lang="en-US" altLang="ar-SA" sz="1800" b="1" baseline="-25000"/>
              <a:t>1</a:t>
            </a:r>
          </a:p>
        </p:txBody>
      </p:sp>
      <p:sp>
        <p:nvSpPr>
          <p:cNvPr id="139286" name="Text Box 27"/>
          <p:cNvSpPr txBox="1">
            <a:spLocks noChangeArrowheads="1"/>
          </p:cNvSpPr>
          <p:nvPr/>
        </p:nvSpPr>
        <p:spPr bwMode="auto">
          <a:xfrm>
            <a:off x="4067175" y="2492375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  <a:r>
              <a:rPr lang="en-US" altLang="ar-SA" sz="1800" b="1" baseline="-25000"/>
              <a:t>2</a:t>
            </a:r>
          </a:p>
        </p:txBody>
      </p:sp>
      <p:sp>
        <p:nvSpPr>
          <p:cNvPr id="139287" name="Text Box 28"/>
          <p:cNvSpPr txBox="1">
            <a:spLocks noChangeArrowheads="1"/>
          </p:cNvSpPr>
          <p:nvPr/>
        </p:nvSpPr>
        <p:spPr bwMode="auto">
          <a:xfrm>
            <a:off x="6588125" y="27813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  <a:r>
              <a:rPr lang="en-US" altLang="ar-SA" sz="1800" b="1" baseline="-25000"/>
              <a:t>1</a:t>
            </a:r>
          </a:p>
        </p:txBody>
      </p:sp>
      <p:sp>
        <p:nvSpPr>
          <p:cNvPr id="139288" name="Text Box 29"/>
          <p:cNvSpPr txBox="1">
            <a:spLocks noChangeArrowheads="1"/>
          </p:cNvSpPr>
          <p:nvPr/>
        </p:nvSpPr>
        <p:spPr bwMode="auto">
          <a:xfrm>
            <a:off x="5867400" y="40767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  <a:r>
              <a:rPr lang="en-US" altLang="ar-SA" sz="1800" b="1" baseline="-25000"/>
              <a:t>2</a:t>
            </a:r>
          </a:p>
        </p:txBody>
      </p:sp>
      <p:sp>
        <p:nvSpPr>
          <p:cNvPr id="139289" name="Text Box 30"/>
          <p:cNvSpPr txBox="1">
            <a:spLocks noChangeArrowheads="1"/>
          </p:cNvSpPr>
          <p:nvPr/>
        </p:nvSpPr>
        <p:spPr bwMode="auto">
          <a:xfrm>
            <a:off x="7019925" y="2492375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  <a:r>
              <a:rPr lang="en-US" altLang="ar-SA" sz="1800" b="1" baseline="-25000"/>
              <a:t>2</a:t>
            </a:r>
          </a:p>
        </p:txBody>
      </p:sp>
      <p:sp>
        <p:nvSpPr>
          <p:cNvPr id="139290" name="Text Box 31"/>
          <p:cNvSpPr txBox="1">
            <a:spLocks noChangeArrowheads="1"/>
          </p:cNvSpPr>
          <p:nvPr/>
        </p:nvSpPr>
        <p:spPr bwMode="auto">
          <a:xfrm>
            <a:off x="7740650" y="4221163"/>
            <a:ext cx="433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  <a:r>
              <a:rPr lang="en-US" altLang="ar-SA" sz="1800" b="1" baseline="-25000"/>
              <a:t>1</a:t>
            </a:r>
          </a:p>
        </p:txBody>
      </p:sp>
      <p:sp>
        <p:nvSpPr>
          <p:cNvPr id="139291" name="Text Box 33"/>
          <p:cNvSpPr txBox="1">
            <a:spLocks noChangeArrowheads="1"/>
          </p:cNvSpPr>
          <p:nvPr/>
        </p:nvSpPr>
        <p:spPr bwMode="auto">
          <a:xfrm>
            <a:off x="8316913" y="4292600"/>
            <a:ext cx="433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  <a:r>
              <a:rPr lang="en-US" altLang="ar-SA" sz="1800" b="1" baseline="-25000"/>
              <a:t>2</a:t>
            </a:r>
          </a:p>
        </p:txBody>
      </p:sp>
      <p:sp>
        <p:nvSpPr>
          <p:cNvPr id="139292" name="Line 34"/>
          <p:cNvSpPr>
            <a:spLocks noChangeShapeType="1"/>
          </p:cNvSpPr>
          <p:nvPr/>
        </p:nvSpPr>
        <p:spPr bwMode="auto">
          <a:xfrm>
            <a:off x="1692275" y="34290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9293" name="Line 35"/>
          <p:cNvSpPr>
            <a:spLocks noChangeShapeType="1"/>
          </p:cNvSpPr>
          <p:nvPr/>
        </p:nvSpPr>
        <p:spPr bwMode="auto">
          <a:xfrm>
            <a:off x="4572000" y="36449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9294" name="Line 36"/>
          <p:cNvSpPr>
            <a:spLocks noChangeShapeType="1"/>
          </p:cNvSpPr>
          <p:nvPr/>
        </p:nvSpPr>
        <p:spPr bwMode="auto">
          <a:xfrm>
            <a:off x="7164388" y="35734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9295" name="Text Box 37"/>
          <p:cNvSpPr txBox="1">
            <a:spLocks noChangeArrowheads="1"/>
          </p:cNvSpPr>
          <p:nvPr/>
        </p:nvSpPr>
        <p:spPr bwMode="auto">
          <a:xfrm>
            <a:off x="6948488" y="5013325"/>
            <a:ext cx="172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ar-SA" altLang="ar-SA" sz="1800" b="1"/>
              <a:t>ذوق المستهلك</a:t>
            </a:r>
            <a:r>
              <a:rPr lang="en-US" altLang="ar-SA" sz="1800" b="1"/>
              <a:t>;</a:t>
            </a:r>
          </a:p>
        </p:txBody>
      </p:sp>
      <p:sp>
        <p:nvSpPr>
          <p:cNvPr id="139296" name="Text Box 38"/>
          <p:cNvSpPr txBox="1">
            <a:spLocks noChangeArrowheads="1"/>
          </p:cNvSpPr>
          <p:nvPr/>
        </p:nvSpPr>
        <p:spPr bwMode="auto">
          <a:xfrm>
            <a:off x="1403350" y="5084763"/>
            <a:ext cx="172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ar-SA" altLang="ar-SA" sz="1800" b="1"/>
              <a:t>توقعات المستهلكين</a:t>
            </a:r>
            <a:r>
              <a:rPr lang="en-US" altLang="ar-SA" sz="1800" b="1"/>
              <a:t>;</a:t>
            </a:r>
          </a:p>
        </p:txBody>
      </p:sp>
      <p:sp>
        <p:nvSpPr>
          <p:cNvPr id="139297" name="Text Box 39"/>
          <p:cNvSpPr txBox="1">
            <a:spLocks noChangeArrowheads="1"/>
          </p:cNvSpPr>
          <p:nvPr/>
        </p:nvSpPr>
        <p:spPr bwMode="auto">
          <a:xfrm>
            <a:off x="4211638" y="5084763"/>
            <a:ext cx="172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ar-SA" altLang="ar-SA" sz="1800" b="1"/>
              <a:t>عدد المستهلكين</a:t>
            </a:r>
            <a:r>
              <a:rPr lang="en-US" altLang="ar-SA" sz="1800" b="1"/>
              <a:t>;</a:t>
            </a:r>
          </a:p>
        </p:txBody>
      </p:sp>
      <p:sp>
        <p:nvSpPr>
          <p:cNvPr id="139298" name="Text Box 40"/>
          <p:cNvSpPr txBox="1">
            <a:spLocks noChangeArrowheads="1"/>
          </p:cNvSpPr>
          <p:nvPr/>
        </p:nvSpPr>
        <p:spPr bwMode="auto">
          <a:xfrm>
            <a:off x="950913" y="22240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</a:p>
        </p:txBody>
      </p:sp>
      <p:sp>
        <p:nvSpPr>
          <p:cNvPr id="139299" name="Text Box 41"/>
          <p:cNvSpPr txBox="1">
            <a:spLocks noChangeArrowheads="1"/>
          </p:cNvSpPr>
          <p:nvPr/>
        </p:nvSpPr>
        <p:spPr bwMode="auto">
          <a:xfrm>
            <a:off x="6300788" y="227647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</a:p>
        </p:txBody>
      </p:sp>
      <p:sp>
        <p:nvSpPr>
          <p:cNvPr id="139300" name="Text Box 42"/>
          <p:cNvSpPr txBox="1">
            <a:spLocks noChangeArrowheads="1"/>
          </p:cNvSpPr>
          <p:nvPr/>
        </p:nvSpPr>
        <p:spPr bwMode="auto">
          <a:xfrm>
            <a:off x="3563938" y="227647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</a:p>
        </p:txBody>
      </p:sp>
      <p:sp>
        <p:nvSpPr>
          <p:cNvPr id="139301" name="Text Box 43"/>
          <p:cNvSpPr txBox="1">
            <a:spLocks noChangeArrowheads="1"/>
          </p:cNvSpPr>
          <p:nvPr/>
        </p:nvSpPr>
        <p:spPr bwMode="auto">
          <a:xfrm>
            <a:off x="3255963" y="4529138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</a:p>
        </p:txBody>
      </p:sp>
      <p:sp>
        <p:nvSpPr>
          <p:cNvPr id="139302" name="Text Box 44"/>
          <p:cNvSpPr txBox="1">
            <a:spLocks noChangeArrowheads="1"/>
          </p:cNvSpPr>
          <p:nvPr/>
        </p:nvSpPr>
        <p:spPr bwMode="auto">
          <a:xfrm>
            <a:off x="8782050" y="4508500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</a:p>
        </p:txBody>
      </p:sp>
      <p:sp>
        <p:nvSpPr>
          <p:cNvPr id="139303" name="Text Box 45"/>
          <p:cNvSpPr txBox="1">
            <a:spLocks noChangeArrowheads="1"/>
          </p:cNvSpPr>
          <p:nvPr/>
        </p:nvSpPr>
        <p:spPr bwMode="auto">
          <a:xfrm>
            <a:off x="5940425" y="4508500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</a:p>
        </p:txBody>
      </p:sp>
      <p:sp>
        <p:nvSpPr>
          <p:cNvPr id="139304" name="Line 46"/>
          <p:cNvSpPr>
            <a:spLocks noChangeShapeType="1"/>
          </p:cNvSpPr>
          <p:nvPr/>
        </p:nvSpPr>
        <p:spPr bwMode="auto">
          <a:xfrm flipH="1">
            <a:off x="7524750" y="39338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9305" name="Line 47"/>
          <p:cNvSpPr>
            <a:spLocks noChangeShapeType="1"/>
          </p:cNvSpPr>
          <p:nvPr/>
        </p:nvSpPr>
        <p:spPr bwMode="auto">
          <a:xfrm flipH="1">
            <a:off x="4859338" y="393382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9306" name="Line 48"/>
          <p:cNvSpPr>
            <a:spLocks noChangeShapeType="1"/>
          </p:cNvSpPr>
          <p:nvPr/>
        </p:nvSpPr>
        <p:spPr bwMode="auto">
          <a:xfrm flipH="1">
            <a:off x="2051050" y="36449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709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/>
              <a:t>ملخص للعومل المؤثرة علي منحني الطلب</a:t>
            </a:r>
            <a:endParaRPr lang="en-US" smtClean="0"/>
          </a:p>
        </p:txBody>
      </p:sp>
      <p:graphicFrame>
        <p:nvGraphicFramePr>
          <p:cNvPr id="170143" name="Group 15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2917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96532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عوامل تسبب إنتقال / إزاحة منحني الطلب يمينا أو يسارا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عوامل تسبب التحرك علي نفس المنحني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51822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أسعار السلع البديلة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2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أسعار السلع المكملة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549347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الدخل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51822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ذوق المستهلك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51822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عدد المستهلكين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62079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توقعات المستهلكين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620795"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إذاً: </a:t>
                      </a: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سعر السلعة يغير ”كمية الطلب“</a:t>
                      </a: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والعوامل الأخري تغير ”الطلب“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0314" name="Text Box 55"/>
          <p:cNvSpPr txBox="1">
            <a:spLocks noChangeArrowheads="1"/>
          </p:cNvSpPr>
          <p:nvPr/>
        </p:nvSpPr>
        <p:spPr bwMode="auto">
          <a:xfrm>
            <a:off x="5940425" y="3213100"/>
            <a:ext cx="7921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ar-SA" sz="1800"/>
          </a:p>
        </p:txBody>
      </p:sp>
      <p:sp>
        <p:nvSpPr>
          <p:cNvPr id="140315" name="Text Box 56"/>
          <p:cNvSpPr txBox="1">
            <a:spLocks noChangeArrowheads="1"/>
          </p:cNvSpPr>
          <p:nvPr/>
        </p:nvSpPr>
        <p:spPr bwMode="auto">
          <a:xfrm>
            <a:off x="3435350" y="6299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ar-SA" sz="1800"/>
          </a:p>
        </p:txBody>
      </p:sp>
      <p:sp>
        <p:nvSpPr>
          <p:cNvPr id="170041" name="Text Box 57"/>
          <p:cNvSpPr txBox="1">
            <a:spLocks noChangeArrowheads="1"/>
          </p:cNvSpPr>
          <p:nvPr/>
        </p:nvSpPr>
        <p:spPr bwMode="auto">
          <a:xfrm rot="10800000">
            <a:off x="6300788" y="2781300"/>
            <a:ext cx="671512" cy="287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eaVert">
            <a:spAutoFit/>
          </a:bodyPr>
          <a:lstStyle/>
          <a:p>
            <a:pPr algn="r" rtl="1">
              <a:defRPr/>
            </a:pPr>
            <a:r>
              <a:rPr lang="ar-SA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سعر السلعة نفسها</a:t>
            </a:r>
            <a:endParaRPr lang="en-US" sz="3200" b="1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5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/>
              <a:t>المرونات وحسابها</a:t>
            </a:r>
            <a:endParaRPr lang="en-US" smtClean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lnSpc>
                <a:spcPct val="90000"/>
              </a:lnSpc>
              <a:defRPr/>
            </a:pPr>
            <a:r>
              <a:rPr lang="ar-SA" smtClean="0"/>
              <a:t>لدينا المرونات التالية: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ar-SA" smtClean="0"/>
          </a:p>
          <a:p>
            <a:pPr lvl="1" algn="r" rtl="1" eaLnBrk="1" hangingPunct="1">
              <a:lnSpc>
                <a:spcPct val="90000"/>
              </a:lnSpc>
              <a:defRPr/>
            </a:pPr>
            <a:r>
              <a:rPr lang="ar-SA" smtClean="0"/>
              <a:t>مرونة الطلب السعرية</a:t>
            </a:r>
          </a:p>
          <a:p>
            <a:pPr lvl="1" algn="r" rtl="1" eaLnBrk="1" hangingPunct="1">
              <a:lnSpc>
                <a:spcPct val="90000"/>
              </a:lnSpc>
              <a:defRPr/>
            </a:pPr>
            <a:r>
              <a:rPr lang="ar-SA" smtClean="0"/>
              <a:t>مرونة الطلب الدخلية (منحني إنجل)</a:t>
            </a:r>
          </a:p>
          <a:p>
            <a:pPr lvl="1" algn="r" rtl="1" eaLnBrk="1" hangingPunct="1">
              <a:lnSpc>
                <a:spcPct val="90000"/>
              </a:lnSpc>
              <a:defRPr/>
            </a:pPr>
            <a:r>
              <a:rPr lang="ar-SA" smtClean="0"/>
              <a:t>مرونة الطلب السعرية المتقاطعة</a:t>
            </a:r>
          </a:p>
          <a:p>
            <a:pPr lvl="1" algn="r" rtl="1" eaLnBrk="1" hangingPunct="1">
              <a:lnSpc>
                <a:spcPct val="90000"/>
              </a:lnSpc>
              <a:defRPr/>
            </a:pPr>
            <a:endParaRPr lang="ar-SA" smtClean="0"/>
          </a:p>
          <a:p>
            <a:pPr lvl="1" algn="r" rtl="1" eaLnBrk="1" hangingPunct="1">
              <a:lnSpc>
                <a:spcPct val="90000"/>
              </a:lnSpc>
              <a:defRPr/>
            </a:pPr>
            <a:r>
              <a:rPr lang="ar-SA" smtClean="0"/>
              <a:t>مرونة العرض السعرية</a:t>
            </a:r>
          </a:p>
          <a:p>
            <a:pPr lvl="1" algn="r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ar-SA" smtClean="0"/>
          </a:p>
          <a:p>
            <a:pPr lvl="1" algn="r" rtl="1" eaLnBrk="1" hangingPunct="1">
              <a:lnSpc>
                <a:spcPct val="90000"/>
              </a:lnSpc>
              <a:defRPr/>
            </a:pPr>
            <a:r>
              <a:rPr lang="ar-SA" smtClean="0"/>
              <a:t>مرونة الإنفاق</a:t>
            </a:r>
            <a:endParaRPr lang="en-US" smtClean="0"/>
          </a:p>
        </p:txBody>
      </p:sp>
      <p:sp>
        <p:nvSpPr>
          <p:cNvPr id="141316" name="AutoShape 4"/>
          <p:cNvSpPr>
            <a:spLocks/>
          </p:cNvSpPr>
          <p:nvPr/>
        </p:nvSpPr>
        <p:spPr bwMode="auto">
          <a:xfrm>
            <a:off x="3563938" y="2492375"/>
            <a:ext cx="647700" cy="1800225"/>
          </a:xfrm>
          <a:prstGeom prst="leftBrace">
            <a:avLst>
              <a:gd name="adj1" fmla="val 56540"/>
              <a:gd name="adj2" fmla="val 4697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2268538" y="3141663"/>
            <a:ext cx="12080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ar-SA" altLang="ar-SA" sz="1800" b="1"/>
              <a:t>منحني الطلب</a:t>
            </a:r>
            <a:endParaRPr lang="en-US" altLang="ar-SA" sz="1800" b="1"/>
          </a:p>
        </p:txBody>
      </p:sp>
      <p:sp>
        <p:nvSpPr>
          <p:cNvPr id="141318" name="AutoShape 6"/>
          <p:cNvSpPr>
            <a:spLocks/>
          </p:cNvSpPr>
          <p:nvPr/>
        </p:nvSpPr>
        <p:spPr bwMode="auto">
          <a:xfrm>
            <a:off x="4643438" y="4508500"/>
            <a:ext cx="433387" cy="504825"/>
          </a:xfrm>
          <a:prstGeom prst="leftBrace">
            <a:avLst>
              <a:gd name="adj1" fmla="val 9707"/>
              <a:gd name="adj2" fmla="val 4748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3203575" y="4581525"/>
            <a:ext cx="1352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ar-SA" altLang="ar-SA" sz="1800" b="1"/>
              <a:t>منحني العرض</a:t>
            </a:r>
            <a:endParaRPr lang="en-US" altLang="ar-SA" sz="1800" b="1"/>
          </a:p>
        </p:txBody>
      </p:sp>
      <p:sp>
        <p:nvSpPr>
          <p:cNvPr id="141320" name="AutoShape 8"/>
          <p:cNvSpPr>
            <a:spLocks/>
          </p:cNvSpPr>
          <p:nvPr/>
        </p:nvSpPr>
        <p:spPr bwMode="auto">
          <a:xfrm>
            <a:off x="5867400" y="5516563"/>
            <a:ext cx="433388" cy="504825"/>
          </a:xfrm>
          <a:prstGeom prst="leftBrace">
            <a:avLst>
              <a:gd name="adj1" fmla="val 9707"/>
              <a:gd name="adj2" fmla="val 4748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4932363" y="5589588"/>
            <a:ext cx="86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ar-SA" altLang="ar-SA" sz="1800" b="1"/>
              <a:t>الإنفاق</a:t>
            </a:r>
            <a:endParaRPr lang="en-US" altLang="ar-SA" sz="1800" b="1"/>
          </a:p>
        </p:txBody>
      </p:sp>
    </p:spTree>
    <p:extLst>
      <p:ext uri="{BB962C8B-B14F-4D97-AF65-F5344CB8AC3E}">
        <p14:creationId xmlns:p14="http://schemas.microsoft.com/office/powerpoint/2010/main" val="224126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(</a:t>
            </a:r>
            <a:r>
              <a:rPr lang="en-US" sz="4000" b="1" smtClean="0"/>
              <a:t>E</a:t>
            </a:r>
            <a:r>
              <a:rPr lang="en-US" sz="4000" b="1" baseline="-25000" smtClean="0"/>
              <a:t>D</a:t>
            </a:r>
            <a:r>
              <a:rPr lang="en-US" sz="4000" baseline="-25000" smtClean="0"/>
              <a:t> </a:t>
            </a:r>
            <a:r>
              <a:rPr lang="ar-SA" sz="4000" smtClean="0"/>
              <a:t>مرونة الطلب السعرية (</a:t>
            </a:r>
            <a:br>
              <a:rPr lang="ar-SA" sz="4000" smtClean="0"/>
            </a:br>
            <a:r>
              <a:rPr lang="en-US" sz="4000" smtClean="0">
                <a:solidFill>
                  <a:srgbClr val="CC3300"/>
                </a:solidFill>
              </a:rPr>
              <a:t>“Arc / Point???”</a:t>
            </a:r>
            <a:r>
              <a:rPr lang="en-US" sz="4000" smtClean="0"/>
              <a:t>   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86688" cy="4525963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sz="2800" smtClean="0"/>
              <a:t>”التغير النسبي في الكمية المطلوبة من سلعة مقسوماً على التغير النسبي في سعـرها</a:t>
            </a:r>
            <a:r>
              <a:rPr lang="en-US" sz="2800" smtClean="0"/>
              <a:t>—ceteris paribus</a:t>
            </a:r>
            <a:r>
              <a:rPr lang="ar-SA" sz="2800" smtClean="0"/>
              <a:t>“ او هي ”مقياس لمدى التجاوب بين التغيرات في الكميات المطلوبة من سلعة ما وبين التغير في سعرها“</a:t>
            </a:r>
            <a:endParaRPr lang="en-US" sz="2800" smtClean="0"/>
          </a:p>
          <a:p>
            <a:pPr algn="r" rtl="1" eaLnBrk="1" hangingPunct="1">
              <a:defRPr/>
            </a:pPr>
            <a:r>
              <a:rPr lang="ar-SA" sz="2800" smtClean="0"/>
              <a:t>بالرموز المرونة بين النقطتين ( </a:t>
            </a:r>
            <a:r>
              <a:rPr lang="en-US" sz="2800" smtClean="0"/>
              <a:t>a</a:t>
            </a:r>
            <a:r>
              <a:rPr lang="ar-SA" sz="2800" smtClean="0"/>
              <a:t> ) و ( </a:t>
            </a:r>
            <a:r>
              <a:rPr lang="en-US" sz="2800" smtClean="0"/>
              <a:t>b</a:t>
            </a:r>
            <a:r>
              <a:rPr lang="ar-SA" sz="2800" smtClean="0"/>
              <a:t> ):</a:t>
            </a:r>
            <a:endParaRPr lang="en-US" sz="2800" smtClean="0"/>
          </a:p>
          <a:p>
            <a:pPr algn="r" rtl="1" eaLnBrk="1" hangingPunct="1">
              <a:defRPr/>
            </a:pPr>
            <a:endParaRPr lang="en-US" sz="2800" smtClean="0"/>
          </a:p>
          <a:p>
            <a:pPr algn="r" rtl="1" eaLnBrk="1" hangingPunct="1">
              <a:defRPr/>
            </a:pPr>
            <a:endParaRPr lang="ar-SA" sz="2800" smtClean="0"/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SA" sz="2800" smtClean="0"/>
              <a:t>أو</a:t>
            </a:r>
            <a:endParaRPr lang="en-US" sz="2800" smtClean="0"/>
          </a:p>
        </p:txBody>
      </p:sp>
      <p:graphicFrame>
        <p:nvGraphicFramePr>
          <p:cNvPr id="14234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651500" y="4149725"/>
          <a:ext cx="18732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761669" imgH="406224" progId="Equation.3">
                  <p:embed/>
                </p:oleObj>
              </mc:Choice>
              <mc:Fallback>
                <p:oleObj name="Equation" r:id="rId3" imgW="761669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149725"/>
                        <a:ext cx="1873250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1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292725" y="5516563"/>
          <a:ext cx="252730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1562100" imgH="444500" progId="Equation.3">
                  <p:embed/>
                </p:oleObj>
              </mc:Choice>
              <mc:Fallback>
                <p:oleObj name="Equation" r:id="rId5" imgW="15621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5516563"/>
                        <a:ext cx="2527300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42" name="Line 8"/>
          <p:cNvSpPr>
            <a:spLocks noChangeShapeType="1"/>
          </p:cNvSpPr>
          <p:nvPr/>
        </p:nvSpPr>
        <p:spPr bwMode="auto">
          <a:xfrm>
            <a:off x="1389063" y="3802063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2343" name="Line 9"/>
          <p:cNvSpPr>
            <a:spLocks noChangeShapeType="1"/>
          </p:cNvSpPr>
          <p:nvPr/>
        </p:nvSpPr>
        <p:spPr bwMode="auto">
          <a:xfrm>
            <a:off x="1389063" y="5478463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2344" name="Freeform 10"/>
          <p:cNvSpPr>
            <a:spLocks/>
          </p:cNvSpPr>
          <p:nvPr/>
        </p:nvSpPr>
        <p:spPr bwMode="auto">
          <a:xfrm>
            <a:off x="1770063" y="3802063"/>
            <a:ext cx="2454275" cy="1509712"/>
          </a:xfrm>
          <a:custGeom>
            <a:avLst/>
            <a:gdLst>
              <a:gd name="T0" fmla="*/ 0 w 1546"/>
              <a:gd name="T1" fmla="*/ 0 h 951"/>
              <a:gd name="T2" fmla="*/ 2147483647 w 1546"/>
              <a:gd name="T3" fmla="*/ 2147483647 h 951"/>
              <a:gd name="T4" fmla="*/ 0 60000 65536"/>
              <a:gd name="T5" fmla="*/ 0 60000 65536"/>
              <a:gd name="T6" fmla="*/ 0 w 1546"/>
              <a:gd name="T7" fmla="*/ 0 h 951"/>
              <a:gd name="T8" fmla="*/ 1546 w 1546"/>
              <a:gd name="T9" fmla="*/ 951 h 95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46" h="951">
                <a:moveTo>
                  <a:pt x="0" y="0"/>
                </a:moveTo>
                <a:lnTo>
                  <a:pt x="1546" y="951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2345" name="Line 11"/>
          <p:cNvSpPr>
            <a:spLocks noChangeShapeType="1"/>
          </p:cNvSpPr>
          <p:nvPr/>
        </p:nvSpPr>
        <p:spPr bwMode="auto">
          <a:xfrm>
            <a:off x="1389063" y="4259263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2346" name="Line 12"/>
          <p:cNvSpPr>
            <a:spLocks noChangeShapeType="1"/>
          </p:cNvSpPr>
          <p:nvPr/>
        </p:nvSpPr>
        <p:spPr bwMode="auto">
          <a:xfrm>
            <a:off x="2532063" y="4259263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2347" name="Line 13"/>
          <p:cNvSpPr>
            <a:spLocks noChangeShapeType="1"/>
          </p:cNvSpPr>
          <p:nvPr/>
        </p:nvSpPr>
        <p:spPr bwMode="auto">
          <a:xfrm>
            <a:off x="1389063" y="4945063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2348" name="Line 14"/>
          <p:cNvSpPr>
            <a:spLocks noChangeShapeType="1"/>
          </p:cNvSpPr>
          <p:nvPr/>
        </p:nvSpPr>
        <p:spPr bwMode="auto">
          <a:xfrm>
            <a:off x="3675063" y="494506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2349" name="Text Box 15"/>
          <p:cNvSpPr txBox="1">
            <a:spLocks noChangeArrowheads="1"/>
          </p:cNvSpPr>
          <p:nvPr/>
        </p:nvSpPr>
        <p:spPr bwMode="auto">
          <a:xfrm>
            <a:off x="920750" y="4067175"/>
            <a:ext cx="407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  <a:r>
              <a:rPr lang="en-US" altLang="ar-SA" sz="1800" b="1" baseline="-25000"/>
              <a:t>1</a:t>
            </a:r>
            <a:endParaRPr lang="en-US" altLang="ar-SA" sz="1800" b="1"/>
          </a:p>
        </p:txBody>
      </p:sp>
      <p:sp>
        <p:nvSpPr>
          <p:cNvPr id="142350" name="Text Box 16"/>
          <p:cNvSpPr txBox="1">
            <a:spLocks noChangeArrowheads="1"/>
          </p:cNvSpPr>
          <p:nvPr/>
        </p:nvSpPr>
        <p:spPr bwMode="auto">
          <a:xfrm>
            <a:off x="768350" y="4752975"/>
            <a:ext cx="407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  <a:r>
              <a:rPr lang="en-US" altLang="ar-SA" sz="1800" b="1" baseline="-25000"/>
              <a:t>2</a:t>
            </a:r>
            <a:endParaRPr lang="en-US" altLang="ar-SA" sz="1800" b="1"/>
          </a:p>
        </p:txBody>
      </p:sp>
      <p:sp>
        <p:nvSpPr>
          <p:cNvPr id="142351" name="Text Box 17"/>
          <p:cNvSpPr txBox="1">
            <a:spLocks noChangeArrowheads="1"/>
          </p:cNvSpPr>
          <p:nvPr/>
        </p:nvSpPr>
        <p:spPr bwMode="auto">
          <a:xfrm>
            <a:off x="2216150" y="5438775"/>
            <a:ext cx="407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  <a:r>
              <a:rPr lang="en-US" altLang="ar-SA" sz="1800" b="1" baseline="-25000"/>
              <a:t>1</a:t>
            </a:r>
            <a:endParaRPr lang="en-US" altLang="ar-SA" sz="1800" b="1"/>
          </a:p>
        </p:txBody>
      </p:sp>
      <p:sp>
        <p:nvSpPr>
          <p:cNvPr id="142352" name="Text Box 18"/>
          <p:cNvSpPr txBox="1">
            <a:spLocks noChangeArrowheads="1"/>
          </p:cNvSpPr>
          <p:nvPr/>
        </p:nvSpPr>
        <p:spPr bwMode="auto">
          <a:xfrm>
            <a:off x="3359150" y="5438775"/>
            <a:ext cx="407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  <a:r>
              <a:rPr lang="en-US" altLang="ar-SA" sz="1800" b="1" baseline="-25000"/>
              <a:t>2</a:t>
            </a:r>
            <a:endParaRPr lang="en-US" altLang="ar-SA" sz="1800" b="1"/>
          </a:p>
        </p:txBody>
      </p:sp>
      <p:sp>
        <p:nvSpPr>
          <p:cNvPr id="142353" name="Text Box 19"/>
          <p:cNvSpPr txBox="1">
            <a:spLocks noChangeArrowheads="1"/>
          </p:cNvSpPr>
          <p:nvPr/>
        </p:nvSpPr>
        <p:spPr bwMode="auto">
          <a:xfrm>
            <a:off x="1619250" y="350043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</a:p>
        </p:txBody>
      </p:sp>
      <p:sp>
        <p:nvSpPr>
          <p:cNvPr id="142354" name="Text Box 20"/>
          <p:cNvSpPr txBox="1">
            <a:spLocks noChangeArrowheads="1"/>
          </p:cNvSpPr>
          <p:nvPr/>
        </p:nvSpPr>
        <p:spPr bwMode="auto">
          <a:xfrm>
            <a:off x="4140200" y="50133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</a:p>
        </p:txBody>
      </p:sp>
      <p:sp>
        <p:nvSpPr>
          <p:cNvPr id="142355" name="Text Box 21"/>
          <p:cNvSpPr txBox="1">
            <a:spLocks noChangeArrowheads="1"/>
          </p:cNvSpPr>
          <p:nvPr/>
        </p:nvSpPr>
        <p:spPr bwMode="auto">
          <a:xfrm>
            <a:off x="2484438" y="393382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/>
              <a:t>a</a:t>
            </a:r>
          </a:p>
        </p:txBody>
      </p:sp>
      <p:sp>
        <p:nvSpPr>
          <p:cNvPr id="142356" name="Text Box 22"/>
          <p:cNvSpPr txBox="1">
            <a:spLocks noChangeArrowheads="1"/>
          </p:cNvSpPr>
          <p:nvPr/>
        </p:nvSpPr>
        <p:spPr bwMode="auto">
          <a:xfrm>
            <a:off x="3635375" y="4508500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/>
              <a:t>b</a:t>
            </a:r>
          </a:p>
        </p:txBody>
      </p:sp>
      <p:sp>
        <p:nvSpPr>
          <p:cNvPr id="142357" name="Text Box 23"/>
          <p:cNvSpPr txBox="1">
            <a:spLocks noChangeArrowheads="1"/>
          </p:cNvSpPr>
          <p:nvPr/>
        </p:nvSpPr>
        <p:spPr bwMode="auto">
          <a:xfrm>
            <a:off x="4054475" y="5445125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</a:p>
        </p:txBody>
      </p:sp>
      <p:sp>
        <p:nvSpPr>
          <p:cNvPr id="142358" name="Text Box 24"/>
          <p:cNvSpPr txBox="1">
            <a:spLocks noChangeArrowheads="1"/>
          </p:cNvSpPr>
          <p:nvPr/>
        </p:nvSpPr>
        <p:spPr bwMode="auto">
          <a:xfrm>
            <a:off x="1042988" y="34290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</a:p>
        </p:txBody>
      </p:sp>
      <p:sp>
        <p:nvSpPr>
          <p:cNvPr id="142359" name="Line 25"/>
          <p:cNvSpPr>
            <a:spLocks noChangeShapeType="1"/>
          </p:cNvSpPr>
          <p:nvPr/>
        </p:nvSpPr>
        <p:spPr bwMode="auto">
          <a:xfrm>
            <a:off x="2555875" y="5300663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2360" name="Line 26"/>
          <p:cNvSpPr>
            <a:spLocks noChangeShapeType="1"/>
          </p:cNvSpPr>
          <p:nvPr/>
        </p:nvSpPr>
        <p:spPr bwMode="auto">
          <a:xfrm>
            <a:off x="1619250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855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b="1" smtClean="0"/>
              <a:t>جدول الطلب: المستهلك</a:t>
            </a:r>
            <a:endParaRPr lang="en-GB" b="1" smtClean="0"/>
          </a:p>
        </p:txBody>
      </p:sp>
      <p:sp>
        <p:nvSpPr>
          <p:cNvPr id="141392" name="Rectangle 80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600200"/>
            <a:ext cx="4402137" cy="4525963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sz="2800" smtClean="0"/>
              <a:t>يوجد حد أقصى للكمية التي سوف يقوم المستهلك بشرائها </a:t>
            </a:r>
          </a:p>
          <a:p>
            <a:pPr algn="r" rtl="1" eaLnBrk="1" hangingPunct="1">
              <a:defRPr/>
            </a:pPr>
            <a:r>
              <a:rPr lang="ar-SA" sz="2800" smtClean="0"/>
              <a:t>وهناك حد أقصى للسعر لا يشتري بعده شيئاً من السلعة.</a:t>
            </a:r>
            <a:r>
              <a:rPr lang="en-GB" sz="2800" smtClean="0"/>
              <a:t> </a:t>
            </a:r>
          </a:p>
        </p:txBody>
      </p:sp>
      <p:pic>
        <p:nvPicPr>
          <p:cNvPr id="124932" name="Picture 8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844675"/>
            <a:ext cx="3683000" cy="3455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933" name="Line 82"/>
          <p:cNvSpPr>
            <a:spLocks noChangeShapeType="1"/>
          </p:cNvSpPr>
          <p:nvPr/>
        </p:nvSpPr>
        <p:spPr bwMode="auto">
          <a:xfrm flipV="1">
            <a:off x="4859338" y="3644900"/>
            <a:ext cx="0" cy="201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24934" name="Line 83"/>
          <p:cNvSpPr>
            <a:spLocks noChangeShapeType="1"/>
          </p:cNvSpPr>
          <p:nvPr/>
        </p:nvSpPr>
        <p:spPr bwMode="auto">
          <a:xfrm>
            <a:off x="4859338" y="5661025"/>
            <a:ext cx="26654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24935" name="Freeform 84"/>
          <p:cNvSpPr>
            <a:spLocks/>
          </p:cNvSpPr>
          <p:nvPr/>
        </p:nvSpPr>
        <p:spPr bwMode="auto">
          <a:xfrm>
            <a:off x="4868863" y="4046538"/>
            <a:ext cx="2103437" cy="1576387"/>
          </a:xfrm>
          <a:custGeom>
            <a:avLst/>
            <a:gdLst>
              <a:gd name="T0" fmla="*/ 0 w 1325"/>
              <a:gd name="T1" fmla="*/ 0 h 993"/>
              <a:gd name="T2" fmla="*/ 2147483647 w 1325"/>
              <a:gd name="T3" fmla="*/ 2147483647 h 993"/>
              <a:gd name="T4" fmla="*/ 0 60000 65536"/>
              <a:gd name="T5" fmla="*/ 0 60000 65536"/>
              <a:gd name="T6" fmla="*/ 0 w 1325"/>
              <a:gd name="T7" fmla="*/ 0 h 993"/>
              <a:gd name="T8" fmla="*/ 1325 w 1325"/>
              <a:gd name="T9" fmla="*/ 993 h 99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25" h="993">
                <a:moveTo>
                  <a:pt x="0" y="0"/>
                </a:moveTo>
                <a:lnTo>
                  <a:pt x="1325" y="993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24936" name="Freeform 85"/>
          <p:cNvSpPr>
            <a:spLocks/>
          </p:cNvSpPr>
          <p:nvPr/>
        </p:nvSpPr>
        <p:spPr bwMode="auto">
          <a:xfrm>
            <a:off x="6469063" y="2011363"/>
            <a:ext cx="2568575" cy="3578225"/>
          </a:xfrm>
          <a:custGeom>
            <a:avLst/>
            <a:gdLst>
              <a:gd name="T0" fmla="*/ 0 w 1618"/>
              <a:gd name="T1" fmla="*/ 0 h 2254"/>
              <a:gd name="T2" fmla="*/ 2147483647 w 1618"/>
              <a:gd name="T3" fmla="*/ 2147483647 h 2254"/>
              <a:gd name="T4" fmla="*/ 2147483647 w 1618"/>
              <a:gd name="T5" fmla="*/ 2147483647 h 2254"/>
              <a:gd name="T6" fmla="*/ 2147483647 w 1618"/>
              <a:gd name="T7" fmla="*/ 2147483647 h 2254"/>
              <a:gd name="T8" fmla="*/ 2147483647 w 1618"/>
              <a:gd name="T9" fmla="*/ 2147483647 h 2254"/>
              <a:gd name="T10" fmla="*/ 2147483647 w 1618"/>
              <a:gd name="T11" fmla="*/ 2147483647 h 225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18"/>
              <a:gd name="T19" fmla="*/ 0 h 2254"/>
              <a:gd name="T20" fmla="*/ 1618 w 1618"/>
              <a:gd name="T21" fmla="*/ 2254 h 225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18" h="2254">
                <a:moveTo>
                  <a:pt x="0" y="0"/>
                </a:moveTo>
                <a:cubicBezTo>
                  <a:pt x="170" y="12"/>
                  <a:pt x="783" y="5"/>
                  <a:pt x="1023" y="87"/>
                </a:cubicBezTo>
                <a:cubicBezTo>
                  <a:pt x="1263" y="169"/>
                  <a:pt x="1361" y="387"/>
                  <a:pt x="1440" y="490"/>
                </a:cubicBezTo>
                <a:cubicBezTo>
                  <a:pt x="1519" y="593"/>
                  <a:pt x="1500" y="560"/>
                  <a:pt x="1498" y="706"/>
                </a:cubicBezTo>
                <a:cubicBezTo>
                  <a:pt x="1496" y="852"/>
                  <a:pt x="1618" y="1110"/>
                  <a:pt x="1426" y="1368"/>
                </a:cubicBezTo>
                <a:cubicBezTo>
                  <a:pt x="1234" y="1626"/>
                  <a:pt x="572" y="2069"/>
                  <a:pt x="347" y="2254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24937" name="Freeform 86"/>
          <p:cNvSpPr>
            <a:spLocks/>
          </p:cNvSpPr>
          <p:nvPr/>
        </p:nvSpPr>
        <p:spPr bwMode="auto">
          <a:xfrm>
            <a:off x="4932363" y="2997200"/>
            <a:ext cx="1152525" cy="936625"/>
          </a:xfrm>
          <a:custGeom>
            <a:avLst/>
            <a:gdLst>
              <a:gd name="T0" fmla="*/ 2147483647 w 726"/>
              <a:gd name="T1" fmla="*/ 0 h 590"/>
              <a:gd name="T2" fmla="*/ 0 w 726"/>
              <a:gd name="T3" fmla="*/ 2147483647 h 590"/>
              <a:gd name="T4" fmla="*/ 0 60000 65536"/>
              <a:gd name="T5" fmla="*/ 0 60000 65536"/>
              <a:gd name="T6" fmla="*/ 0 w 726"/>
              <a:gd name="T7" fmla="*/ 0 h 590"/>
              <a:gd name="T8" fmla="*/ 726 w 726"/>
              <a:gd name="T9" fmla="*/ 590 h 59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6" h="590">
                <a:moveTo>
                  <a:pt x="726" y="0"/>
                </a:moveTo>
                <a:cubicBezTo>
                  <a:pt x="423" y="246"/>
                  <a:pt x="121" y="492"/>
                  <a:pt x="0" y="59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24938" name="Text Box 87"/>
          <p:cNvSpPr txBox="1">
            <a:spLocks noChangeArrowheads="1"/>
          </p:cNvSpPr>
          <p:nvPr/>
        </p:nvSpPr>
        <p:spPr bwMode="auto">
          <a:xfrm>
            <a:off x="4500563" y="3284538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  <a:endParaRPr lang="en-GB" altLang="ar-SA" sz="1800" b="1"/>
          </a:p>
        </p:txBody>
      </p:sp>
      <p:sp>
        <p:nvSpPr>
          <p:cNvPr id="124939" name="Text Box 88"/>
          <p:cNvSpPr txBox="1">
            <a:spLocks noChangeArrowheads="1"/>
          </p:cNvSpPr>
          <p:nvPr/>
        </p:nvSpPr>
        <p:spPr bwMode="auto">
          <a:xfrm>
            <a:off x="7524750" y="5516563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  <a:endParaRPr lang="en-GB" altLang="ar-SA" sz="1800" b="1"/>
          </a:p>
        </p:txBody>
      </p:sp>
      <p:sp>
        <p:nvSpPr>
          <p:cNvPr id="124940" name="Freeform 89"/>
          <p:cNvSpPr>
            <a:spLocks/>
          </p:cNvSpPr>
          <p:nvPr/>
        </p:nvSpPr>
        <p:spPr bwMode="auto">
          <a:xfrm>
            <a:off x="5651500" y="1508125"/>
            <a:ext cx="1803400" cy="593725"/>
          </a:xfrm>
          <a:custGeom>
            <a:avLst/>
            <a:gdLst>
              <a:gd name="T0" fmla="*/ 2147483647 w 1136"/>
              <a:gd name="T1" fmla="*/ 2147483647 h 374"/>
              <a:gd name="T2" fmla="*/ 2147483647 w 1136"/>
              <a:gd name="T3" fmla="*/ 2147483647 h 374"/>
              <a:gd name="T4" fmla="*/ 2147483647 w 1136"/>
              <a:gd name="T5" fmla="*/ 0 h 374"/>
              <a:gd name="T6" fmla="*/ 2147483647 w 1136"/>
              <a:gd name="T7" fmla="*/ 2147483647 h 374"/>
              <a:gd name="T8" fmla="*/ 2147483647 w 1136"/>
              <a:gd name="T9" fmla="*/ 2147483647 h 374"/>
              <a:gd name="T10" fmla="*/ 2147483647 w 1136"/>
              <a:gd name="T11" fmla="*/ 2147483647 h 3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6"/>
              <a:gd name="T19" fmla="*/ 0 h 374"/>
              <a:gd name="T20" fmla="*/ 1136 w 1136"/>
              <a:gd name="T21" fmla="*/ 374 h 3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6" h="374">
                <a:moveTo>
                  <a:pt x="98" y="317"/>
                </a:moveTo>
                <a:cubicBezTo>
                  <a:pt x="405" y="312"/>
                  <a:pt x="720" y="374"/>
                  <a:pt x="1019" y="303"/>
                </a:cubicBezTo>
                <a:cubicBezTo>
                  <a:pt x="1136" y="275"/>
                  <a:pt x="983" y="22"/>
                  <a:pt x="918" y="0"/>
                </a:cubicBezTo>
                <a:cubicBezTo>
                  <a:pt x="688" y="5"/>
                  <a:pt x="457" y="1"/>
                  <a:pt x="227" y="15"/>
                </a:cubicBezTo>
                <a:cubicBezTo>
                  <a:pt x="182" y="18"/>
                  <a:pt x="155" y="130"/>
                  <a:pt x="155" y="130"/>
                </a:cubicBezTo>
                <a:cubicBezTo>
                  <a:pt x="0" y="100"/>
                  <a:pt x="98" y="112"/>
                  <a:pt x="98" y="317"/>
                </a:cubicBez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24941" name="Freeform 90"/>
          <p:cNvSpPr>
            <a:spLocks/>
          </p:cNvSpPr>
          <p:nvPr/>
        </p:nvSpPr>
        <p:spPr bwMode="auto">
          <a:xfrm>
            <a:off x="5462588" y="2514600"/>
            <a:ext cx="1646237" cy="519113"/>
          </a:xfrm>
          <a:custGeom>
            <a:avLst/>
            <a:gdLst>
              <a:gd name="T0" fmla="*/ 2147483647 w 1037"/>
              <a:gd name="T1" fmla="*/ 2147483647 h 327"/>
              <a:gd name="T2" fmla="*/ 2147483647 w 1037"/>
              <a:gd name="T3" fmla="*/ 2147483647 h 327"/>
              <a:gd name="T4" fmla="*/ 2147483647 w 1037"/>
              <a:gd name="T5" fmla="*/ 0 h 327"/>
              <a:gd name="T6" fmla="*/ 2147483647 w 1037"/>
              <a:gd name="T7" fmla="*/ 2147483647 h 327"/>
              <a:gd name="T8" fmla="*/ 2147483647 w 1037"/>
              <a:gd name="T9" fmla="*/ 2147483647 h 327"/>
              <a:gd name="T10" fmla="*/ 2147483647 w 1037"/>
              <a:gd name="T11" fmla="*/ 2147483647 h 327"/>
              <a:gd name="T12" fmla="*/ 2147483647 w 1037"/>
              <a:gd name="T13" fmla="*/ 2147483647 h 3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37"/>
              <a:gd name="T22" fmla="*/ 0 h 327"/>
              <a:gd name="T23" fmla="*/ 1037 w 1037"/>
              <a:gd name="T24" fmla="*/ 327 h 32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37" h="327">
                <a:moveTo>
                  <a:pt x="1037" y="245"/>
                </a:moveTo>
                <a:cubicBezTo>
                  <a:pt x="1020" y="85"/>
                  <a:pt x="1037" y="156"/>
                  <a:pt x="994" y="29"/>
                </a:cubicBezTo>
                <a:cubicBezTo>
                  <a:pt x="984" y="0"/>
                  <a:pt x="908" y="0"/>
                  <a:pt x="908" y="0"/>
                </a:cubicBezTo>
                <a:cubicBezTo>
                  <a:pt x="630" y="5"/>
                  <a:pt x="423" y="15"/>
                  <a:pt x="145" y="29"/>
                </a:cubicBezTo>
                <a:cubicBezTo>
                  <a:pt x="42" y="34"/>
                  <a:pt x="0" y="130"/>
                  <a:pt x="87" y="158"/>
                </a:cubicBezTo>
                <a:cubicBezTo>
                  <a:pt x="138" y="319"/>
                  <a:pt x="565" y="300"/>
                  <a:pt x="649" y="302"/>
                </a:cubicBezTo>
                <a:cubicBezTo>
                  <a:pt x="1007" y="286"/>
                  <a:pt x="872" y="327"/>
                  <a:pt x="1037" y="245"/>
                </a:cubicBez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252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/>
              <a:t>مثال</a:t>
            </a:r>
            <a:endParaRPr lang="en-US" smtClean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sz="2000" smtClean="0"/>
              <a:t>اذا انخفض سعر عبوة الآيسكريم ”الصغيرة“ من 2 إلي 1.5 رس، أحسب مرونة الطلب علي الآيسكريم؟</a:t>
            </a:r>
            <a:endParaRPr lang="en-US" sz="2000" smtClean="0"/>
          </a:p>
          <a:p>
            <a:pPr lvl="4" eaLnBrk="1" hangingPunct="1">
              <a:defRPr/>
            </a:pPr>
            <a:endParaRPr lang="en-US" sz="1800" smtClean="0"/>
          </a:p>
        </p:txBody>
      </p:sp>
      <p:sp>
        <p:nvSpPr>
          <p:cNvPr id="143364" name="Line 4"/>
          <p:cNvSpPr>
            <a:spLocks noChangeShapeType="1"/>
          </p:cNvSpPr>
          <p:nvPr/>
        </p:nvSpPr>
        <p:spPr bwMode="auto">
          <a:xfrm>
            <a:off x="1979613" y="3068638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365" name="Line 5"/>
          <p:cNvSpPr>
            <a:spLocks noChangeShapeType="1"/>
          </p:cNvSpPr>
          <p:nvPr/>
        </p:nvSpPr>
        <p:spPr bwMode="auto">
          <a:xfrm>
            <a:off x="1979613" y="47244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366" name="Line 6"/>
          <p:cNvSpPr>
            <a:spLocks noChangeShapeType="1"/>
          </p:cNvSpPr>
          <p:nvPr/>
        </p:nvSpPr>
        <p:spPr bwMode="auto">
          <a:xfrm>
            <a:off x="2374900" y="3025775"/>
            <a:ext cx="2057400" cy="1219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367" name="Line 7"/>
          <p:cNvSpPr>
            <a:spLocks noChangeShapeType="1"/>
          </p:cNvSpPr>
          <p:nvPr/>
        </p:nvSpPr>
        <p:spPr bwMode="auto">
          <a:xfrm>
            <a:off x="1993900" y="3482975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368" name="Line 8"/>
          <p:cNvSpPr>
            <a:spLocks noChangeShapeType="1"/>
          </p:cNvSpPr>
          <p:nvPr/>
        </p:nvSpPr>
        <p:spPr bwMode="auto">
          <a:xfrm>
            <a:off x="3136900" y="3482975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369" name="Line 9"/>
          <p:cNvSpPr>
            <a:spLocks noChangeShapeType="1"/>
          </p:cNvSpPr>
          <p:nvPr/>
        </p:nvSpPr>
        <p:spPr bwMode="auto">
          <a:xfrm>
            <a:off x="1993900" y="4168775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370" name="Line 10"/>
          <p:cNvSpPr>
            <a:spLocks noChangeShapeType="1"/>
          </p:cNvSpPr>
          <p:nvPr/>
        </p:nvSpPr>
        <p:spPr bwMode="auto">
          <a:xfrm>
            <a:off x="4279900" y="41687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371" name="Text Box 11"/>
          <p:cNvSpPr txBox="1">
            <a:spLocks noChangeArrowheads="1"/>
          </p:cNvSpPr>
          <p:nvPr/>
        </p:nvSpPr>
        <p:spPr bwMode="auto">
          <a:xfrm>
            <a:off x="1622425" y="32908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2</a:t>
            </a:r>
          </a:p>
        </p:txBody>
      </p:sp>
      <p:sp>
        <p:nvSpPr>
          <p:cNvPr id="143372" name="Text Box 12"/>
          <p:cNvSpPr txBox="1">
            <a:spLocks noChangeArrowheads="1"/>
          </p:cNvSpPr>
          <p:nvPr/>
        </p:nvSpPr>
        <p:spPr bwMode="auto">
          <a:xfrm>
            <a:off x="1301750" y="3962400"/>
            <a:ext cx="625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1.5</a:t>
            </a:r>
          </a:p>
        </p:txBody>
      </p:sp>
      <p:sp>
        <p:nvSpPr>
          <p:cNvPr id="143373" name="Text Box 13"/>
          <p:cNvSpPr txBox="1">
            <a:spLocks noChangeArrowheads="1"/>
          </p:cNvSpPr>
          <p:nvPr/>
        </p:nvSpPr>
        <p:spPr bwMode="auto">
          <a:xfrm>
            <a:off x="2917825" y="4662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1</a:t>
            </a:r>
          </a:p>
        </p:txBody>
      </p:sp>
      <p:sp>
        <p:nvSpPr>
          <p:cNvPr id="143374" name="Text Box 14"/>
          <p:cNvSpPr txBox="1">
            <a:spLocks noChangeArrowheads="1"/>
          </p:cNvSpPr>
          <p:nvPr/>
        </p:nvSpPr>
        <p:spPr bwMode="auto">
          <a:xfrm>
            <a:off x="3870325" y="4662488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1.5</a:t>
            </a:r>
          </a:p>
        </p:txBody>
      </p:sp>
      <p:sp>
        <p:nvSpPr>
          <p:cNvPr id="143375" name="Text Box 15"/>
          <p:cNvSpPr txBox="1">
            <a:spLocks noChangeArrowheads="1"/>
          </p:cNvSpPr>
          <p:nvPr/>
        </p:nvSpPr>
        <p:spPr bwMode="auto">
          <a:xfrm>
            <a:off x="2673350" y="264477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</a:p>
        </p:txBody>
      </p:sp>
      <p:sp>
        <p:nvSpPr>
          <p:cNvPr id="143376" name="Text Box 16"/>
          <p:cNvSpPr txBox="1">
            <a:spLocks noChangeArrowheads="1"/>
          </p:cNvSpPr>
          <p:nvPr/>
        </p:nvSpPr>
        <p:spPr bwMode="auto">
          <a:xfrm>
            <a:off x="4422775" y="39766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</a:p>
        </p:txBody>
      </p:sp>
      <p:sp>
        <p:nvSpPr>
          <p:cNvPr id="143377" name="Text Box 17"/>
          <p:cNvSpPr txBox="1">
            <a:spLocks noChangeArrowheads="1"/>
          </p:cNvSpPr>
          <p:nvPr/>
        </p:nvSpPr>
        <p:spPr bwMode="auto">
          <a:xfrm>
            <a:off x="2816225" y="5156200"/>
            <a:ext cx="120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2000" b="1"/>
              <a:t>الكمية بالطن</a:t>
            </a:r>
            <a:endParaRPr lang="en-US" altLang="ar-SA" sz="2000" b="1"/>
          </a:p>
        </p:txBody>
      </p:sp>
      <p:sp>
        <p:nvSpPr>
          <p:cNvPr id="143378" name="Text Box 18"/>
          <p:cNvSpPr txBox="1">
            <a:spLocks noChangeArrowheads="1"/>
          </p:cNvSpPr>
          <p:nvPr/>
        </p:nvSpPr>
        <p:spPr bwMode="auto">
          <a:xfrm rot="-5400000">
            <a:off x="329407" y="3653631"/>
            <a:ext cx="1681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2000" b="1"/>
              <a:t>السعر رس/ العبوة</a:t>
            </a:r>
            <a:endParaRPr lang="en-US" altLang="ar-SA" sz="2000" b="1"/>
          </a:p>
        </p:txBody>
      </p:sp>
      <p:sp>
        <p:nvSpPr>
          <p:cNvPr id="143379" name="Line 19"/>
          <p:cNvSpPr>
            <a:spLocks noChangeShapeType="1"/>
          </p:cNvSpPr>
          <p:nvPr/>
        </p:nvSpPr>
        <p:spPr bwMode="auto">
          <a:xfrm>
            <a:off x="2139950" y="3505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380" name="Line 20"/>
          <p:cNvSpPr>
            <a:spLocks noChangeShapeType="1"/>
          </p:cNvSpPr>
          <p:nvPr/>
        </p:nvSpPr>
        <p:spPr bwMode="auto">
          <a:xfrm>
            <a:off x="3206750" y="4495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graphicFrame>
        <p:nvGraphicFramePr>
          <p:cNvPr id="143381" name="Object 21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2898775"/>
          <a:ext cx="4038600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1892300" imgH="901700" progId="Equation.3">
                  <p:embed/>
                </p:oleObj>
              </mc:Choice>
              <mc:Fallback>
                <p:oleObj name="Equation" r:id="rId3" imgW="1892300" imgH="901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898775"/>
                        <a:ext cx="4038600" cy="192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5935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b="1" smtClean="0"/>
              <a:t>)</a:t>
            </a:r>
            <a:r>
              <a:rPr lang="en-US" b="1" smtClean="0"/>
              <a:t>E</a:t>
            </a:r>
            <a:r>
              <a:rPr lang="en-US" b="1" baseline="-25000" smtClean="0"/>
              <a:t>D</a:t>
            </a:r>
            <a:r>
              <a:rPr lang="ar-SA" smtClean="0"/>
              <a:t> خصائص (</a:t>
            </a:r>
            <a:endParaRPr lang="en-US" smtClean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525963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sz="2800" smtClean="0"/>
              <a:t>مرونة الطلب كمية محايدة لوحدات القياس (لا تمييز لها): ما فائدة ذلك؟؟؟؟</a:t>
            </a:r>
          </a:p>
          <a:p>
            <a:pPr algn="r" rtl="1" eaLnBrk="1" hangingPunct="1">
              <a:defRPr/>
            </a:pPr>
            <a:r>
              <a:rPr lang="ar-SA" sz="2800" smtClean="0"/>
              <a:t>مرونة الطلب كمية سالبة وتنحصر في المدي:</a:t>
            </a:r>
          </a:p>
          <a:p>
            <a:pPr algn="r" rtl="1" eaLnBrk="1" hangingPunct="1">
              <a:defRPr/>
            </a:pPr>
            <a:endParaRPr lang="ar-SA" sz="2800" smtClean="0"/>
          </a:p>
          <a:p>
            <a:pPr algn="r" rtl="1" eaLnBrk="1" hangingPunct="1">
              <a:defRPr/>
            </a:pPr>
            <a:endParaRPr lang="ar-SA" sz="2800" smtClean="0"/>
          </a:p>
          <a:p>
            <a:pPr algn="r" rtl="1" eaLnBrk="1" hangingPunct="1">
              <a:defRPr/>
            </a:pPr>
            <a:endParaRPr lang="ar-SA" sz="2800" smtClean="0"/>
          </a:p>
          <a:p>
            <a:pPr algn="r" rtl="1" eaLnBrk="1" hangingPunct="1">
              <a:defRPr/>
            </a:pPr>
            <a:r>
              <a:rPr lang="ar-SA" sz="2800" smtClean="0"/>
              <a:t>تتغير قيمتها من نقطة لأخري علي منحني الطلب</a:t>
            </a:r>
          </a:p>
          <a:p>
            <a:pPr algn="r" rtl="1" eaLnBrk="1" hangingPunct="1">
              <a:defRPr/>
            </a:pPr>
            <a:endParaRPr lang="ar-SA" sz="2800" smtClean="0"/>
          </a:p>
          <a:p>
            <a:pPr algn="r" rtl="1" eaLnBrk="1" hangingPunct="1">
              <a:defRPr/>
            </a:pPr>
            <a:endParaRPr lang="en-US" sz="2800" smtClean="0"/>
          </a:p>
        </p:txBody>
      </p:sp>
      <p:graphicFrame>
        <p:nvGraphicFramePr>
          <p:cNvPr id="14438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995738" y="3357563"/>
          <a:ext cx="19716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761669" imgH="215806" progId="Equation.3">
                  <p:embed/>
                </p:oleObj>
              </mc:Choice>
              <mc:Fallback>
                <p:oleObj name="Equation" r:id="rId3" imgW="76166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357563"/>
                        <a:ext cx="197167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207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3375"/>
            <a:ext cx="8229600" cy="919163"/>
          </a:xfrm>
        </p:spPr>
        <p:txBody>
          <a:bodyPr/>
          <a:lstStyle/>
          <a:p>
            <a:pPr eaLnBrk="1" hangingPunct="1">
              <a:defRPr/>
            </a:pPr>
            <a:r>
              <a:rPr lang="ar-SA" sz="4000" b="1" smtClean="0"/>
              <a:t>)</a:t>
            </a:r>
            <a:r>
              <a:rPr lang="en-US" sz="4000" b="1" smtClean="0"/>
              <a:t>E</a:t>
            </a:r>
            <a:r>
              <a:rPr lang="en-US" sz="4000" b="1" baseline="-25000" smtClean="0"/>
              <a:t>D</a:t>
            </a:r>
            <a:r>
              <a:rPr lang="ar-SA" sz="4000" b="1" smtClean="0"/>
              <a:t>(</a:t>
            </a:r>
            <a:r>
              <a:rPr lang="en-US" sz="4000" smtClean="0"/>
              <a:t> </a:t>
            </a:r>
            <a:r>
              <a:rPr lang="ar-SA" sz="4000" smtClean="0"/>
              <a:t>تصنيف منحنيات الطلب والسلع حسب قيمة </a:t>
            </a:r>
            <a:endParaRPr lang="en-US" sz="4000" smtClean="0"/>
          </a:p>
        </p:txBody>
      </p:sp>
      <p:sp>
        <p:nvSpPr>
          <p:cNvPr id="145411" name="Line 6"/>
          <p:cNvSpPr>
            <a:spLocks noChangeShapeType="1"/>
          </p:cNvSpPr>
          <p:nvPr/>
        </p:nvSpPr>
        <p:spPr bwMode="auto">
          <a:xfrm>
            <a:off x="990600" y="374015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5412" name="Line 7"/>
          <p:cNvSpPr>
            <a:spLocks noChangeShapeType="1"/>
          </p:cNvSpPr>
          <p:nvPr/>
        </p:nvSpPr>
        <p:spPr bwMode="auto">
          <a:xfrm>
            <a:off x="990600" y="6102350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5413" name="Line 8"/>
          <p:cNvSpPr>
            <a:spLocks noChangeShapeType="1"/>
          </p:cNvSpPr>
          <p:nvPr/>
        </p:nvSpPr>
        <p:spPr bwMode="auto">
          <a:xfrm>
            <a:off x="4648200" y="366395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5414" name="Line 9"/>
          <p:cNvSpPr>
            <a:spLocks noChangeShapeType="1"/>
          </p:cNvSpPr>
          <p:nvPr/>
        </p:nvSpPr>
        <p:spPr bwMode="auto">
          <a:xfrm>
            <a:off x="4648200" y="6026150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5415" name="Line 10"/>
          <p:cNvSpPr>
            <a:spLocks noChangeShapeType="1"/>
          </p:cNvSpPr>
          <p:nvPr/>
        </p:nvSpPr>
        <p:spPr bwMode="auto">
          <a:xfrm>
            <a:off x="1066800" y="4425950"/>
            <a:ext cx="25908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5416" name="Line 11"/>
          <p:cNvSpPr>
            <a:spLocks noChangeShapeType="1"/>
          </p:cNvSpPr>
          <p:nvPr/>
        </p:nvSpPr>
        <p:spPr bwMode="auto">
          <a:xfrm>
            <a:off x="5105400" y="3816350"/>
            <a:ext cx="990600" cy="1905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5417" name="Freeform 12"/>
          <p:cNvSpPr>
            <a:spLocks/>
          </p:cNvSpPr>
          <p:nvPr/>
        </p:nvSpPr>
        <p:spPr bwMode="auto">
          <a:xfrm>
            <a:off x="990600" y="4730750"/>
            <a:ext cx="4572000" cy="20638"/>
          </a:xfrm>
          <a:custGeom>
            <a:avLst/>
            <a:gdLst>
              <a:gd name="T0" fmla="*/ 0 w 2880"/>
              <a:gd name="T1" fmla="*/ 0 h 13"/>
              <a:gd name="T2" fmla="*/ 2147483647 w 2880"/>
              <a:gd name="T3" fmla="*/ 2147483647 h 13"/>
              <a:gd name="T4" fmla="*/ 2147483647 w 2880"/>
              <a:gd name="T5" fmla="*/ 2147483647 h 13"/>
              <a:gd name="T6" fmla="*/ 0 60000 65536"/>
              <a:gd name="T7" fmla="*/ 0 60000 65536"/>
              <a:gd name="T8" fmla="*/ 0 60000 65536"/>
              <a:gd name="T9" fmla="*/ 0 w 2880"/>
              <a:gd name="T10" fmla="*/ 0 h 13"/>
              <a:gd name="T11" fmla="*/ 2880 w 2880"/>
              <a:gd name="T12" fmla="*/ 13 h 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0" h="13">
                <a:moveTo>
                  <a:pt x="0" y="0"/>
                </a:moveTo>
                <a:lnTo>
                  <a:pt x="912" y="13"/>
                </a:lnTo>
                <a:lnTo>
                  <a:pt x="2880" y="1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5418" name="Freeform 13"/>
          <p:cNvSpPr>
            <a:spLocks/>
          </p:cNvSpPr>
          <p:nvPr/>
        </p:nvSpPr>
        <p:spPr bwMode="auto">
          <a:xfrm>
            <a:off x="990600" y="4954588"/>
            <a:ext cx="4719638" cy="4762"/>
          </a:xfrm>
          <a:custGeom>
            <a:avLst/>
            <a:gdLst>
              <a:gd name="T0" fmla="*/ 0 w 2973"/>
              <a:gd name="T1" fmla="*/ 2147483647 h 3"/>
              <a:gd name="T2" fmla="*/ 2147483647 w 2973"/>
              <a:gd name="T3" fmla="*/ 0 h 3"/>
              <a:gd name="T4" fmla="*/ 0 60000 65536"/>
              <a:gd name="T5" fmla="*/ 0 60000 65536"/>
              <a:gd name="T6" fmla="*/ 0 w 2973"/>
              <a:gd name="T7" fmla="*/ 0 h 3"/>
              <a:gd name="T8" fmla="*/ 2973 w 2973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73" h="3">
                <a:moveTo>
                  <a:pt x="0" y="3"/>
                </a:moveTo>
                <a:lnTo>
                  <a:pt x="2973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5419" name="Line 14"/>
          <p:cNvSpPr>
            <a:spLocks noChangeShapeType="1"/>
          </p:cNvSpPr>
          <p:nvPr/>
        </p:nvSpPr>
        <p:spPr bwMode="auto">
          <a:xfrm>
            <a:off x="2438400" y="473075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5420" name="Line 15"/>
          <p:cNvSpPr>
            <a:spLocks noChangeShapeType="1"/>
          </p:cNvSpPr>
          <p:nvPr/>
        </p:nvSpPr>
        <p:spPr bwMode="auto">
          <a:xfrm>
            <a:off x="3276600" y="495935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5421" name="Freeform 16"/>
          <p:cNvSpPr>
            <a:spLocks/>
          </p:cNvSpPr>
          <p:nvPr/>
        </p:nvSpPr>
        <p:spPr bwMode="auto">
          <a:xfrm>
            <a:off x="5546725" y="4730750"/>
            <a:ext cx="15875" cy="1320800"/>
          </a:xfrm>
          <a:custGeom>
            <a:avLst/>
            <a:gdLst>
              <a:gd name="T0" fmla="*/ 2147483647 w 10"/>
              <a:gd name="T1" fmla="*/ 0 h 832"/>
              <a:gd name="T2" fmla="*/ 0 w 10"/>
              <a:gd name="T3" fmla="*/ 2147483647 h 832"/>
              <a:gd name="T4" fmla="*/ 0 60000 65536"/>
              <a:gd name="T5" fmla="*/ 0 60000 65536"/>
              <a:gd name="T6" fmla="*/ 0 w 10"/>
              <a:gd name="T7" fmla="*/ 0 h 832"/>
              <a:gd name="T8" fmla="*/ 10 w 10"/>
              <a:gd name="T9" fmla="*/ 832 h 8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" h="832">
                <a:moveTo>
                  <a:pt x="10" y="0"/>
                </a:moveTo>
                <a:lnTo>
                  <a:pt x="0" y="832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graphicFrame>
        <p:nvGraphicFramePr>
          <p:cNvPr id="180330" name="Group 106"/>
          <p:cNvGraphicFramePr>
            <a:graphicFrameLocks noGrp="1"/>
          </p:cNvGraphicFramePr>
          <p:nvPr>
            <p:ph/>
          </p:nvPr>
        </p:nvGraphicFramePr>
        <p:xfrm>
          <a:off x="250825" y="1341438"/>
          <a:ext cx="8518525" cy="1889304"/>
        </p:xfrm>
        <a:graphic>
          <a:graphicData uri="http://schemas.openxmlformats.org/drawingml/2006/table">
            <a:tbl>
              <a:tblPr/>
              <a:tblGrid>
                <a:gridCol w="3055938"/>
                <a:gridCol w="3354387"/>
                <a:gridCol w="2108200"/>
              </a:tblGrid>
              <a:tr h="517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نوع السلعة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3" marB="4566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نوع الطلب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3" marB="4566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قيمة (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663" marB="4566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57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Necessities </a:t>
                      </a: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ضرورية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</a:txBody>
                  <a:tcPr marT="45663" marB="456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Inelastic </a:t>
                      </a: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غير مرن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| E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| &lt; 1</a:t>
                      </a:r>
                    </a:p>
                  </a:txBody>
                  <a:tcPr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457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Luxuries </a:t>
                      </a: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كمالية / رفاهية 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3" marB="456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Elastic </a:t>
                      </a: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مرن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| E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| &gt; 1</a:t>
                      </a:r>
                    </a:p>
                  </a:txBody>
                  <a:tcPr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457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غير محدد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3" marB="456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Unitary Elastic </a:t>
                      </a: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وحدة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| E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| = 1</a:t>
                      </a:r>
                    </a:p>
                  </a:txBody>
                  <a:tcPr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145448" name="Freeform 17"/>
          <p:cNvSpPr>
            <a:spLocks/>
          </p:cNvSpPr>
          <p:nvPr/>
        </p:nvSpPr>
        <p:spPr bwMode="auto">
          <a:xfrm>
            <a:off x="5710238" y="4933950"/>
            <a:ext cx="4762" cy="1092200"/>
          </a:xfrm>
          <a:custGeom>
            <a:avLst/>
            <a:gdLst>
              <a:gd name="T0" fmla="*/ 0 w 3"/>
              <a:gd name="T1" fmla="*/ 0 h 688"/>
              <a:gd name="T2" fmla="*/ 2147483647 w 3"/>
              <a:gd name="T3" fmla="*/ 2147483647 h 688"/>
              <a:gd name="T4" fmla="*/ 0 60000 65536"/>
              <a:gd name="T5" fmla="*/ 0 60000 65536"/>
              <a:gd name="T6" fmla="*/ 0 w 3"/>
              <a:gd name="T7" fmla="*/ 0 h 688"/>
              <a:gd name="T8" fmla="*/ 3 w 3"/>
              <a:gd name="T9" fmla="*/ 688 h 6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688">
                <a:moveTo>
                  <a:pt x="0" y="0"/>
                </a:moveTo>
                <a:lnTo>
                  <a:pt x="3" y="688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5449" name="Line 18"/>
          <p:cNvSpPr>
            <a:spLocks noChangeShapeType="1"/>
          </p:cNvSpPr>
          <p:nvPr/>
        </p:nvSpPr>
        <p:spPr bwMode="auto">
          <a:xfrm>
            <a:off x="1143000" y="47307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5450" name="Line 19"/>
          <p:cNvSpPr>
            <a:spLocks noChangeShapeType="1"/>
          </p:cNvSpPr>
          <p:nvPr/>
        </p:nvSpPr>
        <p:spPr bwMode="auto">
          <a:xfrm>
            <a:off x="2438400" y="55689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5451" name="Line 20"/>
          <p:cNvSpPr>
            <a:spLocks noChangeShapeType="1"/>
          </p:cNvSpPr>
          <p:nvPr/>
        </p:nvSpPr>
        <p:spPr bwMode="auto">
          <a:xfrm>
            <a:off x="5562600" y="572135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5452" name="Text Box 21"/>
          <p:cNvSpPr txBox="1">
            <a:spLocks noChangeArrowheads="1"/>
          </p:cNvSpPr>
          <p:nvPr/>
        </p:nvSpPr>
        <p:spPr bwMode="auto">
          <a:xfrm>
            <a:off x="468313" y="45085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p1</a:t>
            </a:r>
          </a:p>
        </p:txBody>
      </p:sp>
      <p:sp>
        <p:nvSpPr>
          <p:cNvPr id="145453" name="Text Box 22"/>
          <p:cNvSpPr txBox="1">
            <a:spLocks noChangeArrowheads="1"/>
          </p:cNvSpPr>
          <p:nvPr/>
        </p:nvSpPr>
        <p:spPr bwMode="auto">
          <a:xfrm>
            <a:off x="468313" y="486886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p2</a:t>
            </a:r>
          </a:p>
        </p:txBody>
      </p:sp>
      <p:sp>
        <p:nvSpPr>
          <p:cNvPr id="145454" name="Text Box 23"/>
          <p:cNvSpPr txBox="1">
            <a:spLocks noChangeArrowheads="1"/>
          </p:cNvSpPr>
          <p:nvPr/>
        </p:nvSpPr>
        <p:spPr bwMode="auto">
          <a:xfrm>
            <a:off x="2346325" y="613886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q1</a:t>
            </a:r>
          </a:p>
        </p:txBody>
      </p:sp>
      <p:sp>
        <p:nvSpPr>
          <p:cNvPr id="145455" name="Text Box 24"/>
          <p:cNvSpPr txBox="1">
            <a:spLocks noChangeArrowheads="1"/>
          </p:cNvSpPr>
          <p:nvPr/>
        </p:nvSpPr>
        <p:spPr bwMode="auto">
          <a:xfrm>
            <a:off x="2987675" y="61658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q1</a:t>
            </a:r>
          </a:p>
        </p:txBody>
      </p:sp>
      <p:sp>
        <p:nvSpPr>
          <p:cNvPr id="145456" name="Text Box 25"/>
          <p:cNvSpPr txBox="1">
            <a:spLocks noChangeArrowheads="1"/>
          </p:cNvSpPr>
          <p:nvPr/>
        </p:nvSpPr>
        <p:spPr bwMode="auto">
          <a:xfrm>
            <a:off x="5292725" y="6092825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q1</a:t>
            </a:r>
          </a:p>
        </p:txBody>
      </p:sp>
      <p:sp>
        <p:nvSpPr>
          <p:cNvPr id="145457" name="Text Box 26"/>
          <p:cNvSpPr txBox="1">
            <a:spLocks noChangeArrowheads="1"/>
          </p:cNvSpPr>
          <p:nvPr/>
        </p:nvSpPr>
        <p:spPr bwMode="auto">
          <a:xfrm>
            <a:off x="5651500" y="6092825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q2</a:t>
            </a:r>
          </a:p>
        </p:txBody>
      </p:sp>
      <p:sp>
        <p:nvSpPr>
          <p:cNvPr id="145458" name="Text Box 27"/>
          <p:cNvSpPr txBox="1">
            <a:spLocks noChangeArrowheads="1"/>
          </p:cNvSpPr>
          <p:nvPr/>
        </p:nvSpPr>
        <p:spPr bwMode="auto">
          <a:xfrm>
            <a:off x="1050925" y="400526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</a:p>
        </p:txBody>
      </p:sp>
      <p:sp>
        <p:nvSpPr>
          <p:cNvPr id="145459" name="Text Box 28"/>
          <p:cNvSpPr txBox="1">
            <a:spLocks noChangeArrowheads="1"/>
          </p:cNvSpPr>
          <p:nvPr/>
        </p:nvSpPr>
        <p:spPr bwMode="auto">
          <a:xfrm>
            <a:off x="3641725" y="507206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</a:p>
        </p:txBody>
      </p:sp>
      <p:sp>
        <p:nvSpPr>
          <p:cNvPr id="145460" name="Text Box 29"/>
          <p:cNvSpPr txBox="1">
            <a:spLocks noChangeArrowheads="1"/>
          </p:cNvSpPr>
          <p:nvPr/>
        </p:nvSpPr>
        <p:spPr bwMode="auto">
          <a:xfrm>
            <a:off x="5013325" y="339566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</a:p>
        </p:txBody>
      </p:sp>
      <p:sp>
        <p:nvSpPr>
          <p:cNvPr id="145461" name="Text Box 30"/>
          <p:cNvSpPr txBox="1">
            <a:spLocks noChangeArrowheads="1"/>
          </p:cNvSpPr>
          <p:nvPr/>
        </p:nvSpPr>
        <p:spPr bwMode="auto">
          <a:xfrm>
            <a:off x="6080125" y="552926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</a:p>
        </p:txBody>
      </p:sp>
      <p:sp>
        <p:nvSpPr>
          <p:cNvPr id="145462" name="Text Box 31"/>
          <p:cNvSpPr txBox="1">
            <a:spLocks noChangeArrowheads="1"/>
          </p:cNvSpPr>
          <p:nvPr/>
        </p:nvSpPr>
        <p:spPr bwMode="auto">
          <a:xfrm>
            <a:off x="900113" y="6237288"/>
            <a:ext cx="1395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b="1">
                <a:latin typeface="Times New Roman" pitchFamily="18" charset="0"/>
                <a:cs typeface="Times New Roman" pitchFamily="18" charset="0"/>
              </a:rPr>
              <a:t>Elastic </a:t>
            </a:r>
            <a:r>
              <a:rPr lang="ar-SA" altLang="ar-SA" sz="2000" b="1">
                <a:latin typeface="Times New Roman" pitchFamily="18" charset="0"/>
                <a:cs typeface="Times New Roman" pitchFamily="18" charset="0"/>
              </a:rPr>
              <a:t>مرن </a:t>
            </a:r>
            <a:endParaRPr lang="en-US" altLang="ar-SA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463" name="Text Box 32"/>
          <p:cNvSpPr txBox="1">
            <a:spLocks noChangeArrowheads="1"/>
          </p:cNvSpPr>
          <p:nvPr/>
        </p:nvSpPr>
        <p:spPr bwMode="auto">
          <a:xfrm>
            <a:off x="5470525" y="6345238"/>
            <a:ext cx="1893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b="1">
                <a:latin typeface="Times New Roman" pitchFamily="18" charset="0"/>
                <a:cs typeface="Times New Roman" pitchFamily="18" charset="0"/>
              </a:rPr>
              <a:t>Inelastic </a:t>
            </a:r>
            <a:r>
              <a:rPr lang="ar-SA" altLang="ar-SA" sz="2000" b="1">
                <a:latin typeface="Times New Roman" pitchFamily="18" charset="0"/>
                <a:cs typeface="Times New Roman" pitchFamily="18" charset="0"/>
              </a:rPr>
              <a:t>غيرمرن </a:t>
            </a:r>
            <a:endParaRPr lang="en-US" altLang="ar-SA" sz="2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32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E</a:t>
            </a:r>
            <a:r>
              <a:rPr lang="en-US" b="1" baseline="-25000" smtClean="0"/>
              <a:t>D</a:t>
            </a:r>
            <a:r>
              <a:rPr lang="en-US" b="1" smtClean="0"/>
              <a:t> </a:t>
            </a:r>
            <a:r>
              <a:rPr lang="ar-SA" b="1" smtClean="0">
                <a:latin typeface="Times New Roman" pitchFamily="18" charset="0"/>
                <a:cs typeface="Times New Roman" pitchFamily="18" charset="0"/>
              </a:rPr>
              <a:t>العوامل المؤثرة علي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b="1" smtClean="0"/>
              <a:t>بمعني آخر مالذي يجعل الطلب لسلعة ما: مرن أو غير مرن؟</a:t>
            </a:r>
          </a:p>
          <a:p>
            <a:pPr lvl="1" algn="r" rtl="1" eaLnBrk="1" hangingPunct="1">
              <a:defRPr/>
            </a:pPr>
            <a:r>
              <a:rPr lang="ar-SA" b="1" smtClean="0"/>
              <a:t>وجود (عدم وجود) بدائــل للسلعـة المعينة ؟؟</a:t>
            </a:r>
          </a:p>
          <a:p>
            <a:pPr lvl="1" algn="r" rtl="1" eaLnBrk="1" hangingPunct="1">
              <a:defRPr/>
            </a:pPr>
            <a:r>
              <a:rPr lang="ar-SA" b="1" smtClean="0"/>
              <a:t>درجة أهمية السلعـة للمستهلك ؟؟</a:t>
            </a:r>
          </a:p>
          <a:p>
            <a:pPr lvl="1" algn="r" rtl="1" eaLnBrk="1" hangingPunct="1">
              <a:defRPr/>
            </a:pPr>
            <a:r>
              <a:rPr lang="ar-SA" b="1" smtClean="0"/>
              <a:t>نسـبة المبلـغ المنفق على السلعـة من دخل المستهلك ؟؟</a:t>
            </a:r>
          </a:p>
          <a:p>
            <a:pPr lvl="1" algn="r" rtl="1" eaLnBrk="1" hangingPunct="1">
              <a:defRPr/>
            </a:pPr>
            <a:r>
              <a:rPr lang="ar-SA" b="1" smtClean="0"/>
              <a:t>وجــود استعمالات بديلة للسلعة؟؟</a:t>
            </a:r>
          </a:p>
          <a:p>
            <a:pPr lvl="1" algn="r" rtl="1" eaLnBrk="1" hangingPunct="1">
              <a:defRPr/>
            </a:pPr>
            <a:r>
              <a:rPr lang="ar-SA" b="1" smtClean="0"/>
              <a:t>طـول الفترة الزمنية ؟؟</a:t>
            </a:r>
          </a:p>
          <a:p>
            <a:pPr lvl="1" algn="r" rtl="1" eaLnBrk="1" hangingPunct="1">
              <a:defRPr/>
            </a:pPr>
            <a:r>
              <a:rPr lang="ar-SA" b="1" smtClean="0"/>
              <a:t>حجم دخل المستهلك</a:t>
            </a:r>
            <a:r>
              <a:rPr lang="ar-SA" smtClean="0"/>
              <a:t> ؟؟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053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smtClean="0"/>
              <a:t>E</a:t>
            </a:r>
            <a:r>
              <a:rPr lang="en-US" sz="4000" b="1" baseline="-25000" smtClean="0"/>
              <a:t>D </a:t>
            </a:r>
            <a:r>
              <a:rPr lang="ar-SA" sz="4000" smtClean="0"/>
              <a:t>أهمية</a:t>
            </a:r>
            <a:r>
              <a:rPr lang="en-US" sz="4000" b="1" baseline="-25000" smtClean="0"/>
              <a:t> </a:t>
            </a:r>
            <a:r>
              <a:rPr lang="ar-SA" sz="4000" smtClean="0"/>
              <a:t/>
            </a:r>
            <a:br>
              <a:rPr lang="ar-SA" sz="4000" smtClean="0"/>
            </a:br>
            <a:r>
              <a:rPr lang="en-US" sz="4000" smtClean="0"/>
              <a:t>“</a:t>
            </a:r>
            <a:r>
              <a:rPr lang="ar-SA" sz="4000" smtClean="0"/>
              <a:t> </a:t>
            </a:r>
            <a:r>
              <a:rPr lang="en-US" sz="4000" smtClean="0"/>
              <a:t>Expenditure” </a:t>
            </a:r>
            <a:r>
              <a:rPr lang="ar-SA" sz="4000" smtClean="0"/>
              <a:t>بالإنفاق</a:t>
            </a:r>
            <a:r>
              <a:rPr lang="en-US" sz="4000" smtClean="0"/>
              <a:t> </a:t>
            </a:r>
            <a:r>
              <a:rPr lang="en-US" sz="4000" b="1" smtClean="0"/>
              <a:t>E</a:t>
            </a:r>
            <a:r>
              <a:rPr lang="en-US" sz="4000" b="1" baseline="-25000" smtClean="0"/>
              <a:t>D</a:t>
            </a:r>
            <a:r>
              <a:rPr lang="ar-SA" sz="4000" smtClean="0"/>
              <a:t> علاقة</a:t>
            </a:r>
            <a:endParaRPr lang="en-US" sz="4000" smtClean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sz="2800" smtClean="0"/>
              <a:t>يمكن استنباط العلاقة:</a:t>
            </a:r>
            <a:endParaRPr lang="en-US" sz="2800" smtClean="0"/>
          </a:p>
          <a:p>
            <a:pPr algn="r" rtl="1" eaLnBrk="1" hangingPunct="1">
              <a:defRPr/>
            </a:pPr>
            <a:endParaRPr lang="en-US" sz="2800" smtClean="0"/>
          </a:p>
          <a:p>
            <a:pPr algn="r" rtl="1" eaLnBrk="1" hangingPunct="1">
              <a:defRPr/>
            </a:pPr>
            <a:endParaRPr lang="en-US" sz="2800" smtClean="0"/>
          </a:p>
          <a:p>
            <a:pPr algn="r" rtl="1" eaLnBrk="1" hangingPunct="1">
              <a:defRPr/>
            </a:pPr>
            <a:endParaRPr lang="en-US" sz="2800" smtClean="0"/>
          </a:p>
          <a:p>
            <a:pPr algn="r" rtl="1" eaLnBrk="1" hangingPunct="1">
              <a:defRPr/>
            </a:pPr>
            <a:r>
              <a:rPr lang="ar-SA" sz="2800" smtClean="0"/>
              <a:t> و منها يمكن معرفة العلاقة بين تغير السعر والانفاق علي سلعة ما(عكسية أم طردية) إذا كان الطلب علي تلك السلعة (مرن او غير مرن)</a:t>
            </a:r>
            <a:endParaRPr lang="en-US" sz="2800" smtClean="0"/>
          </a:p>
        </p:txBody>
      </p:sp>
      <p:graphicFrame>
        <p:nvGraphicFramePr>
          <p:cNvPr id="14746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987675" y="2600325"/>
          <a:ext cx="360045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1422400" imgH="254000" progId="Equation.3">
                  <p:embed/>
                </p:oleObj>
              </mc:Choice>
              <mc:Fallback>
                <p:oleObj name="Equation" r:id="rId3" imgW="14224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600325"/>
                        <a:ext cx="3600450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9901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/>
              <a:t> : حالات خاصة </a:t>
            </a:r>
            <a:r>
              <a:rPr lang="en-US" b="1" smtClean="0"/>
              <a:t>E</a:t>
            </a:r>
            <a:r>
              <a:rPr lang="en-US" b="1" baseline="-25000" smtClean="0"/>
              <a:t>D</a:t>
            </a:r>
            <a:endParaRPr lang="en-GB" b="1" baseline="-25000" smtClean="0"/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SA" sz="2800" smtClean="0"/>
              <a:t>      </a:t>
            </a:r>
            <a:r>
              <a:rPr lang="ar-SA" sz="2800" b="1" smtClean="0"/>
              <a:t>التغير في الكمية (صفر) مهما تغير السعر : مثل هذا الطلب (رأسي) عديم المرونة.</a:t>
            </a:r>
          </a:p>
          <a:p>
            <a:pPr algn="ctr" rtl="1" eaLnBrk="1" hangingPunct="1">
              <a:buFont typeface="Wingdings" pitchFamily="2" charset="2"/>
              <a:buNone/>
              <a:defRPr/>
            </a:pPr>
            <a:r>
              <a:rPr lang="en-US" sz="2800" b="1" smtClean="0"/>
              <a:t>E</a:t>
            </a:r>
            <a:r>
              <a:rPr lang="en-US" sz="2800" b="1" baseline="-25000" smtClean="0"/>
              <a:t>D </a:t>
            </a:r>
            <a:r>
              <a:rPr lang="en-US" sz="2800" b="1" smtClean="0"/>
              <a:t>=0</a:t>
            </a:r>
            <a:endParaRPr lang="ar-SA" sz="2800" b="1" smtClean="0"/>
          </a:p>
          <a:p>
            <a:pPr algn="r" rtl="1" eaLnBrk="1" hangingPunct="1">
              <a:buFont typeface="Wingdings" pitchFamily="2" charset="2"/>
              <a:buNone/>
              <a:defRPr/>
            </a:pPr>
            <a:endParaRPr lang="ar-SA" sz="2800" b="1" smtClean="0"/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en-US" sz="2800" b="1" smtClean="0"/>
              <a:t>    </a:t>
            </a:r>
            <a:r>
              <a:rPr lang="ar-SA" sz="2800" b="1" smtClean="0"/>
              <a:t>تتغير الكمية دون تغير السعر. مثل هذا الطلب (أفقي) لانهائي المرونة</a:t>
            </a:r>
            <a:r>
              <a:rPr lang="en-US" sz="2800" b="1" smtClean="0"/>
              <a:t>.</a:t>
            </a:r>
          </a:p>
          <a:p>
            <a:pPr algn="ctr" rtl="1" eaLnBrk="1" hangingPunct="1">
              <a:buFont typeface="Wingdings" pitchFamily="2" charset="2"/>
              <a:buNone/>
              <a:defRPr/>
            </a:pPr>
            <a:r>
              <a:rPr lang="en-US" sz="2800" b="1" smtClean="0"/>
              <a:t>E</a:t>
            </a:r>
            <a:r>
              <a:rPr lang="en-US" sz="2800" b="1" baseline="-25000" smtClean="0"/>
              <a:t>D </a:t>
            </a:r>
            <a:r>
              <a:rPr lang="en-US" sz="2800" b="1" smtClean="0"/>
              <a:t>=∞</a:t>
            </a:r>
          </a:p>
        </p:txBody>
      </p:sp>
      <p:grpSp>
        <p:nvGrpSpPr>
          <p:cNvPr id="148486" name="Group 21"/>
          <p:cNvGrpSpPr>
            <a:grpSpLocks/>
          </p:cNvGrpSpPr>
          <p:nvPr/>
        </p:nvGrpSpPr>
        <p:grpSpPr bwMode="auto">
          <a:xfrm>
            <a:off x="4787900" y="1916113"/>
            <a:ext cx="3657600" cy="1485900"/>
            <a:chOff x="3450" y="11880"/>
            <a:chExt cx="5760" cy="2340"/>
          </a:xfrm>
        </p:grpSpPr>
        <p:grpSp>
          <p:nvGrpSpPr>
            <p:cNvPr id="148507" name="Group 22"/>
            <p:cNvGrpSpPr>
              <a:grpSpLocks/>
            </p:cNvGrpSpPr>
            <p:nvPr/>
          </p:nvGrpSpPr>
          <p:grpSpPr bwMode="auto">
            <a:xfrm>
              <a:off x="4677" y="11880"/>
              <a:ext cx="3600" cy="2340"/>
              <a:chOff x="4677" y="11880"/>
              <a:chExt cx="3960" cy="2880"/>
            </a:xfrm>
          </p:grpSpPr>
          <p:sp>
            <p:nvSpPr>
              <p:cNvPr id="148514" name="Line 23"/>
              <p:cNvSpPr>
                <a:spLocks noChangeShapeType="1"/>
              </p:cNvSpPr>
              <p:nvPr/>
            </p:nvSpPr>
            <p:spPr bwMode="auto">
              <a:xfrm>
                <a:off x="4710" y="11880"/>
                <a:ext cx="0" cy="28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48515" name="Line 24"/>
              <p:cNvSpPr>
                <a:spLocks noChangeShapeType="1"/>
              </p:cNvSpPr>
              <p:nvPr/>
            </p:nvSpPr>
            <p:spPr bwMode="auto">
              <a:xfrm>
                <a:off x="4677" y="14760"/>
                <a:ext cx="39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48516" name="Line 25"/>
              <p:cNvSpPr>
                <a:spLocks noChangeShapeType="1"/>
              </p:cNvSpPr>
              <p:nvPr/>
            </p:nvSpPr>
            <p:spPr bwMode="auto">
              <a:xfrm>
                <a:off x="6297" y="12240"/>
                <a:ext cx="0" cy="252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48517" name="Line 26"/>
              <p:cNvSpPr>
                <a:spLocks noChangeShapeType="1"/>
              </p:cNvSpPr>
              <p:nvPr/>
            </p:nvSpPr>
            <p:spPr bwMode="auto">
              <a:xfrm>
                <a:off x="4677" y="13500"/>
                <a:ext cx="16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48518" name="Line 27"/>
              <p:cNvSpPr>
                <a:spLocks noChangeShapeType="1"/>
              </p:cNvSpPr>
              <p:nvPr/>
            </p:nvSpPr>
            <p:spPr bwMode="auto">
              <a:xfrm>
                <a:off x="4677" y="12960"/>
                <a:ext cx="162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48519" name="Line 28"/>
              <p:cNvSpPr>
                <a:spLocks noChangeShapeType="1"/>
              </p:cNvSpPr>
              <p:nvPr/>
            </p:nvSpPr>
            <p:spPr bwMode="auto">
              <a:xfrm>
                <a:off x="4677" y="13980"/>
                <a:ext cx="162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148508" name="Text Box 29"/>
            <p:cNvSpPr txBox="1">
              <a:spLocks noChangeArrowheads="1"/>
            </p:cNvSpPr>
            <p:nvPr/>
          </p:nvSpPr>
          <p:spPr bwMode="auto">
            <a:xfrm>
              <a:off x="3450" y="11880"/>
              <a:ext cx="10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200">
                  <a:latin typeface="Times New Roman" pitchFamily="18" charset="0"/>
                </a:rPr>
                <a:t>P</a:t>
              </a:r>
              <a:endParaRPr lang="en-GB" altLang="ar-SA" sz="1800"/>
            </a:p>
          </p:txBody>
        </p:sp>
        <p:sp>
          <p:nvSpPr>
            <p:cNvPr id="148509" name="Text Box 30"/>
            <p:cNvSpPr txBox="1">
              <a:spLocks noChangeArrowheads="1"/>
            </p:cNvSpPr>
            <p:nvPr/>
          </p:nvSpPr>
          <p:spPr bwMode="auto">
            <a:xfrm>
              <a:off x="4137" y="12960"/>
              <a:ext cx="507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200">
                  <a:latin typeface="Times New Roman" pitchFamily="18" charset="0"/>
                </a:rPr>
                <a:t>P2</a:t>
              </a:r>
              <a:endParaRPr lang="en-GB" altLang="ar-SA" sz="1800"/>
            </a:p>
          </p:txBody>
        </p:sp>
        <p:sp>
          <p:nvSpPr>
            <p:cNvPr id="148510" name="Text Box 31"/>
            <p:cNvSpPr txBox="1">
              <a:spLocks noChangeArrowheads="1"/>
            </p:cNvSpPr>
            <p:nvPr/>
          </p:nvSpPr>
          <p:spPr bwMode="auto">
            <a:xfrm>
              <a:off x="3777" y="12420"/>
              <a:ext cx="90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200">
                  <a:latin typeface="Times New Roman" pitchFamily="18" charset="0"/>
                </a:rPr>
                <a:t>P1</a:t>
              </a:r>
              <a:endParaRPr lang="en-GB" altLang="ar-SA" sz="1800"/>
            </a:p>
          </p:txBody>
        </p:sp>
        <p:sp>
          <p:nvSpPr>
            <p:cNvPr id="148511" name="Text Box 32"/>
            <p:cNvSpPr txBox="1">
              <a:spLocks noChangeArrowheads="1"/>
            </p:cNvSpPr>
            <p:nvPr/>
          </p:nvSpPr>
          <p:spPr bwMode="auto">
            <a:xfrm>
              <a:off x="3957" y="13320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200">
                  <a:latin typeface="Times New Roman" pitchFamily="18" charset="0"/>
                </a:rPr>
                <a:t>P3</a:t>
              </a:r>
              <a:endParaRPr lang="en-GB" altLang="ar-SA" sz="1800"/>
            </a:p>
          </p:txBody>
        </p:sp>
        <p:sp>
          <p:nvSpPr>
            <p:cNvPr id="148512" name="Text Box 33"/>
            <p:cNvSpPr txBox="1">
              <a:spLocks noChangeArrowheads="1"/>
            </p:cNvSpPr>
            <p:nvPr/>
          </p:nvSpPr>
          <p:spPr bwMode="auto">
            <a:xfrm>
              <a:off x="5790" y="12060"/>
              <a:ext cx="72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200">
                  <a:latin typeface="Times New Roman" pitchFamily="18" charset="0"/>
                </a:rPr>
                <a:t>D</a:t>
              </a:r>
              <a:endParaRPr lang="en-GB" altLang="ar-SA" sz="1800"/>
            </a:p>
          </p:txBody>
        </p:sp>
        <p:sp>
          <p:nvSpPr>
            <p:cNvPr id="148513" name="Text Box 34"/>
            <p:cNvSpPr txBox="1">
              <a:spLocks noChangeArrowheads="1"/>
            </p:cNvSpPr>
            <p:nvPr/>
          </p:nvSpPr>
          <p:spPr bwMode="auto">
            <a:xfrm>
              <a:off x="7737" y="13860"/>
              <a:ext cx="1473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200">
                  <a:latin typeface="Times New Roman" pitchFamily="18" charset="0"/>
                </a:rPr>
                <a:t>Q</a:t>
              </a:r>
              <a:endParaRPr lang="en-GB" altLang="ar-SA" sz="1800"/>
            </a:p>
          </p:txBody>
        </p:sp>
      </p:grpSp>
      <p:grpSp>
        <p:nvGrpSpPr>
          <p:cNvPr id="148487" name="Group 35"/>
          <p:cNvGrpSpPr>
            <a:grpSpLocks/>
          </p:cNvGrpSpPr>
          <p:nvPr/>
        </p:nvGrpSpPr>
        <p:grpSpPr bwMode="auto">
          <a:xfrm>
            <a:off x="4500563" y="3644900"/>
            <a:ext cx="4229100" cy="2743200"/>
            <a:chOff x="2371" y="4376"/>
            <a:chExt cx="6659" cy="4320"/>
          </a:xfrm>
        </p:grpSpPr>
        <p:sp>
          <p:nvSpPr>
            <p:cNvPr id="148493" name="Line 36"/>
            <p:cNvSpPr>
              <a:spLocks noChangeShapeType="1"/>
            </p:cNvSpPr>
            <p:nvPr/>
          </p:nvSpPr>
          <p:spPr bwMode="auto">
            <a:xfrm>
              <a:off x="2910" y="4376"/>
              <a:ext cx="0" cy="3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48494" name="Line 37"/>
            <p:cNvSpPr>
              <a:spLocks noChangeShapeType="1"/>
            </p:cNvSpPr>
            <p:nvPr/>
          </p:nvSpPr>
          <p:spPr bwMode="auto">
            <a:xfrm>
              <a:off x="2910" y="8336"/>
              <a:ext cx="57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48495" name="Line 38"/>
            <p:cNvSpPr>
              <a:spLocks noChangeShapeType="1"/>
            </p:cNvSpPr>
            <p:nvPr/>
          </p:nvSpPr>
          <p:spPr bwMode="auto">
            <a:xfrm>
              <a:off x="2910" y="6176"/>
              <a:ext cx="5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48496" name="Line 39"/>
            <p:cNvSpPr>
              <a:spLocks noChangeShapeType="1"/>
            </p:cNvSpPr>
            <p:nvPr/>
          </p:nvSpPr>
          <p:spPr bwMode="auto">
            <a:xfrm>
              <a:off x="3990" y="6176"/>
              <a:ext cx="0" cy="216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48497" name="Line 40"/>
            <p:cNvSpPr>
              <a:spLocks noChangeShapeType="1"/>
            </p:cNvSpPr>
            <p:nvPr/>
          </p:nvSpPr>
          <p:spPr bwMode="auto">
            <a:xfrm>
              <a:off x="5250" y="6176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48498" name="Line 41"/>
            <p:cNvSpPr>
              <a:spLocks noChangeShapeType="1"/>
            </p:cNvSpPr>
            <p:nvPr/>
          </p:nvSpPr>
          <p:spPr bwMode="auto">
            <a:xfrm>
              <a:off x="6330" y="6176"/>
              <a:ext cx="0" cy="216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48499" name="Text Box 42"/>
            <p:cNvSpPr txBox="1">
              <a:spLocks noChangeArrowheads="1"/>
            </p:cNvSpPr>
            <p:nvPr/>
          </p:nvSpPr>
          <p:spPr bwMode="auto">
            <a:xfrm>
              <a:off x="2371" y="4376"/>
              <a:ext cx="539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200">
                  <a:latin typeface="Times New Roman" pitchFamily="18" charset="0"/>
                </a:rPr>
                <a:t>P</a:t>
              </a:r>
              <a:endParaRPr lang="en-GB" altLang="ar-SA" sz="1800"/>
            </a:p>
          </p:txBody>
        </p:sp>
        <p:sp>
          <p:nvSpPr>
            <p:cNvPr id="148500" name="Text Box 43"/>
            <p:cNvSpPr txBox="1">
              <a:spLocks noChangeArrowheads="1"/>
            </p:cNvSpPr>
            <p:nvPr/>
          </p:nvSpPr>
          <p:spPr bwMode="auto">
            <a:xfrm>
              <a:off x="8310" y="7976"/>
              <a:ext cx="72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200">
                  <a:latin typeface="Times New Roman" pitchFamily="18" charset="0"/>
                </a:rPr>
                <a:t>Qd</a:t>
              </a:r>
              <a:endParaRPr lang="en-GB" altLang="ar-SA" sz="1800"/>
            </a:p>
          </p:txBody>
        </p:sp>
        <p:sp>
          <p:nvSpPr>
            <p:cNvPr id="148501" name="Text Box 44"/>
            <p:cNvSpPr txBox="1">
              <a:spLocks noChangeArrowheads="1"/>
            </p:cNvSpPr>
            <p:nvPr/>
          </p:nvSpPr>
          <p:spPr bwMode="auto">
            <a:xfrm>
              <a:off x="3630" y="5636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200" b="1">
                  <a:latin typeface="Times New Roman" pitchFamily="18" charset="0"/>
                </a:rPr>
                <a:t>q1</a:t>
              </a:r>
              <a:endParaRPr lang="en-GB" altLang="ar-SA" sz="1800" b="1"/>
            </a:p>
          </p:txBody>
        </p:sp>
        <p:sp>
          <p:nvSpPr>
            <p:cNvPr id="148502" name="Text Box 45"/>
            <p:cNvSpPr txBox="1">
              <a:spLocks noChangeArrowheads="1"/>
            </p:cNvSpPr>
            <p:nvPr/>
          </p:nvSpPr>
          <p:spPr bwMode="auto">
            <a:xfrm>
              <a:off x="5070" y="5636"/>
              <a:ext cx="3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200">
                  <a:latin typeface="Times New Roman" pitchFamily="18" charset="0"/>
                </a:rPr>
                <a:t>q</a:t>
              </a:r>
              <a:endParaRPr lang="en-GB" altLang="ar-SA" sz="1800"/>
            </a:p>
          </p:txBody>
        </p:sp>
        <p:sp>
          <p:nvSpPr>
            <p:cNvPr id="148503" name="Text Box 46"/>
            <p:cNvSpPr txBox="1">
              <a:spLocks noChangeArrowheads="1"/>
            </p:cNvSpPr>
            <p:nvPr/>
          </p:nvSpPr>
          <p:spPr bwMode="auto">
            <a:xfrm>
              <a:off x="5970" y="5636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200">
                  <a:latin typeface="Times New Roman" pitchFamily="18" charset="0"/>
                </a:rPr>
                <a:t>q2</a:t>
              </a:r>
              <a:endParaRPr lang="en-GB" altLang="ar-SA" sz="1800"/>
            </a:p>
          </p:txBody>
        </p:sp>
        <p:sp>
          <p:nvSpPr>
            <p:cNvPr id="148504" name="Text Box 47"/>
            <p:cNvSpPr txBox="1">
              <a:spLocks noChangeArrowheads="1"/>
            </p:cNvSpPr>
            <p:nvPr/>
          </p:nvSpPr>
          <p:spPr bwMode="auto">
            <a:xfrm>
              <a:off x="7410" y="5816"/>
              <a:ext cx="16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200">
                  <a:latin typeface="Times New Roman" pitchFamily="18" charset="0"/>
                </a:rPr>
                <a:t>Demand Curve</a:t>
              </a:r>
              <a:endParaRPr lang="en-GB" altLang="ar-SA" sz="1800"/>
            </a:p>
          </p:txBody>
        </p:sp>
        <p:sp>
          <p:nvSpPr>
            <p:cNvPr id="148505" name="Line 48"/>
            <p:cNvSpPr>
              <a:spLocks noChangeShapeType="1"/>
            </p:cNvSpPr>
            <p:nvPr/>
          </p:nvSpPr>
          <p:spPr bwMode="auto">
            <a:xfrm flipH="1">
              <a:off x="3990" y="7076"/>
              <a:ext cx="1080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48506" name="Line 49"/>
            <p:cNvSpPr>
              <a:spLocks noChangeShapeType="1"/>
            </p:cNvSpPr>
            <p:nvPr/>
          </p:nvSpPr>
          <p:spPr bwMode="auto">
            <a:xfrm>
              <a:off x="5429" y="7076"/>
              <a:ext cx="90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48488" name="Oval 50"/>
          <p:cNvSpPr>
            <a:spLocks noChangeArrowheads="1"/>
          </p:cNvSpPr>
          <p:nvPr/>
        </p:nvSpPr>
        <p:spPr bwMode="auto">
          <a:xfrm>
            <a:off x="7812088" y="19891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1</a:t>
            </a:r>
            <a:endParaRPr lang="en-GB" altLang="ar-SA" sz="1800" b="1"/>
          </a:p>
        </p:txBody>
      </p:sp>
      <p:sp>
        <p:nvSpPr>
          <p:cNvPr id="148489" name="Oval 52"/>
          <p:cNvSpPr>
            <a:spLocks noChangeArrowheads="1"/>
          </p:cNvSpPr>
          <p:nvPr/>
        </p:nvSpPr>
        <p:spPr bwMode="auto">
          <a:xfrm>
            <a:off x="7885113" y="40767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2</a:t>
            </a:r>
            <a:endParaRPr lang="en-GB" altLang="ar-SA" sz="1800" b="1"/>
          </a:p>
        </p:txBody>
      </p:sp>
      <p:sp>
        <p:nvSpPr>
          <p:cNvPr id="148490" name="Oval 53"/>
          <p:cNvSpPr>
            <a:spLocks noChangeArrowheads="1"/>
          </p:cNvSpPr>
          <p:nvPr/>
        </p:nvSpPr>
        <p:spPr bwMode="auto">
          <a:xfrm>
            <a:off x="3995738" y="17002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1</a:t>
            </a:r>
            <a:endParaRPr lang="en-GB" altLang="ar-SA" sz="1800" b="1"/>
          </a:p>
        </p:txBody>
      </p:sp>
      <p:sp>
        <p:nvSpPr>
          <p:cNvPr id="148491" name="Line 54"/>
          <p:cNvSpPr>
            <a:spLocks noChangeShapeType="1"/>
          </p:cNvSpPr>
          <p:nvPr/>
        </p:nvSpPr>
        <p:spPr bwMode="auto">
          <a:xfrm>
            <a:off x="4572000" y="1628775"/>
            <a:ext cx="0" cy="446405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8492" name="Oval 55"/>
          <p:cNvSpPr>
            <a:spLocks noChangeArrowheads="1"/>
          </p:cNvSpPr>
          <p:nvPr/>
        </p:nvSpPr>
        <p:spPr bwMode="auto">
          <a:xfrm>
            <a:off x="4067175" y="40052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2</a:t>
            </a:r>
            <a:endParaRPr lang="en-GB" altLang="ar-SA" sz="1800" b="1"/>
          </a:p>
        </p:txBody>
      </p:sp>
    </p:spTree>
    <p:extLst>
      <p:ext uri="{BB962C8B-B14F-4D97-AF65-F5344CB8AC3E}">
        <p14:creationId xmlns:p14="http://schemas.microsoft.com/office/powerpoint/2010/main" val="152159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/>
              <a:t> </a:t>
            </a:r>
            <a:r>
              <a:rPr lang="en-US" smtClean="0"/>
              <a:t>“Engel’s Curve” </a:t>
            </a:r>
            <a:r>
              <a:rPr lang="ar-SA" smtClean="0"/>
              <a:t>منحني إنجل</a:t>
            </a:r>
            <a:endParaRPr lang="en-US" smtClean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507412" cy="4525963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sz="2400" b="1" smtClean="0"/>
              <a:t>منحني إنجل يمثل العلاقة بين الطلب (الاستهلاك) والدخل</a:t>
            </a:r>
          </a:p>
          <a:p>
            <a:pPr algn="r" rtl="1" eaLnBrk="1" hangingPunct="1">
              <a:defRPr/>
            </a:pPr>
            <a:r>
              <a:rPr lang="ar-SA" sz="2400" b="1" smtClean="0"/>
              <a:t>حسب طبيعة هذه العلاقة تنقسم السلع الي عادية (  </a:t>
            </a:r>
            <a:r>
              <a:rPr lang="en-US" sz="2400" b="1" smtClean="0"/>
              <a:t>Normal</a:t>
            </a:r>
            <a:r>
              <a:rPr lang="ar-SA" sz="2400" b="1" smtClean="0"/>
              <a:t>) و دنيا ( </a:t>
            </a:r>
            <a:r>
              <a:rPr lang="en-US" sz="2400" b="1" smtClean="0"/>
              <a:t>Inferior</a:t>
            </a:r>
            <a:r>
              <a:rPr lang="ar-SA" sz="2400" b="1" smtClean="0"/>
              <a:t> )</a:t>
            </a:r>
          </a:p>
          <a:p>
            <a:pPr algn="r" rtl="1" eaLnBrk="1" hangingPunct="1">
              <a:defRPr/>
            </a:pPr>
            <a:r>
              <a:rPr lang="ar-SA" sz="2400" b="1" smtClean="0"/>
              <a:t>كذلك يمكن تقسيم السلع العادية الي: ضرورية و كمالية </a:t>
            </a:r>
          </a:p>
          <a:p>
            <a:pPr algn="r" rtl="1" eaLnBrk="1" hangingPunct="1">
              <a:defRPr/>
            </a:pPr>
            <a:endParaRPr lang="ar-SA" sz="2400" b="1" smtClean="0"/>
          </a:p>
          <a:p>
            <a:pPr algn="r" rtl="1" eaLnBrk="1" hangingPunct="1">
              <a:defRPr/>
            </a:pPr>
            <a:endParaRPr lang="ar-SA" sz="2400" b="1" smtClean="0"/>
          </a:p>
          <a:p>
            <a:pPr algn="r" rtl="1" eaLnBrk="1" hangingPunct="1">
              <a:buFont typeface="Wingdings" pitchFamily="2" charset="2"/>
              <a:buNone/>
              <a:defRPr/>
            </a:pPr>
            <a:endParaRPr lang="ar-SA" smtClean="0"/>
          </a:p>
          <a:p>
            <a:pPr algn="r" rtl="1" eaLnBrk="1" hangingPunct="1">
              <a:defRPr/>
            </a:pPr>
            <a:endParaRPr lang="en-US" smtClean="0"/>
          </a:p>
        </p:txBody>
      </p:sp>
      <p:sp>
        <p:nvSpPr>
          <p:cNvPr id="149508" name="Line 4"/>
          <p:cNvSpPr>
            <a:spLocks noChangeShapeType="1"/>
          </p:cNvSpPr>
          <p:nvPr/>
        </p:nvSpPr>
        <p:spPr bwMode="auto">
          <a:xfrm>
            <a:off x="1212850" y="4373563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9509" name="Line 5"/>
          <p:cNvSpPr>
            <a:spLocks noChangeShapeType="1"/>
          </p:cNvSpPr>
          <p:nvPr/>
        </p:nvSpPr>
        <p:spPr bwMode="auto">
          <a:xfrm>
            <a:off x="1212850" y="6049963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9510" name="Freeform 6"/>
          <p:cNvSpPr>
            <a:spLocks/>
          </p:cNvSpPr>
          <p:nvPr/>
        </p:nvSpPr>
        <p:spPr bwMode="auto">
          <a:xfrm>
            <a:off x="4489450" y="4640263"/>
            <a:ext cx="1588" cy="1409700"/>
          </a:xfrm>
          <a:custGeom>
            <a:avLst/>
            <a:gdLst>
              <a:gd name="T0" fmla="*/ 0 w 1"/>
              <a:gd name="T1" fmla="*/ 0 h 888"/>
              <a:gd name="T2" fmla="*/ 2147483647 w 1"/>
              <a:gd name="T3" fmla="*/ 2147483647 h 888"/>
              <a:gd name="T4" fmla="*/ 0 60000 65536"/>
              <a:gd name="T5" fmla="*/ 0 60000 65536"/>
              <a:gd name="T6" fmla="*/ 0 w 1"/>
              <a:gd name="T7" fmla="*/ 0 h 888"/>
              <a:gd name="T8" fmla="*/ 1 w 1"/>
              <a:gd name="T9" fmla="*/ 888 h 8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888">
                <a:moveTo>
                  <a:pt x="0" y="0"/>
                </a:moveTo>
                <a:lnTo>
                  <a:pt x="1" y="888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9511" name="Line 7"/>
          <p:cNvSpPr>
            <a:spLocks noChangeShapeType="1"/>
          </p:cNvSpPr>
          <p:nvPr/>
        </p:nvSpPr>
        <p:spPr bwMode="auto">
          <a:xfrm>
            <a:off x="4489450" y="6049963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9512" name="Text Box 8"/>
          <p:cNvSpPr txBox="1">
            <a:spLocks noChangeArrowheads="1"/>
          </p:cNvSpPr>
          <p:nvPr/>
        </p:nvSpPr>
        <p:spPr bwMode="auto">
          <a:xfrm>
            <a:off x="1882775" y="6086475"/>
            <a:ext cx="1108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الدخل (رس)</a:t>
            </a:r>
            <a:endParaRPr lang="en-US" altLang="ar-SA" sz="1800" b="1"/>
          </a:p>
        </p:txBody>
      </p:sp>
      <p:sp>
        <p:nvSpPr>
          <p:cNvPr id="149513" name="Text Box 9"/>
          <p:cNvSpPr txBox="1">
            <a:spLocks noChangeArrowheads="1"/>
          </p:cNvSpPr>
          <p:nvPr/>
        </p:nvSpPr>
        <p:spPr bwMode="auto">
          <a:xfrm>
            <a:off x="5692775" y="6086475"/>
            <a:ext cx="1108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الدخل (رس)</a:t>
            </a:r>
            <a:endParaRPr lang="en-US" altLang="ar-SA" sz="1800" b="1"/>
          </a:p>
        </p:txBody>
      </p:sp>
      <p:sp>
        <p:nvSpPr>
          <p:cNvPr id="149514" name="Text Box 10"/>
          <p:cNvSpPr txBox="1">
            <a:spLocks noChangeArrowheads="1"/>
          </p:cNvSpPr>
          <p:nvPr/>
        </p:nvSpPr>
        <p:spPr bwMode="auto">
          <a:xfrm>
            <a:off x="892175" y="44862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</a:p>
        </p:txBody>
      </p:sp>
      <p:sp>
        <p:nvSpPr>
          <p:cNvPr id="149515" name="Text Box 11"/>
          <p:cNvSpPr txBox="1">
            <a:spLocks noChangeArrowheads="1"/>
          </p:cNvSpPr>
          <p:nvPr/>
        </p:nvSpPr>
        <p:spPr bwMode="auto">
          <a:xfrm>
            <a:off x="4032250" y="45259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</a:p>
        </p:txBody>
      </p:sp>
      <p:sp>
        <p:nvSpPr>
          <p:cNvPr id="149516" name="Freeform 12"/>
          <p:cNvSpPr>
            <a:spLocks/>
          </p:cNvSpPr>
          <p:nvPr/>
        </p:nvSpPr>
        <p:spPr bwMode="auto">
          <a:xfrm>
            <a:off x="1289050" y="4221163"/>
            <a:ext cx="1847850" cy="1219200"/>
          </a:xfrm>
          <a:custGeom>
            <a:avLst/>
            <a:gdLst>
              <a:gd name="T0" fmla="*/ 0 w 1164"/>
              <a:gd name="T1" fmla="*/ 0 h 768"/>
              <a:gd name="T2" fmla="*/ 2147483647 w 1164"/>
              <a:gd name="T3" fmla="*/ 2147483647 h 768"/>
              <a:gd name="T4" fmla="*/ 0 60000 65536"/>
              <a:gd name="T5" fmla="*/ 0 60000 65536"/>
              <a:gd name="T6" fmla="*/ 0 w 1164"/>
              <a:gd name="T7" fmla="*/ 0 h 768"/>
              <a:gd name="T8" fmla="*/ 1164 w 1164"/>
              <a:gd name="T9" fmla="*/ 768 h 7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64" h="768">
                <a:moveTo>
                  <a:pt x="0" y="0"/>
                </a:moveTo>
                <a:lnTo>
                  <a:pt x="1164" y="76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9517" name="Line 13"/>
          <p:cNvSpPr>
            <a:spLocks noChangeShapeType="1"/>
          </p:cNvSpPr>
          <p:nvPr/>
        </p:nvSpPr>
        <p:spPr bwMode="auto">
          <a:xfrm flipV="1">
            <a:off x="4716463" y="4149725"/>
            <a:ext cx="1676400" cy="1600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9518" name="Text Box 14"/>
          <p:cNvSpPr txBox="1">
            <a:spLocks noChangeArrowheads="1"/>
          </p:cNvSpPr>
          <p:nvPr/>
        </p:nvSpPr>
        <p:spPr bwMode="auto">
          <a:xfrm>
            <a:off x="2584450" y="4068763"/>
            <a:ext cx="165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     Engel </a:t>
            </a:r>
            <a:r>
              <a:rPr lang="ar-SA" altLang="ar-SA" sz="1800" b="1"/>
              <a:t>منحني</a:t>
            </a:r>
            <a:endParaRPr lang="en-US" altLang="ar-SA" sz="1800" b="1"/>
          </a:p>
        </p:txBody>
      </p:sp>
      <p:sp>
        <p:nvSpPr>
          <p:cNvPr id="149519" name="Freeform 15"/>
          <p:cNvSpPr>
            <a:spLocks/>
          </p:cNvSpPr>
          <p:nvPr/>
        </p:nvSpPr>
        <p:spPr bwMode="auto">
          <a:xfrm>
            <a:off x="4451350" y="4259263"/>
            <a:ext cx="1257300" cy="342900"/>
          </a:xfrm>
          <a:custGeom>
            <a:avLst/>
            <a:gdLst>
              <a:gd name="T0" fmla="*/ 0 w 792"/>
              <a:gd name="T1" fmla="*/ 0 h 216"/>
              <a:gd name="T2" fmla="*/ 2147483647 w 792"/>
              <a:gd name="T3" fmla="*/ 2147483647 h 216"/>
              <a:gd name="T4" fmla="*/ 0 60000 65536"/>
              <a:gd name="T5" fmla="*/ 0 60000 65536"/>
              <a:gd name="T6" fmla="*/ 0 w 792"/>
              <a:gd name="T7" fmla="*/ 0 h 216"/>
              <a:gd name="T8" fmla="*/ 792 w 792"/>
              <a:gd name="T9" fmla="*/ 216 h 2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92" h="216">
                <a:moveTo>
                  <a:pt x="0" y="0"/>
                </a:moveTo>
                <a:lnTo>
                  <a:pt x="792" y="216"/>
                </a:ln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9520" name="Freeform 16"/>
          <p:cNvSpPr>
            <a:spLocks/>
          </p:cNvSpPr>
          <p:nvPr/>
        </p:nvSpPr>
        <p:spPr bwMode="auto">
          <a:xfrm>
            <a:off x="1803400" y="4221163"/>
            <a:ext cx="1066800" cy="323850"/>
          </a:xfrm>
          <a:custGeom>
            <a:avLst/>
            <a:gdLst>
              <a:gd name="T0" fmla="*/ 2147483647 w 672"/>
              <a:gd name="T1" fmla="*/ 0 h 204"/>
              <a:gd name="T2" fmla="*/ 0 w 672"/>
              <a:gd name="T3" fmla="*/ 2147483647 h 204"/>
              <a:gd name="T4" fmla="*/ 0 60000 65536"/>
              <a:gd name="T5" fmla="*/ 0 60000 65536"/>
              <a:gd name="T6" fmla="*/ 0 w 672"/>
              <a:gd name="T7" fmla="*/ 0 h 204"/>
              <a:gd name="T8" fmla="*/ 672 w 672"/>
              <a:gd name="T9" fmla="*/ 204 h 2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72" h="204">
                <a:moveTo>
                  <a:pt x="672" y="0"/>
                </a:moveTo>
                <a:lnTo>
                  <a:pt x="0" y="204"/>
                </a:ln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2889250" y="4076700"/>
            <a:ext cx="1524000" cy="2968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6397625" y="5516563"/>
            <a:ext cx="1041400" cy="3762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سلعة عادية</a:t>
            </a:r>
            <a:endParaRPr lang="en-US" altLang="ar-SA" sz="1800" b="1"/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2652713" y="5592763"/>
            <a:ext cx="884237" cy="3762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سلعة دنيا</a:t>
            </a:r>
            <a:endParaRPr lang="en-US" altLang="ar-SA" sz="1800" b="1"/>
          </a:p>
        </p:txBody>
      </p:sp>
      <p:sp>
        <p:nvSpPr>
          <p:cNvPr id="149524" name="Text Box 20"/>
          <p:cNvSpPr txBox="1">
            <a:spLocks noChangeArrowheads="1"/>
          </p:cNvSpPr>
          <p:nvPr/>
        </p:nvSpPr>
        <p:spPr bwMode="auto">
          <a:xfrm>
            <a:off x="6394450" y="406876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E</a:t>
            </a:r>
          </a:p>
        </p:txBody>
      </p:sp>
      <p:sp>
        <p:nvSpPr>
          <p:cNvPr id="149525" name="Text Box 21"/>
          <p:cNvSpPr txBox="1">
            <a:spLocks noChangeArrowheads="1"/>
          </p:cNvSpPr>
          <p:nvPr/>
        </p:nvSpPr>
        <p:spPr bwMode="auto">
          <a:xfrm>
            <a:off x="4643438" y="566102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E</a:t>
            </a:r>
          </a:p>
        </p:txBody>
      </p:sp>
      <p:sp>
        <p:nvSpPr>
          <p:cNvPr id="149526" name="Text Box 22"/>
          <p:cNvSpPr txBox="1">
            <a:spLocks noChangeArrowheads="1"/>
          </p:cNvSpPr>
          <p:nvPr/>
        </p:nvSpPr>
        <p:spPr bwMode="auto">
          <a:xfrm>
            <a:off x="3178175" y="509587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E</a:t>
            </a:r>
          </a:p>
        </p:txBody>
      </p:sp>
      <p:sp>
        <p:nvSpPr>
          <p:cNvPr id="149527" name="Text Box 23"/>
          <p:cNvSpPr txBox="1">
            <a:spLocks noChangeArrowheads="1"/>
          </p:cNvSpPr>
          <p:nvPr/>
        </p:nvSpPr>
        <p:spPr bwMode="auto">
          <a:xfrm>
            <a:off x="1273175" y="380047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3031585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Engel curves: </a:t>
            </a:r>
            <a:br>
              <a:rPr lang="en-US" sz="4000" smtClean="0"/>
            </a:br>
            <a:r>
              <a:rPr lang="ar-SA" sz="4000" b="1" smtClean="0"/>
              <a:t>السلع الضرورية و الكمالية</a:t>
            </a:r>
            <a:endParaRPr lang="en-US" sz="4000" b="1" smtClean="0"/>
          </a:p>
        </p:txBody>
      </p:sp>
      <p:sp>
        <p:nvSpPr>
          <p:cNvPr id="150532" name="Line 4"/>
          <p:cNvSpPr>
            <a:spLocks noChangeShapeType="1"/>
          </p:cNvSpPr>
          <p:nvPr/>
        </p:nvSpPr>
        <p:spPr bwMode="auto">
          <a:xfrm>
            <a:off x="838200" y="22098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50533" name="Line 5"/>
          <p:cNvSpPr>
            <a:spLocks noChangeShapeType="1"/>
          </p:cNvSpPr>
          <p:nvPr/>
        </p:nvSpPr>
        <p:spPr bwMode="auto">
          <a:xfrm>
            <a:off x="838200" y="48006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0534" name="Line 6"/>
          <p:cNvSpPr>
            <a:spLocks noChangeShapeType="1"/>
          </p:cNvSpPr>
          <p:nvPr/>
        </p:nvSpPr>
        <p:spPr bwMode="auto">
          <a:xfrm>
            <a:off x="5257800" y="22860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0535" name="Line 7"/>
          <p:cNvSpPr>
            <a:spLocks noChangeShapeType="1"/>
          </p:cNvSpPr>
          <p:nvPr/>
        </p:nvSpPr>
        <p:spPr bwMode="auto">
          <a:xfrm>
            <a:off x="5257800" y="49530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2971800" y="3962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 b="1"/>
          </a:p>
        </p:txBody>
      </p:sp>
      <p:sp>
        <p:nvSpPr>
          <p:cNvPr id="150537" name="Freeform 11"/>
          <p:cNvSpPr>
            <a:spLocks/>
          </p:cNvSpPr>
          <p:nvPr/>
        </p:nvSpPr>
        <p:spPr bwMode="auto">
          <a:xfrm>
            <a:off x="838200" y="2857500"/>
            <a:ext cx="2114550" cy="19050"/>
          </a:xfrm>
          <a:custGeom>
            <a:avLst/>
            <a:gdLst>
              <a:gd name="T0" fmla="*/ 0 w 1332"/>
              <a:gd name="T1" fmla="*/ 0 h 12"/>
              <a:gd name="T2" fmla="*/ 2147483647 w 1332"/>
              <a:gd name="T3" fmla="*/ 2147483647 h 12"/>
              <a:gd name="T4" fmla="*/ 2147483647 w 1332"/>
              <a:gd name="T5" fmla="*/ 0 h 12"/>
              <a:gd name="T6" fmla="*/ 0 60000 65536"/>
              <a:gd name="T7" fmla="*/ 0 60000 65536"/>
              <a:gd name="T8" fmla="*/ 0 60000 65536"/>
              <a:gd name="T9" fmla="*/ 0 w 1332"/>
              <a:gd name="T10" fmla="*/ 0 h 12"/>
              <a:gd name="T11" fmla="*/ 1332 w 1332"/>
              <a:gd name="T12" fmla="*/ 12 h 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2" h="12">
                <a:moveTo>
                  <a:pt x="0" y="0"/>
                </a:moveTo>
                <a:lnTo>
                  <a:pt x="1296" y="12"/>
                </a:lnTo>
                <a:lnTo>
                  <a:pt x="1332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0538" name="Freeform 12"/>
          <p:cNvSpPr>
            <a:spLocks/>
          </p:cNvSpPr>
          <p:nvPr/>
        </p:nvSpPr>
        <p:spPr bwMode="auto">
          <a:xfrm>
            <a:off x="1828800" y="4286250"/>
            <a:ext cx="19050" cy="495300"/>
          </a:xfrm>
          <a:custGeom>
            <a:avLst/>
            <a:gdLst>
              <a:gd name="T0" fmla="*/ 0 w 12"/>
              <a:gd name="T1" fmla="*/ 0 h 312"/>
              <a:gd name="T2" fmla="*/ 2147483647 w 12"/>
              <a:gd name="T3" fmla="*/ 2147483647 h 312"/>
              <a:gd name="T4" fmla="*/ 0 60000 65536"/>
              <a:gd name="T5" fmla="*/ 0 60000 65536"/>
              <a:gd name="T6" fmla="*/ 0 w 12"/>
              <a:gd name="T7" fmla="*/ 0 h 312"/>
              <a:gd name="T8" fmla="*/ 12 w 12"/>
              <a:gd name="T9" fmla="*/ 312 h 3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" h="312">
                <a:moveTo>
                  <a:pt x="0" y="0"/>
                </a:moveTo>
                <a:lnTo>
                  <a:pt x="12" y="312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0539" name="Freeform 13"/>
          <p:cNvSpPr>
            <a:spLocks/>
          </p:cNvSpPr>
          <p:nvPr/>
        </p:nvSpPr>
        <p:spPr bwMode="auto">
          <a:xfrm>
            <a:off x="2952750" y="2857500"/>
            <a:ext cx="39688" cy="1943100"/>
          </a:xfrm>
          <a:custGeom>
            <a:avLst/>
            <a:gdLst>
              <a:gd name="T0" fmla="*/ 0 w 25"/>
              <a:gd name="T1" fmla="*/ 0 h 1224"/>
              <a:gd name="T2" fmla="*/ 2147483647 w 25"/>
              <a:gd name="T3" fmla="*/ 2147483647 h 1224"/>
              <a:gd name="T4" fmla="*/ 0 60000 65536"/>
              <a:gd name="T5" fmla="*/ 0 60000 65536"/>
              <a:gd name="T6" fmla="*/ 0 w 25"/>
              <a:gd name="T7" fmla="*/ 0 h 1224"/>
              <a:gd name="T8" fmla="*/ 25 w 25"/>
              <a:gd name="T9" fmla="*/ 1224 h 12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" h="1224">
                <a:moveTo>
                  <a:pt x="0" y="0"/>
                </a:moveTo>
                <a:lnTo>
                  <a:pt x="25" y="1224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0540" name="Text Box 14"/>
          <p:cNvSpPr txBox="1">
            <a:spLocks noChangeArrowheads="1"/>
          </p:cNvSpPr>
          <p:nvPr/>
        </p:nvSpPr>
        <p:spPr bwMode="auto">
          <a:xfrm>
            <a:off x="381000" y="2667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15</a:t>
            </a:r>
          </a:p>
        </p:txBody>
      </p:sp>
      <p:sp>
        <p:nvSpPr>
          <p:cNvPr id="150541" name="Text Box 15"/>
          <p:cNvSpPr txBox="1">
            <a:spLocks noChangeArrowheads="1"/>
          </p:cNvSpPr>
          <p:nvPr/>
        </p:nvSpPr>
        <p:spPr bwMode="auto">
          <a:xfrm>
            <a:off x="914400" y="48768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500</a:t>
            </a:r>
          </a:p>
        </p:txBody>
      </p:sp>
      <p:sp>
        <p:nvSpPr>
          <p:cNvPr id="150542" name="Text Box 16"/>
          <p:cNvSpPr txBox="1">
            <a:spLocks noChangeArrowheads="1"/>
          </p:cNvSpPr>
          <p:nvPr/>
        </p:nvSpPr>
        <p:spPr bwMode="auto">
          <a:xfrm>
            <a:off x="1752600" y="48768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1000</a:t>
            </a:r>
          </a:p>
        </p:txBody>
      </p:sp>
      <p:sp>
        <p:nvSpPr>
          <p:cNvPr id="150543" name="Text Box 17"/>
          <p:cNvSpPr txBox="1">
            <a:spLocks noChangeArrowheads="1"/>
          </p:cNvSpPr>
          <p:nvPr/>
        </p:nvSpPr>
        <p:spPr bwMode="auto">
          <a:xfrm>
            <a:off x="2971800" y="48768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3000</a:t>
            </a:r>
          </a:p>
        </p:txBody>
      </p:sp>
      <p:sp>
        <p:nvSpPr>
          <p:cNvPr id="150544" name="Text Box 18"/>
          <p:cNvSpPr txBox="1">
            <a:spLocks noChangeArrowheads="1"/>
          </p:cNvSpPr>
          <p:nvPr/>
        </p:nvSpPr>
        <p:spPr bwMode="auto">
          <a:xfrm>
            <a:off x="5867400" y="5445125"/>
            <a:ext cx="1892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الدخل الاسبوعي (رس)</a:t>
            </a:r>
            <a:endParaRPr lang="en-US" altLang="ar-SA" sz="1800" b="1"/>
          </a:p>
        </p:txBody>
      </p:sp>
      <p:sp>
        <p:nvSpPr>
          <p:cNvPr id="150545" name="Text Box 19"/>
          <p:cNvSpPr txBox="1">
            <a:spLocks noChangeArrowheads="1"/>
          </p:cNvSpPr>
          <p:nvPr/>
        </p:nvSpPr>
        <p:spPr bwMode="auto">
          <a:xfrm rot="-5400000">
            <a:off x="3717131" y="3290095"/>
            <a:ext cx="2079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كمية الاستهلاك الاسبوعي</a:t>
            </a:r>
            <a:endParaRPr lang="en-US" altLang="ar-SA" sz="1800" b="1"/>
          </a:p>
        </p:txBody>
      </p:sp>
      <p:sp>
        <p:nvSpPr>
          <p:cNvPr id="150546" name="Text Box 20"/>
          <p:cNvSpPr txBox="1">
            <a:spLocks noChangeArrowheads="1"/>
          </p:cNvSpPr>
          <p:nvPr/>
        </p:nvSpPr>
        <p:spPr bwMode="auto">
          <a:xfrm>
            <a:off x="4876800" y="2971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7</a:t>
            </a:r>
          </a:p>
        </p:txBody>
      </p:sp>
      <p:sp>
        <p:nvSpPr>
          <p:cNvPr id="150547" name="Text Box 21"/>
          <p:cNvSpPr txBox="1">
            <a:spLocks noChangeArrowheads="1"/>
          </p:cNvSpPr>
          <p:nvPr/>
        </p:nvSpPr>
        <p:spPr bwMode="auto">
          <a:xfrm>
            <a:off x="4800600" y="2209800"/>
            <a:ext cx="473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16</a:t>
            </a:r>
          </a:p>
        </p:txBody>
      </p:sp>
      <p:sp>
        <p:nvSpPr>
          <p:cNvPr id="150548" name="Text Box 22"/>
          <p:cNvSpPr txBox="1">
            <a:spLocks noChangeArrowheads="1"/>
          </p:cNvSpPr>
          <p:nvPr/>
        </p:nvSpPr>
        <p:spPr bwMode="auto">
          <a:xfrm>
            <a:off x="5257800" y="5029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500</a:t>
            </a:r>
          </a:p>
        </p:txBody>
      </p:sp>
      <p:sp>
        <p:nvSpPr>
          <p:cNvPr id="150549" name="Text Box 23"/>
          <p:cNvSpPr txBox="1">
            <a:spLocks noChangeArrowheads="1"/>
          </p:cNvSpPr>
          <p:nvPr/>
        </p:nvSpPr>
        <p:spPr bwMode="auto">
          <a:xfrm>
            <a:off x="5791200" y="50292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1000</a:t>
            </a:r>
          </a:p>
        </p:txBody>
      </p:sp>
      <p:sp>
        <p:nvSpPr>
          <p:cNvPr id="150550" name="Text Box 24"/>
          <p:cNvSpPr txBox="1">
            <a:spLocks noChangeArrowheads="1"/>
          </p:cNvSpPr>
          <p:nvPr/>
        </p:nvSpPr>
        <p:spPr bwMode="auto">
          <a:xfrm>
            <a:off x="7391400" y="50292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3000</a:t>
            </a:r>
          </a:p>
        </p:txBody>
      </p:sp>
      <p:sp>
        <p:nvSpPr>
          <p:cNvPr id="150551" name="Arc 25"/>
          <p:cNvSpPr>
            <a:spLocks/>
          </p:cNvSpPr>
          <p:nvPr/>
        </p:nvSpPr>
        <p:spPr bwMode="auto">
          <a:xfrm rot="11531991" flipV="1">
            <a:off x="5562600" y="2286000"/>
            <a:ext cx="2438400" cy="2438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50552" name="Line 26"/>
          <p:cNvSpPr>
            <a:spLocks noChangeShapeType="1"/>
          </p:cNvSpPr>
          <p:nvPr/>
        </p:nvSpPr>
        <p:spPr bwMode="auto">
          <a:xfrm>
            <a:off x="52578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0553" name="Freeform 27"/>
          <p:cNvSpPr>
            <a:spLocks/>
          </p:cNvSpPr>
          <p:nvPr/>
        </p:nvSpPr>
        <p:spPr bwMode="auto">
          <a:xfrm>
            <a:off x="6096000" y="3124200"/>
            <a:ext cx="1588" cy="1790700"/>
          </a:xfrm>
          <a:custGeom>
            <a:avLst/>
            <a:gdLst>
              <a:gd name="T0" fmla="*/ 0 w 1"/>
              <a:gd name="T1" fmla="*/ 0 h 1128"/>
              <a:gd name="T2" fmla="*/ 0 w 1"/>
              <a:gd name="T3" fmla="*/ 2147483647 h 1128"/>
              <a:gd name="T4" fmla="*/ 0 60000 65536"/>
              <a:gd name="T5" fmla="*/ 0 60000 65536"/>
              <a:gd name="T6" fmla="*/ 0 w 1"/>
              <a:gd name="T7" fmla="*/ 0 h 1128"/>
              <a:gd name="T8" fmla="*/ 1 w 1"/>
              <a:gd name="T9" fmla="*/ 1128 h 11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128">
                <a:moveTo>
                  <a:pt x="0" y="0"/>
                </a:moveTo>
                <a:lnTo>
                  <a:pt x="0" y="1128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0554" name="Line 28"/>
          <p:cNvSpPr>
            <a:spLocks noChangeShapeType="1"/>
          </p:cNvSpPr>
          <p:nvPr/>
        </p:nvSpPr>
        <p:spPr bwMode="auto">
          <a:xfrm flipV="1">
            <a:off x="5257800" y="1676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0555" name="Freeform 29"/>
          <p:cNvSpPr>
            <a:spLocks/>
          </p:cNvSpPr>
          <p:nvPr/>
        </p:nvSpPr>
        <p:spPr bwMode="auto">
          <a:xfrm>
            <a:off x="7581900" y="2533650"/>
            <a:ext cx="38100" cy="2419350"/>
          </a:xfrm>
          <a:custGeom>
            <a:avLst/>
            <a:gdLst>
              <a:gd name="T0" fmla="*/ 2147483647 w 24"/>
              <a:gd name="T1" fmla="*/ 2147483647 h 1524"/>
              <a:gd name="T2" fmla="*/ 0 w 24"/>
              <a:gd name="T3" fmla="*/ 0 h 1524"/>
              <a:gd name="T4" fmla="*/ 0 60000 65536"/>
              <a:gd name="T5" fmla="*/ 0 60000 65536"/>
              <a:gd name="T6" fmla="*/ 0 w 24"/>
              <a:gd name="T7" fmla="*/ 0 h 1524"/>
              <a:gd name="T8" fmla="*/ 24 w 24"/>
              <a:gd name="T9" fmla="*/ 1524 h 15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" h="1524">
                <a:moveTo>
                  <a:pt x="24" y="1524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0556" name="Freeform 30"/>
          <p:cNvSpPr>
            <a:spLocks/>
          </p:cNvSpPr>
          <p:nvPr/>
        </p:nvSpPr>
        <p:spPr bwMode="auto">
          <a:xfrm>
            <a:off x="5276850" y="2495550"/>
            <a:ext cx="2266950" cy="19050"/>
          </a:xfrm>
          <a:custGeom>
            <a:avLst/>
            <a:gdLst>
              <a:gd name="T0" fmla="*/ 2147483647 w 1428"/>
              <a:gd name="T1" fmla="*/ 0 h 12"/>
              <a:gd name="T2" fmla="*/ 0 w 1428"/>
              <a:gd name="T3" fmla="*/ 2147483647 h 12"/>
              <a:gd name="T4" fmla="*/ 0 60000 65536"/>
              <a:gd name="T5" fmla="*/ 0 60000 65536"/>
              <a:gd name="T6" fmla="*/ 0 w 1428"/>
              <a:gd name="T7" fmla="*/ 0 h 12"/>
              <a:gd name="T8" fmla="*/ 1428 w 1428"/>
              <a:gd name="T9" fmla="*/ 12 h 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28" h="12">
                <a:moveTo>
                  <a:pt x="1428" y="0"/>
                </a:moveTo>
                <a:lnTo>
                  <a:pt x="0" y="12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0557" name="Freeform 31"/>
          <p:cNvSpPr>
            <a:spLocks/>
          </p:cNvSpPr>
          <p:nvPr/>
        </p:nvSpPr>
        <p:spPr bwMode="auto">
          <a:xfrm>
            <a:off x="381000" y="6096000"/>
            <a:ext cx="8267700" cy="19050"/>
          </a:xfrm>
          <a:custGeom>
            <a:avLst/>
            <a:gdLst>
              <a:gd name="T0" fmla="*/ 0 w 5208"/>
              <a:gd name="T1" fmla="*/ 0 h 12"/>
              <a:gd name="T2" fmla="*/ 2147483647 w 5208"/>
              <a:gd name="T3" fmla="*/ 2147483647 h 12"/>
              <a:gd name="T4" fmla="*/ 0 60000 65536"/>
              <a:gd name="T5" fmla="*/ 0 60000 65536"/>
              <a:gd name="T6" fmla="*/ 0 w 5208"/>
              <a:gd name="T7" fmla="*/ 0 h 12"/>
              <a:gd name="T8" fmla="*/ 5208 w 5208"/>
              <a:gd name="T9" fmla="*/ 12 h 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208" h="12">
                <a:moveTo>
                  <a:pt x="0" y="0"/>
                </a:moveTo>
                <a:lnTo>
                  <a:pt x="5208" y="12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0558" name="Freeform 32"/>
          <p:cNvSpPr>
            <a:spLocks/>
          </p:cNvSpPr>
          <p:nvPr/>
        </p:nvSpPr>
        <p:spPr bwMode="auto">
          <a:xfrm>
            <a:off x="4572000" y="1600200"/>
            <a:ext cx="1588" cy="4533900"/>
          </a:xfrm>
          <a:custGeom>
            <a:avLst/>
            <a:gdLst>
              <a:gd name="T0" fmla="*/ 0 w 1"/>
              <a:gd name="T1" fmla="*/ 2147483647 h 2856"/>
              <a:gd name="T2" fmla="*/ 2147483647 w 1"/>
              <a:gd name="T3" fmla="*/ 0 h 2856"/>
              <a:gd name="T4" fmla="*/ 0 60000 65536"/>
              <a:gd name="T5" fmla="*/ 0 60000 65536"/>
              <a:gd name="T6" fmla="*/ 0 w 1"/>
              <a:gd name="T7" fmla="*/ 0 h 2856"/>
              <a:gd name="T8" fmla="*/ 1 w 1"/>
              <a:gd name="T9" fmla="*/ 2856 h 28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856">
                <a:moveTo>
                  <a:pt x="0" y="2856"/>
                </a:moveTo>
                <a:lnTo>
                  <a:pt x="1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0559" name="Line 33"/>
          <p:cNvSpPr>
            <a:spLocks noChangeShapeType="1"/>
          </p:cNvSpPr>
          <p:nvPr/>
        </p:nvSpPr>
        <p:spPr bwMode="auto">
          <a:xfrm flipH="1" flipV="1">
            <a:off x="6705600" y="2743200"/>
            <a:ext cx="457200" cy="609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0560" name="Line 34"/>
          <p:cNvSpPr>
            <a:spLocks noChangeShapeType="1"/>
          </p:cNvSpPr>
          <p:nvPr/>
        </p:nvSpPr>
        <p:spPr bwMode="auto">
          <a:xfrm>
            <a:off x="6172200" y="4572000"/>
            <a:ext cx="1447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0561" name="Line 35"/>
          <p:cNvSpPr>
            <a:spLocks noChangeShapeType="1"/>
          </p:cNvSpPr>
          <p:nvPr/>
        </p:nvSpPr>
        <p:spPr bwMode="auto">
          <a:xfrm flipV="1">
            <a:off x="5486400" y="2514600"/>
            <a:ext cx="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0562" name="Arc 36"/>
          <p:cNvSpPr>
            <a:spLocks/>
          </p:cNvSpPr>
          <p:nvPr/>
        </p:nvSpPr>
        <p:spPr bwMode="auto">
          <a:xfrm rot="20127129" flipV="1">
            <a:off x="838200" y="1905000"/>
            <a:ext cx="2667000" cy="2133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50563" name="Freeform 37"/>
          <p:cNvSpPr>
            <a:spLocks/>
          </p:cNvSpPr>
          <p:nvPr/>
        </p:nvSpPr>
        <p:spPr bwMode="auto">
          <a:xfrm>
            <a:off x="819150" y="4267200"/>
            <a:ext cx="971550" cy="19050"/>
          </a:xfrm>
          <a:custGeom>
            <a:avLst/>
            <a:gdLst>
              <a:gd name="T0" fmla="*/ 2147483647 w 612"/>
              <a:gd name="T1" fmla="*/ 0 h 12"/>
              <a:gd name="T2" fmla="*/ 0 w 612"/>
              <a:gd name="T3" fmla="*/ 2147483647 h 12"/>
              <a:gd name="T4" fmla="*/ 0 60000 65536"/>
              <a:gd name="T5" fmla="*/ 0 60000 65536"/>
              <a:gd name="T6" fmla="*/ 0 w 612"/>
              <a:gd name="T7" fmla="*/ 0 h 12"/>
              <a:gd name="T8" fmla="*/ 612 w 612"/>
              <a:gd name="T9" fmla="*/ 12 h 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2" h="12">
                <a:moveTo>
                  <a:pt x="612" y="0"/>
                </a:moveTo>
                <a:lnTo>
                  <a:pt x="0" y="12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0564" name="Line 38"/>
          <p:cNvSpPr>
            <a:spLocks noChangeShapeType="1"/>
          </p:cNvSpPr>
          <p:nvPr/>
        </p:nvSpPr>
        <p:spPr bwMode="auto">
          <a:xfrm>
            <a:off x="1905000" y="4495800"/>
            <a:ext cx="1066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0565" name="Freeform 39"/>
          <p:cNvSpPr>
            <a:spLocks/>
          </p:cNvSpPr>
          <p:nvPr/>
        </p:nvSpPr>
        <p:spPr bwMode="auto">
          <a:xfrm>
            <a:off x="1295400" y="2914650"/>
            <a:ext cx="19050" cy="1390650"/>
          </a:xfrm>
          <a:custGeom>
            <a:avLst/>
            <a:gdLst>
              <a:gd name="T0" fmla="*/ 0 w 12"/>
              <a:gd name="T1" fmla="*/ 2147483647 h 876"/>
              <a:gd name="T2" fmla="*/ 2147483647 w 12"/>
              <a:gd name="T3" fmla="*/ 2147483647 h 876"/>
              <a:gd name="T4" fmla="*/ 2147483647 w 12"/>
              <a:gd name="T5" fmla="*/ 0 h 876"/>
              <a:gd name="T6" fmla="*/ 0 60000 65536"/>
              <a:gd name="T7" fmla="*/ 0 60000 65536"/>
              <a:gd name="T8" fmla="*/ 0 60000 65536"/>
              <a:gd name="T9" fmla="*/ 0 w 12"/>
              <a:gd name="T10" fmla="*/ 0 h 876"/>
              <a:gd name="T11" fmla="*/ 12 w 12"/>
              <a:gd name="T12" fmla="*/ 876 h 8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" h="876">
                <a:moveTo>
                  <a:pt x="0" y="876"/>
                </a:moveTo>
                <a:lnTo>
                  <a:pt x="12" y="264"/>
                </a:lnTo>
                <a:lnTo>
                  <a:pt x="12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0566" name="Text Box 42"/>
          <p:cNvSpPr txBox="1">
            <a:spLocks noChangeArrowheads="1"/>
          </p:cNvSpPr>
          <p:nvPr/>
        </p:nvSpPr>
        <p:spPr bwMode="auto">
          <a:xfrm>
            <a:off x="457200" y="4038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2</a:t>
            </a:r>
          </a:p>
        </p:txBody>
      </p:sp>
      <p:sp>
        <p:nvSpPr>
          <p:cNvPr id="150567" name="Rectangle 43"/>
          <p:cNvSpPr>
            <a:spLocks noChangeArrowheads="1"/>
          </p:cNvSpPr>
          <p:nvPr/>
        </p:nvSpPr>
        <p:spPr bwMode="auto">
          <a:xfrm rot="-2963923">
            <a:off x="3163094" y="2686844"/>
            <a:ext cx="1108075" cy="3762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كمالية</a:t>
            </a:r>
            <a:endParaRPr lang="en-US" altLang="ar-SA" sz="1800" b="1"/>
          </a:p>
        </p:txBody>
      </p:sp>
      <p:sp>
        <p:nvSpPr>
          <p:cNvPr id="150568" name="Rectangle 44"/>
          <p:cNvSpPr>
            <a:spLocks noChangeArrowheads="1"/>
          </p:cNvSpPr>
          <p:nvPr/>
        </p:nvSpPr>
        <p:spPr bwMode="auto">
          <a:xfrm rot="-2557690">
            <a:off x="6940550" y="3276600"/>
            <a:ext cx="827088" cy="3762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ضرورية</a:t>
            </a:r>
            <a:endParaRPr lang="en-US" altLang="ar-SA" sz="1800" b="1"/>
          </a:p>
        </p:txBody>
      </p:sp>
      <p:sp>
        <p:nvSpPr>
          <p:cNvPr id="150569" name="Line 45"/>
          <p:cNvSpPr>
            <a:spLocks noChangeShapeType="1"/>
          </p:cNvSpPr>
          <p:nvPr/>
        </p:nvSpPr>
        <p:spPr bwMode="auto">
          <a:xfrm flipH="1" flipV="1">
            <a:off x="3048000" y="2590800"/>
            <a:ext cx="381000" cy="228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0570" name="Text Box 46"/>
          <p:cNvSpPr txBox="1">
            <a:spLocks noChangeArrowheads="1"/>
          </p:cNvSpPr>
          <p:nvPr/>
        </p:nvSpPr>
        <p:spPr bwMode="auto">
          <a:xfrm>
            <a:off x="1258888" y="5300663"/>
            <a:ext cx="1892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الدخل الاسبوعي (رس)</a:t>
            </a:r>
            <a:endParaRPr lang="en-US" altLang="ar-SA" sz="1800" b="1"/>
          </a:p>
        </p:txBody>
      </p:sp>
      <p:sp>
        <p:nvSpPr>
          <p:cNvPr id="150571" name="Text Box 47"/>
          <p:cNvSpPr txBox="1">
            <a:spLocks noChangeArrowheads="1"/>
          </p:cNvSpPr>
          <p:nvPr/>
        </p:nvSpPr>
        <p:spPr bwMode="auto">
          <a:xfrm rot="-5400000">
            <a:off x="-854869" y="3532982"/>
            <a:ext cx="2079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كمية الاستهلاك الاسبوعي</a:t>
            </a:r>
            <a:endParaRPr lang="en-US" altLang="ar-SA" sz="1800" b="1"/>
          </a:p>
        </p:txBody>
      </p:sp>
    </p:spTree>
    <p:extLst>
      <p:ext uri="{BB962C8B-B14F-4D97-AF65-F5344CB8AC3E}">
        <p14:creationId xmlns:p14="http://schemas.microsoft.com/office/powerpoint/2010/main" val="466788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(E</a:t>
            </a:r>
            <a:r>
              <a:rPr lang="en-US" baseline="-25000" smtClean="0"/>
              <a:t>I</a:t>
            </a:r>
            <a:r>
              <a:rPr lang="ar-SA" smtClean="0"/>
              <a:t> مرونة الطلب الدخلية (</a:t>
            </a:r>
            <a:endParaRPr lang="en-US" smtClean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59713" cy="4525963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sz="2000" b="1" smtClean="0"/>
              <a:t>مرونة الطلب الدخلية</a:t>
            </a:r>
            <a:r>
              <a:rPr lang="en-US" sz="2000" b="1" smtClean="0"/>
              <a:t>) </a:t>
            </a:r>
            <a:r>
              <a:rPr lang="ar-SA" sz="2000" b="1" smtClean="0"/>
              <a:t> </a:t>
            </a:r>
            <a:r>
              <a:rPr lang="en-US" sz="2000" b="1" smtClean="0"/>
              <a:t>(E</a:t>
            </a:r>
            <a:r>
              <a:rPr lang="en-US" sz="2000" b="1" baseline="-25000" smtClean="0"/>
              <a:t>I</a:t>
            </a:r>
            <a:r>
              <a:rPr lang="ar-SA" sz="2000" b="1" smtClean="0"/>
              <a:t> هي: 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SA" sz="2000" b="1" smtClean="0"/>
              <a:t>”قياس استجابة الطلب (أو الكمية المستهلكة) للتغير في الدخل </a:t>
            </a:r>
            <a:r>
              <a:rPr lang="en-US" sz="2000" b="1" smtClean="0"/>
              <a:t>Ceteris paribus </a:t>
            </a:r>
            <a:r>
              <a:rPr lang="ar-SA" sz="2000" b="1" smtClean="0"/>
              <a:t>“</a:t>
            </a:r>
          </a:p>
          <a:p>
            <a:pPr algn="r" rtl="1" eaLnBrk="1" hangingPunct="1">
              <a:defRPr/>
            </a:pPr>
            <a:r>
              <a:rPr lang="ar-SA" sz="2000" b="1" smtClean="0"/>
              <a:t>يمكن حساب   (</a:t>
            </a:r>
            <a:r>
              <a:rPr lang="en-US" sz="2800" b="1" smtClean="0"/>
              <a:t>E</a:t>
            </a:r>
            <a:r>
              <a:rPr lang="en-US" sz="2800" b="1" baseline="-25000" smtClean="0"/>
              <a:t>I</a:t>
            </a:r>
            <a:r>
              <a:rPr lang="ar-SA" sz="2000" b="1" smtClean="0"/>
              <a:t> ) من :</a:t>
            </a:r>
          </a:p>
          <a:p>
            <a:pPr algn="r" rtl="1" eaLnBrk="1" hangingPunct="1">
              <a:defRPr/>
            </a:pPr>
            <a:endParaRPr lang="ar-SA" sz="2000" b="1" smtClean="0"/>
          </a:p>
          <a:p>
            <a:pPr algn="r" rtl="1" eaLnBrk="1" hangingPunct="1">
              <a:defRPr/>
            </a:pPr>
            <a:endParaRPr lang="ar-SA" sz="2000" b="1" smtClean="0"/>
          </a:p>
          <a:p>
            <a:pPr algn="r" rtl="1" eaLnBrk="1" hangingPunct="1">
              <a:defRPr/>
            </a:pPr>
            <a:endParaRPr lang="ar-SA" sz="2000" b="1" smtClean="0"/>
          </a:p>
          <a:p>
            <a:pPr lvl="1" algn="ctr" rtl="1" eaLnBrk="1" hangingPunct="1">
              <a:buFont typeface="Wingdings" pitchFamily="2" charset="2"/>
              <a:buNone/>
              <a:defRPr/>
            </a:pPr>
            <a:r>
              <a:rPr lang="ar-SA" sz="1800" b="1" smtClean="0"/>
              <a:t>أو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endParaRPr lang="en-US" sz="2000" b="1" smtClean="0"/>
          </a:p>
        </p:txBody>
      </p:sp>
      <p:graphicFrame>
        <p:nvGraphicFramePr>
          <p:cNvPr id="15155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419475" y="2708275"/>
          <a:ext cx="176053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914400" imgH="444500" progId="Equation.3">
                  <p:embed/>
                </p:oleObj>
              </mc:Choice>
              <mc:Fallback>
                <p:oleObj name="Equation" r:id="rId3" imgW="9144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708275"/>
                        <a:ext cx="1760538" cy="863600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7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276600" y="4292600"/>
          <a:ext cx="25193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5" imgW="1637589" imgH="444307" progId="Equation.3">
                  <p:embed/>
                </p:oleObj>
              </mc:Choice>
              <mc:Fallback>
                <p:oleObj name="Equation" r:id="rId5" imgW="1637589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292600"/>
                        <a:ext cx="2519363" cy="720725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39034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/>
              <a:t>:  </a:t>
            </a:r>
            <a:r>
              <a:rPr lang="ar-SA" b="1" smtClean="0"/>
              <a:t> </a:t>
            </a:r>
            <a:r>
              <a:rPr lang="ar-SA" b="1" smtClean="0">
                <a:latin typeface="Times New Roman" pitchFamily="18" charset="0"/>
                <a:cs typeface="Times New Roman" pitchFamily="18" charset="0"/>
              </a:rPr>
              <a:t>مثال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baseline="-25000" smtClean="0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sz="2400" smtClean="0"/>
              <a:t>أحسب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ar-SA" sz="2400" smtClean="0"/>
              <a:t> من الشكل التالي؟</a:t>
            </a:r>
            <a:r>
              <a:rPr lang="ar-SA" smtClean="0"/>
              <a:t> </a:t>
            </a:r>
            <a:endParaRPr lang="en-US" smtClean="0"/>
          </a:p>
        </p:txBody>
      </p:sp>
      <p:sp>
        <p:nvSpPr>
          <p:cNvPr id="152580" name="Line 4"/>
          <p:cNvSpPr>
            <a:spLocks noChangeShapeType="1"/>
          </p:cNvSpPr>
          <p:nvPr/>
        </p:nvSpPr>
        <p:spPr bwMode="auto">
          <a:xfrm>
            <a:off x="1371600" y="25908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2581" name="Line 5"/>
          <p:cNvSpPr>
            <a:spLocks noChangeShapeType="1"/>
          </p:cNvSpPr>
          <p:nvPr/>
        </p:nvSpPr>
        <p:spPr bwMode="auto">
          <a:xfrm>
            <a:off x="1371600" y="56388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2582" name="Arc 6"/>
          <p:cNvSpPr>
            <a:spLocks/>
          </p:cNvSpPr>
          <p:nvPr/>
        </p:nvSpPr>
        <p:spPr bwMode="auto">
          <a:xfrm rot="10599643" flipV="1">
            <a:off x="2133600" y="2133600"/>
            <a:ext cx="3657600" cy="2819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152583" name="Freeform 7"/>
          <p:cNvSpPr>
            <a:spLocks/>
          </p:cNvSpPr>
          <p:nvPr/>
        </p:nvSpPr>
        <p:spPr bwMode="auto">
          <a:xfrm>
            <a:off x="1371600" y="4114800"/>
            <a:ext cx="990600" cy="19050"/>
          </a:xfrm>
          <a:custGeom>
            <a:avLst/>
            <a:gdLst>
              <a:gd name="T0" fmla="*/ 0 w 624"/>
              <a:gd name="T1" fmla="*/ 0 h 12"/>
              <a:gd name="T2" fmla="*/ 2147483647 w 624"/>
              <a:gd name="T3" fmla="*/ 2147483647 h 12"/>
              <a:gd name="T4" fmla="*/ 0 60000 65536"/>
              <a:gd name="T5" fmla="*/ 0 60000 65536"/>
              <a:gd name="T6" fmla="*/ 0 w 624"/>
              <a:gd name="T7" fmla="*/ 0 h 12"/>
              <a:gd name="T8" fmla="*/ 624 w 624"/>
              <a:gd name="T9" fmla="*/ 12 h 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4" h="12">
                <a:moveTo>
                  <a:pt x="0" y="0"/>
                </a:moveTo>
                <a:lnTo>
                  <a:pt x="624" y="12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2584" name="Freeform 8"/>
          <p:cNvSpPr>
            <a:spLocks/>
          </p:cNvSpPr>
          <p:nvPr/>
        </p:nvSpPr>
        <p:spPr bwMode="auto">
          <a:xfrm>
            <a:off x="2343150" y="4114800"/>
            <a:ext cx="19050" cy="1524000"/>
          </a:xfrm>
          <a:custGeom>
            <a:avLst/>
            <a:gdLst>
              <a:gd name="T0" fmla="*/ 2147483647 w 12"/>
              <a:gd name="T1" fmla="*/ 0 h 960"/>
              <a:gd name="T2" fmla="*/ 0 w 12"/>
              <a:gd name="T3" fmla="*/ 2147483647 h 960"/>
              <a:gd name="T4" fmla="*/ 0 60000 65536"/>
              <a:gd name="T5" fmla="*/ 0 60000 65536"/>
              <a:gd name="T6" fmla="*/ 0 w 12"/>
              <a:gd name="T7" fmla="*/ 0 h 960"/>
              <a:gd name="T8" fmla="*/ 12 w 12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" h="960">
                <a:moveTo>
                  <a:pt x="12" y="0"/>
                </a:moveTo>
                <a:lnTo>
                  <a:pt x="0" y="96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2585" name="Freeform 9"/>
          <p:cNvSpPr>
            <a:spLocks/>
          </p:cNvSpPr>
          <p:nvPr/>
        </p:nvSpPr>
        <p:spPr bwMode="auto">
          <a:xfrm>
            <a:off x="1371600" y="3048000"/>
            <a:ext cx="1676400" cy="38100"/>
          </a:xfrm>
          <a:custGeom>
            <a:avLst/>
            <a:gdLst>
              <a:gd name="T0" fmla="*/ 0 w 1056"/>
              <a:gd name="T1" fmla="*/ 0 h 24"/>
              <a:gd name="T2" fmla="*/ 2147483647 w 1056"/>
              <a:gd name="T3" fmla="*/ 2147483647 h 24"/>
              <a:gd name="T4" fmla="*/ 0 60000 65536"/>
              <a:gd name="T5" fmla="*/ 0 60000 65536"/>
              <a:gd name="T6" fmla="*/ 0 w 1056"/>
              <a:gd name="T7" fmla="*/ 0 h 24"/>
              <a:gd name="T8" fmla="*/ 1056 w 1056"/>
              <a:gd name="T9" fmla="*/ 24 h 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56" h="24">
                <a:moveTo>
                  <a:pt x="0" y="0"/>
                </a:moveTo>
                <a:lnTo>
                  <a:pt x="1056" y="24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2586" name="Freeform 10"/>
          <p:cNvSpPr>
            <a:spLocks/>
          </p:cNvSpPr>
          <p:nvPr/>
        </p:nvSpPr>
        <p:spPr bwMode="auto">
          <a:xfrm>
            <a:off x="3028950" y="3105150"/>
            <a:ext cx="20638" cy="2533650"/>
          </a:xfrm>
          <a:custGeom>
            <a:avLst/>
            <a:gdLst>
              <a:gd name="T0" fmla="*/ 0 w 13"/>
              <a:gd name="T1" fmla="*/ 0 h 1596"/>
              <a:gd name="T2" fmla="*/ 2147483647 w 13"/>
              <a:gd name="T3" fmla="*/ 2147483647 h 1596"/>
              <a:gd name="T4" fmla="*/ 0 60000 65536"/>
              <a:gd name="T5" fmla="*/ 0 60000 65536"/>
              <a:gd name="T6" fmla="*/ 0 w 13"/>
              <a:gd name="T7" fmla="*/ 0 h 1596"/>
              <a:gd name="T8" fmla="*/ 13 w 13"/>
              <a:gd name="T9" fmla="*/ 1596 h 15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" h="1596">
                <a:moveTo>
                  <a:pt x="0" y="0"/>
                </a:moveTo>
                <a:lnTo>
                  <a:pt x="13" y="1596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2587" name="Text Box 11"/>
          <p:cNvSpPr txBox="1">
            <a:spLocks noChangeArrowheads="1"/>
          </p:cNvSpPr>
          <p:nvPr/>
        </p:nvSpPr>
        <p:spPr bwMode="auto">
          <a:xfrm>
            <a:off x="1219200" y="6096000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الدخل الاسبوعي (رس)</a:t>
            </a:r>
            <a:endParaRPr lang="en-US" altLang="ar-SA" sz="1800" b="1"/>
          </a:p>
        </p:txBody>
      </p:sp>
      <p:sp>
        <p:nvSpPr>
          <p:cNvPr id="152588" name="Text Box 12"/>
          <p:cNvSpPr txBox="1">
            <a:spLocks noChangeArrowheads="1"/>
          </p:cNvSpPr>
          <p:nvPr/>
        </p:nvSpPr>
        <p:spPr bwMode="auto">
          <a:xfrm rot="-5400000">
            <a:off x="-798512" y="3922712"/>
            <a:ext cx="3030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استهلاك السمك (رطل/اسبوع)</a:t>
            </a:r>
            <a:endParaRPr lang="en-US" altLang="ar-SA" sz="1800" b="1"/>
          </a:p>
        </p:txBody>
      </p:sp>
      <p:sp>
        <p:nvSpPr>
          <p:cNvPr id="152589" name="Text Box 13"/>
          <p:cNvSpPr txBox="1">
            <a:spLocks noChangeArrowheads="1"/>
          </p:cNvSpPr>
          <p:nvPr/>
        </p:nvSpPr>
        <p:spPr bwMode="auto">
          <a:xfrm>
            <a:off x="1981200" y="57150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500</a:t>
            </a:r>
          </a:p>
        </p:txBody>
      </p:sp>
      <p:sp>
        <p:nvSpPr>
          <p:cNvPr id="152590" name="Text Box 14"/>
          <p:cNvSpPr txBox="1">
            <a:spLocks noChangeArrowheads="1"/>
          </p:cNvSpPr>
          <p:nvPr/>
        </p:nvSpPr>
        <p:spPr bwMode="auto">
          <a:xfrm>
            <a:off x="2743200" y="57150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1000</a:t>
            </a:r>
          </a:p>
        </p:txBody>
      </p:sp>
      <p:sp>
        <p:nvSpPr>
          <p:cNvPr id="152591" name="Text Box 15"/>
          <p:cNvSpPr txBox="1">
            <a:spLocks noChangeArrowheads="1"/>
          </p:cNvSpPr>
          <p:nvPr/>
        </p:nvSpPr>
        <p:spPr bwMode="auto">
          <a:xfrm>
            <a:off x="898525" y="3922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3</a:t>
            </a:r>
          </a:p>
        </p:txBody>
      </p:sp>
      <p:sp>
        <p:nvSpPr>
          <p:cNvPr id="152592" name="Text Box 16"/>
          <p:cNvSpPr txBox="1">
            <a:spLocks noChangeArrowheads="1"/>
          </p:cNvSpPr>
          <p:nvPr/>
        </p:nvSpPr>
        <p:spPr bwMode="auto">
          <a:xfrm>
            <a:off x="8382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/>
              <a:t>7</a:t>
            </a:r>
            <a:endParaRPr lang="en-US" altLang="ar-SA" sz="1800"/>
          </a:p>
        </p:txBody>
      </p:sp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5318125" y="2779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/>
          </a:p>
        </p:txBody>
      </p:sp>
      <p:sp>
        <p:nvSpPr>
          <p:cNvPr id="152595" name="Line 19"/>
          <p:cNvSpPr>
            <a:spLocks noChangeShapeType="1"/>
          </p:cNvSpPr>
          <p:nvPr/>
        </p:nvSpPr>
        <p:spPr bwMode="auto">
          <a:xfrm>
            <a:off x="2362200" y="5181600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2596" name="Line 20"/>
          <p:cNvSpPr>
            <a:spLocks noChangeShapeType="1"/>
          </p:cNvSpPr>
          <p:nvPr/>
        </p:nvSpPr>
        <p:spPr bwMode="auto">
          <a:xfrm flipV="1">
            <a:off x="1600200" y="3048000"/>
            <a:ext cx="0" cy="1066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050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b="1" smtClean="0"/>
              <a:t>جدول الطلب: السوق</a:t>
            </a:r>
            <a:r>
              <a:rPr lang="en-GB" smtClean="0"/>
              <a:t> </a:t>
            </a:r>
          </a:p>
        </p:txBody>
      </p:sp>
      <p:pic>
        <p:nvPicPr>
          <p:cNvPr id="125955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817688"/>
            <a:ext cx="4038600" cy="22590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389" name="Rectangle 5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2800" b="1" smtClean="0"/>
              <a:t>سوق افتراضي من اربعة مستهلكين</a:t>
            </a:r>
          </a:p>
          <a:p>
            <a:pPr algn="r" rtl="1" eaLnBrk="1" hangingPunct="1">
              <a:defRPr/>
            </a:pPr>
            <a:r>
              <a:rPr lang="ar-SA" sz="2800" b="1" smtClean="0"/>
              <a:t>طلب السوق </a:t>
            </a:r>
            <a:r>
              <a:rPr lang="en-US" sz="2800" b="1" smtClean="0"/>
              <a:t> (Q)</a:t>
            </a:r>
            <a:r>
              <a:rPr lang="ar-SA" sz="2800" b="1" smtClean="0"/>
              <a:t>يساوي مجموع طلبات المستهلكين </a:t>
            </a:r>
            <a:r>
              <a:rPr lang="en-US" sz="2800" b="1" smtClean="0"/>
              <a:t>(qi)</a:t>
            </a:r>
            <a:r>
              <a:rPr lang="ar-SA" sz="2800" b="1" smtClean="0"/>
              <a:t>عند كل سعر </a:t>
            </a:r>
            <a:r>
              <a:rPr lang="ar-SA" sz="2800" b="1" u="sng" smtClean="0"/>
              <a:t>أفقيا.</a:t>
            </a:r>
          </a:p>
          <a:p>
            <a:pPr algn="r" rtl="1" eaLnBrk="1" hangingPunct="1">
              <a:defRPr/>
            </a:pPr>
            <a:endParaRPr lang="en-US" sz="2800" b="1" smtClean="0"/>
          </a:p>
          <a:p>
            <a:pPr algn="r" rtl="1" eaLnBrk="1" hangingPunct="1">
              <a:defRPr/>
            </a:pPr>
            <a:r>
              <a:rPr lang="ar-SA" sz="2800" b="1" smtClean="0"/>
              <a:t>رياضيا: لسوق به </a:t>
            </a:r>
            <a:r>
              <a:rPr lang="en-US" sz="2800" b="1" smtClean="0"/>
              <a:t>(n)</a:t>
            </a:r>
            <a:r>
              <a:rPr lang="ar-SA" sz="2800" b="1" smtClean="0"/>
              <a:t> مستهلك:</a:t>
            </a:r>
            <a:endParaRPr lang="en-GB" sz="2800" b="1" smtClean="0"/>
          </a:p>
        </p:txBody>
      </p:sp>
      <p:sp>
        <p:nvSpPr>
          <p:cNvPr id="125957" name="Text Box 7"/>
          <p:cNvSpPr txBox="1">
            <a:spLocks noChangeArrowheads="1"/>
          </p:cNvSpPr>
          <p:nvPr/>
        </p:nvSpPr>
        <p:spPr bwMode="auto">
          <a:xfrm>
            <a:off x="0" y="1916113"/>
            <a:ext cx="1223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ar-SA" altLang="ar-SA" sz="1800"/>
              <a:t>طلب السوق</a:t>
            </a:r>
            <a:endParaRPr lang="en-GB" altLang="ar-SA" sz="1800"/>
          </a:p>
        </p:txBody>
      </p:sp>
      <p:sp>
        <p:nvSpPr>
          <p:cNvPr id="125958" name="Rectangle 8"/>
          <p:cNvSpPr>
            <a:spLocks noChangeArrowheads="1"/>
          </p:cNvSpPr>
          <p:nvPr/>
        </p:nvSpPr>
        <p:spPr bwMode="auto">
          <a:xfrm>
            <a:off x="468313" y="2276475"/>
            <a:ext cx="574675" cy="1873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25959" name="Rectangle 9"/>
          <p:cNvSpPr>
            <a:spLocks noChangeArrowheads="1"/>
          </p:cNvSpPr>
          <p:nvPr/>
        </p:nvSpPr>
        <p:spPr bwMode="auto">
          <a:xfrm>
            <a:off x="468313" y="4221163"/>
            <a:ext cx="31670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Q    =  q4  +   q3    +  q2   + q1</a:t>
            </a:r>
            <a:endParaRPr lang="en-GB" altLang="ar-SA" sz="1800"/>
          </a:p>
        </p:txBody>
      </p:sp>
      <p:graphicFrame>
        <p:nvGraphicFramePr>
          <p:cNvPr id="125960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292725" y="5084763"/>
          <a:ext cx="263207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4" imgW="812447" imgH="431613" progId="Equation.3">
                  <p:embed/>
                </p:oleObj>
              </mc:Choice>
              <mc:Fallback>
                <p:oleObj name="Equation" r:id="rId4" imgW="81244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5084763"/>
                        <a:ext cx="2632075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61" name="AutoShape 12"/>
          <p:cNvSpPr>
            <a:spLocks/>
          </p:cNvSpPr>
          <p:nvPr/>
        </p:nvSpPr>
        <p:spPr bwMode="auto">
          <a:xfrm>
            <a:off x="4427538" y="1773238"/>
            <a:ext cx="720725" cy="2160587"/>
          </a:xfrm>
          <a:prstGeom prst="leftBrace">
            <a:avLst>
              <a:gd name="adj1" fmla="val 2498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</p:spTree>
    <p:extLst>
      <p:ext uri="{BB962C8B-B14F-4D97-AF65-F5344CB8AC3E}">
        <p14:creationId xmlns:p14="http://schemas.microsoft.com/office/powerpoint/2010/main" val="88560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 </a:t>
            </a:r>
            <a:r>
              <a:rPr lang="en-US" sz="4000" b="1" smtClean="0"/>
              <a:t>(E</a:t>
            </a:r>
            <a:r>
              <a:rPr lang="en-US" sz="4000" b="1" baseline="-25000" smtClean="0"/>
              <a:t>xy</a:t>
            </a:r>
            <a:r>
              <a:rPr lang="en-US" sz="4000" b="1" smtClean="0"/>
              <a:t>) </a:t>
            </a:r>
            <a:r>
              <a:rPr lang="ar-SA" sz="4000" b="1" smtClean="0"/>
              <a:t>مرونة الطلب السعرية المتقاطعة </a:t>
            </a:r>
            <a:br>
              <a:rPr lang="ar-SA" sz="4000" b="1" smtClean="0"/>
            </a:br>
            <a:r>
              <a:rPr lang="en-US" sz="4000" b="1" smtClean="0"/>
              <a:t>Cross Price Elasticity of Demand</a:t>
            </a:r>
            <a:endParaRPr lang="en-GB" sz="4000" b="1" smtClean="0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15250" cy="4525963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sz="2800" smtClean="0"/>
              <a:t>إستجابة الطلب على السلعة (</a:t>
            </a:r>
            <a:r>
              <a:rPr lang="en-US" sz="2800" i="1" smtClean="0"/>
              <a:t>X</a:t>
            </a:r>
            <a:r>
              <a:rPr lang="ar-SA" sz="2800" smtClean="0"/>
              <a:t>) للتغيرات في أسعار سلعة أخرى (</a:t>
            </a:r>
            <a:r>
              <a:rPr lang="en-US" sz="2800" i="1" smtClean="0"/>
              <a:t>Y</a:t>
            </a:r>
            <a:r>
              <a:rPr lang="ar-SA" sz="2800" smtClean="0"/>
              <a:t>) </a:t>
            </a:r>
            <a:endParaRPr lang="en-US" sz="2800" smtClean="0"/>
          </a:p>
          <a:p>
            <a:pPr algn="r" rtl="1" eaLnBrk="1" hangingPunct="1">
              <a:defRPr/>
            </a:pPr>
            <a:endParaRPr lang="en-US" sz="2800" smtClean="0"/>
          </a:p>
          <a:p>
            <a:pPr algn="ctr" rtl="1" eaLnBrk="1" hangingPunct="1">
              <a:buFont typeface="Wingdings" pitchFamily="2" charset="2"/>
              <a:buNone/>
              <a:defRPr/>
            </a:pPr>
            <a:r>
              <a:rPr lang="ar-SA" sz="2800" b="1" smtClean="0"/>
              <a:t>أو</a:t>
            </a:r>
            <a:endParaRPr lang="en-GB" sz="2800" b="1" smtClean="0"/>
          </a:p>
          <a:p>
            <a:pPr algn="r" rtl="1" eaLnBrk="1" hangingPunct="1">
              <a:defRPr/>
            </a:pPr>
            <a:endParaRPr lang="en-US" sz="2800" smtClean="0"/>
          </a:p>
          <a:p>
            <a:pPr algn="r" rtl="1" eaLnBrk="1" hangingPunct="1">
              <a:defRPr/>
            </a:pPr>
            <a:endParaRPr lang="en-US" sz="2800" smtClean="0"/>
          </a:p>
          <a:p>
            <a:pPr algn="r" rtl="1" eaLnBrk="1" hangingPunct="1">
              <a:defRPr/>
            </a:pPr>
            <a:r>
              <a:rPr lang="ar-SA" sz="2800" b="1" smtClean="0"/>
              <a:t>السلع للمستهلك إما: (1) بدائل  (2) مكملة لبعض</a:t>
            </a:r>
            <a:r>
              <a:rPr lang="en-US" sz="2800" b="1" smtClean="0"/>
              <a:t> </a:t>
            </a:r>
            <a:r>
              <a:rPr lang="ar-SA" sz="2800" b="1" smtClean="0"/>
              <a:t>(3) غير مرتبطة ببعض</a:t>
            </a:r>
            <a:endParaRPr lang="en-US" sz="2800" b="1" smtClean="0"/>
          </a:p>
          <a:p>
            <a:pPr algn="r" rtl="1" eaLnBrk="1" hangingPunct="1">
              <a:defRPr/>
            </a:pPr>
            <a:endParaRPr lang="ar-SA" sz="2800" b="1" smtClean="0"/>
          </a:p>
          <a:p>
            <a:pPr algn="r" rtl="1" eaLnBrk="1" hangingPunct="1">
              <a:defRPr/>
            </a:pPr>
            <a:endParaRPr lang="ar-SA" sz="2800" smtClean="0"/>
          </a:p>
        </p:txBody>
      </p:sp>
      <p:graphicFrame>
        <p:nvGraphicFramePr>
          <p:cNvPr id="15360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987675" y="2133600"/>
          <a:ext cx="3516313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825142" imgH="444307" progId="Equation.3">
                  <p:embed/>
                </p:oleObj>
              </mc:Choice>
              <mc:Fallback>
                <p:oleObj name="Equation" r:id="rId3" imgW="825142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133600"/>
                        <a:ext cx="3516313" cy="1030288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5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916238" y="3573463"/>
          <a:ext cx="3873500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5" imgW="1397000" imgH="368300" progId="Equation.3">
                  <p:embed/>
                </p:oleObj>
              </mc:Choice>
              <mc:Fallback>
                <p:oleObj name="Equation" r:id="rId5" imgW="13970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573463"/>
                        <a:ext cx="3873500" cy="1001712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649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1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/>
              <a:t> </a:t>
            </a:r>
            <a:r>
              <a:rPr lang="en-US" b="1" smtClean="0"/>
              <a:t>(E</a:t>
            </a:r>
            <a:r>
              <a:rPr lang="en-US" b="1" baseline="-25000" smtClean="0"/>
              <a:t>xy</a:t>
            </a:r>
            <a:r>
              <a:rPr lang="en-US" b="1" smtClean="0"/>
              <a:t>) </a:t>
            </a:r>
            <a:r>
              <a:rPr lang="ar-SA" b="1" smtClean="0"/>
              <a:t>مثال</a:t>
            </a:r>
            <a:endParaRPr lang="en-GB" b="1" smtClean="0"/>
          </a:p>
        </p:txBody>
      </p:sp>
      <p:graphicFrame>
        <p:nvGraphicFramePr>
          <p:cNvPr id="154628" name="Object 1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411413" y="1773238"/>
          <a:ext cx="6408737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2946400" imgH="431800" progId="Equation.3">
                  <p:embed/>
                </p:oleObj>
              </mc:Choice>
              <mc:Fallback>
                <p:oleObj name="Equation" r:id="rId3" imgW="2946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1773238"/>
                        <a:ext cx="6408737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29" name="Line 16"/>
          <p:cNvSpPr>
            <a:spLocks noChangeShapeType="1"/>
          </p:cNvSpPr>
          <p:nvPr/>
        </p:nvSpPr>
        <p:spPr bwMode="auto">
          <a:xfrm>
            <a:off x="1296988" y="23622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4630" name="Line 17"/>
          <p:cNvSpPr>
            <a:spLocks noChangeShapeType="1"/>
          </p:cNvSpPr>
          <p:nvPr/>
        </p:nvSpPr>
        <p:spPr bwMode="auto">
          <a:xfrm>
            <a:off x="1296988" y="5638800"/>
            <a:ext cx="533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4631" name="Line 18"/>
          <p:cNvSpPr>
            <a:spLocks noChangeShapeType="1"/>
          </p:cNvSpPr>
          <p:nvPr/>
        </p:nvSpPr>
        <p:spPr bwMode="auto">
          <a:xfrm>
            <a:off x="1525588" y="3200400"/>
            <a:ext cx="3505200" cy="213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4632" name="Line 19"/>
          <p:cNvSpPr>
            <a:spLocks noChangeShapeType="1"/>
          </p:cNvSpPr>
          <p:nvPr/>
        </p:nvSpPr>
        <p:spPr bwMode="auto">
          <a:xfrm>
            <a:off x="2058988" y="2362200"/>
            <a:ext cx="3505200" cy="2209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4633" name="Line 20"/>
          <p:cNvSpPr>
            <a:spLocks noChangeShapeType="1"/>
          </p:cNvSpPr>
          <p:nvPr/>
        </p:nvSpPr>
        <p:spPr bwMode="auto">
          <a:xfrm>
            <a:off x="1296988" y="38862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4634" name="Line 21"/>
          <p:cNvSpPr>
            <a:spLocks noChangeShapeType="1"/>
          </p:cNvSpPr>
          <p:nvPr/>
        </p:nvSpPr>
        <p:spPr bwMode="auto">
          <a:xfrm>
            <a:off x="4421188" y="3886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4635" name="Text Box 22"/>
          <p:cNvSpPr txBox="1">
            <a:spLocks noChangeArrowheads="1"/>
          </p:cNvSpPr>
          <p:nvPr/>
        </p:nvSpPr>
        <p:spPr bwMode="auto">
          <a:xfrm>
            <a:off x="1449388" y="2743200"/>
            <a:ext cx="433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  <a:r>
              <a:rPr lang="en-US" altLang="ar-SA" sz="1800" b="1" baseline="-25000"/>
              <a:t>0</a:t>
            </a:r>
            <a:endParaRPr lang="en-US" altLang="ar-SA" sz="1800" b="1"/>
          </a:p>
        </p:txBody>
      </p:sp>
      <p:sp>
        <p:nvSpPr>
          <p:cNvPr id="154636" name="Text Box 23"/>
          <p:cNvSpPr txBox="1">
            <a:spLocks noChangeArrowheads="1"/>
          </p:cNvSpPr>
          <p:nvPr/>
        </p:nvSpPr>
        <p:spPr bwMode="auto">
          <a:xfrm>
            <a:off x="4649788" y="5257800"/>
            <a:ext cx="433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  <a:r>
              <a:rPr lang="en-US" altLang="ar-SA" sz="1800" b="1" baseline="-25000"/>
              <a:t>0</a:t>
            </a:r>
            <a:endParaRPr lang="en-US" altLang="ar-SA" sz="1800" b="1"/>
          </a:p>
        </p:txBody>
      </p:sp>
      <p:sp>
        <p:nvSpPr>
          <p:cNvPr id="154637" name="Text Box 24"/>
          <p:cNvSpPr txBox="1">
            <a:spLocks noChangeArrowheads="1"/>
          </p:cNvSpPr>
          <p:nvPr/>
        </p:nvSpPr>
        <p:spPr bwMode="auto">
          <a:xfrm>
            <a:off x="2347913" y="2322513"/>
            <a:ext cx="433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  <a:r>
              <a:rPr lang="en-US" altLang="ar-SA" sz="1800" b="1" baseline="-25000"/>
              <a:t>1</a:t>
            </a:r>
            <a:endParaRPr lang="en-US" altLang="ar-SA" sz="1800" b="1"/>
          </a:p>
        </p:txBody>
      </p:sp>
      <p:sp>
        <p:nvSpPr>
          <p:cNvPr id="154638" name="Text Box 25"/>
          <p:cNvSpPr txBox="1">
            <a:spLocks noChangeArrowheads="1"/>
          </p:cNvSpPr>
          <p:nvPr/>
        </p:nvSpPr>
        <p:spPr bwMode="auto">
          <a:xfrm>
            <a:off x="5564188" y="4419600"/>
            <a:ext cx="433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  <a:r>
              <a:rPr lang="en-US" altLang="ar-SA" sz="1800" b="1" baseline="-25000"/>
              <a:t>1</a:t>
            </a:r>
            <a:endParaRPr lang="en-US" altLang="ar-SA" sz="1800" b="1"/>
          </a:p>
        </p:txBody>
      </p:sp>
      <p:sp>
        <p:nvSpPr>
          <p:cNvPr id="154639" name="Line 26"/>
          <p:cNvSpPr>
            <a:spLocks noChangeShapeType="1"/>
          </p:cNvSpPr>
          <p:nvPr/>
        </p:nvSpPr>
        <p:spPr bwMode="auto">
          <a:xfrm>
            <a:off x="1906588" y="3429000"/>
            <a:ext cx="17526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cxnSp>
        <p:nvCxnSpPr>
          <p:cNvPr id="154640" name="AutoShape 27"/>
          <p:cNvCxnSpPr>
            <a:cxnSpLocks noChangeShapeType="1"/>
            <a:stCxn id="154632" idx="0"/>
            <a:endCxn id="154632" idx="0"/>
          </p:cNvCxnSpPr>
          <p:nvPr/>
        </p:nvCxnSpPr>
        <p:spPr bwMode="auto">
          <a:xfrm>
            <a:off x="2058988" y="23622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641" name="Line 28"/>
          <p:cNvSpPr>
            <a:spLocks noChangeShapeType="1"/>
          </p:cNvSpPr>
          <p:nvPr/>
        </p:nvSpPr>
        <p:spPr bwMode="auto">
          <a:xfrm flipH="1">
            <a:off x="4802188" y="3733800"/>
            <a:ext cx="1066800" cy="304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54642" name="Text Box 29"/>
          <p:cNvSpPr txBox="1">
            <a:spLocks noChangeArrowheads="1"/>
          </p:cNvSpPr>
          <p:nvPr/>
        </p:nvSpPr>
        <p:spPr bwMode="auto">
          <a:xfrm>
            <a:off x="5940425" y="3429000"/>
            <a:ext cx="2290763" cy="376238"/>
          </a:xfrm>
          <a:prstGeom prst="rect">
            <a:avLst/>
          </a:prstGeom>
          <a:solidFill>
            <a:schemeClr val="hlink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سعر الهامور = 20رس/رطل</a:t>
            </a:r>
            <a:endParaRPr lang="en-US" altLang="ar-SA" sz="18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643" name="Line 30"/>
          <p:cNvSpPr>
            <a:spLocks noChangeShapeType="1"/>
          </p:cNvSpPr>
          <p:nvPr/>
        </p:nvSpPr>
        <p:spPr bwMode="auto">
          <a:xfrm flipV="1">
            <a:off x="4954588" y="5105400"/>
            <a:ext cx="1066800" cy="76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4644" name="Text Box 31"/>
          <p:cNvSpPr txBox="1">
            <a:spLocks noChangeArrowheads="1"/>
          </p:cNvSpPr>
          <p:nvPr/>
        </p:nvSpPr>
        <p:spPr bwMode="auto">
          <a:xfrm>
            <a:off x="6615113" y="567531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</a:p>
        </p:txBody>
      </p:sp>
      <p:sp>
        <p:nvSpPr>
          <p:cNvPr id="154645" name="Text Box 32"/>
          <p:cNvSpPr txBox="1">
            <a:spLocks noChangeArrowheads="1"/>
          </p:cNvSpPr>
          <p:nvPr/>
        </p:nvSpPr>
        <p:spPr bwMode="auto">
          <a:xfrm>
            <a:off x="611188" y="2209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</a:p>
        </p:txBody>
      </p:sp>
      <p:sp>
        <p:nvSpPr>
          <p:cNvPr id="154646" name="Text Box 33"/>
          <p:cNvSpPr txBox="1">
            <a:spLocks noChangeArrowheads="1"/>
          </p:cNvSpPr>
          <p:nvPr/>
        </p:nvSpPr>
        <p:spPr bwMode="auto">
          <a:xfrm>
            <a:off x="611188" y="3733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12</a:t>
            </a:r>
          </a:p>
        </p:txBody>
      </p:sp>
      <p:sp>
        <p:nvSpPr>
          <p:cNvPr id="154647" name="Line 34"/>
          <p:cNvSpPr>
            <a:spLocks noChangeShapeType="1"/>
          </p:cNvSpPr>
          <p:nvPr/>
        </p:nvSpPr>
        <p:spPr bwMode="auto">
          <a:xfrm>
            <a:off x="2592388" y="3886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4648" name="Text Box 35"/>
          <p:cNvSpPr txBox="1">
            <a:spLocks noChangeArrowheads="1"/>
          </p:cNvSpPr>
          <p:nvPr/>
        </p:nvSpPr>
        <p:spPr bwMode="auto">
          <a:xfrm>
            <a:off x="2987675" y="6021388"/>
            <a:ext cx="2206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>
                <a:solidFill>
                  <a:srgbClr val="CC3300"/>
                </a:solidFill>
              </a:rPr>
              <a:t>كمية الشعري رطل / اسبوع</a:t>
            </a:r>
            <a:endParaRPr lang="en-US" altLang="ar-SA" sz="1800" b="1">
              <a:solidFill>
                <a:srgbClr val="CC3300"/>
              </a:solidFill>
            </a:endParaRPr>
          </a:p>
        </p:txBody>
      </p:sp>
      <p:sp>
        <p:nvSpPr>
          <p:cNvPr id="154649" name="Text Box 36"/>
          <p:cNvSpPr txBox="1">
            <a:spLocks noChangeArrowheads="1"/>
          </p:cNvSpPr>
          <p:nvPr/>
        </p:nvSpPr>
        <p:spPr bwMode="auto">
          <a:xfrm>
            <a:off x="2363788" y="5638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10</a:t>
            </a:r>
          </a:p>
        </p:txBody>
      </p:sp>
      <p:sp>
        <p:nvSpPr>
          <p:cNvPr id="154650" name="Text Box 37"/>
          <p:cNvSpPr txBox="1">
            <a:spLocks noChangeArrowheads="1"/>
          </p:cNvSpPr>
          <p:nvPr/>
        </p:nvSpPr>
        <p:spPr bwMode="auto">
          <a:xfrm>
            <a:off x="4329113" y="55991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15</a:t>
            </a:r>
          </a:p>
        </p:txBody>
      </p:sp>
      <p:sp>
        <p:nvSpPr>
          <p:cNvPr id="154651" name="Text Box 41"/>
          <p:cNvSpPr txBox="1">
            <a:spLocks noChangeArrowheads="1"/>
          </p:cNvSpPr>
          <p:nvPr/>
        </p:nvSpPr>
        <p:spPr bwMode="auto">
          <a:xfrm>
            <a:off x="6084888" y="4868863"/>
            <a:ext cx="2338387" cy="366712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سعر الهامور =10رس / رطل</a:t>
            </a:r>
            <a:endParaRPr lang="en-US" altLang="ar-SA" sz="18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52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z="4000" b="1" smtClean="0"/>
              <a:t> والعلاقة بين السلع في الاستهلاك</a:t>
            </a:r>
            <a:r>
              <a:rPr lang="en-US" sz="4000" b="1" smtClean="0"/>
              <a:t>(E</a:t>
            </a:r>
            <a:r>
              <a:rPr lang="en-US" sz="4000" b="1" baseline="-25000" smtClean="0"/>
              <a:t>xy</a:t>
            </a:r>
            <a:r>
              <a:rPr lang="en-US" sz="4000" b="1" smtClean="0"/>
              <a:t>) </a:t>
            </a:r>
            <a:r>
              <a:rPr lang="ar-SA" sz="4000" b="1" smtClean="0"/>
              <a:t>قيمة</a:t>
            </a:r>
            <a:endParaRPr lang="en-GB" sz="4000" b="1" smtClean="0"/>
          </a:p>
        </p:txBody>
      </p:sp>
      <p:graphicFrame>
        <p:nvGraphicFramePr>
          <p:cNvPr id="204838" name="Group 38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229600" cy="2244726"/>
        </p:xfrm>
        <a:graphic>
          <a:graphicData uri="http://schemas.openxmlformats.org/drawingml/2006/table">
            <a:tbl>
              <a:tblPr/>
              <a:tblGrid>
                <a:gridCol w="4949825"/>
                <a:gridCol w="3279775"/>
              </a:tblGrid>
              <a:tr h="5474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العلاقة بين السلع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xy </a:t>
                      </a: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قيمة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6331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بدائل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Y </a:t>
                      </a: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و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X </a:t>
                      </a: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السلعتين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xy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&gt; 0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مكملتين لبعض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Y </a:t>
                      </a: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و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X </a:t>
                      </a: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السلعتين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xy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&lt; 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9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لا توجد علاقة بين السلعتين 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xy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= 0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8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292600"/>
            <a:ext cx="8229600" cy="1833563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  <a:defRPr/>
            </a:pPr>
            <a:endParaRPr lang="ar-SA" sz="18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smtClean="0"/>
              <a:t>كلما كبرت قيمة </a:t>
            </a:r>
            <a:r>
              <a:rPr lang="en-US" smtClean="0"/>
              <a:t>E</a:t>
            </a:r>
            <a:r>
              <a:rPr lang="en-US" baseline="-25000" smtClean="0"/>
              <a:t>xy</a:t>
            </a:r>
            <a:r>
              <a:rPr lang="ar-SA" baseline="-25000" smtClean="0"/>
              <a:t>  </a:t>
            </a:r>
            <a:r>
              <a:rPr lang="ar-SA" smtClean="0"/>
              <a:t> العددية كلما زادت قوة العلاقة بين السلعتين:  </a:t>
            </a: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SA" smtClean="0"/>
              <a:t> </a:t>
            </a:r>
            <a:endParaRPr lang="ar-SA" sz="1800" smtClean="0"/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ar-SA" sz="1800" smtClean="0"/>
          </a:p>
        </p:txBody>
      </p:sp>
    </p:spTree>
    <p:extLst>
      <p:ext uri="{BB962C8B-B14F-4D97-AF65-F5344CB8AC3E}">
        <p14:creationId xmlns:p14="http://schemas.microsoft.com/office/powerpoint/2010/main" val="108301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4000" b="1" smtClean="0"/>
              <a:t>منحنى طلب الفرد </a:t>
            </a:r>
            <a:br>
              <a:rPr lang="ar-SA" sz="4000" b="1" smtClean="0"/>
            </a:br>
            <a:r>
              <a:rPr lang="en-US" sz="4000" b="1" smtClean="0"/>
              <a:t>Individual’s Demand Curve</a:t>
            </a:r>
            <a:endParaRPr lang="en-GB" sz="4000" b="1" smtClean="0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2800" b="1" smtClean="0"/>
              <a:t>تمثيل بياني لجدول طلب المستهلك (1)</a:t>
            </a:r>
          </a:p>
          <a:p>
            <a:pPr algn="r" rtl="1" eaLnBrk="1" hangingPunct="1">
              <a:defRPr/>
            </a:pPr>
            <a:r>
              <a:rPr lang="ar-SA" sz="2800" b="1" smtClean="0"/>
              <a:t> ينحدر منحنى طلب المستهلك من أعلى إلى أسفل و إلى اليمين</a:t>
            </a:r>
          </a:p>
          <a:p>
            <a:pPr algn="r" rtl="1" eaLnBrk="1" hangingPunct="1">
              <a:defRPr/>
            </a:pPr>
            <a:r>
              <a:rPr lang="ar-SA" sz="2800" b="1" smtClean="0"/>
              <a:t>هذا يعكس العلاقة السالبة بين السعر و الكمية المطلوبة .</a:t>
            </a:r>
          </a:p>
          <a:p>
            <a:pPr algn="r" rtl="1" eaLnBrk="1" hangingPunct="1">
              <a:defRPr/>
            </a:pPr>
            <a:r>
              <a:rPr lang="ar-SA" sz="2800" b="1" smtClean="0"/>
              <a:t>هذه العلاقة تشكل قانون الطلب</a:t>
            </a:r>
            <a:endParaRPr lang="en-GB" sz="2800" b="1" smtClean="0"/>
          </a:p>
          <a:p>
            <a:pPr algn="r" rtl="1" eaLnBrk="1" hangingPunct="1">
              <a:buFont typeface="Wingdings" pitchFamily="2" charset="2"/>
              <a:buNone/>
              <a:defRPr/>
            </a:pPr>
            <a:endParaRPr lang="en-GB" sz="2800" b="1" smtClean="0"/>
          </a:p>
        </p:txBody>
      </p:sp>
      <p:pic>
        <p:nvPicPr>
          <p:cNvPr id="126980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2133600"/>
            <a:ext cx="3887788" cy="3311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47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4000" b="1" smtClean="0"/>
              <a:t>منحنى طلب السوق</a:t>
            </a:r>
            <a:br>
              <a:rPr lang="ar-SA" sz="4000" b="1" smtClean="0"/>
            </a:br>
            <a:r>
              <a:rPr lang="ar-SA" sz="4000" b="1" smtClean="0"/>
              <a:t> </a:t>
            </a:r>
            <a:r>
              <a:rPr lang="en-US" sz="4000" b="1" smtClean="0"/>
              <a:t>Market Demand Curve</a:t>
            </a:r>
            <a:endParaRPr lang="en-GB" sz="4000" b="1" smtClean="0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2800" b="1" smtClean="0"/>
              <a:t>الكميات هنا هي التي طلبها المستهلكون الأربعة (طلب السوق) عند الأسعار المختلفة</a:t>
            </a:r>
          </a:p>
          <a:p>
            <a:pPr algn="r" rtl="1" eaLnBrk="1" hangingPunct="1">
              <a:defRPr/>
            </a:pPr>
            <a:r>
              <a:rPr lang="ar-SA" sz="2800" b="1" smtClean="0"/>
              <a:t>ينحدر المنحني من أعلى إلى أسفل و إلى اليمين </a:t>
            </a:r>
          </a:p>
          <a:p>
            <a:pPr algn="r" rtl="1" eaLnBrk="1" hangingPunct="1">
              <a:defRPr/>
            </a:pPr>
            <a:r>
              <a:rPr lang="ar-SA" sz="2800" b="1" smtClean="0"/>
              <a:t>هذا يعكس العلاقة العكسية (السالبة) بين السعر و الكمية المطلوبة.</a:t>
            </a:r>
            <a:endParaRPr lang="en-US" sz="2800" b="1" smtClean="0"/>
          </a:p>
          <a:p>
            <a:pPr algn="r" rtl="1" eaLnBrk="1" hangingPunct="1">
              <a:defRPr/>
            </a:pPr>
            <a:r>
              <a:rPr lang="ar-SA" sz="2800" b="1" smtClean="0"/>
              <a:t>هذه العلاقة تشكل قانون الطلب</a:t>
            </a:r>
            <a:endParaRPr lang="en-GB" sz="2800" b="1" smtClean="0"/>
          </a:p>
        </p:txBody>
      </p:sp>
      <p:pic>
        <p:nvPicPr>
          <p:cNvPr id="128004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2349500"/>
            <a:ext cx="4171950" cy="2724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01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z="4000" smtClean="0"/>
              <a:t>اشتقاق طلب السوق </a:t>
            </a:r>
            <a:endParaRPr lang="en-US" sz="4000" smtClean="0"/>
          </a:p>
        </p:txBody>
      </p:sp>
      <p:sp>
        <p:nvSpPr>
          <p:cNvPr id="129028" name="Line 4"/>
          <p:cNvSpPr>
            <a:spLocks noChangeShapeType="1"/>
          </p:cNvSpPr>
          <p:nvPr/>
        </p:nvSpPr>
        <p:spPr bwMode="auto">
          <a:xfrm>
            <a:off x="762000" y="22860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29029" name="Line 5"/>
          <p:cNvSpPr>
            <a:spLocks noChangeShapeType="1"/>
          </p:cNvSpPr>
          <p:nvPr/>
        </p:nvSpPr>
        <p:spPr bwMode="auto">
          <a:xfrm>
            <a:off x="762000" y="4495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29030" name="Line 6"/>
          <p:cNvSpPr>
            <a:spLocks noChangeShapeType="1"/>
          </p:cNvSpPr>
          <p:nvPr/>
        </p:nvSpPr>
        <p:spPr bwMode="auto">
          <a:xfrm>
            <a:off x="3657600" y="25908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29031" name="Line 7"/>
          <p:cNvSpPr>
            <a:spLocks noChangeShapeType="1"/>
          </p:cNvSpPr>
          <p:nvPr/>
        </p:nvSpPr>
        <p:spPr bwMode="auto">
          <a:xfrm>
            <a:off x="3657600" y="4572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29032" name="Line 8"/>
          <p:cNvSpPr>
            <a:spLocks noChangeShapeType="1"/>
          </p:cNvSpPr>
          <p:nvPr/>
        </p:nvSpPr>
        <p:spPr bwMode="auto">
          <a:xfrm>
            <a:off x="6400800" y="2590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29033" name="Line 9"/>
          <p:cNvSpPr>
            <a:spLocks noChangeShapeType="1"/>
          </p:cNvSpPr>
          <p:nvPr/>
        </p:nvSpPr>
        <p:spPr bwMode="auto">
          <a:xfrm>
            <a:off x="6400800" y="4495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29034" name="Line 10"/>
          <p:cNvSpPr>
            <a:spLocks noChangeShapeType="1"/>
          </p:cNvSpPr>
          <p:nvPr/>
        </p:nvSpPr>
        <p:spPr bwMode="auto">
          <a:xfrm>
            <a:off x="914400" y="24384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29035" name="Line 11"/>
          <p:cNvSpPr>
            <a:spLocks noChangeShapeType="1"/>
          </p:cNvSpPr>
          <p:nvPr/>
        </p:nvSpPr>
        <p:spPr bwMode="auto">
          <a:xfrm>
            <a:off x="3657600" y="3124200"/>
            <a:ext cx="1524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29036" name="Line 12"/>
          <p:cNvSpPr>
            <a:spLocks noChangeShapeType="1"/>
          </p:cNvSpPr>
          <p:nvPr/>
        </p:nvSpPr>
        <p:spPr bwMode="auto">
          <a:xfrm>
            <a:off x="6629400" y="25146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29037" name="Line 13"/>
          <p:cNvSpPr>
            <a:spLocks noChangeShapeType="1"/>
          </p:cNvSpPr>
          <p:nvPr/>
        </p:nvSpPr>
        <p:spPr bwMode="auto">
          <a:xfrm>
            <a:off x="6858000" y="31242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29038" name="Line 14"/>
          <p:cNvSpPr>
            <a:spLocks noChangeShapeType="1"/>
          </p:cNvSpPr>
          <p:nvPr/>
        </p:nvSpPr>
        <p:spPr bwMode="auto">
          <a:xfrm>
            <a:off x="7924800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29039" name="Text Box 15"/>
          <p:cNvSpPr txBox="1">
            <a:spLocks noChangeArrowheads="1"/>
          </p:cNvSpPr>
          <p:nvPr/>
        </p:nvSpPr>
        <p:spPr bwMode="auto">
          <a:xfrm>
            <a:off x="377825" y="239871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</a:p>
        </p:txBody>
      </p:sp>
      <p:sp>
        <p:nvSpPr>
          <p:cNvPr id="129040" name="Text Box 16"/>
          <p:cNvSpPr txBox="1">
            <a:spLocks noChangeArrowheads="1"/>
          </p:cNvSpPr>
          <p:nvPr/>
        </p:nvSpPr>
        <p:spPr bwMode="auto">
          <a:xfrm>
            <a:off x="3197225" y="255111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</a:p>
        </p:txBody>
      </p:sp>
      <p:sp>
        <p:nvSpPr>
          <p:cNvPr id="129041" name="Text Box 17"/>
          <p:cNvSpPr txBox="1">
            <a:spLocks noChangeArrowheads="1"/>
          </p:cNvSpPr>
          <p:nvPr/>
        </p:nvSpPr>
        <p:spPr bwMode="auto">
          <a:xfrm>
            <a:off x="5940425" y="255111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</a:p>
        </p:txBody>
      </p:sp>
      <p:sp>
        <p:nvSpPr>
          <p:cNvPr id="129042" name="Text Box 18"/>
          <p:cNvSpPr txBox="1">
            <a:spLocks noChangeArrowheads="1"/>
          </p:cNvSpPr>
          <p:nvPr/>
        </p:nvSpPr>
        <p:spPr bwMode="auto">
          <a:xfrm>
            <a:off x="1147763" y="4953000"/>
            <a:ext cx="1055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المستهلك 1</a:t>
            </a:r>
            <a:endParaRPr lang="en-US" altLang="ar-SA" sz="1800" b="1"/>
          </a:p>
        </p:txBody>
      </p:sp>
      <p:sp>
        <p:nvSpPr>
          <p:cNvPr id="129043" name="Text Box 19"/>
          <p:cNvSpPr txBox="1">
            <a:spLocks noChangeArrowheads="1"/>
          </p:cNvSpPr>
          <p:nvPr/>
        </p:nvSpPr>
        <p:spPr bwMode="auto">
          <a:xfrm>
            <a:off x="4043363" y="4876800"/>
            <a:ext cx="1055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المستهلك 2</a:t>
            </a:r>
            <a:endParaRPr lang="en-US" altLang="ar-SA" sz="1800" b="1"/>
          </a:p>
        </p:txBody>
      </p:sp>
      <p:sp>
        <p:nvSpPr>
          <p:cNvPr id="129044" name="Text Box 20"/>
          <p:cNvSpPr txBox="1">
            <a:spLocks noChangeArrowheads="1"/>
          </p:cNvSpPr>
          <p:nvPr/>
        </p:nvSpPr>
        <p:spPr bwMode="auto">
          <a:xfrm>
            <a:off x="6659563" y="4868863"/>
            <a:ext cx="808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الســـوق</a:t>
            </a:r>
            <a:endParaRPr lang="en-US" altLang="ar-SA" sz="1800" b="1"/>
          </a:p>
        </p:txBody>
      </p:sp>
      <p:sp>
        <p:nvSpPr>
          <p:cNvPr id="129045" name="Text Box 21"/>
          <p:cNvSpPr txBox="1">
            <a:spLocks noChangeArrowheads="1"/>
          </p:cNvSpPr>
          <p:nvPr/>
        </p:nvSpPr>
        <p:spPr bwMode="auto">
          <a:xfrm>
            <a:off x="2514600" y="4267200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</a:p>
        </p:txBody>
      </p:sp>
      <p:sp>
        <p:nvSpPr>
          <p:cNvPr id="129046" name="Text Box 22"/>
          <p:cNvSpPr txBox="1">
            <a:spLocks noChangeArrowheads="1"/>
          </p:cNvSpPr>
          <p:nvPr/>
        </p:nvSpPr>
        <p:spPr bwMode="auto">
          <a:xfrm>
            <a:off x="5368925" y="430371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</a:p>
        </p:txBody>
      </p:sp>
      <p:sp>
        <p:nvSpPr>
          <p:cNvPr id="129047" name="Text Box 23"/>
          <p:cNvSpPr txBox="1">
            <a:spLocks noChangeArrowheads="1"/>
          </p:cNvSpPr>
          <p:nvPr/>
        </p:nvSpPr>
        <p:spPr bwMode="auto">
          <a:xfrm>
            <a:off x="8188325" y="453231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</a:p>
        </p:txBody>
      </p:sp>
      <p:sp>
        <p:nvSpPr>
          <p:cNvPr id="129048" name="Line 24"/>
          <p:cNvSpPr>
            <a:spLocks noChangeShapeType="1"/>
          </p:cNvSpPr>
          <p:nvPr/>
        </p:nvSpPr>
        <p:spPr bwMode="auto">
          <a:xfrm>
            <a:off x="3657600" y="31242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29049" name="Line 25"/>
          <p:cNvSpPr>
            <a:spLocks noChangeShapeType="1"/>
          </p:cNvSpPr>
          <p:nvPr/>
        </p:nvSpPr>
        <p:spPr bwMode="auto">
          <a:xfrm flipH="1">
            <a:off x="762000" y="3124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29050" name="Text Box 26"/>
          <p:cNvSpPr txBox="1">
            <a:spLocks noChangeArrowheads="1"/>
          </p:cNvSpPr>
          <p:nvPr/>
        </p:nvSpPr>
        <p:spPr bwMode="auto">
          <a:xfrm>
            <a:off x="390525" y="2932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2</a:t>
            </a:r>
          </a:p>
        </p:txBody>
      </p:sp>
      <p:sp>
        <p:nvSpPr>
          <p:cNvPr id="129051" name="Text Box 27"/>
          <p:cNvSpPr txBox="1">
            <a:spLocks noChangeArrowheads="1"/>
          </p:cNvSpPr>
          <p:nvPr/>
        </p:nvSpPr>
        <p:spPr bwMode="auto">
          <a:xfrm>
            <a:off x="1228725" y="4456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2</a:t>
            </a:r>
          </a:p>
        </p:txBody>
      </p:sp>
      <p:sp>
        <p:nvSpPr>
          <p:cNvPr id="129052" name="Freeform 28"/>
          <p:cNvSpPr>
            <a:spLocks/>
          </p:cNvSpPr>
          <p:nvPr/>
        </p:nvSpPr>
        <p:spPr bwMode="auto">
          <a:xfrm>
            <a:off x="1352550" y="3124200"/>
            <a:ext cx="1588" cy="1352550"/>
          </a:xfrm>
          <a:custGeom>
            <a:avLst/>
            <a:gdLst>
              <a:gd name="T0" fmla="*/ 0 w 1"/>
              <a:gd name="T1" fmla="*/ 0 h 852"/>
              <a:gd name="T2" fmla="*/ 0 w 1"/>
              <a:gd name="T3" fmla="*/ 2147483647 h 852"/>
              <a:gd name="T4" fmla="*/ 0 60000 65536"/>
              <a:gd name="T5" fmla="*/ 0 60000 65536"/>
              <a:gd name="T6" fmla="*/ 0 w 1"/>
              <a:gd name="T7" fmla="*/ 0 h 852"/>
              <a:gd name="T8" fmla="*/ 1 w 1"/>
              <a:gd name="T9" fmla="*/ 852 h 8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852">
                <a:moveTo>
                  <a:pt x="0" y="0"/>
                </a:moveTo>
                <a:lnTo>
                  <a:pt x="0" y="852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29053" name="Line 29"/>
          <p:cNvSpPr>
            <a:spLocks noChangeShapeType="1"/>
          </p:cNvSpPr>
          <p:nvPr/>
        </p:nvSpPr>
        <p:spPr bwMode="auto">
          <a:xfrm>
            <a:off x="6858000" y="3124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29054" name="Text Box 30"/>
          <p:cNvSpPr txBox="1">
            <a:spLocks noChangeArrowheads="1"/>
          </p:cNvSpPr>
          <p:nvPr/>
        </p:nvSpPr>
        <p:spPr bwMode="auto">
          <a:xfrm>
            <a:off x="6638925" y="4532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2</a:t>
            </a:r>
          </a:p>
        </p:txBody>
      </p:sp>
      <p:sp>
        <p:nvSpPr>
          <p:cNvPr id="129055" name="Line 31"/>
          <p:cNvSpPr>
            <a:spLocks noChangeShapeType="1"/>
          </p:cNvSpPr>
          <p:nvPr/>
        </p:nvSpPr>
        <p:spPr bwMode="auto">
          <a:xfrm>
            <a:off x="762000" y="37338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29056" name="Line 32"/>
          <p:cNvSpPr>
            <a:spLocks noChangeShapeType="1"/>
          </p:cNvSpPr>
          <p:nvPr/>
        </p:nvSpPr>
        <p:spPr bwMode="auto">
          <a:xfrm>
            <a:off x="8001000" y="3733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29057" name="Text Box 33"/>
          <p:cNvSpPr txBox="1">
            <a:spLocks noChangeArrowheads="1"/>
          </p:cNvSpPr>
          <p:nvPr/>
        </p:nvSpPr>
        <p:spPr bwMode="auto">
          <a:xfrm>
            <a:off x="457200" y="3505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1</a:t>
            </a:r>
          </a:p>
        </p:txBody>
      </p:sp>
      <p:sp>
        <p:nvSpPr>
          <p:cNvPr id="129058" name="Freeform 34"/>
          <p:cNvSpPr>
            <a:spLocks/>
          </p:cNvSpPr>
          <p:nvPr/>
        </p:nvSpPr>
        <p:spPr bwMode="auto">
          <a:xfrm>
            <a:off x="1714500" y="3752850"/>
            <a:ext cx="19050" cy="742950"/>
          </a:xfrm>
          <a:custGeom>
            <a:avLst/>
            <a:gdLst>
              <a:gd name="T0" fmla="*/ 2147483647 w 12"/>
              <a:gd name="T1" fmla="*/ 0 h 468"/>
              <a:gd name="T2" fmla="*/ 0 w 12"/>
              <a:gd name="T3" fmla="*/ 2147483647 h 468"/>
              <a:gd name="T4" fmla="*/ 0 60000 65536"/>
              <a:gd name="T5" fmla="*/ 0 60000 65536"/>
              <a:gd name="T6" fmla="*/ 0 w 12"/>
              <a:gd name="T7" fmla="*/ 0 h 468"/>
              <a:gd name="T8" fmla="*/ 12 w 12"/>
              <a:gd name="T9" fmla="*/ 468 h 4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" h="468">
                <a:moveTo>
                  <a:pt x="12" y="0"/>
                </a:moveTo>
                <a:lnTo>
                  <a:pt x="0" y="468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29059" name="Freeform 35"/>
          <p:cNvSpPr>
            <a:spLocks/>
          </p:cNvSpPr>
          <p:nvPr/>
        </p:nvSpPr>
        <p:spPr bwMode="auto">
          <a:xfrm>
            <a:off x="4381500" y="3752850"/>
            <a:ext cx="1588" cy="819150"/>
          </a:xfrm>
          <a:custGeom>
            <a:avLst/>
            <a:gdLst>
              <a:gd name="T0" fmla="*/ 0 w 1"/>
              <a:gd name="T1" fmla="*/ 0 h 516"/>
              <a:gd name="T2" fmla="*/ 0 w 1"/>
              <a:gd name="T3" fmla="*/ 2147483647 h 516"/>
              <a:gd name="T4" fmla="*/ 0 60000 65536"/>
              <a:gd name="T5" fmla="*/ 0 60000 65536"/>
              <a:gd name="T6" fmla="*/ 0 w 1"/>
              <a:gd name="T7" fmla="*/ 0 h 516"/>
              <a:gd name="T8" fmla="*/ 1 w 1"/>
              <a:gd name="T9" fmla="*/ 516 h 5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16">
                <a:moveTo>
                  <a:pt x="0" y="0"/>
                </a:moveTo>
                <a:lnTo>
                  <a:pt x="0" y="516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29060" name="Text Box 36"/>
          <p:cNvSpPr txBox="1">
            <a:spLocks noChangeArrowheads="1"/>
          </p:cNvSpPr>
          <p:nvPr/>
        </p:nvSpPr>
        <p:spPr bwMode="auto">
          <a:xfrm>
            <a:off x="1533525" y="4456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3</a:t>
            </a:r>
          </a:p>
        </p:txBody>
      </p:sp>
      <p:sp>
        <p:nvSpPr>
          <p:cNvPr id="129061" name="Text Box 37"/>
          <p:cNvSpPr txBox="1">
            <a:spLocks noChangeArrowheads="1"/>
          </p:cNvSpPr>
          <p:nvPr/>
        </p:nvSpPr>
        <p:spPr bwMode="auto">
          <a:xfrm>
            <a:off x="4124325" y="4532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4</a:t>
            </a:r>
          </a:p>
        </p:txBody>
      </p:sp>
      <p:sp>
        <p:nvSpPr>
          <p:cNvPr id="129062" name="Text Box 38"/>
          <p:cNvSpPr txBox="1">
            <a:spLocks noChangeArrowheads="1"/>
          </p:cNvSpPr>
          <p:nvPr/>
        </p:nvSpPr>
        <p:spPr bwMode="auto">
          <a:xfrm>
            <a:off x="7781925" y="4456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5885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Ceteris paribus??</a:t>
            </a:r>
            <a:endParaRPr lang="en-GB" smtClean="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dirty="0" smtClean="0"/>
              <a:t>حتى الآن اقتصر تحليلنا علي العلاقة بين سعر السلعة و الكمية المطلوبة منها</a:t>
            </a:r>
          </a:p>
          <a:p>
            <a:pPr algn="r" rtl="1" eaLnBrk="1" hangingPunct="1">
              <a:defRPr/>
            </a:pPr>
            <a:r>
              <a:rPr lang="ar-SA" dirty="0" smtClean="0"/>
              <a:t>افترضنا ضمنيا (دون الجهر بذلك) أن العوامل الأخرى التي تؤثر في </a:t>
            </a:r>
            <a:r>
              <a:rPr lang="en-US" dirty="0" smtClean="0"/>
              <a:t> </a:t>
            </a:r>
            <a:r>
              <a:rPr lang="ar-SA" dirty="0" smtClean="0"/>
              <a:t>(تحدد)</a:t>
            </a:r>
            <a:r>
              <a:rPr lang="en-US" dirty="0" smtClean="0"/>
              <a:t> </a:t>
            </a:r>
            <a:r>
              <a:rPr lang="ar-SA" dirty="0" smtClean="0"/>
              <a:t>الطلب ثابتة</a:t>
            </a:r>
            <a:r>
              <a:rPr lang="en-US" dirty="0" smtClean="0"/>
              <a:t>”Ceteris paribus”</a:t>
            </a:r>
          </a:p>
          <a:p>
            <a:pPr algn="r" rtl="1" eaLnBrk="1" hangingPunct="1">
              <a:defRPr/>
            </a:pPr>
            <a:r>
              <a:rPr lang="ar-SA" dirty="0" smtClean="0"/>
              <a:t>ما هي العوامل الأخرى (بالإضافة لسعر السلعة) التي تؤثر في الطلب؟؟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60525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4000" b="1" dirty="0" smtClean="0"/>
              <a:t>محددات طلب السوق على السلع الزراعية  </a:t>
            </a:r>
            <a:r>
              <a:rPr lang="en-US" sz="4000" b="1" dirty="0" smtClean="0"/>
              <a:t>Determinants of Demand</a:t>
            </a:r>
            <a:endParaRPr lang="en-GB" sz="4000" b="1" dirty="0" smtClean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ar-SA" sz="2800" b="1" smtClean="0"/>
              <a:t>سعر السلعة نفسها </a:t>
            </a:r>
            <a:r>
              <a:rPr lang="en-US" sz="2800" b="1" smtClean="0"/>
              <a:t>“Own price”</a:t>
            </a:r>
            <a:endParaRPr lang="ar-SA" sz="2800" b="1" smtClean="0"/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ar-SA" sz="2800" b="1" smtClean="0"/>
              <a:t>دخل المستهلك</a:t>
            </a:r>
            <a:r>
              <a:rPr lang="en-US" sz="2800" b="1" smtClean="0"/>
              <a:t>”Income” </a:t>
            </a:r>
            <a:endParaRPr lang="ar-SA" sz="2800" b="1" smtClean="0"/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ar-SA" sz="2800" b="1" smtClean="0"/>
              <a:t>اسعار السلع البديلة</a:t>
            </a:r>
            <a:r>
              <a:rPr lang="en-US" sz="2800" b="1" smtClean="0"/>
              <a:t>”Prices of substitutes”</a:t>
            </a:r>
            <a:endParaRPr lang="ar-SA" sz="2800" b="1" smtClean="0"/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ar-SA" sz="2800" b="1" smtClean="0"/>
              <a:t>اسعار السلع المكملة</a:t>
            </a:r>
            <a:r>
              <a:rPr lang="en-US" sz="2800" b="1" smtClean="0"/>
              <a:t>”Prices of complements” </a:t>
            </a:r>
            <a:endParaRPr lang="ar-SA" sz="2800" b="1" smtClean="0"/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ar-SA" sz="2800" b="1" smtClean="0"/>
              <a:t>ذوق وتفضيلات المستهلك</a:t>
            </a:r>
            <a:r>
              <a:rPr lang="en-US" sz="2800" b="1" smtClean="0"/>
              <a:t>”Consumer’s Taste and preferences”</a:t>
            </a:r>
            <a:endParaRPr lang="ar-SA" sz="2800" b="1" smtClean="0"/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ar-SA" sz="2800" b="1" smtClean="0"/>
              <a:t> عدد المستهلكين</a:t>
            </a:r>
            <a:r>
              <a:rPr lang="en-US" sz="2800" b="1" smtClean="0"/>
              <a:t>”No of consumers”</a:t>
            </a:r>
            <a:endParaRPr lang="ar-SA" sz="2800" b="1" smtClean="0"/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ar-SA" sz="2800" b="1" smtClean="0"/>
              <a:t>توقعات المستهلكين</a:t>
            </a:r>
            <a:r>
              <a:rPr lang="en-US" sz="2800" b="1" smtClean="0"/>
              <a:t>”Consumer’s expectations”</a:t>
            </a:r>
            <a:r>
              <a:rPr lang="en-GB" sz="2800" b="1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0064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z="4000" smtClean="0"/>
              <a:t>قانون الطلب وعلاقته بقانون تناقض المنفعة الحدية</a:t>
            </a:r>
            <a:endParaRPr lang="en-GB" sz="4000" smtClean="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mtClean="0"/>
              <a:t>بسبب قانون تناقض المنفعة الحدية:</a:t>
            </a:r>
          </a:p>
          <a:p>
            <a:pPr lvl="1" algn="r" rtl="1" eaLnBrk="1" hangingPunct="1">
              <a:defRPr/>
            </a:pPr>
            <a:r>
              <a:rPr lang="ar-SA" smtClean="0"/>
              <a:t> </a:t>
            </a:r>
            <a:r>
              <a:rPr lang="ar-SA" b="1" smtClean="0"/>
              <a:t>فان العلاقة بين السعــر والكمية المطلوبة بافتراض بقاء الامور الأخرى على حالها تكون دائماً سالبة ( لماذا ؟ ) </a:t>
            </a:r>
          </a:p>
          <a:p>
            <a:pPr lvl="1" algn="r" rtl="1" eaLnBrk="1" hangingPunct="1">
              <a:defRPr/>
            </a:pPr>
            <a:r>
              <a:rPr lang="ar-SA" b="1" smtClean="0"/>
              <a:t>وهذا ما يعرف اصطلاحاً بقانون الطلـــب </a:t>
            </a:r>
          </a:p>
          <a:p>
            <a:pPr lvl="1" algn="r" rtl="1" eaLnBrk="1" hangingPunct="1">
              <a:defRPr/>
            </a:pPr>
            <a:r>
              <a:rPr lang="ar-SA" b="1" smtClean="0"/>
              <a:t>وتبعاً لذلك : منحنى الطلب الذي يمثل العلاقة بين السعــر والكمية المطلوبة بيانياً سيكون منحدراً إلى اسفــل  في اتجاه اليمين (كما أسلفنا)</a:t>
            </a:r>
            <a:endParaRPr lang="en-GB" b="1" smtClean="0"/>
          </a:p>
        </p:txBody>
      </p:sp>
    </p:spTree>
    <p:extLst>
      <p:ext uri="{BB962C8B-B14F-4D97-AF65-F5344CB8AC3E}">
        <p14:creationId xmlns:p14="http://schemas.microsoft.com/office/powerpoint/2010/main" val="1665642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1498</Words>
  <Application>Microsoft Office PowerPoint</Application>
  <PresentationFormat>On-screen Show (4:3)</PresentationFormat>
  <Paragraphs>358</Paragraphs>
  <Slides>32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Equation</vt:lpstr>
      <vt:lpstr>الطلب على المنتجات الزراعية  Demand for Agricultural Products</vt:lpstr>
      <vt:lpstr>جدول الطلب: المستهلك</vt:lpstr>
      <vt:lpstr>جدول الطلب: السوق </vt:lpstr>
      <vt:lpstr>منحنى طلب الفرد  Individual’s Demand Curve</vt:lpstr>
      <vt:lpstr>منحنى طلب السوق  Market Demand Curve</vt:lpstr>
      <vt:lpstr>اشتقاق طلب السوق </vt:lpstr>
      <vt:lpstr>Ceteris paribus??</vt:lpstr>
      <vt:lpstr>محددات طلب السوق على السلع الزراعية  Determinants of Demand</vt:lpstr>
      <vt:lpstr>قانون الطلب وعلاقته بقانون تناقض المنفعة الحدية</vt:lpstr>
      <vt:lpstr>(1) سعــر السلعة نفسها  Own Price</vt:lpstr>
      <vt:lpstr>(2)  أسعار السلع البديلة  The Price of Substitute Goods </vt:lpstr>
      <vt:lpstr>أسعار السلع البديلة</vt:lpstr>
      <vt:lpstr>(3) أسعار السلع المكملة</vt:lpstr>
      <vt:lpstr>(3) أسعار السلع المكملة بيانيا</vt:lpstr>
      <vt:lpstr>(4) الدخــل   Income (I) </vt:lpstr>
      <vt:lpstr>(5)، (6), (7): ذوق المستهلك، عدد المستهلكين، توقعات المستهلكين</vt:lpstr>
      <vt:lpstr>ملخص للعومل المؤثرة علي منحني الطلب</vt:lpstr>
      <vt:lpstr>المرونات وحسابها</vt:lpstr>
      <vt:lpstr>(ED مرونة الطلب السعرية ( “Arc / Point???”   </vt:lpstr>
      <vt:lpstr>مثال</vt:lpstr>
      <vt:lpstr>)ED خصائص (</vt:lpstr>
      <vt:lpstr>)ED( تصنيف منحنيات الطلب والسلع حسب قيمة </vt:lpstr>
      <vt:lpstr>ED العوامل المؤثرة علي</vt:lpstr>
      <vt:lpstr>ED أهمية  “ Expenditure” بالإنفاق ED علاقة</vt:lpstr>
      <vt:lpstr> : حالات خاصة ED</vt:lpstr>
      <vt:lpstr> “Engel’s Curve” منحني إنجل</vt:lpstr>
      <vt:lpstr>Engel curves:  السلع الضرورية و الكمالية</vt:lpstr>
      <vt:lpstr>(EI مرونة الطلب الدخلية (</vt:lpstr>
      <vt:lpstr>:   مثالEI</vt:lpstr>
      <vt:lpstr> (Exy) مرونة الطلب السعرية المتقاطعة  Cross Price Elasticity of Demand</vt:lpstr>
      <vt:lpstr> (Exy) مثال</vt:lpstr>
      <vt:lpstr> والعلاقة بين السلع في الاستهلاك(Exy) قيمة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الطلب على المنتجات الزراعية  Demand for Agricultural Products</dc:title>
  <dc:creator>kham</dc:creator>
  <cp:lastModifiedBy>User</cp:lastModifiedBy>
  <cp:revision>5</cp:revision>
  <dcterms:created xsi:type="dcterms:W3CDTF">2014-02-22T21:55:42Z</dcterms:created>
  <dcterms:modified xsi:type="dcterms:W3CDTF">2014-02-23T05:40:12Z</dcterms:modified>
</cp:coreProperties>
</file>