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8" r:id="rId2"/>
    <p:sldId id="269" r:id="rId3"/>
    <p:sldId id="281" r:id="rId4"/>
    <p:sldId id="280" r:id="rId5"/>
    <p:sldId id="270"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9CAC72-2A75-4BDA-A16A-A2E1FEB4AF0B}"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pPr rtl="1"/>
          <a:endParaRPr lang="ar-SA"/>
        </a:p>
      </dgm:t>
    </dgm:pt>
    <dgm:pt modelId="{A492D823-90B9-4D15-A193-2AD9833C0B39}">
      <dgm:prSet phldrT="[نص]" custT="1"/>
      <dgm:spPr>
        <a:solidFill>
          <a:srgbClr val="800000"/>
        </a:solidFill>
      </dgm:spPr>
      <dgm:t>
        <a:bodyPr/>
        <a:lstStyle/>
        <a:p>
          <a:pPr rtl="1"/>
          <a:r>
            <a:rPr lang="ar-SA" sz="3600" dirty="0" smtClean="0">
              <a:solidFill>
                <a:schemeClr val="bg1"/>
              </a:solidFill>
            </a:rPr>
            <a:t>المدرسة</a:t>
          </a:r>
          <a:r>
            <a:rPr lang="ar-SA" sz="2200" dirty="0" smtClean="0"/>
            <a:t> </a:t>
          </a:r>
          <a:endParaRPr lang="ar-SA" sz="2200" dirty="0"/>
        </a:p>
      </dgm:t>
    </dgm:pt>
    <dgm:pt modelId="{1272B12A-ECB6-40E8-9BEE-0F52DEBDC778}" type="parTrans" cxnId="{2052D155-4813-435E-8DF6-036D8C62B806}">
      <dgm:prSet/>
      <dgm:spPr>
        <a:ln>
          <a:solidFill>
            <a:srgbClr val="800000"/>
          </a:solidFill>
        </a:ln>
      </dgm:spPr>
      <dgm:t>
        <a:bodyPr/>
        <a:lstStyle/>
        <a:p>
          <a:pPr rtl="1"/>
          <a:endParaRPr lang="ar-SA"/>
        </a:p>
      </dgm:t>
    </dgm:pt>
    <dgm:pt modelId="{882C98FD-6FE0-4062-9BD6-F46FD2EA84DC}" type="sibTrans" cxnId="{2052D155-4813-435E-8DF6-036D8C62B806}">
      <dgm:prSet/>
      <dgm:spPr/>
      <dgm:t>
        <a:bodyPr/>
        <a:lstStyle/>
        <a:p>
          <a:pPr rtl="1"/>
          <a:endParaRPr lang="ar-SA"/>
        </a:p>
      </dgm:t>
    </dgm:pt>
    <dgm:pt modelId="{E687198D-BA86-4E58-B34F-502E26855008}">
      <dgm:prSet phldrT="[نص]"/>
      <dgm:spPr/>
      <dgm:t>
        <a:bodyPr/>
        <a:lstStyle/>
        <a:p>
          <a:pPr rtl="1"/>
          <a:r>
            <a:rPr lang="ar-SA" dirty="0" smtClean="0"/>
            <a:t>1- المباني والمرافق </a:t>
          </a:r>
        </a:p>
        <a:p>
          <a:pPr rtl="1"/>
          <a:r>
            <a:rPr lang="ar-SA" dirty="0" smtClean="0"/>
            <a:t>2-الإدارة المدرسية </a:t>
          </a:r>
        </a:p>
        <a:p>
          <a:pPr rtl="1"/>
          <a:r>
            <a:rPr lang="ar-SA" dirty="0" smtClean="0"/>
            <a:t>3- المعدات والتجهيز </a:t>
          </a:r>
        </a:p>
        <a:p>
          <a:pPr rtl="1"/>
          <a:r>
            <a:rPr lang="ar-SA" dirty="0" smtClean="0"/>
            <a:t>4- العلاقة بين المدرسة والمجتمع المحلي </a:t>
          </a:r>
        </a:p>
        <a:p>
          <a:pPr rtl="1"/>
          <a:r>
            <a:rPr lang="ar-SA" dirty="0" smtClean="0"/>
            <a:t>5- تكلفة المدرسة وتمويلها </a:t>
          </a:r>
          <a:endParaRPr lang="ar-SA" dirty="0"/>
        </a:p>
      </dgm:t>
    </dgm:pt>
    <dgm:pt modelId="{4F80673B-7F44-4CBF-B4A9-97386C51215E}" type="parTrans" cxnId="{2EBA6241-98C0-4539-8D84-47C36172F2B0}">
      <dgm:prSet/>
      <dgm:spPr/>
      <dgm:t>
        <a:bodyPr/>
        <a:lstStyle/>
        <a:p>
          <a:pPr rtl="1"/>
          <a:endParaRPr lang="ar-SA"/>
        </a:p>
      </dgm:t>
    </dgm:pt>
    <dgm:pt modelId="{9EC61A2D-478D-42C7-A266-315B170069B9}" type="sibTrans" cxnId="{2EBA6241-98C0-4539-8D84-47C36172F2B0}">
      <dgm:prSet/>
      <dgm:spPr/>
      <dgm:t>
        <a:bodyPr/>
        <a:lstStyle/>
        <a:p>
          <a:pPr rtl="1"/>
          <a:endParaRPr lang="ar-SA"/>
        </a:p>
      </dgm:t>
    </dgm:pt>
    <dgm:pt modelId="{6C12EE1F-7907-4AC9-8D09-E88557D46943}">
      <dgm:prSet phldrT="[نص]" custT="1"/>
      <dgm:spPr>
        <a:solidFill>
          <a:srgbClr val="800000"/>
        </a:solidFill>
      </dgm:spPr>
      <dgm:t>
        <a:bodyPr/>
        <a:lstStyle/>
        <a:p>
          <a:pPr rtl="1"/>
          <a:r>
            <a:rPr lang="ar-SA" sz="3600" dirty="0" smtClean="0">
              <a:solidFill>
                <a:schemeClr val="bg1"/>
              </a:solidFill>
            </a:rPr>
            <a:t>المناهج الدراسية </a:t>
          </a:r>
        </a:p>
      </dgm:t>
    </dgm:pt>
    <dgm:pt modelId="{74C2B351-6A63-4F21-BF01-560E3650998A}" type="parTrans" cxnId="{9BF4B4A6-A6E5-4D98-AB43-ADEA31721D2F}">
      <dgm:prSet/>
      <dgm:spPr>
        <a:ln>
          <a:solidFill>
            <a:srgbClr val="800000"/>
          </a:solidFill>
        </a:ln>
      </dgm:spPr>
      <dgm:t>
        <a:bodyPr/>
        <a:lstStyle/>
        <a:p>
          <a:pPr rtl="1"/>
          <a:endParaRPr lang="ar-SA"/>
        </a:p>
      </dgm:t>
    </dgm:pt>
    <dgm:pt modelId="{47FBE192-CE3C-41DC-8CDB-19678814D94C}" type="sibTrans" cxnId="{9BF4B4A6-A6E5-4D98-AB43-ADEA31721D2F}">
      <dgm:prSet/>
      <dgm:spPr/>
      <dgm:t>
        <a:bodyPr/>
        <a:lstStyle/>
        <a:p>
          <a:pPr rtl="1"/>
          <a:endParaRPr lang="ar-SA"/>
        </a:p>
      </dgm:t>
    </dgm:pt>
    <dgm:pt modelId="{C18D77C3-2DF3-43A0-9189-FCC120B09871}">
      <dgm:prSet phldrT="[نص]"/>
      <dgm:spPr/>
      <dgm:t>
        <a:bodyPr/>
        <a:lstStyle/>
        <a:p>
          <a:pPr rtl="1"/>
          <a:r>
            <a:rPr lang="ar-SA" dirty="0" smtClean="0"/>
            <a:t>1- طرائق ووسائل التدريس</a:t>
          </a:r>
        </a:p>
        <a:p>
          <a:pPr rtl="1"/>
          <a:r>
            <a:rPr lang="ar-SA" dirty="0" smtClean="0"/>
            <a:t>2- تكنلوجيا التعليم </a:t>
          </a:r>
        </a:p>
        <a:p>
          <a:pPr rtl="1"/>
          <a:r>
            <a:rPr lang="ar-SA" dirty="0" smtClean="0"/>
            <a:t>3- الأنشطة التعليمية </a:t>
          </a:r>
          <a:endParaRPr lang="ar-SA" dirty="0"/>
        </a:p>
      </dgm:t>
    </dgm:pt>
    <dgm:pt modelId="{70DB9E8F-682B-4FEA-B9CB-9947C47BD4D5}" type="parTrans" cxnId="{89D758B0-24F9-4E83-8983-440EA7E354A6}">
      <dgm:prSet/>
      <dgm:spPr/>
      <dgm:t>
        <a:bodyPr/>
        <a:lstStyle/>
        <a:p>
          <a:pPr rtl="1"/>
          <a:endParaRPr lang="ar-SA"/>
        </a:p>
      </dgm:t>
    </dgm:pt>
    <dgm:pt modelId="{824F6716-702F-43D2-A48D-C4418132A7E8}" type="sibTrans" cxnId="{89D758B0-24F9-4E83-8983-440EA7E354A6}">
      <dgm:prSet/>
      <dgm:spPr/>
      <dgm:t>
        <a:bodyPr/>
        <a:lstStyle/>
        <a:p>
          <a:pPr rtl="1"/>
          <a:endParaRPr lang="ar-SA"/>
        </a:p>
      </dgm:t>
    </dgm:pt>
    <dgm:pt modelId="{120ABB2E-BA95-45B7-AA84-5C4462B72C24}">
      <dgm:prSet custT="1"/>
      <dgm:spPr>
        <a:solidFill>
          <a:srgbClr val="800000"/>
        </a:solidFill>
      </dgm:spPr>
      <dgm:t>
        <a:bodyPr/>
        <a:lstStyle/>
        <a:p>
          <a:pPr rtl="1"/>
          <a:r>
            <a:rPr lang="ar-SA" sz="3600" dirty="0" smtClean="0">
              <a:solidFill>
                <a:schemeClr val="bg1"/>
              </a:solidFill>
            </a:rPr>
            <a:t>المعلم </a:t>
          </a:r>
          <a:endParaRPr lang="ar-SA" sz="3600" dirty="0">
            <a:solidFill>
              <a:schemeClr val="bg1"/>
            </a:solidFill>
          </a:endParaRPr>
        </a:p>
      </dgm:t>
    </dgm:pt>
    <dgm:pt modelId="{BB2E6577-38A0-4A2C-B6B5-D75952264764}" type="parTrans" cxnId="{9D082523-3846-49EE-874D-FE03E3C605C8}">
      <dgm:prSet/>
      <dgm:spPr>
        <a:ln>
          <a:solidFill>
            <a:srgbClr val="800000"/>
          </a:solidFill>
        </a:ln>
      </dgm:spPr>
      <dgm:t>
        <a:bodyPr/>
        <a:lstStyle/>
        <a:p>
          <a:pPr rtl="1"/>
          <a:endParaRPr lang="ar-SA"/>
        </a:p>
      </dgm:t>
    </dgm:pt>
    <dgm:pt modelId="{2CBAA23B-9303-4AD5-A0F0-BC77D63F8410}" type="sibTrans" cxnId="{9D082523-3846-49EE-874D-FE03E3C605C8}">
      <dgm:prSet/>
      <dgm:spPr/>
      <dgm:t>
        <a:bodyPr/>
        <a:lstStyle/>
        <a:p>
          <a:pPr rtl="1"/>
          <a:endParaRPr lang="ar-SA"/>
        </a:p>
      </dgm:t>
    </dgm:pt>
    <dgm:pt modelId="{F6A6BEBF-886B-4AC9-83E2-2B82ADBAEAA6}">
      <dgm:prSet custT="1"/>
      <dgm:spPr>
        <a:solidFill>
          <a:srgbClr val="800000"/>
        </a:solidFill>
      </dgm:spPr>
      <dgm:t>
        <a:bodyPr/>
        <a:lstStyle/>
        <a:p>
          <a:pPr rtl="1"/>
          <a:r>
            <a:rPr lang="ar-SA" sz="3600" dirty="0" smtClean="0">
              <a:solidFill>
                <a:schemeClr val="bg1"/>
              </a:solidFill>
            </a:rPr>
            <a:t>الخطة الدراسية </a:t>
          </a:r>
          <a:r>
            <a:rPr lang="ar-SA" sz="3600" dirty="0" smtClean="0">
              <a:solidFill>
                <a:schemeClr val="bg1"/>
              </a:solidFill>
            </a:rPr>
            <a:t> </a:t>
          </a:r>
          <a:endParaRPr lang="ar-SA" sz="3600" dirty="0">
            <a:solidFill>
              <a:schemeClr val="bg1"/>
            </a:solidFill>
          </a:endParaRPr>
        </a:p>
      </dgm:t>
    </dgm:pt>
    <dgm:pt modelId="{D320DF77-60D7-4075-9CB0-3F3694253A26}" type="parTrans" cxnId="{5A8C2BEC-0E11-4A67-9412-FDFD484D92C6}">
      <dgm:prSet/>
      <dgm:spPr>
        <a:ln>
          <a:solidFill>
            <a:srgbClr val="800000"/>
          </a:solidFill>
        </a:ln>
      </dgm:spPr>
      <dgm:t>
        <a:bodyPr/>
        <a:lstStyle/>
        <a:p>
          <a:pPr rtl="1"/>
          <a:endParaRPr lang="ar-SA"/>
        </a:p>
      </dgm:t>
    </dgm:pt>
    <dgm:pt modelId="{446822BC-09B0-46F3-8974-CC4580DEACEC}" type="sibTrans" cxnId="{5A8C2BEC-0E11-4A67-9412-FDFD484D92C6}">
      <dgm:prSet/>
      <dgm:spPr/>
      <dgm:t>
        <a:bodyPr/>
        <a:lstStyle/>
        <a:p>
          <a:pPr rtl="1"/>
          <a:endParaRPr lang="ar-SA"/>
        </a:p>
      </dgm:t>
    </dgm:pt>
    <dgm:pt modelId="{4E764FD4-9B85-4E4A-9451-4E014B9BEDA9}">
      <dgm:prSet custT="1"/>
      <dgm:spPr>
        <a:solidFill>
          <a:srgbClr val="800000"/>
        </a:solidFill>
      </dgm:spPr>
      <dgm:t>
        <a:bodyPr/>
        <a:lstStyle/>
        <a:p>
          <a:pPr rtl="1"/>
          <a:r>
            <a:rPr lang="ar-SA" sz="2800" dirty="0" smtClean="0">
              <a:solidFill>
                <a:schemeClr val="bg1"/>
              </a:solidFill>
            </a:rPr>
            <a:t>الأنشطة المدرسية </a:t>
          </a:r>
          <a:r>
            <a:rPr lang="ar-SA" sz="2800" dirty="0" err="1" smtClean="0">
              <a:solidFill>
                <a:schemeClr val="bg1"/>
              </a:solidFill>
            </a:rPr>
            <a:t>اللا</a:t>
          </a:r>
          <a:r>
            <a:rPr lang="ar-SA" sz="2800" dirty="0" smtClean="0">
              <a:solidFill>
                <a:schemeClr val="bg1"/>
              </a:solidFill>
            </a:rPr>
            <a:t> صفية </a:t>
          </a:r>
          <a:endParaRPr lang="ar-SA" sz="2800" dirty="0">
            <a:solidFill>
              <a:schemeClr val="bg1"/>
            </a:solidFill>
          </a:endParaRPr>
        </a:p>
      </dgm:t>
    </dgm:pt>
    <dgm:pt modelId="{D7A69F56-BAAE-4987-9E27-F80DC1D3FB52}" type="parTrans" cxnId="{A6BB59A2-5F1F-4C71-BFD3-810A3FBE470E}">
      <dgm:prSet/>
      <dgm:spPr>
        <a:ln>
          <a:solidFill>
            <a:srgbClr val="800000"/>
          </a:solidFill>
        </a:ln>
      </dgm:spPr>
      <dgm:t>
        <a:bodyPr/>
        <a:lstStyle/>
        <a:p>
          <a:pPr rtl="1"/>
          <a:endParaRPr lang="ar-SA"/>
        </a:p>
      </dgm:t>
    </dgm:pt>
    <dgm:pt modelId="{693D127C-AB5F-42C3-9573-D469A99A9D05}" type="sibTrans" cxnId="{A6BB59A2-5F1F-4C71-BFD3-810A3FBE470E}">
      <dgm:prSet/>
      <dgm:spPr/>
      <dgm:t>
        <a:bodyPr/>
        <a:lstStyle/>
        <a:p>
          <a:pPr rtl="1"/>
          <a:endParaRPr lang="ar-SA"/>
        </a:p>
      </dgm:t>
    </dgm:pt>
    <dgm:pt modelId="{76CA0794-D650-4DA8-962A-E0A7EE3F2E48}">
      <dgm:prSet custT="1"/>
      <dgm:spPr>
        <a:solidFill>
          <a:srgbClr val="800000"/>
        </a:solidFill>
      </dgm:spPr>
      <dgm:t>
        <a:bodyPr/>
        <a:lstStyle/>
        <a:p>
          <a:pPr rtl="1"/>
          <a:r>
            <a:rPr lang="ar-SA" sz="3600" dirty="0" smtClean="0">
              <a:solidFill>
                <a:schemeClr val="bg1"/>
              </a:solidFill>
            </a:rPr>
            <a:t>الطالب </a:t>
          </a:r>
          <a:endParaRPr lang="ar-SA" sz="3600" dirty="0">
            <a:solidFill>
              <a:schemeClr val="bg1"/>
            </a:solidFill>
          </a:endParaRPr>
        </a:p>
      </dgm:t>
    </dgm:pt>
    <dgm:pt modelId="{5AF8A1F2-505B-4755-AEFA-0AC06F7E571D}" type="sibTrans" cxnId="{78317AB7-7AB1-448E-B1F5-B4C1BEB3BFC2}">
      <dgm:prSet/>
      <dgm:spPr/>
      <dgm:t>
        <a:bodyPr/>
        <a:lstStyle/>
        <a:p>
          <a:pPr rtl="1"/>
          <a:endParaRPr lang="ar-SA"/>
        </a:p>
      </dgm:t>
    </dgm:pt>
    <dgm:pt modelId="{DB0436D0-6CB5-4B07-AEC9-E7CCC57C225C}" type="parTrans" cxnId="{78317AB7-7AB1-448E-B1F5-B4C1BEB3BFC2}">
      <dgm:prSet/>
      <dgm:spPr>
        <a:ln>
          <a:solidFill>
            <a:srgbClr val="800000"/>
          </a:solidFill>
        </a:ln>
      </dgm:spPr>
      <dgm:t>
        <a:bodyPr/>
        <a:lstStyle/>
        <a:p>
          <a:pPr rtl="1"/>
          <a:endParaRPr lang="ar-SA"/>
        </a:p>
      </dgm:t>
    </dgm:pt>
    <dgm:pt modelId="{4A049F34-934F-4680-8D20-76F86255A762}">
      <dgm:prSet phldrT="[نص]" custT="1"/>
      <dgm:spPr>
        <a:solidFill>
          <a:srgbClr val="800000"/>
        </a:solidFill>
      </dgm:spPr>
      <dgm:t>
        <a:bodyPr/>
        <a:lstStyle/>
        <a:p>
          <a:pPr rtl="1"/>
          <a:r>
            <a:rPr lang="ar-SA" sz="3200" dirty="0" smtClean="0">
              <a:solidFill>
                <a:schemeClr val="bg1"/>
              </a:solidFill>
            </a:rPr>
            <a:t>المحاور</a:t>
          </a:r>
          <a:r>
            <a:rPr lang="ar-SA" sz="1100" dirty="0" smtClean="0">
              <a:solidFill>
                <a:schemeClr val="bg1"/>
              </a:solidFill>
            </a:rPr>
            <a:t> </a:t>
          </a:r>
          <a:endParaRPr lang="ar-SA" sz="1100" dirty="0">
            <a:solidFill>
              <a:schemeClr val="bg1"/>
            </a:solidFill>
          </a:endParaRPr>
        </a:p>
      </dgm:t>
    </dgm:pt>
    <dgm:pt modelId="{9CD07D2C-4602-4E93-B1B3-AF84D0AF52CC}" type="sibTrans" cxnId="{6EBDFF12-637E-4E6D-AC8F-F7F6764B8084}">
      <dgm:prSet/>
      <dgm:spPr/>
      <dgm:t>
        <a:bodyPr/>
        <a:lstStyle/>
        <a:p>
          <a:pPr rtl="1"/>
          <a:endParaRPr lang="ar-SA"/>
        </a:p>
      </dgm:t>
    </dgm:pt>
    <dgm:pt modelId="{F94EC319-7FFA-418F-85BA-B96CE8E4B97F}" type="parTrans" cxnId="{6EBDFF12-637E-4E6D-AC8F-F7F6764B8084}">
      <dgm:prSet/>
      <dgm:spPr/>
      <dgm:t>
        <a:bodyPr/>
        <a:lstStyle/>
        <a:p>
          <a:pPr rtl="1"/>
          <a:endParaRPr lang="ar-SA"/>
        </a:p>
      </dgm:t>
    </dgm:pt>
    <dgm:pt modelId="{96DDAC89-944F-4622-A2A2-80A55655CD3B}" type="pres">
      <dgm:prSet presAssocID="{129CAC72-2A75-4BDA-A16A-A2E1FEB4AF0B}" presName="diagram" presStyleCnt="0">
        <dgm:presLayoutVars>
          <dgm:chPref val="1"/>
          <dgm:dir/>
          <dgm:animOne val="branch"/>
          <dgm:animLvl val="lvl"/>
          <dgm:resizeHandles val="exact"/>
        </dgm:presLayoutVars>
      </dgm:prSet>
      <dgm:spPr/>
    </dgm:pt>
    <dgm:pt modelId="{04579AD3-E14A-4CE7-864A-1E0E7F0483FE}" type="pres">
      <dgm:prSet presAssocID="{4A049F34-934F-4680-8D20-76F86255A762}" presName="root1" presStyleCnt="0"/>
      <dgm:spPr/>
    </dgm:pt>
    <dgm:pt modelId="{8BC45548-AE1F-43D1-8E5F-65DA01ABBBAE}" type="pres">
      <dgm:prSet presAssocID="{4A049F34-934F-4680-8D20-76F86255A762}" presName="LevelOneTextNode" presStyleLbl="node0" presStyleIdx="0" presStyleCnt="1" custScaleX="50876" custScaleY="90728">
        <dgm:presLayoutVars>
          <dgm:chPref val="3"/>
        </dgm:presLayoutVars>
      </dgm:prSet>
      <dgm:spPr/>
      <dgm:t>
        <a:bodyPr/>
        <a:lstStyle/>
        <a:p>
          <a:pPr rtl="1"/>
          <a:endParaRPr lang="ar-SA"/>
        </a:p>
      </dgm:t>
    </dgm:pt>
    <dgm:pt modelId="{2930162E-97CA-46D1-B1F4-E24AC3959806}" type="pres">
      <dgm:prSet presAssocID="{4A049F34-934F-4680-8D20-76F86255A762}" presName="level2hierChild" presStyleCnt="0"/>
      <dgm:spPr/>
    </dgm:pt>
    <dgm:pt modelId="{FF1C4016-C3D4-42F1-B5D0-2E20B90B103F}" type="pres">
      <dgm:prSet presAssocID="{DB0436D0-6CB5-4B07-AEC9-E7CCC57C225C}" presName="conn2-1" presStyleLbl="parChTrans1D2" presStyleIdx="0" presStyleCnt="6"/>
      <dgm:spPr/>
    </dgm:pt>
    <dgm:pt modelId="{CCA83773-1FA7-4005-924E-F9FFD8D4820B}" type="pres">
      <dgm:prSet presAssocID="{DB0436D0-6CB5-4B07-AEC9-E7CCC57C225C}" presName="connTx" presStyleLbl="parChTrans1D2" presStyleIdx="0" presStyleCnt="6"/>
      <dgm:spPr/>
    </dgm:pt>
    <dgm:pt modelId="{188FBBEC-8077-4291-A4FF-CCDD8F7D66DB}" type="pres">
      <dgm:prSet presAssocID="{76CA0794-D650-4DA8-962A-E0A7EE3F2E48}" presName="root2" presStyleCnt="0"/>
      <dgm:spPr/>
    </dgm:pt>
    <dgm:pt modelId="{272347D6-F8F2-451B-9B3D-F286532E244E}" type="pres">
      <dgm:prSet presAssocID="{76CA0794-D650-4DA8-962A-E0A7EE3F2E48}" presName="LevelTwoTextNode" presStyleLbl="node2" presStyleIdx="0" presStyleCnt="6" custScaleY="56543" custLinFactNeighborX="-20482" custLinFactNeighborY="-23971">
        <dgm:presLayoutVars>
          <dgm:chPref val="3"/>
        </dgm:presLayoutVars>
      </dgm:prSet>
      <dgm:spPr/>
    </dgm:pt>
    <dgm:pt modelId="{83DD4C61-E58D-4744-A8E0-7E2AF0846207}" type="pres">
      <dgm:prSet presAssocID="{76CA0794-D650-4DA8-962A-E0A7EE3F2E48}" presName="level3hierChild" presStyleCnt="0"/>
      <dgm:spPr/>
    </dgm:pt>
    <dgm:pt modelId="{80BD9123-F5F4-4406-931D-2B1A93E3A99B}" type="pres">
      <dgm:prSet presAssocID="{1272B12A-ECB6-40E8-9BEE-0F52DEBDC778}" presName="conn2-1" presStyleLbl="parChTrans1D2" presStyleIdx="1" presStyleCnt="6"/>
      <dgm:spPr/>
    </dgm:pt>
    <dgm:pt modelId="{9443599F-5DA4-43B7-943E-510113D02038}" type="pres">
      <dgm:prSet presAssocID="{1272B12A-ECB6-40E8-9BEE-0F52DEBDC778}" presName="connTx" presStyleLbl="parChTrans1D2" presStyleIdx="1" presStyleCnt="6"/>
      <dgm:spPr/>
    </dgm:pt>
    <dgm:pt modelId="{F4C90243-ED5C-40E5-A34F-DE7F081EB02D}" type="pres">
      <dgm:prSet presAssocID="{A492D823-90B9-4D15-A193-2AD9833C0B39}" presName="root2" presStyleCnt="0"/>
      <dgm:spPr/>
    </dgm:pt>
    <dgm:pt modelId="{5FAEB985-4344-4576-8D58-A425B60A0A2E}" type="pres">
      <dgm:prSet presAssocID="{A492D823-90B9-4D15-A193-2AD9833C0B39}" presName="LevelTwoTextNode" presStyleLbl="node2" presStyleIdx="1" presStyleCnt="6" custScaleY="48400" custLinFactNeighborX="-15413" custLinFactNeighborY="74334">
        <dgm:presLayoutVars>
          <dgm:chPref val="3"/>
        </dgm:presLayoutVars>
      </dgm:prSet>
      <dgm:spPr/>
    </dgm:pt>
    <dgm:pt modelId="{E0AB43BF-6397-49A4-99C2-54383C55E32F}" type="pres">
      <dgm:prSet presAssocID="{A492D823-90B9-4D15-A193-2AD9833C0B39}" presName="level3hierChild" presStyleCnt="0"/>
      <dgm:spPr/>
    </dgm:pt>
    <dgm:pt modelId="{5414B07D-F774-480F-922F-65A44DF0065F}" type="pres">
      <dgm:prSet presAssocID="{4F80673B-7F44-4CBF-B4A9-97386C51215E}" presName="conn2-1" presStyleLbl="parChTrans1D3" presStyleIdx="0" presStyleCnt="2"/>
      <dgm:spPr/>
    </dgm:pt>
    <dgm:pt modelId="{FDC79F75-112A-464F-9E77-4EEDDB507CA7}" type="pres">
      <dgm:prSet presAssocID="{4F80673B-7F44-4CBF-B4A9-97386C51215E}" presName="connTx" presStyleLbl="parChTrans1D3" presStyleIdx="0" presStyleCnt="2"/>
      <dgm:spPr/>
    </dgm:pt>
    <dgm:pt modelId="{CE4B8D35-3104-4BDA-8385-4924CFB62A98}" type="pres">
      <dgm:prSet presAssocID="{E687198D-BA86-4E58-B34F-502E26855008}" presName="root2" presStyleCnt="0"/>
      <dgm:spPr/>
    </dgm:pt>
    <dgm:pt modelId="{1E99B7F3-FBF9-48C7-A759-F52FE575A09E}" type="pres">
      <dgm:prSet presAssocID="{E687198D-BA86-4E58-B34F-502E26855008}" presName="LevelTwoTextNode" presStyleLbl="node3" presStyleIdx="0" presStyleCnt="2" custScaleX="125763" custScaleY="252081" custLinFactNeighborX="-5907" custLinFactNeighborY="19208">
        <dgm:presLayoutVars>
          <dgm:chPref val="3"/>
        </dgm:presLayoutVars>
      </dgm:prSet>
      <dgm:spPr/>
      <dgm:t>
        <a:bodyPr/>
        <a:lstStyle/>
        <a:p>
          <a:pPr rtl="1"/>
          <a:endParaRPr lang="ar-SA"/>
        </a:p>
      </dgm:t>
    </dgm:pt>
    <dgm:pt modelId="{010F4F2D-E504-4FE6-9F20-2A5FA5D2C828}" type="pres">
      <dgm:prSet presAssocID="{E687198D-BA86-4E58-B34F-502E26855008}" presName="level3hierChild" presStyleCnt="0"/>
      <dgm:spPr/>
    </dgm:pt>
    <dgm:pt modelId="{4E7D8CBE-EB97-46D3-8312-AD03E6C4188A}" type="pres">
      <dgm:prSet presAssocID="{BB2E6577-38A0-4A2C-B6B5-D75952264764}" presName="conn2-1" presStyleLbl="parChTrans1D2" presStyleIdx="2" presStyleCnt="6"/>
      <dgm:spPr/>
    </dgm:pt>
    <dgm:pt modelId="{2C3ADB26-E7BA-4784-A92D-65D0A70DD126}" type="pres">
      <dgm:prSet presAssocID="{BB2E6577-38A0-4A2C-B6B5-D75952264764}" presName="connTx" presStyleLbl="parChTrans1D2" presStyleIdx="2" presStyleCnt="6"/>
      <dgm:spPr/>
    </dgm:pt>
    <dgm:pt modelId="{8BF1E665-BE84-4453-94FE-CE74A22F72BC}" type="pres">
      <dgm:prSet presAssocID="{120ABB2E-BA95-45B7-AA84-5C4462B72C24}" presName="root2" presStyleCnt="0"/>
      <dgm:spPr/>
    </dgm:pt>
    <dgm:pt modelId="{AC745BF6-3086-4BAC-8500-3BC1C93A6C4A}" type="pres">
      <dgm:prSet presAssocID="{120ABB2E-BA95-45B7-AA84-5C4462B72C24}" presName="LevelTwoTextNode" presStyleLbl="node2" presStyleIdx="2" presStyleCnt="6" custScaleY="52474" custLinFactNeighborX="-17262" custLinFactNeighborY="-68745">
        <dgm:presLayoutVars>
          <dgm:chPref val="3"/>
        </dgm:presLayoutVars>
      </dgm:prSet>
      <dgm:spPr/>
    </dgm:pt>
    <dgm:pt modelId="{FA0927FC-C367-4DDD-8559-CFDE6F7FC6A4}" type="pres">
      <dgm:prSet presAssocID="{120ABB2E-BA95-45B7-AA84-5C4462B72C24}" presName="level3hierChild" presStyleCnt="0"/>
      <dgm:spPr/>
    </dgm:pt>
    <dgm:pt modelId="{B99255F0-185D-4361-BC11-892FC8C2980F}" type="pres">
      <dgm:prSet presAssocID="{D7A69F56-BAAE-4987-9E27-F80DC1D3FB52}" presName="conn2-1" presStyleLbl="parChTrans1D2" presStyleIdx="3" presStyleCnt="6"/>
      <dgm:spPr/>
    </dgm:pt>
    <dgm:pt modelId="{B8E4A6F2-2282-46F6-BCD3-EAE16C16890E}" type="pres">
      <dgm:prSet presAssocID="{D7A69F56-BAAE-4987-9E27-F80DC1D3FB52}" presName="connTx" presStyleLbl="parChTrans1D2" presStyleIdx="3" presStyleCnt="6"/>
      <dgm:spPr/>
    </dgm:pt>
    <dgm:pt modelId="{FD33FF3D-2C87-44F4-880A-3C976568CFD5}" type="pres">
      <dgm:prSet presAssocID="{4E764FD4-9B85-4E4A-9451-4E014B9BEDA9}" presName="root2" presStyleCnt="0"/>
      <dgm:spPr/>
    </dgm:pt>
    <dgm:pt modelId="{78208551-403D-4490-B99D-813871F42F1A}" type="pres">
      <dgm:prSet presAssocID="{4E764FD4-9B85-4E4A-9451-4E014B9BEDA9}" presName="LevelTwoTextNode" presStyleLbl="node2" presStyleIdx="3" presStyleCnt="6" custScaleX="105942" custScaleY="86234" custLinFactY="72109" custLinFactNeighborX="-16915" custLinFactNeighborY="100000">
        <dgm:presLayoutVars>
          <dgm:chPref val="3"/>
        </dgm:presLayoutVars>
      </dgm:prSet>
      <dgm:spPr/>
      <dgm:t>
        <a:bodyPr/>
        <a:lstStyle/>
        <a:p>
          <a:pPr rtl="1"/>
          <a:endParaRPr lang="ar-SA"/>
        </a:p>
      </dgm:t>
    </dgm:pt>
    <dgm:pt modelId="{048B60A4-C4FF-4F46-A504-6D2557CCE654}" type="pres">
      <dgm:prSet presAssocID="{4E764FD4-9B85-4E4A-9451-4E014B9BEDA9}" presName="level3hierChild" presStyleCnt="0"/>
      <dgm:spPr/>
    </dgm:pt>
    <dgm:pt modelId="{2C586572-FFD3-472E-97C4-D6CA235A7E67}" type="pres">
      <dgm:prSet presAssocID="{D320DF77-60D7-4075-9CB0-3F3694253A26}" presName="conn2-1" presStyleLbl="parChTrans1D2" presStyleIdx="4" presStyleCnt="6"/>
      <dgm:spPr/>
    </dgm:pt>
    <dgm:pt modelId="{4A3AB1A9-902F-48EA-B94E-EB426DA95BB1}" type="pres">
      <dgm:prSet presAssocID="{D320DF77-60D7-4075-9CB0-3F3694253A26}" presName="connTx" presStyleLbl="parChTrans1D2" presStyleIdx="4" presStyleCnt="6"/>
      <dgm:spPr/>
    </dgm:pt>
    <dgm:pt modelId="{A3193AC5-DAE8-470B-A970-61343A79EB60}" type="pres">
      <dgm:prSet presAssocID="{F6A6BEBF-886B-4AC9-83E2-2B82ADBAEAA6}" presName="root2" presStyleCnt="0"/>
      <dgm:spPr/>
    </dgm:pt>
    <dgm:pt modelId="{E3D67B27-7B6C-4712-82C1-DF61859E4DE5}" type="pres">
      <dgm:prSet presAssocID="{F6A6BEBF-886B-4AC9-83E2-2B82ADBAEAA6}" presName="LevelTwoTextNode" presStyleLbl="node2" presStyleIdx="4" presStyleCnt="6" custScaleX="106535" custScaleY="58245" custLinFactNeighborX="-17262" custLinFactNeighborY="-89318">
        <dgm:presLayoutVars>
          <dgm:chPref val="3"/>
        </dgm:presLayoutVars>
      </dgm:prSet>
      <dgm:spPr/>
      <dgm:t>
        <a:bodyPr/>
        <a:lstStyle/>
        <a:p>
          <a:pPr rtl="1"/>
          <a:endParaRPr lang="ar-SA"/>
        </a:p>
      </dgm:t>
    </dgm:pt>
    <dgm:pt modelId="{649A6A95-91A1-458F-A66F-E195F80CD643}" type="pres">
      <dgm:prSet presAssocID="{F6A6BEBF-886B-4AC9-83E2-2B82ADBAEAA6}" presName="level3hierChild" presStyleCnt="0"/>
      <dgm:spPr/>
    </dgm:pt>
    <dgm:pt modelId="{F12E30DE-3E65-4B59-9BA4-E4E0CEECFDBB}" type="pres">
      <dgm:prSet presAssocID="{74C2B351-6A63-4F21-BF01-560E3650998A}" presName="conn2-1" presStyleLbl="parChTrans1D2" presStyleIdx="5" presStyleCnt="6"/>
      <dgm:spPr/>
    </dgm:pt>
    <dgm:pt modelId="{68E23EFF-D094-479B-940F-B06922D76F21}" type="pres">
      <dgm:prSet presAssocID="{74C2B351-6A63-4F21-BF01-560E3650998A}" presName="connTx" presStyleLbl="parChTrans1D2" presStyleIdx="5" presStyleCnt="6"/>
      <dgm:spPr/>
    </dgm:pt>
    <dgm:pt modelId="{886CF198-6F9D-49A0-AA89-D8AC7479383C}" type="pres">
      <dgm:prSet presAssocID="{6C12EE1F-7907-4AC9-8D09-E88557D46943}" presName="root2" presStyleCnt="0"/>
      <dgm:spPr/>
    </dgm:pt>
    <dgm:pt modelId="{83BAFFFD-A38F-47F2-9388-61E12F51F14A}" type="pres">
      <dgm:prSet presAssocID="{6C12EE1F-7907-4AC9-8D09-E88557D46943}" presName="LevelTwoTextNode" presStyleLbl="node2" presStyleIdx="5" presStyleCnt="6" custScaleX="112527" custScaleY="59236" custLinFactNeighborX="-20482" custLinFactNeighborY="-85275">
        <dgm:presLayoutVars>
          <dgm:chPref val="3"/>
        </dgm:presLayoutVars>
      </dgm:prSet>
      <dgm:spPr/>
      <dgm:t>
        <a:bodyPr/>
        <a:lstStyle/>
        <a:p>
          <a:pPr rtl="1"/>
          <a:endParaRPr lang="ar-SA"/>
        </a:p>
      </dgm:t>
    </dgm:pt>
    <dgm:pt modelId="{0ED9CD3C-0327-49D6-B860-F32E03488FA9}" type="pres">
      <dgm:prSet presAssocID="{6C12EE1F-7907-4AC9-8D09-E88557D46943}" presName="level3hierChild" presStyleCnt="0"/>
      <dgm:spPr/>
    </dgm:pt>
    <dgm:pt modelId="{A271BA08-0CE8-469E-8F27-76B178752C6C}" type="pres">
      <dgm:prSet presAssocID="{70DB9E8F-682B-4FEA-B9CB-9947C47BD4D5}" presName="conn2-1" presStyleLbl="parChTrans1D3" presStyleIdx="1" presStyleCnt="2"/>
      <dgm:spPr/>
    </dgm:pt>
    <dgm:pt modelId="{7740231D-86E3-4EF9-98FC-9E3C1E4FF894}" type="pres">
      <dgm:prSet presAssocID="{70DB9E8F-682B-4FEA-B9CB-9947C47BD4D5}" presName="connTx" presStyleLbl="parChTrans1D3" presStyleIdx="1" presStyleCnt="2"/>
      <dgm:spPr/>
    </dgm:pt>
    <dgm:pt modelId="{BA443FB1-0A91-4EC5-8C72-CA207199E9D1}" type="pres">
      <dgm:prSet presAssocID="{C18D77C3-2DF3-43A0-9189-FCC120B09871}" presName="root2" presStyleCnt="0"/>
      <dgm:spPr/>
    </dgm:pt>
    <dgm:pt modelId="{31E5BC83-31BF-4A63-AD11-16D90601D057}" type="pres">
      <dgm:prSet presAssocID="{C18D77C3-2DF3-43A0-9189-FCC120B09871}" presName="LevelTwoTextNode" presStyleLbl="node3" presStyleIdx="1" presStyleCnt="2" custScaleX="116964" custScaleY="152545" custLinFactNeighborX="-3329" custLinFactNeighborY="-55192">
        <dgm:presLayoutVars>
          <dgm:chPref val="3"/>
        </dgm:presLayoutVars>
      </dgm:prSet>
      <dgm:spPr/>
      <dgm:t>
        <a:bodyPr/>
        <a:lstStyle/>
        <a:p>
          <a:pPr rtl="1"/>
          <a:endParaRPr lang="ar-SA"/>
        </a:p>
      </dgm:t>
    </dgm:pt>
    <dgm:pt modelId="{0BB3C365-ECA6-46E3-991C-6C7DA02FED42}" type="pres">
      <dgm:prSet presAssocID="{C18D77C3-2DF3-43A0-9189-FCC120B09871}" presName="level3hierChild" presStyleCnt="0"/>
      <dgm:spPr/>
    </dgm:pt>
  </dgm:ptLst>
  <dgm:cxnLst>
    <dgm:cxn modelId="{89D758B0-24F9-4E83-8983-440EA7E354A6}" srcId="{6C12EE1F-7907-4AC9-8D09-E88557D46943}" destId="{C18D77C3-2DF3-43A0-9189-FCC120B09871}" srcOrd="0" destOrd="0" parTransId="{70DB9E8F-682B-4FEA-B9CB-9947C47BD4D5}" sibTransId="{824F6716-702F-43D2-A48D-C4418132A7E8}"/>
    <dgm:cxn modelId="{15399FFC-9DE9-42C7-8C98-531B984D8D03}" type="presOf" srcId="{A492D823-90B9-4D15-A193-2AD9833C0B39}" destId="{5FAEB985-4344-4576-8D58-A425B60A0A2E}" srcOrd="0" destOrd="0" presId="urn:microsoft.com/office/officeart/2005/8/layout/hierarchy2"/>
    <dgm:cxn modelId="{4C54D6DA-F688-4B7D-8763-FC387E1B2956}" type="presOf" srcId="{D7A69F56-BAAE-4987-9E27-F80DC1D3FB52}" destId="{B99255F0-185D-4361-BC11-892FC8C2980F}" srcOrd="0" destOrd="0" presId="urn:microsoft.com/office/officeart/2005/8/layout/hierarchy2"/>
    <dgm:cxn modelId="{5A8C2BEC-0E11-4A67-9412-FDFD484D92C6}" srcId="{4A049F34-934F-4680-8D20-76F86255A762}" destId="{F6A6BEBF-886B-4AC9-83E2-2B82ADBAEAA6}" srcOrd="4" destOrd="0" parTransId="{D320DF77-60D7-4075-9CB0-3F3694253A26}" sibTransId="{446822BC-09B0-46F3-8974-CC4580DEACEC}"/>
    <dgm:cxn modelId="{5305A76E-3257-428D-9382-CB3F0594E4BD}" type="presOf" srcId="{6C12EE1F-7907-4AC9-8D09-E88557D46943}" destId="{83BAFFFD-A38F-47F2-9388-61E12F51F14A}" srcOrd="0" destOrd="0" presId="urn:microsoft.com/office/officeart/2005/8/layout/hierarchy2"/>
    <dgm:cxn modelId="{A5D53568-7F05-4EFC-A45D-761C8579034E}" type="presOf" srcId="{D320DF77-60D7-4075-9CB0-3F3694253A26}" destId="{4A3AB1A9-902F-48EA-B94E-EB426DA95BB1}" srcOrd="1" destOrd="0" presId="urn:microsoft.com/office/officeart/2005/8/layout/hierarchy2"/>
    <dgm:cxn modelId="{E136D553-C6BC-4713-9DFB-EC391AA58AEA}" type="presOf" srcId="{129CAC72-2A75-4BDA-A16A-A2E1FEB4AF0B}" destId="{96DDAC89-944F-4622-A2A2-80A55655CD3B}" srcOrd="0" destOrd="0" presId="urn:microsoft.com/office/officeart/2005/8/layout/hierarchy2"/>
    <dgm:cxn modelId="{ED0BB2A4-1E3A-41A2-9264-9A1685C5D240}" type="presOf" srcId="{BB2E6577-38A0-4A2C-B6B5-D75952264764}" destId="{2C3ADB26-E7BA-4784-A92D-65D0A70DD126}" srcOrd="1" destOrd="0" presId="urn:microsoft.com/office/officeart/2005/8/layout/hierarchy2"/>
    <dgm:cxn modelId="{C17E8FA6-F602-4B20-B682-41A4D4D86375}" type="presOf" srcId="{D7A69F56-BAAE-4987-9E27-F80DC1D3FB52}" destId="{B8E4A6F2-2282-46F6-BCD3-EAE16C16890E}" srcOrd="1" destOrd="0" presId="urn:microsoft.com/office/officeart/2005/8/layout/hierarchy2"/>
    <dgm:cxn modelId="{279AC64A-3515-4E75-AF13-3CFAA0067DA7}" type="presOf" srcId="{1272B12A-ECB6-40E8-9BEE-0F52DEBDC778}" destId="{9443599F-5DA4-43B7-943E-510113D02038}" srcOrd="1" destOrd="0" presId="urn:microsoft.com/office/officeart/2005/8/layout/hierarchy2"/>
    <dgm:cxn modelId="{EEC45B9B-A767-4E67-95E3-F3FAB0BAA163}" type="presOf" srcId="{1272B12A-ECB6-40E8-9BEE-0F52DEBDC778}" destId="{80BD9123-F5F4-4406-931D-2B1A93E3A99B}" srcOrd="0" destOrd="0" presId="urn:microsoft.com/office/officeart/2005/8/layout/hierarchy2"/>
    <dgm:cxn modelId="{9D082523-3846-49EE-874D-FE03E3C605C8}" srcId="{4A049F34-934F-4680-8D20-76F86255A762}" destId="{120ABB2E-BA95-45B7-AA84-5C4462B72C24}" srcOrd="2" destOrd="0" parTransId="{BB2E6577-38A0-4A2C-B6B5-D75952264764}" sibTransId="{2CBAA23B-9303-4AD5-A0F0-BC77D63F8410}"/>
    <dgm:cxn modelId="{98934950-E682-4E41-B2CF-A9A55AAD75C0}" type="presOf" srcId="{4F80673B-7F44-4CBF-B4A9-97386C51215E}" destId="{FDC79F75-112A-464F-9E77-4EEDDB507CA7}" srcOrd="1" destOrd="0" presId="urn:microsoft.com/office/officeart/2005/8/layout/hierarchy2"/>
    <dgm:cxn modelId="{6EBDFF12-637E-4E6D-AC8F-F7F6764B8084}" srcId="{129CAC72-2A75-4BDA-A16A-A2E1FEB4AF0B}" destId="{4A049F34-934F-4680-8D20-76F86255A762}" srcOrd="0" destOrd="0" parTransId="{F94EC319-7FFA-418F-85BA-B96CE8E4B97F}" sibTransId="{9CD07D2C-4602-4E93-B1B3-AF84D0AF52CC}"/>
    <dgm:cxn modelId="{A3A1442C-63EF-44AB-85F4-E709788F7F98}" type="presOf" srcId="{DB0436D0-6CB5-4B07-AEC9-E7CCC57C225C}" destId="{FF1C4016-C3D4-42F1-B5D0-2E20B90B103F}" srcOrd="0" destOrd="0" presId="urn:microsoft.com/office/officeart/2005/8/layout/hierarchy2"/>
    <dgm:cxn modelId="{E17E3C72-B19E-451F-BCD8-30FFF90C67C3}" type="presOf" srcId="{4E764FD4-9B85-4E4A-9451-4E014B9BEDA9}" destId="{78208551-403D-4490-B99D-813871F42F1A}" srcOrd="0" destOrd="0" presId="urn:microsoft.com/office/officeart/2005/8/layout/hierarchy2"/>
    <dgm:cxn modelId="{2EBA6241-98C0-4539-8D84-47C36172F2B0}" srcId="{A492D823-90B9-4D15-A193-2AD9833C0B39}" destId="{E687198D-BA86-4E58-B34F-502E26855008}" srcOrd="0" destOrd="0" parTransId="{4F80673B-7F44-4CBF-B4A9-97386C51215E}" sibTransId="{9EC61A2D-478D-42C7-A266-315B170069B9}"/>
    <dgm:cxn modelId="{5AFC31B7-94B3-4AC0-9589-9BFF1A47DAE2}" type="presOf" srcId="{F6A6BEBF-886B-4AC9-83E2-2B82ADBAEAA6}" destId="{E3D67B27-7B6C-4712-82C1-DF61859E4DE5}" srcOrd="0" destOrd="0" presId="urn:microsoft.com/office/officeart/2005/8/layout/hierarchy2"/>
    <dgm:cxn modelId="{B921309E-7630-4E61-B90C-49723CBADA57}" type="presOf" srcId="{70DB9E8F-682B-4FEA-B9CB-9947C47BD4D5}" destId="{7740231D-86E3-4EF9-98FC-9E3C1E4FF894}" srcOrd="1" destOrd="0" presId="urn:microsoft.com/office/officeart/2005/8/layout/hierarchy2"/>
    <dgm:cxn modelId="{9BF4B4A6-A6E5-4D98-AB43-ADEA31721D2F}" srcId="{4A049F34-934F-4680-8D20-76F86255A762}" destId="{6C12EE1F-7907-4AC9-8D09-E88557D46943}" srcOrd="5" destOrd="0" parTransId="{74C2B351-6A63-4F21-BF01-560E3650998A}" sibTransId="{47FBE192-CE3C-41DC-8CDB-19678814D94C}"/>
    <dgm:cxn modelId="{E82704AC-1145-4D83-94B6-175FD9594207}" type="presOf" srcId="{DB0436D0-6CB5-4B07-AEC9-E7CCC57C225C}" destId="{CCA83773-1FA7-4005-924E-F9FFD8D4820B}" srcOrd="1" destOrd="0" presId="urn:microsoft.com/office/officeart/2005/8/layout/hierarchy2"/>
    <dgm:cxn modelId="{A6BB59A2-5F1F-4C71-BFD3-810A3FBE470E}" srcId="{4A049F34-934F-4680-8D20-76F86255A762}" destId="{4E764FD4-9B85-4E4A-9451-4E014B9BEDA9}" srcOrd="3" destOrd="0" parTransId="{D7A69F56-BAAE-4987-9E27-F80DC1D3FB52}" sibTransId="{693D127C-AB5F-42C3-9573-D469A99A9D05}"/>
    <dgm:cxn modelId="{C749C6A8-A9AD-40F6-80D8-D3D91A65FD50}" type="presOf" srcId="{BB2E6577-38A0-4A2C-B6B5-D75952264764}" destId="{4E7D8CBE-EB97-46D3-8312-AD03E6C4188A}" srcOrd="0" destOrd="0" presId="urn:microsoft.com/office/officeart/2005/8/layout/hierarchy2"/>
    <dgm:cxn modelId="{E2D16ED5-8E77-472D-AF86-53DF61791BC2}" type="presOf" srcId="{D320DF77-60D7-4075-9CB0-3F3694253A26}" destId="{2C586572-FFD3-472E-97C4-D6CA235A7E67}" srcOrd="0" destOrd="0" presId="urn:microsoft.com/office/officeart/2005/8/layout/hierarchy2"/>
    <dgm:cxn modelId="{56AE9589-8C9B-4E2A-A137-DE2756455507}" type="presOf" srcId="{74C2B351-6A63-4F21-BF01-560E3650998A}" destId="{F12E30DE-3E65-4B59-9BA4-E4E0CEECFDBB}" srcOrd="0" destOrd="0" presId="urn:microsoft.com/office/officeart/2005/8/layout/hierarchy2"/>
    <dgm:cxn modelId="{78317AB7-7AB1-448E-B1F5-B4C1BEB3BFC2}" srcId="{4A049F34-934F-4680-8D20-76F86255A762}" destId="{76CA0794-D650-4DA8-962A-E0A7EE3F2E48}" srcOrd="0" destOrd="0" parTransId="{DB0436D0-6CB5-4B07-AEC9-E7CCC57C225C}" sibTransId="{5AF8A1F2-505B-4755-AEFA-0AC06F7E571D}"/>
    <dgm:cxn modelId="{EF55EE52-EEA6-47CE-A655-99A71853AE0C}" type="presOf" srcId="{4A049F34-934F-4680-8D20-76F86255A762}" destId="{8BC45548-AE1F-43D1-8E5F-65DA01ABBBAE}" srcOrd="0" destOrd="0" presId="urn:microsoft.com/office/officeart/2005/8/layout/hierarchy2"/>
    <dgm:cxn modelId="{734E754B-0609-4BFF-B609-DD237F7FAEA9}" type="presOf" srcId="{4F80673B-7F44-4CBF-B4A9-97386C51215E}" destId="{5414B07D-F774-480F-922F-65A44DF0065F}" srcOrd="0" destOrd="0" presId="urn:microsoft.com/office/officeart/2005/8/layout/hierarchy2"/>
    <dgm:cxn modelId="{2052D155-4813-435E-8DF6-036D8C62B806}" srcId="{4A049F34-934F-4680-8D20-76F86255A762}" destId="{A492D823-90B9-4D15-A193-2AD9833C0B39}" srcOrd="1" destOrd="0" parTransId="{1272B12A-ECB6-40E8-9BEE-0F52DEBDC778}" sibTransId="{882C98FD-6FE0-4062-9BD6-F46FD2EA84DC}"/>
    <dgm:cxn modelId="{B2ECA301-98BC-4AD1-8C41-CAC23C488B5E}" type="presOf" srcId="{C18D77C3-2DF3-43A0-9189-FCC120B09871}" destId="{31E5BC83-31BF-4A63-AD11-16D90601D057}" srcOrd="0" destOrd="0" presId="urn:microsoft.com/office/officeart/2005/8/layout/hierarchy2"/>
    <dgm:cxn modelId="{734B2AB1-28B7-42A5-800A-FA1FECDFBA4B}" type="presOf" srcId="{76CA0794-D650-4DA8-962A-E0A7EE3F2E48}" destId="{272347D6-F8F2-451B-9B3D-F286532E244E}" srcOrd="0" destOrd="0" presId="urn:microsoft.com/office/officeart/2005/8/layout/hierarchy2"/>
    <dgm:cxn modelId="{B03541F0-A746-4751-A27E-3567E942A50A}" type="presOf" srcId="{70DB9E8F-682B-4FEA-B9CB-9947C47BD4D5}" destId="{A271BA08-0CE8-469E-8F27-76B178752C6C}" srcOrd="0" destOrd="0" presId="urn:microsoft.com/office/officeart/2005/8/layout/hierarchy2"/>
    <dgm:cxn modelId="{BDC3E176-4BFB-4010-9F28-B61D2CE24D21}" type="presOf" srcId="{E687198D-BA86-4E58-B34F-502E26855008}" destId="{1E99B7F3-FBF9-48C7-A759-F52FE575A09E}" srcOrd="0" destOrd="0" presId="urn:microsoft.com/office/officeart/2005/8/layout/hierarchy2"/>
    <dgm:cxn modelId="{92320B1C-CB77-4858-9DAD-701C0977A8D6}" type="presOf" srcId="{74C2B351-6A63-4F21-BF01-560E3650998A}" destId="{68E23EFF-D094-479B-940F-B06922D76F21}" srcOrd="1" destOrd="0" presId="urn:microsoft.com/office/officeart/2005/8/layout/hierarchy2"/>
    <dgm:cxn modelId="{2527A7EF-B3BE-4527-817B-86488DFC6040}" type="presOf" srcId="{120ABB2E-BA95-45B7-AA84-5C4462B72C24}" destId="{AC745BF6-3086-4BAC-8500-3BC1C93A6C4A}" srcOrd="0" destOrd="0" presId="urn:microsoft.com/office/officeart/2005/8/layout/hierarchy2"/>
    <dgm:cxn modelId="{B2165078-C133-4009-A9B6-505F05CCEF31}" type="presParOf" srcId="{96DDAC89-944F-4622-A2A2-80A55655CD3B}" destId="{04579AD3-E14A-4CE7-864A-1E0E7F0483FE}" srcOrd="0" destOrd="0" presId="urn:microsoft.com/office/officeart/2005/8/layout/hierarchy2"/>
    <dgm:cxn modelId="{4CF05991-CCFF-467C-B46C-1FAF3947A28F}" type="presParOf" srcId="{04579AD3-E14A-4CE7-864A-1E0E7F0483FE}" destId="{8BC45548-AE1F-43D1-8E5F-65DA01ABBBAE}" srcOrd="0" destOrd="0" presId="urn:microsoft.com/office/officeart/2005/8/layout/hierarchy2"/>
    <dgm:cxn modelId="{DF7F2B86-A5EF-4247-B6D1-99DE16E54B6C}" type="presParOf" srcId="{04579AD3-E14A-4CE7-864A-1E0E7F0483FE}" destId="{2930162E-97CA-46D1-B1F4-E24AC3959806}" srcOrd="1" destOrd="0" presId="urn:microsoft.com/office/officeart/2005/8/layout/hierarchy2"/>
    <dgm:cxn modelId="{C4799823-64DE-40B7-B9A2-AFE063CB4C63}" type="presParOf" srcId="{2930162E-97CA-46D1-B1F4-E24AC3959806}" destId="{FF1C4016-C3D4-42F1-B5D0-2E20B90B103F}" srcOrd="0" destOrd="0" presId="urn:microsoft.com/office/officeart/2005/8/layout/hierarchy2"/>
    <dgm:cxn modelId="{C5381E20-81AD-44D6-B716-0521A2978BC9}" type="presParOf" srcId="{FF1C4016-C3D4-42F1-B5D0-2E20B90B103F}" destId="{CCA83773-1FA7-4005-924E-F9FFD8D4820B}" srcOrd="0" destOrd="0" presId="urn:microsoft.com/office/officeart/2005/8/layout/hierarchy2"/>
    <dgm:cxn modelId="{E5BAF86E-282A-4C31-9853-96E4BF5C9E4C}" type="presParOf" srcId="{2930162E-97CA-46D1-B1F4-E24AC3959806}" destId="{188FBBEC-8077-4291-A4FF-CCDD8F7D66DB}" srcOrd="1" destOrd="0" presId="urn:microsoft.com/office/officeart/2005/8/layout/hierarchy2"/>
    <dgm:cxn modelId="{AEE84744-7104-4596-AB7C-0873F29933A0}" type="presParOf" srcId="{188FBBEC-8077-4291-A4FF-CCDD8F7D66DB}" destId="{272347D6-F8F2-451B-9B3D-F286532E244E}" srcOrd="0" destOrd="0" presId="urn:microsoft.com/office/officeart/2005/8/layout/hierarchy2"/>
    <dgm:cxn modelId="{F8CA74B5-E3FA-4093-8411-E0C0D1E004FA}" type="presParOf" srcId="{188FBBEC-8077-4291-A4FF-CCDD8F7D66DB}" destId="{83DD4C61-E58D-4744-A8E0-7E2AF0846207}" srcOrd="1" destOrd="0" presId="urn:microsoft.com/office/officeart/2005/8/layout/hierarchy2"/>
    <dgm:cxn modelId="{9BD10B87-C736-4075-8A81-1EE6F4B390E4}" type="presParOf" srcId="{2930162E-97CA-46D1-B1F4-E24AC3959806}" destId="{80BD9123-F5F4-4406-931D-2B1A93E3A99B}" srcOrd="2" destOrd="0" presId="urn:microsoft.com/office/officeart/2005/8/layout/hierarchy2"/>
    <dgm:cxn modelId="{9D403797-7AA3-4F52-90A0-10C84D7A28C4}" type="presParOf" srcId="{80BD9123-F5F4-4406-931D-2B1A93E3A99B}" destId="{9443599F-5DA4-43B7-943E-510113D02038}" srcOrd="0" destOrd="0" presId="urn:microsoft.com/office/officeart/2005/8/layout/hierarchy2"/>
    <dgm:cxn modelId="{C2814FAA-40C4-492E-BC40-80BCA5967015}" type="presParOf" srcId="{2930162E-97CA-46D1-B1F4-E24AC3959806}" destId="{F4C90243-ED5C-40E5-A34F-DE7F081EB02D}" srcOrd="3" destOrd="0" presId="urn:microsoft.com/office/officeart/2005/8/layout/hierarchy2"/>
    <dgm:cxn modelId="{D79A0617-35B2-46CB-9848-3B08B10C3B75}" type="presParOf" srcId="{F4C90243-ED5C-40E5-A34F-DE7F081EB02D}" destId="{5FAEB985-4344-4576-8D58-A425B60A0A2E}" srcOrd="0" destOrd="0" presId="urn:microsoft.com/office/officeart/2005/8/layout/hierarchy2"/>
    <dgm:cxn modelId="{C5CD4CE5-795C-4500-AA42-0C970F2BAE7A}" type="presParOf" srcId="{F4C90243-ED5C-40E5-A34F-DE7F081EB02D}" destId="{E0AB43BF-6397-49A4-99C2-54383C55E32F}" srcOrd="1" destOrd="0" presId="urn:microsoft.com/office/officeart/2005/8/layout/hierarchy2"/>
    <dgm:cxn modelId="{A1E716D9-7476-49AD-A581-A836212A3CC7}" type="presParOf" srcId="{E0AB43BF-6397-49A4-99C2-54383C55E32F}" destId="{5414B07D-F774-480F-922F-65A44DF0065F}" srcOrd="0" destOrd="0" presId="urn:microsoft.com/office/officeart/2005/8/layout/hierarchy2"/>
    <dgm:cxn modelId="{9362D30E-5834-4A86-9E48-46C7BB4533F1}" type="presParOf" srcId="{5414B07D-F774-480F-922F-65A44DF0065F}" destId="{FDC79F75-112A-464F-9E77-4EEDDB507CA7}" srcOrd="0" destOrd="0" presId="urn:microsoft.com/office/officeart/2005/8/layout/hierarchy2"/>
    <dgm:cxn modelId="{7EBB6617-1A6C-4D13-B368-43454D793EC0}" type="presParOf" srcId="{E0AB43BF-6397-49A4-99C2-54383C55E32F}" destId="{CE4B8D35-3104-4BDA-8385-4924CFB62A98}" srcOrd="1" destOrd="0" presId="urn:microsoft.com/office/officeart/2005/8/layout/hierarchy2"/>
    <dgm:cxn modelId="{336857B8-B3BA-4C0E-9109-783A42AE19FA}" type="presParOf" srcId="{CE4B8D35-3104-4BDA-8385-4924CFB62A98}" destId="{1E99B7F3-FBF9-48C7-A759-F52FE575A09E}" srcOrd="0" destOrd="0" presId="urn:microsoft.com/office/officeart/2005/8/layout/hierarchy2"/>
    <dgm:cxn modelId="{3433FB95-70B2-4BB8-BE77-25EEEE62BDDB}" type="presParOf" srcId="{CE4B8D35-3104-4BDA-8385-4924CFB62A98}" destId="{010F4F2D-E504-4FE6-9F20-2A5FA5D2C828}" srcOrd="1" destOrd="0" presId="urn:microsoft.com/office/officeart/2005/8/layout/hierarchy2"/>
    <dgm:cxn modelId="{1DCE090E-7F41-4B47-8AEA-F74418348ADA}" type="presParOf" srcId="{2930162E-97CA-46D1-B1F4-E24AC3959806}" destId="{4E7D8CBE-EB97-46D3-8312-AD03E6C4188A}" srcOrd="4" destOrd="0" presId="urn:microsoft.com/office/officeart/2005/8/layout/hierarchy2"/>
    <dgm:cxn modelId="{D88F6193-42F3-4212-BB65-68558B7D7058}" type="presParOf" srcId="{4E7D8CBE-EB97-46D3-8312-AD03E6C4188A}" destId="{2C3ADB26-E7BA-4784-A92D-65D0A70DD126}" srcOrd="0" destOrd="0" presId="urn:microsoft.com/office/officeart/2005/8/layout/hierarchy2"/>
    <dgm:cxn modelId="{CBEBD8AD-950F-4282-9932-F740ECA31126}" type="presParOf" srcId="{2930162E-97CA-46D1-B1F4-E24AC3959806}" destId="{8BF1E665-BE84-4453-94FE-CE74A22F72BC}" srcOrd="5" destOrd="0" presId="urn:microsoft.com/office/officeart/2005/8/layout/hierarchy2"/>
    <dgm:cxn modelId="{A4277FD5-FD14-48BA-9149-3A6838DFF13F}" type="presParOf" srcId="{8BF1E665-BE84-4453-94FE-CE74A22F72BC}" destId="{AC745BF6-3086-4BAC-8500-3BC1C93A6C4A}" srcOrd="0" destOrd="0" presId="urn:microsoft.com/office/officeart/2005/8/layout/hierarchy2"/>
    <dgm:cxn modelId="{484D70BA-35DB-40D7-99CD-FFDD300B6AA0}" type="presParOf" srcId="{8BF1E665-BE84-4453-94FE-CE74A22F72BC}" destId="{FA0927FC-C367-4DDD-8559-CFDE6F7FC6A4}" srcOrd="1" destOrd="0" presId="urn:microsoft.com/office/officeart/2005/8/layout/hierarchy2"/>
    <dgm:cxn modelId="{69B94081-7629-40F7-8783-980581224274}" type="presParOf" srcId="{2930162E-97CA-46D1-B1F4-E24AC3959806}" destId="{B99255F0-185D-4361-BC11-892FC8C2980F}" srcOrd="6" destOrd="0" presId="urn:microsoft.com/office/officeart/2005/8/layout/hierarchy2"/>
    <dgm:cxn modelId="{C96DA6FC-C2E8-46B2-94E7-B089D673499C}" type="presParOf" srcId="{B99255F0-185D-4361-BC11-892FC8C2980F}" destId="{B8E4A6F2-2282-46F6-BCD3-EAE16C16890E}" srcOrd="0" destOrd="0" presId="urn:microsoft.com/office/officeart/2005/8/layout/hierarchy2"/>
    <dgm:cxn modelId="{71CC404C-F2CA-420B-AC22-FC1AF7C5077B}" type="presParOf" srcId="{2930162E-97CA-46D1-B1F4-E24AC3959806}" destId="{FD33FF3D-2C87-44F4-880A-3C976568CFD5}" srcOrd="7" destOrd="0" presId="urn:microsoft.com/office/officeart/2005/8/layout/hierarchy2"/>
    <dgm:cxn modelId="{96F1573C-99E9-419C-9A29-5CFF96680032}" type="presParOf" srcId="{FD33FF3D-2C87-44F4-880A-3C976568CFD5}" destId="{78208551-403D-4490-B99D-813871F42F1A}" srcOrd="0" destOrd="0" presId="urn:microsoft.com/office/officeart/2005/8/layout/hierarchy2"/>
    <dgm:cxn modelId="{661DBEE1-9BBC-4980-BC93-77915ACB09B6}" type="presParOf" srcId="{FD33FF3D-2C87-44F4-880A-3C976568CFD5}" destId="{048B60A4-C4FF-4F46-A504-6D2557CCE654}" srcOrd="1" destOrd="0" presId="urn:microsoft.com/office/officeart/2005/8/layout/hierarchy2"/>
    <dgm:cxn modelId="{EB9D329B-479F-4376-8877-85D2BA8D64C3}" type="presParOf" srcId="{2930162E-97CA-46D1-B1F4-E24AC3959806}" destId="{2C586572-FFD3-472E-97C4-D6CA235A7E67}" srcOrd="8" destOrd="0" presId="urn:microsoft.com/office/officeart/2005/8/layout/hierarchy2"/>
    <dgm:cxn modelId="{86B84400-7D81-4224-B8C7-79E0D2DDBC68}" type="presParOf" srcId="{2C586572-FFD3-472E-97C4-D6CA235A7E67}" destId="{4A3AB1A9-902F-48EA-B94E-EB426DA95BB1}" srcOrd="0" destOrd="0" presId="urn:microsoft.com/office/officeart/2005/8/layout/hierarchy2"/>
    <dgm:cxn modelId="{ED1438EE-F99A-4B34-9EE9-4206ED1E3147}" type="presParOf" srcId="{2930162E-97CA-46D1-B1F4-E24AC3959806}" destId="{A3193AC5-DAE8-470B-A970-61343A79EB60}" srcOrd="9" destOrd="0" presId="urn:microsoft.com/office/officeart/2005/8/layout/hierarchy2"/>
    <dgm:cxn modelId="{A68017A7-1369-4845-88F1-2A3D467C5D06}" type="presParOf" srcId="{A3193AC5-DAE8-470B-A970-61343A79EB60}" destId="{E3D67B27-7B6C-4712-82C1-DF61859E4DE5}" srcOrd="0" destOrd="0" presId="urn:microsoft.com/office/officeart/2005/8/layout/hierarchy2"/>
    <dgm:cxn modelId="{B53C3BC9-A642-4AF9-8D95-C059C869F94B}" type="presParOf" srcId="{A3193AC5-DAE8-470B-A970-61343A79EB60}" destId="{649A6A95-91A1-458F-A66F-E195F80CD643}" srcOrd="1" destOrd="0" presId="urn:microsoft.com/office/officeart/2005/8/layout/hierarchy2"/>
    <dgm:cxn modelId="{E790C617-8281-4E3C-BC87-24B2061E2581}" type="presParOf" srcId="{2930162E-97CA-46D1-B1F4-E24AC3959806}" destId="{F12E30DE-3E65-4B59-9BA4-E4E0CEECFDBB}" srcOrd="10" destOrd="0" presId="urn:microsoft.com/office/officeart/2005/8/layout/hierarchy2"/>
    <dgm:cxn modelId="{5E3485C7-9369-4CD0-81BB-159A302724B8}" type="presParOf" srcId="{F12E30DE-3E65-4B59-9BA4-E4E0CEECFDBB}" destId="{68E23EFF-D094-479B-940F-B06922D76F21}" srcOrd="0" destOrd="0" presId="urn:microsoft.com/office/officeart/2005/8/layout/hierarchy2"/>
    <dgm:cxn modelId="{103838BB-392C-4A0B-955C-19CFB98B9BCF}" type="presParOf" srcId="{2930162E-97CA-46D1-B1F4-E24AC3959806}" destId="{886CF198-6F9D-49A0-AA89-D8AC7479383C}" srcOrd="11" destOrd="0" presId="urn:microsoft.com/office/officeart/2005/8/layout/hierarchy2"/>
    <dgm:cxn modelId="{4332C464-0AE4-424B-B595-FAC33855FB55}" type="presParOf" srcId="{886CF198-6F9D-49A0-AA89-D8AC7479383C}" destId="{83BAFFFD-A38F-47F2-9388-61E12F51F14A}" srcOrd="0" destOrd="0" presId="urn:microsoft.com/office/officeart/2005/8/layout/hierarchy2"/>
    <dgm:cxn modelId="{3CCD36DA-425C-438E-B164-57A489F4A1C0}" type="presParOf" srcId="{886CF198-6F9D-49A0-AA89-D8AC7479383C}" destId="{0ED9CD3C-0327-49D6-B860-F32E03488FA9}" srcOrd="1" destOrd="0" presId="urn:microsoft.com/office/officeart/2005/8/layout/hierarchy2"/>
    <dgm:cxn modelId="{880484F9-7C1B-4150-8C08-EFAB9549530E}" type="presParOf" srcId="{0ED9CD3C-0327-49D6-B860-F32E03488FA9}" destId="{A271BA08-0CE8-469E-8F27-76B178752C6C}" srcOrd="0" destOrd="0" presId="urn:microsoft.com/office/officeart/2005/8/layout/hierarchy2"/>
    <dgm:cxn modelId="{A1B660CB-128F-4D1A-B3EA-38D699F08CE3}" type="presParOf" srcId="{A271BA08-0CE8-469E-8F27-76B178752C6C}" destId="{7740231D-86E3-4EF9-98FC-9E3C1E4FF894}" srcOrd="0" destOrd="0" presId="urn:microsoft.com/office/officeart/2005/8/layout/hierarchy2"/>
    <dgm:cxn modelId="{B4F72A95-E4FF-45F2-90CD-6374310CB66A}" type="presParOf" srcId="{0ED9CD3C-0327-49D6-B860-F32E03488FA9}" destId="{BA443FB1-0A91-4EC5-8C72-CA207199E9D1}" srcOrd="1" destOrd="0" presId="urn:microsoft.com/office/officeart/2005/8/layout/hierarchy2"/>
    <dgm:cxn modelId="{76062282-9B96-4F71-A178-58C353EDC978}" type="presParOf" srcId="{BA443FB1-0A91-4EC5-8C72-CA207199E9D1}" destId="{31E5BC83-31BF-4A63-AD11-16D90601D057}" srcOrd="0" destOrd="0" presId="urn:microsoft.com/office/officeart/2005/8/layout/hierarchy2"/>
    <dgm:cxn modelId="{D35363F1-8D4B-4BDA-9BBA-C33EEC3468FD}" type="presParOf" srcId="{BA443FB1-0A91-4EC5-8C72-CA207199E9D1}" destId="{0BB3C365-ECA6-46E3-991C-6C7DA02FED4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C45548-AE1F-43D1-8E5F-65DA01ABBBAE}">
      <dsp:nvSpPr>
        <dsp:cNvPr id="0" name=""/>
        <dsp:cNvSpPr/>
      </dsp:nvSpPr>
      <dsp:spPr>
        <a:xfrm>
          <a:off x="144020" y="2240654"/>
          <a:ext cx="1121175" cy="999705"/>
        </a:xfrm>
        <a:prstGeom prst="roundRect">
          <a:avLst>
            <a:gd name="adj" fmla="val 10000"/>
          </a:avLst>
        </a:prstGeom>
        <a:solidFill>
          <a:srgbClr val="8000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SA" sz="3200" kern="1200" dirty="0" smtClean="0">
              <a:solidFill>
                <a:schemeClr val="bg1"/>
              </a:solidFill>
            </a:rPr>
            <a:t>المحاور</a:t>
          </a:r>
          <a:r>
            <a:rPr lang="ar-SA" sz="1100" kern="1200" dirty="0" smtClean="0">
              <a:solidFill>
                <a:schemeClr val="bg1"/>
              </a:solidFill>
            </a:rPr>
            <a:t> </a:t>
          </a:r>
          <a:endParaRPr lang="ar-SA" sz="1100" kern="1200" dirty="0">
            <a:solidFill>
              <a:schemeClr val="bg1"/>
            </a:solidFill>
          </a:endParaRPr>
        </a:p>
      </dsp:txBody>
      <dsp:txXfrm>
        <a:off x="173300" y="2269934"/>
        <a:ext cx="1062615" cy="941145"/>
      </dsp:txXfrm>
    </dsp:sp>
    <dsp:sp modelId="{FF1C4016-C3D4-42F1-B5D0-2E20B90B103F}">
      <dsp:nvSpPr>
        <dsp:cNvPr id="0" name=""/>
        <dsp:cNvSpPr/>
      </dsp:nvSpPr>
      <dsp:spPr>
        <a:xfrm rot="16820930">
          <a:off x="283073" y="1545280"/>
          <a:ext cx="2394371" cy="35034"/>
        </a:xfrm>
        <a:custGeom>
          <a:avLst/>
          <a:gdLst/>
          <a:ahLst/>
          <a:cxnLst/>
          <a:rect l="0" t="0" r="0" b="0"/>
          <a:pathLst>
            <a:path>
              <a:moveTo>
                <a:pt x="0" y="17517"/>
              </a:moveTo>
              <a:lnTo>
                <a:pt x="2394371" y="17517"/>
              </a:lnTo>
            </a:path>
          </a:pathLst>
        </a:custGeom>
        <a:noFill/>
        <a:ln w="25400" cap="flat" cmpd="sng" algn="ctr">
          <a:solidFill>
            <a:srgbClr val="80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rtl="1">
            <a:lnSpc>
              <a:spcPct val="90000"/>
            </a:lnSpc>
            <a:spcBef>
              <a:spcPct val="0"/>
            </a:spcBef>
            <a:spcAft>
              <a:spcPct val="35000"/>
            </a:spcAft>
          </a:pPr>
          <a:endParaRPr lang="ar-SA" sz="900" kern="1200"/>
        </a:p>
      </dsp:txBody>
      <dsp:txXfrm>
        <a:off x="1420399" y="1502938"/>
        <a:ext cx="119718" cy="119718"/>
      </dsp:txXfrm>
    </dsp:sp>
    <dsp:sp modelId="{272347D6-F8F2-451B-9B3D-F286532E244E}">
      <dsp:nvSpPr>
        <dsp:cNvPr id="0" name=""/>
        <dsp:cNvSpPr/>
      </dsp:nvSpPr>
      <dsp:spPr>
        <a:xfrm>
          <a:off x="1695322" y="73571"/>
          <a:ext cx="2203742" cy="623030"/>
        </a:xfrm>
        <a:prstGeom prst="roundRect">
          <a:avLst>
            <a:gd name="adj" fmla="val 10000"/>
          </a:avLst>
        </a:prstGeom>
        <a:solidFill>
          <a:srgbClr val="8000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kern="1200" dirty="0" smtClean="0">
              <a:solidFill>
                <a:schemeClr val="bg1"/>
              </a:solidFill>
            </a:rPr>
            <a:t>الطالب </a:t>
          </a:r>
          <a:endParaRPr lang="ar-SA" sz="3600" kern="1200" dirty="0">
            <a:solidFill>
              <a:schemeClr val="bg1"/>
            </a:solidFill>
          </a:endParaRPr>
        </a:p>
      </dsp:txBody>
      <dsp:txXfrm>
        <a:off x="1713570" y="91819"/>
        <a:ext cx="2167246" cy="586534"/>
      </dsp:txXfrm>
    </dsp:sp>
    <dsp:sp modelId="{80BD9123-F5F4-4406-931D-2B1A93E3A99B}">
      <dsp:nvSpPr>
        <dsp:cNvPr id="0" name=""/>
        <dsp:cNvSpPr/>
      </dsp:nvSpPr>
      <dsp:spPr>
        <a:xfrm rot="18941925">
          <a:off x="1157566" y="2458601"/>
          <a:ext cx="757092" cy="35034"/>
        </a:xfrm>
        <a:custGeom>
          <a:avLst/>
          <a:gdLst/>
          <a:ahLst/>
          <a:cxnLst/>
          <a:rect l="0" t="0" r="0" b="0"/>
          <a:pathLst>
            <a:path>
              <a:moveTo>
                <a:pt x="0" y="17517"/>
              </a:moveTo>
              <a:lnTo>
                <a:pt x="757092" y="17517"/>
              </a:lnTo>
            </a:path>
          </a:pathLst>
        </a:custGeom>
        <a:noFill/>
        <a:ln w="25400" cap="flat" cmpd="sng" algn="ctr">
          <a:solidFill>
            <a:srgbClr val="80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1517185" y="2457191"/>
        <a:ext cx="37854" cy="37854"/>
      </dsp:txXfrm>
    </dsp:sp>
    <dsp:sp modelId="{5FAEB985-4344-4576-8D58-A425B60A0A2E}">
      <dsp:nvSpPr>
        <dsp:cNvPr id="0" name=""/>
        <dsp:cNvSpPr/>
      </dsp:nvSpPr>
      <dsp:spPr>
        <a:xfrm>
          <a:off x="1807030" y="1945077"/>
          <a:ext cx="2203742" cy="533305"/>
        </a:xfrm>
        <a:prstGeom prst="roundRect">
          <a:avLst>
            <a:gd name="adj" fmla="val 10000"/>
          </a:avLst>
        </a:prstGeom>
        <a:solidFill>
          <a:srgbClr val="8000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kern="1200" dirty="0" smtClean="0">
              <a:solidFill>
                <a:schemeClr val="bg1"/>
              </a:solidFill>
            </a:rPr>
            <a:t>المدرسة</a:t>
          </a:r>
          <a:r>
            <a:rPr lang="ar-SA" sz="2200" kern="1200" dirty="0" smtClean="0"/>
            <a:t> </a:t>
          </a:r>
          <a:endParaRPr lang="ar-SA" sz="2200" kern="1200" dirty="0"/>
        </a:p>
      </dsp:txBody>
      <dsp:txXfrm>
        <a:off x="1822650" y="1960697"/>
        <a:ext cx="2172502" cy="502065"/>
      </dsp:txXfrm>
    </dsp:sp>
    <dsp:sp modelId="{5414B07D-F774-480F-922F-65A44DF0065F}">
      <dsp:nvSpPr>
        <dsp:cNvPr id="0" name=""/>
        <dsp:cNvSpPr/>
      </dsp:nvSpPr>
      <dsp:spPr>
        <a:xfrm rot="19853559">
          <a:off x="3931924" y="1890504"/>
          <a:ext cx="1248680" cy="35034"/>
        </a:xfrm>
        <a:custGeom>
          <a:avLst/>
          <a:gdLst/>
          <a:ahLst/>
          <a:cxnLst/>
          <a:rect l="0" t="0" r="0" b="0"/>
          <a:pathLst>
            <a:path>
              <a:moveTo>
                <a:pt x="0" y="17517"/>
              </a:moveTo>
              <a:lnTo>
                <a:pt x="1248680" y="1751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525047" y="1876804"/>
        <a:ext cx="62434" cy="62434"/>
      </dsp:txXfrm>
    </dsp:sp>
    <dsp:sp modelId="{1E99B7F3-FBF9-48C7-A759-F52FE575A09E}">
      <dsp:nvSpPr>
        <dsp:cNvPr id="0" name=""/>
        <dsp:cNvSpPr/>
      </dsp:nvSpPr>
      <dsp:spPr>
        <a:xfrm>
          <a:off x="5101756" y="215509"/>
          <a:ext cx="2771492" cy="2777607"/>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dirty="0" smtClean="0"/>
            <a:t>1- المباني والمرافق </a:t>
          </a:r>
        </a:p>
        <a:p>
          <a:pPr lvl="0" algn="ctr" defTabSz="977900" rtl="1">
            <a:lnSpc>
              <a:spcPct val="90000"/>
            </a:lnSpc>
            <a:spcBef>
              <a:spcPct val="0"/>
            </a:spcBef>
            <a:spcAft>
              <a:spcPct val="35000"/>
            </a:spcAft>
          </a:pPr>
          <a:r>
            <a:rPr lang="ar-SA" sz="2200" kern="1200" dirty="0" smtClean="0"/>
            <a:t>2-الإدارة المدرسية </a:t>
          </a:r>
        </a:p>
        <a:p>
          <a:pPr lvl="0" algn="ctr" defTabSz="977900" rtl="1">
            <a:lnSpc>
              <a:spcPct val="90000"/>
            </a:lnSpc>
            <a:spcBef>
              <a:spcPct val="0"/>
            </a:spcBef>
            <a:spcAft>
              <a:spcPct val="35000"/>
            </a:spcAft>
          </a:pPr>
          <a:r>
            <a:rPr lang="ar-SA" sz="2200" kern="1200" dirty="0" smtClean="0"/>
            <a:t>3- المعدات والتجهيز </a:t>
          </a:r>
        </a:p>
        <a:p>
          <a:pPr lvl="0" algn="ctr" defTabSz="977900" rtl="1">
            <a:lnSpc>
              <a:spcPct val="90000"/>
            </a:lnSpc>
            <a:spcBef>
              <a:spcPct val="0"/>
            </a:spcBef>
            <a:spcAft>
              <a:spcPct val="35000"/>
            </a:spcAft>
          </a:pPr>
          <a:r>
            <a:rPr lang="ar-SA" sz="2200" kern="1200" dirty="0" smtClean="0"/>
            <a:t>4- العلاقة بين المدرسة والمجتمع المحلي </a:t>
          </a:r>
        </a:p>
        <a:p>
          <a:pPr lvl="0" algn="ctr" defTabSz="977900" rtl="1">
            <a:lnSpc>
              <a:spcPct val="90000"/>
            </a:lnSpc>
            <a:spcBef>
              <a:spcPct val="0"/>
            </a:spcBef>
            <a:spcAft>
              <a:spcPct val="35000"/>
            </a:spcAft>
          </a:pPr>
          <a:r>
            <a:rPr lang="ar-SA" sz="2200" kern="1200" dirty="0" smtClean="0"/>
            <a:t>5- تكلفة المدرسة وتمويلها </a:t>
          </a:r>
          <a:endParaRPr lang="ar-SA" sz="2200" kern="1200" dirty="0"/>
        </a:p>
      </dsp:txBody>
      <dsp:txXfrm>
        <a:off x="5182930" y="296683"/>
        <a:ext cx="2609144" cy="2615259"/>
      </dsp:txXfrm>
    </dsp:sp>
    <dsp:sp modelId="{4E7D8CBE-EB97-46D3-8312-AD03E6C4188A}">
      <dsp:nvSpPr>
        <dsp:cNvPr id="0" name=""/>
        <dsp:cNvSpPr/>
      </dsp:nvSpPr>
      <dsp:spPr>
        <a:xfrm rot="17393957">
          <a:off x="779643" y="2030844"/>
          <a:ext cx="1472192" cy="35034"/>
        </a:xfrm>
        <a:custGeom>
          <a:avLst/>
          <a:gdLst/>
          <a:ahLst/>
          <a:cxnLst/>
          <a:rect l="0" t="0" r="0" b="0"/>
          <a:pathLst>
            <a:path>
              <a:moveTo>
                <a:pt x="0" y="17517"/>
              </a:moveTo>
              <a:lnTo>
                <a:pt x="1472192" y="17517"/>
              </a:lnTo>
            </a:path>
          </a:pathLst>
        </a:custGeom>
        <a:noFill/>
        <a:ln w="25400" cap="flat" cmpd="sng" algn="ctr">
          <a:solidFill>
            <a:srgbClr val="80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1478934" y="2011556"/>
        <a:ext cx="73609" cy="73609"/>
      </dsp:txXfrm>
    </dsp:sp>
    <dsp:sp modelId="{AC745BF6-3086-4BAC-8500-3BC1C93A6C4A}">
      <dsp:nvSpPr>
        <dsp:cNvPr id="0" name=""/>
        <dsp:cNvSpPr/>
      </dsp:nvSpPr>
      <dsp:spPr>
        <a:xfrm>
          <a:off x="1766282" y="1067117"/>
          <a:ext cx="2203742" cy="578195"/>
        </a:xfrm>
        <a:prstGeom prst="roundRect">
          <a:avLst>
            <a:gd name="adj" fmla="val 10000"/>
          </a:avLst>
        </a:prstGeom>
        <a:solidFill>
          <a:srgbClr val="8000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kern="1200" dirty="0" smtClean="0">
              <a:solidFill>
                <a:schemeClr val="bg1"/>
              </a:solidFill>
            </a:rPr>
            <a:t>المعلم </a:t>
          </a:r>
          <a:endParaRPr lang="ar-SA" sz="3600" kern="1200" dirty="0">
            <a:solidFill>
              <a:schemeClr val="bg1"/>
            </a:solidFill>
          </a:endParaRPr>
        </a:p>
      </dsp:txBody>
      <dsp:txXfrm>
        <a:off x="1783217" y="1084052"/>
        <a:ext cx="2169872" cy="544325"/>
      </dsp:txXfrm>
    </dsp:sp>
    <dsp:sp modelId="{B99255F0-185D-4361-BC11-892FC8C2980F}">
      <dsp:nvSpPr>
        <dsp:cNvPr id="0" name=""/>
        <dsp:cNvSpPr/>
      </dsp:nvSpPr>
      <dsp:spPr>
        <a:xfrm rot="4618463">
          <a:off x="390983" y="3822531"/>
          <a:ext cx="2257159" cy="35034"/>
        </a:xfrm>
        <a:custGeom>
          <a:avLst/>
          <a:gdLst/>
          <a:ahLst/>
          <a:cxnLst/>
          <a:rect l="0" t="0" r="0" b="0"/>
          <a:pathLst>
            <a:path>
              <a:moveTo>
                <a:pt x="0" y="17517"/>
              </a:moveTo>
              <a:lnTo>
                <a:pt x="2257159" y="17517"/>
              </a:lnTo>
            </a:path>
          </a:pathLst>
        </a:custGeom>
        <a:noFill/>
        <a:ln w="25400" cap="flat" cmpd="sng" algn="ctr">
          <a:solidFill>
            <a:srgbClr val="80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rtl="1">
            <a:lnSpc>
              <a:spcPct val="90000"/>
            </a:lnSpc>
            <a:spcBef>
              <a:spcPct val="0"/>
            </a:spcBef>
            <a:spcAft>
              <a:spcPct val="35000"/>
            </a:spcAft>
          </a:pPr>
          <a:endParaRPr lang="ar-SA" sz="800" kern="1200"/>
        </a:p>
      </dsp:txBody>
      <dsp:txXfrm>
        <a:off x="1463133" y="3783619"/>
        <a:ext cx="112857" cy="112857"/>
      </dsp:txXfrm>
    </dsp:sp>
    <dsp:sp modelId="{78208551-403D-4490-B99D-813871F42F1A}">
      <dsp:nvSpPr>
        <dsp:cNvPr id="0" name=""/>
        <dsp:cNvSpPr/>
      </dsp:nvSpPr>
      <dsp:spPr>
        <a:xfrm>
          <a:off x="1773929" y="4464495"/>
          <a:ext cx="2334688" cy="950187"/>
        </a:xfrm>
        <a:prstGeom prst="roundRect">
          <a:avLst>
            <a:gd name="adj" fmla="val 10000"/>
          </a:avLst>
        </a:prstGeom>
        <a:solidFill>
          <a:srgbClr val="8000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kern="1200" dirty="0" smtClean="0">
              <a:solidFill>
                <a:schemeClr val="bg1"/>
              </a:solidFill>
            </a:rPr>
            <a:t>الأنشطة المدرسية </a:t>
          </a:r>
          <a:r>
            <a:rPr lang="ar-SA" sz="2800" kern="1200" dirty="0" err="1" smtClean="0">
              <a:solidFill>
                <a:schemeClr val="bg1"/>
              </a:solidFill>
            </a:rPr>
            <a:t>اللا</a:t>
          </a:r>
          <a:r>
            <a:rPr lang="ar-SA" sz="2800" kern="1200" dirty="0" smtClean="0">
              <a:solidFill>
                <a:schemeClr val="bg1"/>
              </a:solidFill>
            </a:rPr>
            <a:t> صفية </a:t>
          </a:r>
          <a:endParaRPr lang="ar-SA" sz="2800" kern="1200" dirty="0">
            <a:solidFill>
              <a:schemeClr val="bg1"/>
            </a:solidFill>
          </a:endParaRPr>
        </a:p>
      </dsp:txBody>
      <dsp:txXfrm>
        <a:off x="1801759" y="4492325"/>
        <a:ext cx="2279028" cy="894527"/>
      </dsp:txXfrm>
    </dsp:sp>
    <dsp:sp modelId="{2C586572-FFD3-472E-97C4-D6CA235A7E67}">
      <dsp:nvSpPr>
        <dsp:cNvPr id="0" name=""/>
        <dsp:cNvSpPr/>
      </dsp:nvSpPr>
      <dsp:spPr>
        <a:xfrm rot="1750492">
          <a:off x="1228792" y="2862870"/>
          <a:ext cx="573893" cy="35034"/>
        </a:xfrm>
        <a:custGeom>
          <a:avLst/>
          <a:gdLst/>
          <a:ahLst/>
          <a:cxnLst/>
          <a:rect l="0" t="0" r="0" b="0"/>
          <a:pathLst>
            <a:path>
              <a:moveTo>
                <a:pt x="0" y="17517"/>
              </a:moveTo>
              <a:lnTo>
                <a:pt x="573893" y="17517"/>
              </a:lnTo>
            </a:path>
          </a:pathLst>
        </a:custGeom>
        <a:noFill/>
        <a:ln w="25400" cap="flat" cmpd="sng" algn="ctr">
          <a:solidFill>
            <a:srgbClr val="80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1501392" y="2866039"/>
        <a:ext cx="28694" cy="28694"/>
      </dsp:txXfrm>
    </dsp:sp>
    <dsp:sp modelId="{E3D67B27-7B6C-4712-82C1-DF61859E4DE5}">
      <dsp:nvSpPr>
        <dsp:cNvPr id="0" name=""/>
        <dsp:cNvSpPr/>
      </dsp:nvSpPr>
      <dsp:spPr>
        <a:xfrm>
          <a:off x="1766282" y="2699374"/>
          <a:ext cx="2347756" cy="641784"/>
        </a:xfrm>
        <a:prstGeom prst="roundRect">
          <a:avLst>
            <a:gd name="adj" fmla="val 10000"/>
          </a:avLst>
        </a:prstGeom>
        <a:solidFill>
          <a:srgbClr val="8000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kern="1200" dirty="0" smtClean="0">
              <a:solidFill>
                <a:schemeClr val="bg1"/>
              </a:solidFill>
            </a:rPr>
            <a:t>الخطة الدراسية </a:t>
          </a:r>
          <a:r>
            <a:rPr lang="ar-SA" sz="3600" kern="1200" dirty="0" smtClean="0">
              <a:solidFill>
                <a:schemeClr val="bg1"/>
              </a:solidFill>
            </a:rPr>
            <a:t> </a:t>
          </a:r>
          <a:endParaRPr lang="ar-SA" sz="3600" kern="1200" dirty="0">
            <a:solidFill>
              <a:schemeClr val="bg1"/>
            </a:solidFill>
          </a:endParaRPr>
        </a:p>
      </dsp:txBody>
      <dsp:txXfrm>
        <a:off x="1785079" y="2718171"/>
        <a:ext cx="2310162" cy="604190"/>
      </dsp:txXfrm>
    </dsp:sp>
    <dsp:sp modelId="{F12E30DE-3E65-4B59-9BA4-E4E0CEECFDBB}">
      <dsp:nvSpPr>
        <dsp:cNvPr id="0" name=""/>
        <dsp:cNvSpPr/>
      </dsp:nvSpPr>
      <dsp:spPr>
        <a:xfrm rot="4156537">
          <a:off x="872517" y="3291407"/>
          <a:ext cx="1215483" cy="35034"/>
        </a:xfrm>
        <a:custGeom>
          <a:avLst/>
          <a:gdLst/>
          <a:ahLst/>
          <a:cxnLst/>
          <a:rect l="0" t="0" r="0" b="0"/>
          <a:pathLst>
            <a:path>
              <a:moveTo>
                <a:pt x="0" y="17517"/>
              </a:moveTo>
              <a:lnTo>
                <a:pt x="1215483" y="17517"/>
              </a:lnTo>
            </a:path>
          </a:pathLst>
        </a:custGeom>
        <a:noFill/>
        <a:ln w="25400" cap="flat" cmpd="sng" algn="ctr">
          <a:solidFill>
            <a:srgbClr val="80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1449872" y="3278537"/>
        <a:ext cx="60774" cy="60774"/>
      </dsp:txXfrm>
    </dsp:sp>
    <dsp:sp modelId="{83BAFFFD-A38F-47F2-9388-61E12F51F14A}">
      <dsp:nvSpPr>
        <dsp:cNvPr id="0" name=""/>
        <dsp:cNvSpPr/>
      </dsp:nvSpPr>
      <dsp:spPr>
        <a:xfrm>
          <a:off x="1695322" y="3550988"/>
          <a:ext cx="2479805" cy="652704"/>
        </a:xfrm>
        <a:prstGeom prst="roundRect">
          <a:avLst>
            <a:gd name="adj" fmla="val 10000"/>
          </a:avLst>
        </a:prstGeom>
        <a:solidFill>
          <a:srgbClr val="8000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kern="1200" dirty="0" smtClean="0">
              <a:solidFill>
                <a:schemeClr val="bg1"/>
              </a:solidFill>
            </a:rPr>
            <a:t>المناهج الدراسية </a:t>
          </a:r>
        </a:p>
      </dsp:txBody>
      <dsp:txXfrm>
        <a:off x="1714439" y="3570105"/>
        <a:ext cx="2441571" cy="614470"/>
      </dsp:txXfrm>
    </dsp:sp>
    <dsp:sp modelId="{A271BA08-0CE8-469E-8F27-76B178752C6C}">
      <dsp:nvSpPr>
        <dsp:cNvPr id="0" name=""/>
        <dsp:cNvSpPr/>
      </dsp:nvSpPr>
      <dsp:spPr>
        <a:xfrm rot="884683">
          <a:off x="4153683" y="4025561"/>
          <a:ext cx="1302393" cy="35034"/>
        </a:xfrm>
        <a:custGeom>
          <a:avLst/>
          <a:gdLst/>
          <a:ahLst/>
          <a:cxnLst/>
          <a:rect l="0" t="0" r="0" b="0"/>
          <a:pathLst>
            <a:path>
              <a:moveTo>
                <a:pt x="0" y="17517"/>
              </a:moveTo>
              <a:lnTo>
                <a:pt x="1302393" y="1751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772320" y="4010519"/>
        <a:ext cx="65119" cy="65119"/>
      </dsp:txXfrm>
    </dsp:sp>
    <dsp:sp modelId="{31E5BC83-31BF-4A63-AD11-16D90601D057}">
      <dsp:nvSpPr>
        <dsp:cNvPr id="0" name=""/>
        <dsp:cNvSpPr/>
      </dsp:nvSpPr>
      <dsp:spPr>
        <a:xfrm>
          <a:off x="5434632" y="3368392"/>
          <a:ext cx="2577585" cy="1680849"/>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dirty="0" smtClean="0"/>
            <a:t>1- طرائق ووسائل التدريس</a:t>
          </a:r>
        </a:p>
        <a:p>
          <a:pPr lvl="0" algn="ctr" defTabSz="977900" rtl="1">
            <a:lnSpc>
              <a:spcPct val="90000"/>
            </a:lnSpc>
            <a:spcBef>
              <a:spcPct val="0"/>
            </a:spcBef>
            <a:spcAft>
              <a:spcPct val="35000"/>
            </a:spcAft>
          </a:pPr>
          <a:r>
            <a:rPr lang="ar-SA" sz="2200" kern="1200" dirty="0" smtClean="0"/>
            <a:t>2- تكنلوجيا التعليم </a:t>
          </a:r>
        </a:p>
        <a:p>
          <a:pPr lvl="0" algn="ctr" defTabSz="977900" rtl="1">
            <a:lnSpc>
              <a:spcPct val="90000"/>
            </a:lnSpc>
            <a:spcBef>
              <a:spcPct val="0"/>
            </a:spcBef>
            <a:spcAft>
              <a:spcPct val="35000"/>
            </a:spcAft>
          </a:pPr>
          <a:r>
            <a:rPr lang="ar-SA" sz="2200" kern="1200" dirty="0" smtClean="0"/>
            <a:t>3- الأنشطة التعليمية </a:t>
          </a:r>
          <a:endParaRPr lang="ar-SA" sz="2200" kern="1200" dirty="0"/>
        </a:p>
      </dsp:txBody>
      <dsp:txXfrm>
        <a:off x="5483862" y="3417622"/>
        <a:ext cx="2479125" cy="158238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524000"/>
          </a:xfrm>
        </p:spPr>
        <p:txBody>
          <a:bodyPr>
            <a:noAutofit/>
          </a:bodyPr>
          <a:lstStyle/>
          <a:p>
            <a:r>
              <a:rPr lang="ar-SA" sz="3200" b="1" dirty="0" smtClean="0">
                <a:latin typeface="Traditional Arabic" pitchFamily="18" charset="-78"/>
                <a:cs typeface="Traditional Arabic" pitchFamily="18" charset="-78"/>
              </a:rPr>
              <a:t>التخطيط التعليمي</a:t>
            </a:r>
            <a:br>
              <a:rPr lang="ar-SA" sz="3200" b="1" dirty="0" smtClean="0">
                <a:latin typeface="Traditional Arabic" pitchFamily="18" charset="-78"/>
                <a:cs typeface="Traditional Arabic" pitchFamily="18" charset="-78"/>
              </a:rPr>
            </a:br>
            <a:r>
              <a:rPr lang="ar-SA" sz="3200" b="1" dirty="0" smtClean="0">
                <a:latin typeface="Traditional Arabic" pitchFamily="18" charset="-78"/>
                <a:cs typeface="Traditional Arabic" pitchFamily="18" charset="-78"/>
              </a:rPr>
              <a:t> لذوي الاحتياجات الخاصة</a:t>
            </a:r>
            <a:endParaRPr lang="ar-SA" sz="3200" b="1" dirty="0">
              <a:latin typeface="Traditional Arabic" pitchFamily="18" charset="-78"/>
              <a:cs typeface="Traditional Arabic" pitchFamily="18" charset="-78"/>
            </a:endParaRPr>
          </a:p>
        </p:txBody>
      </p:sp>
      <p:sp>
        <p:nvSpPr>
          <p:cNvPr id="3" name="Subtitle 2"/>
          <p:cNvSpPr>
            <a:spLocks noGrp="1"/>
          </p:cNvSpPr>
          <p:nvPr>
            <p:ph type="subTitle" idx="1"/>
          </p:nvPr>
        </p:nvSpPr>
        <p:spPr>
          <a:xfrm>
            <a:off x="1295400" y="3886200"/>
            <a:ext cx="6400800" cy="1752600"/>
          </a:xfrm>
        </p:spPr>
        <p:txBody>
          <a:bodyPr>
            <a:normAutofit/>
          </a:bodyPr>
          <a:lstStyle/>
          <a:p>
            <a:r>
              <a:rPr lang="ar-SA" sz="1600" b="1" dirty="0" smtClean="0">
                <a:cs typeface="+mj-cs"/>
              </a:rPr>
              <a:t>إعداد الطالبات:</a:t>
            </a:r>
          </a:p>
          <a:p>
            <a:r>
              <a:rPr lang="ar-SA" sz="1600" b="1" dirty="0" err="1" smtClean="0">
                <a:cs typeface="+mj-cs"/>
              </a:rPr>
              <a:t>الجحيدلي</a:t>
            </a:r>
            <a:r>
              <a:rPr lang="ar-SA" sz="1600" b="1" dirty="0" smtClean="0">
                <a:cs typeface="+mj-cs"/>
              </a:rPr>
              <a:t> ,</a:t>
            </a:r>
            <a:r>
              <a:rPr lang="en-US" sz="1600" b="1" dirty="0" smtClean="0">
                <a:cs typeface="+mj-cs"/>
              </a:rPr>
              <a:t> </a:t>
            </a:r>
            <a:r>
              <a:rPr lang="ar-SA" sz="1600" b="1" dirty="0" smtClean="0">
                <a:cs typeface="+mj-cs"/>
              </a:rPr>
              <a:t> بيان </a:t>
            </a:r>
            <a:r>
              <a:rPr lang="ar-SA" sz="1600" b="1" dirty="0" err="1" smtClean="0">
                <a:cs typeface="+mj-cs"/>
              </a:rPr>
              <a:t>عبدالعزيز</a:t>
            </a:r>
            <a:r>
              <a:rPr lang="ar-SA" sz="1600" b="1" dirty="0" smtClean="0">
                <a:cs typeface="+mj-cs"/>
              </a:rPr>
              <a:t> </a:t>
            </a:r>
            <a:r>
              <a:rPr lang="ar-SA" sz="1600" b="1" dirty="0" err="1" smtClean="0">
                <a:cs typeface="+mj-cs"/>
              </a:rPr>
              <a:t>العتيبي</a:t>
            </a:r>
            <a:r>
              <a:rPr lang="ar-SA" sz="1600" b="1" dirty="0" smtClean="0">
                <a:cs typeface="+mj-cs"/>
              </a:rPr>
              <a:t> ,أحلام</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1538" y="642894"/>
            <a:ext cx="7615262" cy="6215106"/>
          </a:xfrm>
        </p:spPr>
        <p:txBody>
          <a:bodyPr>
            <a:normAutofit/>
          </a:bodyPr>
          <a:lstStyle/>
          <a:p>
            <a:pPr lvl="0" algn="r" rtl="1"/>
            <a:r>
              <a:rPr lang="ar-SA" dirty="0" smtClean="0">
                <a:solidFill>
                  <a:schemeClr val="accent3">
                    <a:lumMod val="75000"/>
                  </a:schemeClr>
                </a:solidFill>
              </a:rPr>
              <a:t>أن تكون الأهداف قابلة للقياس </a:t>
            </a:r>
            <a:endParaRPr lang="en-US" dirty="0" smtClean="0">
              <a:solidFill>
                <a:schemeClr val="accent3">
                  <a:lumMod val="75000"/>
                </a:schemeClr>
              </a:solidFill>
            </a:endParaRPr>
          </a:p>
          <a:p>
            <a:pPr lvl="0" algn="r" rtl="1"/>
            <a:r>
              <a:rPr lang="ar-SA" dirty="0" smtClean="0">
                <a:solidFill>
                  <a:schemeClr val="accent3">
                    <a:lumMod val="75000"/>
                  </a:schemeClr>
                </a:solidFill>
              </a:rPr>
              <a:t>أن يكون التخطيط مرنا بالقدر الذي يستطيع فيه المسئولين ومديري المؤسسات مراجعة الحاجات الطارئة والصعوبات غير متوقعة.</a:t>
            </a:r>
            <a:endParaRPr lang="en-US" dirty="0" smtClean="0">
              <a:solidFill>
                <a:schemeClr val="accent3">
                  <a:lumMod val="75000"/>
                </a:schemeClr>
              </a:solidFill>
            </a:endParaRPr>
          </a:p>
          <a:p>
            <a:pPr lvl="0" algn="r" rtl="1"/>
            <a:r>
              <a:rPr lang="ar-SA" dirty="0" smtClean="0">
                <a:solidFill>
                  <a:schemeClr val="accent3">
                    <a:lumMod val="75000"/>
                  </a:schemeClr>
                </a:solidFill>
              </a:rPr>
              <a:t>أن يكون التخطيط شاملا لجميع مجالات العمل التعليمي في إطار الأولويات .</a:t>
            </a:r>
            <a:endParaRPr lang="en-US" dirty="0" smtClean="0">
              <a:solidFill>
                <a:schemeClr val="accent3">
                  <a:lumMod val="75000"/>
                </a:schemeClr>
              </a:solidFill>
            </a:endParaRPr>
          </a:p>
          <a:p>
            <a:pPr lvl="0" algn="r" rtl="1"/>
            <a:r>
              <a:rPr lang="ar-SA" dirty="0" smtClean="0">
                <a:solidFill>
                  <a:schemeClr val="accent3">
                    <a:lumMod val="75000"/>
                  </a:schemeClr>
                </a:solidFill>
              </a:rPr>
              <a:t>أتكون الخطة واقعية , أي أن تكون الخطة قابلة للتنفيذ, ويتم ذلك من خلال تقديرات وحسابات الخطة بحيث تكون متمشية مع الظروف الفعلية والواقعية .</a:t>
            </a:r>
            <a:endParaRPr lang="en-US" dirty="0" smtClean="0">
              <a:solidFill>
                <a:schemeClr val="accent3">
                  <a:lumMod val="75000"/>
                </a:schemeClr>
              </a:solidFill>
            </a:endParaRPr>
          </a:p>
          <a:p>
            <a:pPr lvl="0" algn="r" rtl="1"/>
            <a:r>
              <a:rPr lang="ar-SA" dirty="0" smtClean="0">
                <a:solidFill>
                  <a:schemeClr val="accent3">
                    <a:lumMod val="75000"/>
                  </a:schemeClr>
                </a:solidFill>
              </a:rPr>
              <a:t>أن يشترك جميع العاملين والمسئولين في بناء الخطة.</a:t>
            </a:r>
            <a:endParaRPr lang="en-US" dirty="0" smtClean="0">
              <a:solidFill>
                <a:schemeClr val="accent3">
                  <a:lumMod val="75000"/>
                </a:schemeClr>
              </a:solidFill>
            </a:endParaRP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1538" y="1500174"/>
            <a:ext cx="7615262" cy="4768865"/>
          </a:xfrm>
        </p:spPr>
        <p:txBody>
          <a:bodyPr/>
          <a:lstStyle/>
          <a:p>
            <a:pPr lvl="0" algn="r" rtl="1"/>
            <a:r>
              <a:rPr lang="ar-SA" dirty="0" smtClean="0">
                <a:solidFill>
                  <a:schemeClr val="accent3">
                    <a:lumMod val="75000"/>
                  </a:schemeClr>
                </a:solidFill>
              </a:rPr>
              <a:t>أن يحدد جدول زمني لتحقيق أهداف الخطة.</a:t>
            </a:r>
            <a:endParaRPr lang="en-US" dirty="0" smtClean="0">
              <a:solidFill>
                <a:schemeClr val="accent3">
                  <a:lumMod val="75000"/>
                </a:schemeClr>
              </a:solidFill>
            </a:endParaRPr>
          </a:p>
          <a:p>
            <a:pPr lvl="0" algn="r" rtl="1"/>
            <a:r>
              <a:rPr lang="ar-SA" dirty="0" smtClean="0">
                <a:solidFill>
                  <a:schemeClr val="accent3">
                    <a:lumMod val="75000"/>
                  </a:schemeClr>
                </a:solidFill>
              </a:rPr>
              <a:t>أن يؤخذ في الاعتبار الكلفة التي تحتاجها الخطة من حيث الإمكانات البشرية والمادية. </a:t>
            </a:r>
            <a:endParaRPr lang="en-US" dirty="0" smtClean="0">
              <a:solidFill>
                <a:schemeClr val="accent3">
                  <a:lumMod val="75000"/>
                </a:schemeClr>
              </a:solidFill>
            </a:endParaRPr>
          </a:p>
          <a:p>
            <a:pPr lvl="0" algn="r" rtl="1"/>
            <a:r>
              <a:rPr lang="ar-SA" dirty="0" smtClean="0">
                <a:solidFill>
                  <a:schemeClr val="accent3">
                    <a:lumMod val="75000"/>
                  </a:schemeClr>
                </a:solidFill>
              </a:rPr>
              <a:t>أن تحدد الخطة نوع الأساليب والنشاطات التي تتضمنها كل مرحلة </a:t>
            </a:r>
            <a:r>
              <a:rPr lang="ar-SA" dirty="0" smtClean="0">
                <a:solidFill>
                  <a:schemeClr val="accent3">
                    <a:lumMod val="75000"/>
                  </a:schemeClr>
                </a:solidFill>
              </a:rPr>
              <a:t>من </a:t>
            </a:r>
            <a:r>
              <a:rPr lang="ar-SA" dirty="0" smtClean="0">
                <a:solidFill>
                  <a:schemeClr val="accent3">
                    <a:lumMod val="75000"/>
                  </a:schemeClr>
                </a:solidFill>
              </a:rPr>
              <a:t>مراحل الخطة </a:t>
            </a:r>
            <a:endParaRPr lang="en-US" dirty="0" smtClean="0">
              <a:solidFill>
                <a:schemeClr val="accent3">
                  <a:lumMod val="75000"/>
                </a:schemeClr>
              </a:solidFill>
            </a:endParaRPr>
          </a:p>
          <a:p>
            <a:pPr lvl="0" algn="r" rtl="1"/>
            <a:r>
              <a:rPr lang="ar-SA" dirty="0" smtClean="0">
                <a:solidFill>
                  <a:schemeClr val="accent3">
                    <a:lumMod val="75000"/>
                  </a:schemeClr>
                </a:solidFill>
              </a:rPr>
              <a:t>أن يتضمن التخطيط إجراءات التقويم بمستوياته المختلفة , مع استمرارية عملية التقويم من البداية حتى النهاية.</a:t>
            </a:r>
            <a:endParaRPr lang="en-US" dirty="0" smtClean="0">
              <a:solidFill>
                <a:schemeClr val="accent3">
                  <a:lumMod val="75000"/>
                </a:schemeClr>
              </a:solidFill>
            </a:endParaRP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IMG_3489.JPG"/>
          <p:cNvPicPr>
            <a:picLocks noGrp="1" noChangeAspect="1"/>
          </p:cNvPicPr>
          <p:nvPr>
            <p:ph idx="1"/>
          </p:nvPr>
        </p:nvPicPr>
        <p:blipFill>
          <a:blip r:embed="rId2"/>
          <a:stretch>
            <a:fillRect/>
          </a:stretch>
        </p:blipFill>
        <p:spPr>
          <a:xfrm>
            <a:off x="1571604" y="1214422"/>
            <a:ext cx="6674711" cy="4586052"/>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85852" y="571480"/>
            <a:ext cx="5214974" cy="6286520"/>
          </a:xfrm>
        </p:spPr>
        <p:txBody>
          <a:bodyPr>
            <a:normAutofit lnSpcReduction="10000"/>
          </a:bodyPr>
          <a:lstStyle/>
          <a:p>
            <a:endParaRPr lang="ar-SA" sz="3600" dirty="0" smtClean="0"/>
          </a:p>
          <a:p>
            <a:pPr algn="r" rtl="1">
              <a:buNone/>
            </a:pPr>
            <a:r>
              <a:rPr lang="ar-SA" sz="3600" dirty="0" smtClean="0"/>
              <a:t>= 6</a:t>
            </a:r>
          </a:p>
          <a:p>
            <a:pPr algn="r" rtl="1">
              <a:buNone/>
            </a:pPr>
            <a:endParaRPr lang="ar-SA" sz="3600" dirty="0" smtClean="0"/>
          </a:p>
          <a:p>
            <a:pPr algn="r" rtl="1">
              <a:buNone/>
            </a:pPr>
            <a:endParaRPr lang="ar-SA" sz="3600" dirty="0" smtClean="0"/>
          </a:p>
          <a:p>
            <a:pPr algn="r" rtl="1">
              <a:buNone/>
            </a:pPr>
            <a:r>
              <a:rPr lang="ar-SA" sz="3600" dirty="0" smtClean="0"/>
              <a:t>= 2</a:t>
            </a:r>
          </a:p>
          <a:p>
            <a:pPr algn="r" rtl="1">
              <a:buNone/>
            </a:pPr>
            <a:endParaRPr lang="ar-SA" sz="3600" dirty="0" smtClean="0"/>
          </a:p>
          <a:p>
            <a:pPr algn="r" rtl="1">
              <a:buNone/>
            </a:pPr>
            <a:endParaRPr lang="ar-SA" sz="3600" dirty="0" smtClean="0"/>
          </a:p>
          <a:p>
            <a:pPr algn="r" rtl="1">
              <a:buNone/>
            </a:pPr>
            <a:r>
              <a:rPr lang="ar-SA" sz="3600" dirty="0" smtClean="0"/>
              <a:t>= 4</a:t>
            </a:r>
          </a:p>
          <a:p>
            <a:pPr algn="r" rtl="1">
              <a:buNone/>
            </a:pPr>
            <a:endParaRPr lang="ar-SA" sz="3600" dirty="0" smtClean="0"/>
          </a:p>
          <a:p>
            <a:pPr algn="r" rtl="1">
              <a:buNone/>
            </a:pPr>
            <a:r>
              <a:rPr lang="ar-SA" sz="3600" dirty="0" smtClean="0"/>
              <a:t>= 8</a:t>
            </a:r>
          </a:p>
          <a:p>
            <a:pPr algn="r">
              <a:buNone/>
            </a:pPr>
            <a:endParaRPr lang="ar-SA" dirty="0"/>
          </a:p>
        </p:txBody>
      </p:sp>
      <p:sp>
        <p:nvSpPr>
          <p:cNvPr id="4" name="مخطط انسيابي: رابط 3"/>
          <p:cNvSpPr/>
          <p:nvPr/>
        </p:nvSpPr>
        <p:spPr>
          <a:xfrm>
            <a:off x="7072330" y="857232"/>
            <a:ext cx="857256" cy="928694"/>
          </a:xfrm>
          <a:prstGeom prst="flowChartConnec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خطط انسيابي: استخراج 4"/>
          <p:cNvSpPr/>
          <p:nvPr/>
        </p:nvSpPr>
        <p:spPr>
          <a:xfrm>
            <a:off x="7072330" y="2428868"/>
            <a:ext cx="928694" cy="1000132"/>
          </a:xfrm>
          <a:prstGeom prst="flowChartExtra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ستطيل 5"/>
          <p:cNvSpPr/>
          <p:nvPr/>
        </p:nvSpPr>
        <p:spPr>
          <a:xfrm>
            <a:off x="7000892" y="4357694"/>
            <a:ext cx="1000132" cy="78581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نجمة ذات 5 نقاط 6"/>
          <p:cNvSpPr/>
          <p:nvPr/>
        </p:nvSpPr>
        <p:spPr>
          <a:xfrm>
            <a:off x="7143768" y="5643578"/>
            <a:ext cx="785818" cy="857232"/>
          </a:xfrm>
          <a:prstGeom prst="star5">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C00000"/>
                </a:solidFill>
              </a:rPr>
              <a:t>معوقات التخطيط التعليمي في مجال تعليم ذوي الاحتياجات الخاصة :</a:t>
            </a:r>
            <a:endParaRPr lang="ar-SA" dirty="0">
              <a:solidFill>
                <a:srgbClr val="C00000"/>
              </a:solidFill>
            </a:endParaRPr>
          </a:p>
        </p:txBody>
      </p:sp>
      <p:sp>
        <p:nvSpPr>
          <p:cNvPr id="3" name="عنصر نائب للمحتوى 2"/>
          <p:cNvSpPr>
            <a:spLocks noGrp="1"/>
          </p:cNvSpPr>
          <p:nvPr>
            <p:ph idx="1"/>
          </p:nvPr>
        </p:nvSpPr>
        <p:spPr>
          <a:xfrm>
            <a:off x="457200" y="1928802"/>
            <a:ext cx="8229600" cy="4197361"/>
          </a:xfrm>
        </p:spPr>
        <p:txBody>
          <a:bodyPr/>
          <a:lstStyle/>
          <a:p>
            <a:pPr algn="r">
              <a:buNone/>
            </a:pPr>
            <a:r>
              <a:rPr lang="ar-SA" dirty="0" smtClean="0">
                <a:solidFill>
                  <a:srgbClr val="7030A0"/>
                </a:solidFill>
              </a:rPr>
              <a:t>1/عدم دقة البيانات عن أعداد ذوي الاحتياجات قد يكون </a:t>
            </a:r>
          </a:p>
          <a:p>
            <a:pPr algn="r">
              <a:buNone/>
            </a:pPr>
            <a:r>
              <a:rPr lang="ar-SA" dirty="0" smtClean="0">
                <a:solidFill>
                  <a:srgbClr val="7030A0"/>
                </a:solidFill>
              </a:rPr>
              <a:t>بسبب عدم دقة الأدوات المستخدمة في التشخيص أو عدم الاعتراف بوجود المعاق داخل الأسرة .</a:t>
            </a:r>
          </a:p>
          <a:p>
            <a:pPr algn="r">
              <a:buNone/>
            </a:pPr>
            <a:r>
              <a:rPr lang="ar-SA" dirty="0" smtClean="0">
                <a:solidFill>
                  <a:srgbClr val="7030A0"/>
                </a:solidFill>
              </a:rPr>
              <a:t>2/عدم القدرة على استيعاب جميع الملزمين أي من هم في سن الإلزام </a:t>
            </a:r>
            <a:r>
              <a:rPr lang="ar-SA" dirty="0" err="1" smtClean="0">
                <a:solidFill>
                  <a:srgbClr val="7030A0"/>
                </a:solidFill>
              </a:rPr>
              <a:t>و</a:t>
            </a:r>
            <a:r>
              <a:rPr lang="ar-SA" dirty="0" smtClean="0">
                <a:solidFill>
                  <a:srgbClr val="7030A0"/>
                </a:solidFill>
              </a:rPr>
              <a:t> خاصة من ذوي الاحتياجات الخاصة .</a:t>
            </a:r>
          </a:p>
          <a:p>
            <a:pPr algn="r">
              <a:buNone/>
            </a:pPr>
            <a:r>
              <a:rPr lang="ar-SA" dirty="0" smtClean="0">
                <a:solidFill>
                  <a:srgbClr val="7030A0"/>
                </a:solidFill>
              </a:rPr>
              <a:t>3/عدم توافر الإمكانات المادية اللازمة لتنفيذ خطط التعليم .</a:t>
            </a:r>
          </a:p>
          <a:p>
            <a:pPr algn="r">
              <a:buNone/>
            </a:pPr>
            <a:endParaRPr lang="ar-SA" dirty="0" smtClean="0">
              <a:solidFill>
                <a:srgbClr val="7030A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857232"/>
            <a:ext cx="8229600" cy="5268931"/>
          </a:xfrm>
        </p:spPr>
        <p:txBody>
          <a:bodyPr/>
          <a:lstStyle/>
          <a:p>
            <a:pPr algn="r">
              <a:buNone/>
            </a:pPr>
            <a:r>
              <a:rPr lang="ar-SA" dirty="0" smtClean="0">
                <a:solidFill>
                  <a:srgbClr val="7030A0"/>
                </a:solidFill>
              </a:rPr>
              <a:t>4/عدم توافر الكوادر البشرية المؤهلة </a:t>
            </a:r>
            <a:r>
              <a:rPr lang="ar-SA" dirty="0" err="1" smtClean="0">
                <a:solidFill>
                  <a:srgbClr val="7030A0"/>
                </a:solidFill>
              </a:rPr>
              <a:t>و</a:t>
            </a:r>
            <a:r>
              <a:rPr lang="ar-SA" dirty="0" smtClean="0">
                <a:solidFill>
                  <a:srgbClr val="7030A0"/>
                </a:solidFill>
              </a:rPr>
              <a:t> المتخصصة </a:t>
            </a:r>
            <a:r>
              <a:rPr lang="ar-SA" dirty="0" err="1" smtClean="0">
                <a:solidFill>
                  <a:srgbClr val="7030A0"/>
                </a:solidFill>
              </a:rPr>
              <a:t>و</a:t>
            </a:r>
            <a:r>
              <a:rPr lang="ar-SA" dirty="0" smtClean="0">
                <a:solidFill>
                  <a:srgbClr val="7030A0"/>
                </a:solidFill>
              </a:rPr>
              <a:t> الكافية لسد احتياجات تعليم ذوي الاحتياجات الخاصة .</a:t>
            </a:r>
          </a:p>
          <a:p>
            <a:pPr algn="r">
              <a:buNone/>
            </a:pPr>
            <a:r>
              <a:rPr lang="ar-SA" dirty="0" smtClean="0">
                <a:solidFill>
                  <a:srgbClr val="7030A0"/>
                </a:solidFill>
              </a:rPr>
              <a:t>5/المنافسة على السلطة .</a:t>
            </a:r>
          </a:p>
          <a:p>
            <a:pPr algn="r">
              <a:buNone/>
            </a:pPr>
            <a:r>
              <a:rPr lang="ar-SA" dirty="0" smtClean="0">
                <a:solidFill>
                  <a:srgbClr val="7030A0"/>
                </a:solidFill>
              </a:rPr>
              <a:t>6/الآثار الناتجة عن الفقر في دول العالم الثالث .</a:t>
            </a:r>
          </a:p>
          <a:p>
            <a:pPr algn="r">
              <a:buNone/>
            </a:pPr>
            <a:r>
              <a:rPr lang="ar-SA" dirty="0" smtClean="0">
                <a:solidFill>
                  <a:srgbClr val="7030A0"/>
                </a:solidFill>
              </a:rPr>
              <a:t>7/ انخفاض نسبة ميزانية التعليم الخاص مقارنة بالنسبة المخصصة للتعليم العام .</a:t>
            </a:r>
            <a:endParaRPr lang="ar-SA" dirty="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C00000"/>
                </a:solidFill>
              </a:rPr>
              <a:t>أهداف التخطيط التعليمي في مجال تعليم ذوي الاحتياجات الخاصة :</a:t>
            </a:r>
            <a:endParaRPr lang="ar-SA" dirty="0">
              <a:solidFill>
                <a:srgbClr val="C00000"/>
              </a:solidFill>
            </a:endParaRPr>
          </a:p>
        </p:txBody>
      </p:sp>
      <p:sp>
        <p:nvSpPr>
          <p:cNvPr id="3" name="عنصر نائب للمحتوى 2"/>
          <p:cNvSpPr>
            <a:spLocks noGrp="1"/>
          </p:cNvSpPr>
          <p:nvPr>
            <p:ph idx="1"/>
          </p:nvPr>
        </p:nvSpPr>
        <p:spPr/>
        <p:txBody>
          <a:bodyPr/>
          <a:lstStyle/>
          <a:p>
            <a:pPr marL="514350" indent="-514350" algn="r">
              <a:buNone/>
            </a:pPr>
            <a:r>
              <a:rPr lang="ar-SA" dirty="0" smtClean="0">
                <a:solidFill>
                  <a:srgbClr val="002060"/>
                </a:solidFill>
              </a:rPr>
              <a:t>1/إعداد المواطنين بغض النظر عن إعاقتهم .</a:t>
            </a:r>
          </a:p>
          <a:p>
            <a:pPr marL="514350" indent="-514350" algn="r">
              <a:buNone/>
            </a:pPr>
            <a:r>
              <a:rPr lang="ar-SA" dirty="0" smtClean="0">
                <a:solidFill>
                  <a:srgbClr val="002060"/>
                </a:solidFill>
              </a:rPr>
              <a:t>2/الاستثمار الأمثل لمختلف القوى </a:t>
            </a:r>
            <a:r>
              <a:rPr lang="ar-SA" dirty="0" err="1" smtClean="0">
                <a:solidFill>
                  <a:srgbClr val="002060"/>
                </a:solidFill>
              </a:rPr>
              <a:t>و</a:t>
            </a:r>
            <a:r>
              <a:rPr lang="ar-SA" dirty="0" smtClean="0">
                <a:solidFill>
                  <a:srgbClr val="002060"/>
                </a:solidFill>
              </a:rPr>
              <a:t> الموارد المادية </a:t>
            </a:r>
            <a:r>
              <a:rPr lang="ar-SA" dirty="0" err="1" smtClean="0">
                <a:solidFill>
                  <a:srgbClr val="002060"/>
                </a:solidFill>
              </a:rPr>
              <a:t>و</a:t>
            </a:r>
            <a:r>
              <a:rPr lang="ar-SA" dirty="0" smtClean="0">
                <a:solidFill>
                  <a:srgbClr val="002060"/>
                </a:solidFill>
              </a:rPr>
              <a:t> البشرية في المجتمع .</a:t>
            </a:r>
          </a:p>
          <a:p>
            <a:pPr marL="514350" indent="-514350" algn="r">
              <a:buNone/>
            </a:pPr>
            <a:r>
              <a:rPr lang="ar-SA" dirty="0" smtClean="0">
                <a:solidFill>
                  <a:srgbClr val="002060"/>
                </a:solidFill>
              </a:rPr>
              <a:t>3/إتاحة الفرصة للمواطنين من ذوي الاحتياجات الخاصة </a:t>
            </a:r>
          </a:p>
          <a:p>
            <a:pPr marL="514350" indent="-514350" algn="r">
              <a:buNone/>
            </a:pPr>
            <a:r>
              <a:rPr lang="ar-SA" dirty="0" smtClean="0">
                <a:solidFill>
                  <a:srgbClr val="002060"/>
                </a:solidFill>
              </a:rPr>
              <a:t>للحصول على قدر أساسي من التعليم .</a:t>
            </a:r>
          </a:p>
          <a:p>
            <a:pPr marL="514350" indent="-514350" algn="r">
              <a:buNone/>
            </a:pPr>
            <a:r>
              <a:rPr lang="ar-SA" dirty="0" smtClean="0">
                <a:solidFill>
                  <a:srgbClr val="002060"/>
                </a:solidFill>
              </a:rPr>
              <a:t>4/تنمية مشاعر المعاق نحو الانتماء </a:t>
            </a:r>
            <a:r>
              <a:rPr lang="ar-SA" dirty="0" err="1" smtClean="0">
                <a:solidFill>
                  <a:srgbClr val="002060"/>
                </a:solidFill>
              </a:rPr>
              <a:t>و</a:t>
            </a:r>
            <a:r>
              <a:rPr lang="ar-SA" dirty="0" smtClean="0">
                <a:solidFill>
                  <a:srgbClr val="002060"/>
                </a:solidFill>
              </a:rPr>
              <a:t> الاعتزاز بالوطن.</a:t>
            </a:r>
            <a:endParaRPr lang="ar-SA" dirty="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r">
              <a:buNone/>
            </a:pPr>
            <a:r>
              <a:rPr lang="ar-SA" dirty="0" smtClean="0">
                <a:solidFill>
                  <a:srgbClr val="002060"/>
                </a:solidFill>
              </a:rPr>
              <a:t>5/تشجيع مبدأ تكافؤ الفرص مع تشجيعهم بذل الجهد </a:t>
            </a:r>
          </a:p>
          <a:p>
            <a:pPr algn="r">
              <a:buNone/>
            </a:pPr>
            <a:r>
              <a:rPr lang="ar-SA" dirty="0" smtClean="0">
                <a:solidFill>
                  <a:srgbClr val="002060"/>
                </a:solidFill>
              </a:rPr>
              <a:t>و الابتكار .</a:t>
            </a:r>
          </a:p>
          <a:p>
            <a:pPr algn="r">
              <a:buNone/>
            </a:pPr>
            <a:r>
              <a:rPr lang="ar-SA" dirty="0" smtClean="0">
                <a:solidFill>
                  <a:srgbClr val="002060"/>
                </a:solidFill>
              </a:rPr>
              <a:t> 6/ تحويل المعاق من طاقة معطلة يعتمد على غيره إلى     طاقة منتجة بقدر ما تسمح </a:t>
            </a:r>
            <a:r>
              <a:rPr lang="ar-SA" dirty="0" err="1" smtClean="0">
                <a:solidFill>
                  <a:srgbClr val="002060"/>
                </a:solidFill>
              </a:rPr>
              <a:t>به</a:t>
            </a:r>
            <a:r>
              <a:rPr lang="ar-SA" dirty="0" smtClean="0">
                <a:solidFill>
                  <a:srgbClr val="002060"/>
                </a:solidFill>
              </a:rPr>
              <a:t> قدراته </a:t>
            </a:r>
            <a:r>
              <a:rPr lang="ar-SA" dirty="0" err="1" smtClean="0">
                <a:solidFill>
                  <a:srgbClr val="002060"/>
                </a:solidFill>
              </a:rPr>
              <a:t>و</a:t>
            </a:r>
            <a:r>
              <a:rPr lang="ar-SA" dirty="0" smtClean="0">
                <a:solidFill>
                  <a:srgbClr val="002060"/>
                </a:solidFill>
              </a:rPr>
              <a:t> إمكاناته .</a:t>
            </a:r>
          </a:p>
          <a:p>
            <a:pPr algn="r">
              <a:buNone/>
            </a:pPr>
            <a:r>
              <a:rPr lang="ar-SA" dirty="0" smtClean="0">
                <a:solidFill>
                  <a:srgbClr val="002060"/>
                </a:solidFill>
              </a:rPr>
              <a:t>7/تأكيد مبدأ المساواة </a:t>
            </a:r>
            <a:r>
              <a:rPr lang="ar-SA" dirty="0" err="1" smtClean="0">
                <a:solidFill>
                  <a:srgbClr val="002060"/>
                </a:solidFill>
              </a:rPr>
              <a:t>و</a:t>
            </a:r>
            <a:r>
              <a:rPr lang="ar-SA" dirty="0" smtClean="0">
                <a:solidFill>
                  <a:srgbClr val="002060"/>
                </a:solidFill>
              </a:rPr>
              <a:t> تكافؤ الفرص لجميع أفراد المجتمع</a:t>
            </a:r>
          </a:p>
          <a:p>
            <a:pPr algn="r">
              <a:buNone/>
            </a:pPr>
            <a:r>
              <a:rPr lang="ar-SA" dirty="0" smtClean="0">
                <a:solidFill>
                  <a:srgbClr val="002060"/>
                </a:solidFill>
              </a:rPr>
              <a:t>بغض النظر عن إعاقتهم فالتعليم حق لكل مواطن داخل </a:t>
            </a:r>
          </a:p>
          <a:p>
            <a:pPr algn="r">
              <a:buNone/>
            </a:pPr>
            <a:r>
              <a:rPr lang="ar-SA" dirty="0" smtClean="0">
                <a:solidFill>
                  <a:srgbClr val="002060"/>
                </a:solidFill>
              </a:rPr>
              <a:t>المجتمع .</a:t>
            </a:r>
            <a:endParaRPr lang="ar-SA" dirty="0">
              <a:solidFill>
                <a:srgbClr val="002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chemeClr val="accent6">
                    <a:lumMod val="50000"/>
                  </a:schemeClr>
                </a:solidFill>
              </a:rPr>
              <a:t>إستراتيجية التخطيط التعليمي لذوي الاحتياجات الخاصة :</a:t>
            </a:r>
            <a:endParaRPr lang="ar-SA" dirty="0">
              <a:solidFill>
                <a:schemeClr val="accent6">
                  <a:lumMod val="50000"/>
                </a:schemeClr>
              </a:solidFill>
            </a:endParaRPr>
          </a:p>
        </p:txBody>
      </p:sp>
      <p:sp>
        <p:nvSpPr>
          <p:cNvPr id="3" name="عنصر نائب للمحتوى 2"/>
          <p:cNvSpPr>
            <a:spLocks noGrp="1"/>
          </p:cNvSpPr>
          <p:nvPr>
            <p:ph idx="1"/>
          </p:nvPr>
        </p:nvSpPr>
        <p:spPr>
          <a:xfrm>
            <a:off x="457200" y="1600200"/>
            <a:ext cx="8229600" cy="4900634"/>
          </a:xfrm>
        </p:spPr>
        <p:txBody>
          <a:bodyPr/>
          <a:lstStyle/>
          <a:p>
            <a:pPr algn="r">
              <a:buNone/>
            </a:pPr>
            <a:r>
              <a:rPr lang="ar-SA" dirty="0" smtClean="0">
                <a:solidFill>
                  <a:schemeClr val="accent4">
                    <a:lumMod val="75000"/>
                  </a:schemeClr>
                </a:solidFill>
              </a:rPr>
              <a:t>1/تحديد رؤية واضحة عن تعليم </a:t>
            </a:r>
            <a:r>
              <a:rPr lang="ar-SA" dirty="0" err="1" smtClean="0">
                <a:solidFill>
                  <a:schemeClr val="accent4">
                    <a:lumMod val="75000"/>
                  </a:schemeClr>
                </a:solidFill>
              </a:rPr>
              <a:t>و</a:t>
            </a:r>
            <a:r>
              <a:rPr lang="ar-SA" dirty="0" smtClean="0">
                <a:solidFill>
                  <a:schemeClr val="accent4">
                    <a:lumMod val="75000"/>
                  </a:schemeClr>
                </a:solidFill>
              </a:rPr>
              <a:t> رعاية ذوي الاحتياجات الخاصة .</a:t>
            </a:r>
          </a:p>
          <a:p>
            <a:pPr algn="r">
              <a:buNone/>
            </a:pPr>
            <a:r>
              <a:rPr lang="ar-SA" dirty="0" smtClean="0">
                <a:solidFill>
                  <a:schemeClr val="accent4">
                    <a:lumMod val="75000"/>
                  </a:schemeClr>
                </a:solidFill>
              </a:rPr>
              <a:t>2/تحليل حالة الإدارات العامة لتربية الخاصة من حيث </a:t>
            </a:r>
          </a:p>
          <a:p>
            <a:pPr algn="r">
              <a:buNone/>
            </a:pPr>
            <a:r>
              <a:rPr lang="ar-SA" dirty="0" smtClean="0">
                <a:solidFill>
                  <a:schemeClr val="accent4">
                    <a:lumMod val="75000"/>
                  </a:schemeClr>
                </a:solidFill>
              </a:rPr>
              <a:t>نوع الخدمة التعليمية .</a:t>
            </a:r>
          </a:p>
          <a:p>
            <a:pPr algn="r">
              <a:buNone/>
            </a:pPr>
            <a:r>
              <a:rPr lang="ar-SA" dirty="0" smtClean="0">
                <a:solidFill>
                  <a:schemeClr val="accent4">
                    <a:lumMod val="75000"/>
                  </a:schemeClr>
                </a:solidFill>
              </a:rPr>
              <a:t>3/تحديد أعداد ذوي الاحتياجات الخاصة </a:t>
            </a:r>
            <a:r>
              <a:rPr lang="ar-SA" dirty="0" err="1" smtClean="0">
                <a:solidFill>
                  <a:schemeClr val="accent4">
                    <a:lumMod val="75000"/>
                  </a:schemeClr>
                </a:solidFill>
              </a:rPr>
              <a:t>و</a:t>
            </a:r>
            <a:r>
              <a:rPr lang="ar-SA" dirty="0" smtClean="0">
                <a:solidFill>
                  <a:schemeClr val="accent4">
                    <a:lumMod val="75000"/>
                  </a:schemeClr>
                </a:solidFill>
              </a:rPr>
              <a:t> فئاتها بدقة .</a:t>
            </a:r>
          </a:p>
          <a:p>
            <a:pPr algn="r">
              <a:buNone/>
            </a:pPr>
            <a:r>
              <a:rPr lang="ar-SA" dirty="0" smtClean="0">
                <a:solidFill>
                  <a:schemeClr val="accent4">
                    <a:lumMod val="75000"/>
                  </a:schemeClr>
                </a:solidFill>
              </a:rPr>
              <a:t>4/المطابقة بين الخطوة الثانية </a:t>
            </a:r>
            <a:r>
              <a:rPr lang="ar-SA" dirty="0" err="1" smtClean="0">
                <a:solidFill>
                  <a:schemeClr val="accent4">
                    <a:lumMod val="75000"/>
                  </a:schemeClr>
                </a:solidFill>
              </a:rPr>
              <a:t>و</a:t>
            </a:r>
            <a:r>
              <a:rPr lang="ar-SA" dirty="0" smtClean="0">
                <a:solidFill>
                  <a:schemeClr val="accent4">
                    <a:lumMod val="75000"/>
                  </a:schemeClr>
                </a:solidFill>
              </a:rPr>
              <a:t> الثالثة مع مراعاة الخطوة الأولى ،أي تحديد الاحتياجات الفعلية من خلال الموازنة بين ما هو موجود في الواقع </a:t>
            </a:r>
            <a:r>
              <a:rPr lang="ar-SA" dirty="0" err="1" smtClean="0">
                <a:solidFill>
                  <a:schemeClr val="accent4">
                    <a:lumMod val="75000"/>
                  </a:schemeClr>
                </a:solidFill>
              </a:rPr>
              <a:t>و</a:t>
            </a:r>
            <a:r>
              <a:rPr lang="ar-SA" dirty="0" smtClean="0">
                <a:solidFill>
                  <a:schemeClr val="accent4">
                    <a:lumMod val="75000"/>
                  </a:schemeClr>
                </a:solidFill>
              </a:rPr>
              <a:t> ما هو مطلوب لتحقيق الاستيعاب الكامل لذوي الاحتياجات الخاصة</a:t>
            </a:r>
            <a:endParaRPr lang="ar-SA"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357166"/>
            <a:ext cx="8229600" cy="6143668"/>
          </a:xfrm>
        </p:spPr>
        <p:txBody>
          <a:bodyPr/>
          <a:lstStyle/>
          <a:p>
            <a:pPr algn="r">
              <a:buNone/>
            </a:pPr>
            <a:r>
              <a:rPr lang="ar-SA" dirty="0" smtClean="0">
                <a:solidFill>
                  <a:schemeClr val="accent4">
                    <a:lumMod val="75000"/>
                  </a:schemeClr>
                </a:solidFill>
              </a:rPr>
              <a:t>.</a:t>
            </a:r>
          </a:p>
          <a:p>
            <a:pPr algn="r">
              <a:buNone/>
            </a:pPr>
            <a:r>
              <a:rPr lang="ar-SA" dirty="0" smtClean="0">
                <a:solidFill>
                  <a:schemeClr val="accent4">
                    <a:lumMod val="75000"/>
                  </a:schemeClr>
                </a:solidFill>
              </a:rPr>
              <a:t>5/تحديد الموارد المادية </a:t>
            </a:r>
            <a:r>
              <a:rPr lang="ar-SA" dirty="0" err="1" smtClean="0">
                <a:solidFill>
                  <a:schemeClr val="accent4">
                    <a:lumMod val="75000"/>
                  </a:schemeClr>
                </a:solidFill>
              </a:rPr>
              <a:t>و</a:t>
            </a:r>
            <a:r>
              <a:rPr lang="ar-SA" dirty="0" smtClean="0">
                <a:solidFill>
                  <a:schemeClr val="accent4">
                    <a:lumMod val="75000"/>
                  </a:schemeClr>
                </a:solidFill>
              </a:rPr>
              <a:t> البشرية اللازمة لتنفيذ الخطط التعليمة .</a:t>
            </a:r>
          </a:p>
          <a:p>
            <a:pPr algn="r">
              <a:buNone/>
            </a:pPr>
            <a:r>
              <a:rPr lang="ar-SA" dirty="0" smtClean="0">
                <a:solidFill>
                  <a:schemeClr val="accent4">
                    <a:lumMod val="75000"/>
                  </a:schemeClr>
                </a:solidFill>
              </a:rPr>
              <a:t>6/تحديد التكلفة الاقتصادية للخطة .</a:t>
            </a:r>
          </a:p>
          <a:p>
            <a:pPr algn="r">
              <a:buNone/>
            </a:pPr>
            <a:r>
              <a:rPr lang="ar-SA" dirty="0" smtClean="0">
                <a:solidFill>
                  <a:schemeClr val="accent4">
                    <a:lumMod val="75000"/>
                  </a:schemeClr>
                </a:solidFill>
              </a:rPr>
              <a:t>7/تحديد أولويات الخطة .</a:t>
            </a:r>
          </a:p>
          <a:p>
            <a:pPr algn="r">
              <a:buNone/>
            </a:pPr>
            <a:r>
              <a:rPr lang="ar-SA" dirty="0" smtClean="0">
                <a:solidFill>
                  <a:schemeClr val="accent4">
                    <a:lumMod val="75000"/>
                  </a:schemeClr>
                </a:solidFill>
              </a:rPr>
              <a:t>8/ البدء الفترة الزمنية اللازمة لتنفيذ كل خطة تحديدا دقيقا </a:t>
            </a:r>
          </a:p>
          <a:p>
            <a:pPr algn="r">
              <a:buNone/>
            </a:pPr>
            <a:r>
              <a:rPr lang="ar-SA" dirty="0" smtClean="0">
                <a:solidFill>
                  <a:schemeClr val="accent4">
                    <a:lumMod val="75000"/>
                  </a:schemeClr>
                </a:solidFill>
              </a:rPr>
              <a:t>9/البدء في تنفيذ الخطة مع ضرورة الاهتمام بعملية المتابعة </a:t>
            </a:r>
            <a:r>
              <a:rPr lang="ar-SA" dirty="0" err="1" smtClean="0">
                <a:solidFill>
                  <a:schemeClr val="accent4">
                    <a:lumMod val="75000"/>
                  </a:schemeClr>
                </a:solidFill>
              </a:rPr>
              <a:t>و</a:t>
            </a:r>
            <a:r>
              <a:rPr lang="ar-SA" dirty="0" smtClean="0">
                <a:solidFill>
                  <a:schemeClr val="accent4">
                    <a:lumMod val="75000"/>
                  </a:schemeClr>
                </a:solidFill>
              </a:rPr>
              <a:t> التقويم المستمر </a:t>
            </a:r>
            <a:r>
              <a:rPr lang="ar-SA" dirty="0" smtClean="0"/>
              <a:t>.</a:t>
            </a: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0"/>
            <a:ext cx="8316416" cy="1069514"/>
          </a:xfrm>
        </p:spPr>
        <p:txBody>
          <a:bodyPr>
            <a:normAutofit/>
          </a:bodyPr>
          <a:lstStyle/>
          <a:p>
            <a:r>
              <a:rPr lang="ar-SA" altLang="ko-KR" sz="3600" b="1" dirty="0" smtClean="0">
                <a:solidFill>
                  <a:schemeClr val="tx1">
                    <a:lumMod val="75000"/>
                    <a:lumOff val="25000"/>
                  </a:schemeClr>
                </a:solidFill>
                <a:latin typeface="Arial" pitchFamily="34" charset="0"/>
                <a:ea typeface="Arial Unicode MS" pitchFamily="50" charset="-127"/>
                <a:cs typeface="Arial" pitchFamily="34" charset="0"/>
              </a:rPr>
              <a:t>المقدمة:</a:t>
            </a:r>
            <a:endParaRPr lang="ko-KR" altLang="en-US" sz="3600" b="1" dirty="0">
              <a:solidFill>
                <a:schemeClr val="tx1">
                  <a:lumMod val="75000"/>
                  <a:lumOff val="25000"/>
                </a:schemeClr>
              </a:solidFill>
              <a:latin typeface="Arial" pitchFamily="34" charset="0"/>
              <a:ea typeface="Arial Unicode MS" pitchFamily="50" charset="-127"/>
              <a:cs typeface="Arial" pitchFamily="34" charset="0"/>
            </a:endParaRPr>
          </a:p>
        </p:txBody>
      </p:sp>
      <p:sp>
        <p:nvSpPr>
          <p:cNvPr id="3" name="Content Placeholder 2"/>
          <p:cNvSpPr>
            <a:spLocks noGrp="1"/>
          </p:cNvSpPr>
          <p:nvPr>
            <p:ph idx="1"/>
          </p:nvPr>
        </p:nvSpPr>
        <p:spPr>
          <a:xfrm>
            <a:off x="1905000" y="1676400"/>
            <a:ext cx="6779096" cy="4944612"/>
          </a:xfrm>
        </p:spPr>
        <p:txBody>
          <a:bodyPr>
            <a:normAutofit/>
          </a:bodyPr>
          <a:lstStyle/>
          <a:p>
            <a:pPr algn="r" rtl="1"/>
            <a:r>
              <a:rPr lang="ar-SA" altLang="ko-KR" sz="2000" b="1" dirty="0" smtClean="0">
                <a:solidFill>
                  <a:schemeClr val="bg1">
                    <a:lumMod val="65000"/>
                  </a:schemeClr>
                </a:solidFill>
                <a:latin typeface="Arial" pitchFamily="34" charset="0"/>
                <a:cs typeface="Arial" pitchFamily="34" charset="0"/>
              </a:rPr>
              <a:t>يعتبر التخطيط اول واهم عنصر من عناصر الادارة والاشراف التربوي في مجال تعليم ورعاية وتربية ذوي الاحتياجات الخاصة.</a:t>
            </a:r>
          </a:p>
          <a:p>
            <a:pPr algn="r" rtl="1"/>
            <a:r>
              <a:rPr lang="ar-SA" altLang="ko-KR" sz="2000" b="1" dirty="0" smtClean="0">
                <a:solidFill>
                  <a:schemeClr val="bg1">
                    <a:lumMod val="65000"/>
                  </a:schemeClr>
                </a:solidFill>
                <a:latin typeface="Arial" pitchFamily="34" charset="0"/>
                <a:cs typeface="Arial" pitchFamily="34" charset="0"/>
              </a:rPr>
              <a:t>التخطيط التعليمي يحدد ما يجب عمله في ضوء الأهداف المراد تحقيقها وفي ظل الامكانات </a:t>
            </a:r>
            <a:r>
              <a:rPr lang="ar-SA" altLang="ko-KR" sz="2000" b="1" dirty="0" err="1" smtClean="0">
                <a:solidFill>
                  <a:schemeClr val="bg1">
                    <a:lumMod val="65000"/>
                  </a:schemeClr>
                </a:solidFill>
                <a:latin typeface="Arial" pitchFamily="34" charset="0"/>
                <a:cs typeface="Arial" pitchFamily="34" charset="0"/>
              </a:rPr>
              <a:t>المتاحه</a:t>
            </a:r>
            <a:r>
              <a:rPr lang="ar-SA" altLang="ko-KR" sz="2000" b="1" dirty="0" smtClean="0">
                <a:solidFill>
                  <a:schemeClr val="bg1">
                    <a:lumMod val="65000"/>
                  </a:schemeClr>
                </a:solidFill>
                <a:latin typeface="Arial" pitchFamily="34" charset="0"/>
                <a:cs typeface="Arial" pitchFamily="34" charset="0"/>
              </a:rPr>
              <a:t> بأقل تكلفة وأقصر وقت ممكن.</a:t>
            </a:r>
          </a:p>
          <a:p>
            <a:pPr algn="r">
              <a:buNone/>
            </a:pPr>
            <a:endParaRPr lang="ar-SA" altLang="ko-KR" sz="2000" b="1" dirty="0" smtClean="0">
              <a:solidFill>
                <a:schemeClr val="bg1">
                  <a:lumMod val="65000"/>
                </a:schemeClr>
              </a:solidFill>
              <a:latin typeface="Arial" pitchFamily="34" charset="0"/>
              <a:cs typeface="Arial" pitchFamily="34" charset="0"/>
            </a:endParaRPr>
          </a:p>
        </p:txBody>
      </p:sp>
      <p:pic>
        <p:nvPicPr>
          <p:cNvPr id="4" name="Picture 3" descr="51c5a987-b80e-40c4-9947-e5231084934f.png"/>
          <p:cNvPicPr>
            <a:picLocks noChangeAspect="1"/>
          </p:cNvPicPr>
          <p:nvPr/>
        </p:nvPicPr>
        <p:blipFill>
          <a:blip r:embed="rId2"/>
          <a:stretch>
            <a:fillRect/>
          </a:stretch>
        </p:blipFill>
        <p:spPr>
          <a:xfrm>
            <a:off x="2667000" y="4876800"/>
            <a:ext cx="4313148" cy="1426081"/>
          </a:xfrm>
          <a:prstGeom prst="rect">
            <a:avLst/>
          </a:prstGeom>
        </p:spPr>
      </p:pic>
    </p:spTree>
    <p:extLst>
      <p:ext uri="{BB962C8B-B14F-4D97-AF65-F5344CB8AC3E}">
        <p14:creationId xmlns:p14="http://schemas.microsoft.com/office/powerpoint/2010/main" val="891763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404664"/>
            <a:ext cx="8229600" cy="648072"/>
          </a:xfrm>
        </p:spPr>
        <p:txBody>
          <a:bodyPr>
            <a:noAutofit/>
          </a:bodyPr>
          <a:lstStyle/>
          <a:p>
            <a:r>
              <a:rPr lang="ar-SA" sz="3600" b="1" dirty="0">
                <a:solidFill>
                  <a:srgbClr val="7030A0"/>
                </a:solidFill>
              </a:rPr>
              <a:t>مراحل التخطيط التعليمي لذوي الاحتياجات الخاصة :</a:t>
            </a:r>
            <a:r>
              <a:rPr lang="en-US" sz="3600" b="1" dirty="0">
                <a:solidFill>
                  <a:srgbClr val="7030A0"/>
                </a:solidFill>
              </a:rPr>
              <a:t/>
            </a:r>
            <a:br>
              <a:rPr lang="en-US" sz="3600" b="1" dirty="0">
                <a:solidFill>
                  <a:srgbClr val="7030A0"/>
                </a:solidFill>
              </a:rPr>
            </a:br>
            <a:endParaRPr lang="ar-SA" sz="3600" b="1" dirty="0">
              <a:solidFill>
                <a:srgbClr val="7030A0"/>
              </a:solidFill>
            </a:endParaRPr>
          </a:p>
        </p:txBody>
      </p:sp>
      <p:sp>
        <p:nvSpPr>
          <p:cNvPr id="3" name="عنصر نائب للمحتوى 2"/>
          <p:cNvSpPr>
            <a:spLocks noGrp="1"/>
          </p:cNvSpPr>
          <p:nvPr>
            <p:ph idx="1"/>
          </p:nvPr>
        </p:nvSpPr>
        <p:spPr>
          <a:xfrm>
            <a:off x="479884" y="980729"/>
            <a:ext cx="8229600" cy="792088"/>
          </a:xfrm>
        </p:spPr>
        <p:txBody>
          <a:bodyPr>
            <a:normAutofit fontScale="85000" lnSpcReduction="20000"/>
          </a:bodyPr>
          <a:lstStyle/>
          <a:p>
            <a:pPr algn="r" rtl="1"/>
            <a:r>
              <a:rPr lang="ar-SA" sz="3000" b="1" dirty="0">
                <a:solidFill>
                  <a:schemeClr val="accent2">
                    <a:lumMod val="50000"/>
                  </a:schemeClr>
                </a:solidFill>
              </a:rPr>
              <a:t>أولا / مرحلة أعداد الخطة التعليمية :</a:t>
            </a:r>
            <a:endParaRPr lang="en-US" sz="3000" b="1" dirty="0">
              <a:solidFill>
                <a:schemeClr val="accent2">
                  <a:lumMod val="50000"/>
                </a:schemeClr>
              </a:solidFill>
            </a:endParaRPr>
          </a:p>
          <a:p>
            <a:pPr marL="0" indent="0" algn="r" rtl="1">
              <a:buNone/>
            </a:pPr>
            <a:r>
              <a:rPr lang="ar-SA" sz="2800" dirty="0"/>
              <a:t>وتتضمن هذه المرحلة إلى خطوات اساسية هي </a:t>
            </a:r>
            <a:r>
              <a:rPr lang="ar-SA" sz="2800" dirty="0" smtClean="0"/>
              <a:t>:</a:t>
            </a:r>
          </a:p>
        </p:txBody>
      </p:sp>
      <p:sp>
        <p:nvSpPr>
          <p:cNvPr id="4" name="مربع نص 3"/>
          <p:cNvSpPr txBox="1"/>
          <p:nvPr/>
        </p:nvSpPr>
        <p:spPr>
          <a:xfrm>
            <a:off x="6012159" y="1700808"/>
            <a:ext cx="2708139" cy="800219"/>
          </a:xfrm>
          <a:prstGeom prst="rect">
            <a:avLst/>
          </a:prstGeom>
          <a:noFill/>
        </p:spPr>
        <p:txBody>
          <a:bodyPr wrap="square" rtlCol="1">
            <a:spAutoFit/>
          </a:bodyPr>
          <a:lstStyle/>
          <a:p>
            <a:pPr algn="r"/>
            <a:r>
              <a:rPr lang="ar-SA" sz="2800" b="1" dirty="0" smtClean="0">
                <a:solidFill>
                  <a:srgbClr val="7030A0"/>
                </a:solidFill>
              </a:rPr>
              <a:t>1- تحديد الأهداف :</a:t>
            </a:r>
          </a:p>
          <a:p>
            <a:endParaRPr lang="ar-SA" dirty="0"/>
          </a:p>
        </p:txBody>
      </p:sp>
      <p:sp>
        <p:nvSpPr>
          <p:cNvPr id="5" name="مربع نص 4"/>
          <p:cNvSpPr txBox="1"/>
          <p:nvPr/>
        </p:nvSpPr>
        <p:spPr>
          <a:xfrm>
            <a:off x="2372344" y="2276872"/>
            <a:ext cx="6375684" cy="1569660"/>
          </a:xfrm>
          <a:prstGeom prst="rect">
            <a:avLst/>
          </a:prstGeom>
          <a:noFill/>
        </p:spPr>
        <p:txBody>
          <a:bodyPr wrap="square" rtlCol="1">
            <a:spAutoFit/>
          </a:bodyPr>
          <a:lstStyle/>
          <a:p>
            <a:pPr algn="r" rtl="1"/>
            <a:r>
              <a:rPr lang="ar-SA" sz="2400" dirty="0">
                <a:solidFill>
                  <a:srgbClr val="00B0F0"/>
                </a:solidFill>
              </a:rPr>
              <a:t>وترجع أهمية تحديد الأهداف كأحد الخطوات الأساسية في مرحلة الأعداد نظرا لأنها </a:t>
            </a:r>
            <a:r>
              <a:rPr lang="ar-SA" sz="2400" dirty="0" smtClean="0">
                <a:solidFill>
                  <a:srgbClr val="00B0F0"/>
                </a:solidFill>
              </a:rPr>
              <a:t>:</a:t>
            </a:r>
            <a:endParaRPr lang="en-US" sz="2400" b="1" dirty="0">
              <a:solidFill>
                <a:schemeClr val="tx1">
                  <a:lumMod val="95000"/>
                  <a:lumOff val="5000"/>
                </a:schemeClr>
              </a:solidFill>
            </a:endParaRPr>
          </a:p>
          <a:p>
            <a:pPr marL="285750" lvl="0" indent="-285750" algn="r" rtl="1">
              <a:buFont typeface="Arial" pitchFamily="34" charset="0"/>
              <a:buChar char="•"/>
            </a:pPr>
            <a:r>
              <a:rPr lang="ar-SA" sz="2400" b="1" dirty="0">
                <a:solidFill>
                  <a:schemeClr val="tx1">
                    <a:lumMod val="95000"/>
                    <a:lumOff val="5000"/>
                  </a:schemeClr>
                </a:solidFill>
              </a:rPr>
              <a:t>تساعد في توجيه كافة الجهود نحو تحقيقها .</a:t>
            </a:r>
            <a:endParaRPr lang="en-US" sz="2400" b="1" dirty="0">
              <a:solidFill>
                <a:schemeClr val="tx1">
                  <a:lumMod val="95000"/>
                  <a:lumOff val="5000"/>
                </a:schemeClr>
              </a:solidFill>
            </a:endParaRPr>
          </a:p>
          <a:p>
            <a:pPr marL="285750" lvl="0" indent="-285750" algn="r" rtl="1">
              <a:buFont typeface="Arial" pitchFamily="34" charset="0"/>
              <a:buChar char="•"/>
            </a:pPr>
            <a:r>
              <a:rPr lang="ar-SA" sz="2400" b="1" dirty="0">
                <a:solidFill>
                  <a:schemeClr val="tx1">
                    <a:lumMod val="95000"/>
                    <a:lumOff val="5000"/>
                  </a:schemeClr>
                </a:solidFill>
              </a:rPr>
              <a:t>تساعد في التعرف على ما تم تحقيقه و مالم يتم </a:t>
            </a:r>
            <a:r>
              <a:rPr lang="ar-SA" sz="2400" b="1" dirty="0" smtClean="0">
                <a:solidFill>
                  <a:schemeClr val="tx1">
                    <a:lumMod val="95000"/>
                    <a:lumOff val="5000"/>
                  </a:schemeClr>
                </a:solidFill>
              </a:rPr>
              <a:t>تنفيذه.</a:t>
            </a:r>
          </a:p>
        </p:txBody>
      </p:sp>
      <p:sp>
        <p:nvSpPr>
          <p:cNvPr id="6" name="مربع نص 5"/>
          <p:cNvSpPr txBox="1"/>
          <p:nvPr/>
        </p:nvSpPr>
        <p:spPr>
          <a:xfrm>
            <a:off x="1547664" y="3977369"/>
            <a:ext cx="7344816" cy="2893100"/>
          </a:xfrm>
          <a:prstGeom prst="rect">
            <a:avLst/>
          </a:prstGeom>
          <a:noFill/>
        </p:spPr>
        <p:txBody>
          <a:bodyPr wrap="square" rtlCol="1">
            <a:spAutoFit/>
          </a:bodyPr>
          <a:lstStyle/>
          <a:p>
            <a:pPr algn="r" rtl="1"/>
            <a:r>
              <a:rPr lang="ar-SA" sz="2400" dirty="0">
                <a:solidFill>
                  <a:srgbClr val="00B0F0"/>
                </a:solidFill>
              </a:rPr>
              <a:t>ويجب عند وضع الاهداف التعليمية في مجال تعليم ورعاية ذوي الاحتياجات الخاصة مراعاة بعض الاعتبارات :</a:t>
            </a:r>
          </a:p>
          <a:p>
            <a:pPr algn="r" rtl="1"/>
            <a:endParaRPr lang="en-US" sz="2000" b="1" dirty="0"/>
          </a:p>
          <a:p>
            <a:pPr marL="342900" lvl="0" indent="-342900" algn="r" rtl="1">
              <a:buFont typeface="Arial" pitchFamily="34" charset="0"/>
              <a:buChar char="•"/>
            </a:pPr>
            <a:r>
              <a:rPr lang="ar-SA" sz="2400" b="1" dirty="0"/>
              <a:t>أن تكون الاهداف واضحه وتتسم بالتحديد الدقيق.</a:t>
            </a:r>
            <a:endParaRPr lang="en-US" sz="2400" b="1" dirty="0"/>
          </a:p>
          <a:p>
            <a:pPr marL="342900" lvl="0" indent="-342900" algn="r" rtl="1">
              <a:buFont typeface="Arial" pitchFamily="34" charset="0"/>
              <a:buChar char="•"/>
            </a:pPr>
            <a:r>
              <a:rPr lang="ar-SA" sz="2400" b="1" dirty="0"/>
              <a:t>أن تكون الأهداف واقعية يمكن تحقيقها .</a:t>
            </a:r>
            <a:endParaRPr lang="en-US" sz="2400" b="1" dirty="0"/>
          </a:p>
          <a:p>
            <a:pPr marL="342900" lvl="0" indent="-342900" algn="r" rtl="1">
              <a:buFont typeface="Arial" pitchFamily="34" charset="0"/>
              <a:buChar char="•"/>
            </a:pPr>
            <a:r>
              <a:rPr lang="ar-SA" sz="2400" b="1" dirty="0"/>
              <a:t>أن تتفق أهداف الخطة مع الأهداف التعليمية للوزارة وان تساعد </a:t>
            </a:r>
            <a:r>
              <a:rPr lang="ar-SA" sz="2400" b="1" dirty="0" smtClean="0"/>
              <a:t>في </a:t>
            </a:r>
            <a:r>
              <a:rPr lang="ar-SA" sz="2400" b="1" dirty="0"/>
              <a:t>تحقيق الأهداف العامة للدولة عامة .</a:t>
            </a:r>
            <a:endParaRPr lang="en-US" sz="2400" b="1" dirty="0"/>
          </a:p>
          <a:p>
            <a:endParaRPr lang="ar-SA" dirty="0"/>
          </a:p>
        </p:txBody>
      </p:sp>
    </p:spTree>
    <p:extLst>
      <p:ext uri="{BB962C8B-B14F-4D97-AF65-F5344CB8AC3E}">
        <p14:creationId xmlns:p14="http://schemas.microsoft.com/office/powerpoint/2010/main" val="253137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5159" y="404664"/>
            <a:ext cx="8229600" cy="922114"/>
          </a:xfrm>
        </p:spPr>
        <p:txBody>
          <a:bodyPr>
            <a:normAutofit fontScale="90000"/>
          </a:bodyPr>
          <a:lstStyle/>
          <a:p>
            <a:pPr algn="r"/>
            <a:r>
              <a:rPr lang="ar-SA" sz="3200" b="1" dirty="0" smtClean="0">
                <a:solidFill>
                  <a:srgbClr val="7030A0"/>
                </a:solidFill>
              </a:rPr>
              <a:t>مراحل </a:t>
            </a:r>
            <a:r>
              <a:rPr lang="ar-SA" sz="3200" b="1" dirty="0">
                <a:solidFill>
                  <a:srgbClr val="7030A0"/>
                </a:solidFill>
              </a:rPr>
              <a:t>التخطيط التعليمي لذوي الاحتياجات الخاصة :</a:t>
            </a:r>
            <a:r>
              <a:rPr lang="en-US" sz="3200" b="1" dirty="0">
                <a:solidFill>
                  <a:srgbClr val="7030A0"/>
                </a:solidFill>
              </a:rPr>
              <a:t/>
            </a:r>
            <a:br>
              <a:rPr lang="en-US" sz="3200" b="1" dirty="0">
                <a:solidFill>
                  <a:srgbClr val="7030A0"/>
                </a:solidFill>
              </a:rPr>
            </a:br>
            <a:r>
              <a:rPr lang="ar-SA" sz="3200" b="1" dirty="0">
                <a:solidFill>
                  <a:schemeClr val="accent2">
                    <a:lumMod val="50000"/>
                  </a:schemeClr>
                </a:solidFill>
              </a:rPr>
              <a:t>أولا / مرحلة أعداد الخطة التعليمية :</a:t>
            </a:r>
            <a:r>
              <a:rPr lang="en-US" sz="3200" b="1" dirty="0">
                <a:solidFill>
                  <a:schemeClr val="accent2">
                    <a:lumMod val="50000"/>
                  </a:schemeClr>
                </a:solidFill>
              </a:rPr>
              <a:t/>
            </a:r>
            <a:br>
              <a:rPr lang="en-US" sz="3200" b="1" dirty="0">
                <a:solidFill>
                  <a:schemeClr val="accent2">
                    <a:lumMod val="50000"/>
                  </a:schemeClr>
                </a:solidFill>
              </a:rPr>
            </a:br>
            <a:endParaRPr lang="ar-SA" sz="3200" b="1" dirty="0">
              <a:solidFill>
                <a:srgbClr val="7030A0"/>
              </a:solidFill>
            </a:endParaRPr>
          </a:p>
        </p:txBody>
      </p:sp>
      <p:sp>
        <p:nvSpPr>
          <p:cNvPr id="3" name="عنصر نائب للمحتوى 2"/>
          <p:cNvSpPr>
            <a:spLocks noGrp="1"/>
          </p:cNvSpPr>
          <p:nvPr>
            <p:ph idx="1"/>
          </p:nvPr>
        </p:nvSpPr>
        <p:spPr>
          <a:xfrm>
            <a:off x="2267744" y="1412776"/>
            <a:ext cx="6563072" cy="460648"/>
          </a:xfrm>
        </p:spPr>
        <p:txBody>
          <a:bodyPr>
            <a:normAutofit fontScale="92500" lnSpcReduction="20000"/>
          </a:bodyPr>
          <a:lstStyle/>
          <a:p>
            <a:pPr marL="0" indent="0" algn="r">
              <a:buNone/>
            </a:pPr>
            <a:r>
              <a:rPr lang="ar-SA" b="1" dirty="0">
                <a:solidFill>
                  <a:srgbClr val="7030A0"/>
                </a:solidFill>
              </a:rPr>
              <a:t>2- تحليل الموقف التعليمي :</a:t>
            </a:r>
          </a:p>
        </p:txBody>
      </p:sp>
      <p:sp>
        <p:nvSpPr>
          <p:cNvPr id="5" name="مربع نص 4"/>
          <p:cNvSpPr txBox="1"/>
          <p:nvPr/>
        </p:nvSpPr>
        <p:spPr>
          <a:xfrm>
            <a:off x="1517975" y="2132856"/>
            <a:ext cx="7056784" cy="3447098"/>
          </a:xfrm>
          <a:prstGeom prst="rect">
            <a:avLst/>
          </a:prstGeom>
          <a:noFill/>
        </p:spPr>
        <p:txBody>
          <a:bodyPr wrap="square" rtlCol="1">
            <a:spAutoFit/>
          </a:bodyPr>
          <a:lstStyle/>
          <a:p>
            <a:pPr marL="285750" indent="-285750" algn="r" rtl="1">
              <a:buFont typeface="Arial" pitchFamily="34" charset="0"/>
              <a:buChar char="•"/>
            </a:pPr>
            <a:r>
              <a:rPr lang="ar-SA" sz="2000" b="1" dirty="0"/>
              <a:t>يمكن أن يتم ذلك من خلال إجراء مسح أو دراسة أو مسح شامل للموقف التعليمي الحالي ضمن الإطار الاجتماعي و الاقتصادي والثقافي والسياسي للمجتمع </a:t>
            </a:r>
            <a:r>
              <a:rPr lang="ar-SA" sz="2000" b="1" dirty="0" smtClean="0"/>
              <a:t>.</a:t>
            </a:r>
          </a:p>
          <a:p>
            <a:pPr marL="285750" indent="-285750" algn="r" rtl="1">
              <a:buFont typeface="Arial" pitchFamily="34" charset="0"/>
              <a:buChar char="•"/>
            </a:pPr>
            <a:endParaRPr lang="en-US" sz="2000" b="1" dirty="0"/>
          </a:p>
          <a:p>
            <a:pPr marL="285750" indent="-285750" algn="r" rtl="1">
              <a:buFont typeface="Arial" pitchFamily="34" charset="0"/>
              <a:buChar char="•"/>
            </a:pPr>
            <a:r>
              <a:rPr lang="ar-SA" sz="2000" b="1" dirty="0"/>
              <a:t>ومن خلال اجراء عملية تحليل لهذا الموقف وفي ضوء الاحتياجات الحالية والمستقبلية يمكن وضع الخطة بشكل جيد </a:t>
            </a:r>
            <a:r>
              <a:rPr lang="ar-SA" sz="2000" b="1" dirty="0" smtClean="0"/>
              <a:t>.</a:t>
            </a:r>
          </a:p>
          <a:p>
            <a:pPr marL="285750" indent="-285750" algn="r" rtl="1">
              <a:buFont typeface="Arial" pitchFamily="34" charset="0"/>
              <a:buChar char="•"/>
            </a:pPr>
            <a:endParaRPr lang="en-US" sz="2000" b="1" dirty="0"/>
          </a:p>
          <a:p>
            <a:pPr marL="285750" indent="-285750" algn="r" rtl="1">
              <a:buFont typeface="Arial" pitchFamily="34" charset="0"/>
              <a:buChar char="•"/>
            </a:pPr>
            <a:r>
              <a:rPr lang="ar-SA" sz="2000" b="1" dirty="0"/>
              <a:t>كما نمكن من تحديد الاهداف ذات الأولوية والتي في ضوئها يتم تحديد الخطط قصيرة المدى والخطط متوسطة المدى والخطط طويلة المدى </a:t>
            </a:r>
            <a:r>
              <a:rPr lang="ar-SA" sz="2000" b="1" dirty="0" smtClean="0"/>
              <a:t>.</a:t>
            </a:r>
          </a:p>
          <a:p>
            <a:pPr marL="285750" indent="-285750" algn="r" rtl="1">
              <a:buFont typeface="Arial" pitchFamily="34" charset="0"/>
              <a:buChar char="•"/>
            </a:pPr>
            <a:endParaRPr lang="en-US" sz="2000" b="1" dirty="0"/>
          </a:p>
          <a:p>
            <a:pPr marL="285750" indent="-285750" algn="r" rtl="1">
              <a:buFont typeface="Arial" pitchFamily="34" charset="0"/>
              <a:buChar char="•"/>
            </a:pPr>
            <a:r>
              <a:rPr lang="ar-SA" sz="2000" b="1" dirty="0"/>
              <a:t>كما يجب ان تشير البيانات إلى أوجه القوة والضعف في النظام التعليمي.</a:t>
            </a:r>
            <a:endParaRPr lang="en-US" sz="2000" b="1" dirty="0"/>
          </a:p>
          <a:p>
            <a:endParaRPr lang="ar-SA" dirty="0"/>
          </a:p>
        </p:txBody>
      </p:sp>
    </p:spTree>
    <p:extLst>
      <p:ext uri="{BB962C8B-B14F-4D97-AF65-F5344CB8AC3E}">
        <p14:creationId xmlns:p14="http://schemas.microsoft.com/office/powerpoint/2010/main" val="108884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20688"/>
            <a:ext cx="8229600" cy="1143000"/>
          </a:xfrm>
        </p:spPr>
        <p:txBody>
          <a:bodyPr>
            <a:noAutofit/>
          </a:bodyPr>
          <a:lstStyle/>
          <a:p>
            <a:pPr algn="r"/>
            <a:r>
              <a:rPr lang="ar-SA" sz="3200" b="1" dirty="0">
                <a:solidFill>
                  <a:srgbClr val="7030A0"/>
                </a:solidFill>
              </a:rPr>
              <a:t>مراحل التخطيط التعليمي لذوي الاحتياجات الخاصة :</a:t>
            </a:r>
            <a:r>
              <a:rPr lang="en-US" sz="3200" b="1" dirty="0">
                <a:solidFill>
                  <a:srgbClr val="7030A0"/>
                </a:solidFill>
              </a:rPr>
              <a:t/>
            </a:r>
            <a:br>
              <a:rPr lang="en-US" sz="3200" b="1" dirty="0">
                <a:solidFill>
                  <a:srgbClr val="7030A0"/>
                </a:solidFill>
              </a:rPr>
            </a:br>
            <a:r>
              <a:rPr lang="ar-SA" sz="3200" b="1" dirty="0">
                <a:solidFill>
                  <a:schemeClr val="accent2">
                    <a:lumMod val="50000"/>
                  </a:schemeClr>
                </a:solidFill>
              </a:rPr>
              <a:t>أولا / مرحلة أعداد الخطة التعليمية :</a:t>
            </a:r>
            <a:r>
              <a:rPr lang="en-US" sz="3200" b="1" dirty="0">
                <a:solidFill>
                  <a:schemeClr val="accent2">
                    <a:lumMod val="50000"/>
                  </a:schemeClr>
                </a:solidFill>
              </a:rPr>
              <a:t/>
            </a:r>
            <a:br>
              <a:rPr lang="en-US" sz="3200" b="1" dirty="0">
                <a:solidFill>
                  <a:schemeClr val="accent2">
                    <a:lumMod val="50000"/>
                  </a:schemeClr>
                </a:solidFill>
              </a:rPr>
            </a:br>
            <a:endParaRPr lang="ar-SA" sz="3200" dirty="0"/>
          </a:p>
        </p:txBody>
      </p:sp>
      <p:sp>
        <p:nvSpPr>
          <p:cNvPr id="3" name="عنصر نائب للمحتوى 2"/>
          <p:cNvSpPr>
            <a:spLocks noGrp="1"/>
          </p:cNvSpPr>
          <p:nvPr>
            <p:ph idx="1"/>
          </p:nvPr>
        </p:nvSpPr>
        <p:spPr>
          <a:xfrm>
            <a:off x="467544" y="1844824"/>
            <a:ext cx="8229600" cy="2332856"/>
          </a:xfrm>
        </p:spPr>
        <p:txBody>
          <a:bodyPr>
            <a:normAutofit lnSpcReduction="10000"/>
          </a:bodyPr>
          <a:lstStyle/>
          <a:p>
            <a:pPr marL="0" lvl="0" indent="0" algn="r" rtl="1">
              <a:buNone/>
            </a:pPr>
            <a:r>
              <a:rPr lang="ar-SA" b="1" dirty="0" smtClean="0"/>
              <a:t>3- تحديد </a:t>
            </a:r>
            <a:r>
              <a:rPr lang="ar-SA" b="1" dirty="0"/>
              <a:t>الأهداف التفصيلية والأولويات </a:t>
            </a:r>
            <a:r>
              <a:rPr lang="ar-SA" b="1" dirty="0" smtClean="0"/>
              <a:t>.</a:t>
            </a:r>
            <a:endParaRPr lang="en-US" b="1" dirty="0"/>
          </a:p>
          <a:p>
            <a:pPr marL="0" lvl="0" indent="0" algn="r" rtl="1">
              <a:buNone/>
            </a:pPr>
            <a:r>
              <a:rPr lang="ar-SA" b="1" dirty="0" smtClean="0"/>
              <a:t>4- تحديد </a:t>
            </a:r>
            <a:r>
              <a:rPr lang="ar-SA" b="1" dirty="0"/>
              <a:t>التغيرات في النظام التعليمي </a:t>
            </a:r>
            <a:r>
              <a:rPr lang="ar-SA" b="1" dirty="0" smtClean="0"/>
              <a:t>.</a:t>
            </a:r>
            <a:endParaRPr lang="en-US" b="1" dirty="0"/>
          </a:p>
          <a:p>
            <a:pPr marL="0" lvl="0" indent="0" algn="r" rtl="1">
              <a:buNone/>
            </a:pPr>
            <a:r>
              <a:rPr lang="ar-SA" b="1" dirty="0" smtClean="0"/>
              <a:t>5- تقدير </a:t>
            </a:r>
            <a:r>
              <a:rPr lang="ar-SA" b="1" dirty="0"/>
              <a:t>تكلفة الخطة </a:t>
            </a:r>
            <a:r>
              <a:rPr lang="ar-SA" b="1" dirty="0" smtClean="0"/>
              <a:t>.</a:t>
            </a:r>
            <a:endParaRPr lang="en-US" b="1" dirty="0"/>
          </a:p>
          <a:p>
            <a:pPr marL="0" lvl="0" indent="0" algn="r" rtl="1">
              <a:buNone/>
            </a:pPr>
            <a:r>
              <a:rPr lang="ar-SA" b="1" dirty="0" smtClean="0"/>
              <a:t>6- تحديد </a:t>
            </a:r>
            <a:r>
              <a:rPr lang="ar-SA" b="1" dirty="0"/>
              <a:t>وسائل تنفيذ الخطة </a:t>
            </a:r>
            <a:r>
              <a:rPr lang="ar-SA" b="1" dirty="0" smtClean="0"/>
              <a:t>.</a:t>
            </a:r>
            <a:endParaRPr lang="en-US" b="1" dirty="0"/>
          </a:p>
          <a:p>
            <a:endParaRPr lang="ar-SA" dirty="0"/>
          </a:p>
        </p:txBody>
      </p:sp>
    </p:spTree>
    <p:extLst>
      <p:ext uri="{BB962C8B-B14F-4D97-AF65-F5344CB8AC3E}">
        <p14:creationId xmlns:p14="http://schemas.microsoft.com/office/powerpoint/2010/main" val="1955314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48680"/>
            <a:ext cx="8229600" cy="1143000"/>
          </a:xfrm>
        </p:spPr>
        <p:txBody>
          <a:bodyPr>
            <a:noAutofit/>
          </a:bodyPr>
          <a:lstStyle/>
          <a:p>
            <a:pPr algn="r"/>
            <a:r>
              <a:rPr lang="ar-SA" sz="3600" b="1" dirty="0" smtClean="0">
                <a:solidFill>
                  <a:srgbClr val="7030A0"/>
                </a:solidFill>
              </a:rPr>
              <a:t>مراحل </a:t>
            </a:r>
            <a:r>
              <a:rPr lang="ar-SA" sz="3600" b="1" dirty="0">
                <a:solidFill>
                  <a:srgbClr val="7030A0"/>
                </a:solidFill>
              </a:rPr>
              <a:t>التخطيط التعليمي لذوي الاحتياجات الخاصة </a:t>
            </a:r>
            <a:r>
              <a:rPr lang="ar-SA" sz="3600" b="1" dirty="0" smtClean="0">
                <a:solidFill>
                  <a:srgbClr val="7030A0"/>
                </a:solidFill>
              </a:rPr>
              <a:t>:</a:t>
            </a:r>
            <a:r>
              <a:rPr lang="en-US" sz="3600" b="1" dirty="0">
                <a:solidFill>
                  <a:srgbClr val="7030A0"/>
                </a:solidFill>
              </a:rPr>
              <a:t/>
            </a:r>
            <a:br>
              <a:rPr lang="en-US" sz="3600" b="1" dirty="0">
                <a:solidFill>
                  <a:srgbClr val="7030A0"/>
                </a:solidFill>
              </a:rPr>
            </a:br>
            <a:r>
              <a:rPr lang="ar-SA" sz="3600" b="1" dirty="0" smtClean="0">
                <a:solidFill>
                  <a:schemeClr val="accent2">
                    <a:lumMod val="50000"/>
                  </a:schemeClr>
                </a:solidFill>
              </a:rPr>
              <a:t>ثانيا/ </a:t>
            </a:r>
            <a:r>
              <a:rPr lang="ar-SA" sz="3600" b="1" dirty="0">
                <a:solidFill>
                  <a:schemeClr val="accent2">
                    <a:lumMod val="50000"/>
                  </a:schemeClr>
                </a:solidFill>
              </a:rPr>
              <a:t>مرحلة تنفيذ الخطة :</a:t>
            </a:r>
            <a:r>
              <a:rPr lang="en-US" sz="3600" b="1" dirty="0">
                <a:solidFill>
                  <a:schemeClr val="accent2">
                    <a:lumMod val="50000"/>
                  </a:schemeClr>
                </a:solidFill>
              </a:rPr>
              <a:t/>
            </a:r>
            <a:br>
              <a:rPr lang="en-US" sz="3600" b="1" dirty="0">
                <a:solidFill>
                  <a:schemeClr val="accent2">
                    <a:lumMod val="50000"/>
                  </a:schemeClr>
                </a:solidFill>
              </a:rPr>
            </a:br>
            <a:endParaRPr lang="ar-SA" sz="3600" b="1" dirty="0">
              <a:solidFill>
                <a:schemeClr val="accent2">
                  <a:lumMod val="50000"/>
                </a:schemeClr>
              </a:solidFill>
            </a:endParaRPr>
          </a:p>
        </p:txBody>
      </p:sp>
      <p:sp>
        <p:nvSpPr>
          <p:cNvPr id="3" name="عنصر نائب للمحتوى 2"/>
          <p:cNvSpPr>
            <a:spLocks noGrp="1"/>
          </p:cNvSpPr>
          <p:nvPr>
            <p:ph idx="1"/>
          </p:nvPr>
        </p:nvSpPr>
        <p:spPr/>
        <p:txBody>
          <a:bodyPr/>
          <a:lstStyle/>
          <a:p>
            <a:pPr marL="0" indent="0" algn="r" rtl="1">
              <a:buNone/>
            </a:pPr>
            <a:r>
              <a:rPr lang="ar-SA" dirty="0">
                <a:solidFill>
                  <a:srgbClr val="00B0F0"/>
                </a:solidFill>
              </a:rPr>
              <a:t>وأهم الاجراءات التي يجب أن تتم في هذه المرحلة :</a:t>
            </a:r>
            <a:endParaRPr lang="en-US" dirty="0">
              <a:solidFill>
                <a:srgbClr val="00B0F0"/>
              </a:solidFill>
            </a:endParaRPr>
          </a:p>
          <a:p>
            <a:pPr lvl="0" algn="r" rtl="1"/>
            <a:r>
              <a:rPr lang="ar-SA" b="1" dirty="0"/>
              <a:t>توزيع المسؤوليات على العاملين في المدرسة لتسهيل إجراءات العمل .</a:t>
            </a:r>
            <a:endParaRPr lang="en-US" b="1" dirty="0"/>
          </a:p>
          <a:p>
            <a:pPr lvl="0" algn="r" rtl="1"/>
            <a:r>
              <a:rPr lang="ar-SA" b="1" dirty="0"/>
              <a:t>وضع معايير محددة للأداء .</a:t>
            </a:r>
            <a:endParaRPr lang="en-US" b="1" dirty="0"/>
          </a:p>
          <a:p>
            <a:pPr lvl="0" algn="r" rtl="1"/>
            <a:r>
              <a:rPr lang="ar-SA" b="1" dirty="0"/>
              <a:t>توزيع الخطة التعليمية على مراحل </a:t>
            </a:r>
            <a:endParaRPr lang="en-US" b="1" dirty="0"/>
          </a:p>
          <a:p>
            <a:pPr lvl="0" algn="r" rtl="1"/>
            <a:r>
              <a:rPr lang="ar-SA" b="1" dirty="0"/>
              <a:t>مراجعة الأهداف بصفة دورية للتأكد من مدي تكيفها مع الأوضاع المتغيرة .</a:t>
            </a:r>
            <a:endParaRPr lang="en-US" b="1" dirty="0"/>
          </a:p>
          <a:p>
            <a:endParaRPr lang="ar-SA" dirty="0"/>
          </a:p>
        </p:txBody>
      </p:sp>
    </p:spTree>
    <p:extLst>
      <p:ext uri="{BB962C8B-B14F-4D97-AF65-F5344CB8AC3E}">
        <p14:creationId xmlns:p14="http://schemas.microsoft.com/office/powerpoint/2010/main" val="142920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3648" y="692696"/>
            <a:ext cx="7560840" cy="4376583"/>
          </a:xfrm>
          <a:prstGeom prst="rect">
            <a:avLst/>
          </a:prstGeom>
        </p:spPr>
        <p:txBody>
          <a:bodyPr wrap="square">
            <a:spAutoFit/>
          </a:bodyPr>
          <a:lstStyle/>
          <a:p>
            <a:pPr marL="0" marR="0" lvl="0" indent="0" algn="r" defTabSz="914400" eaLnBrk="1" fontAlgn="auto" latinLnBrk="0" hangingPunct="1">
              <a:lnSpc>
                <a:spcPct val="100000"/>
              </a:lnSpc>
              <a:spcBef>
                <a:spcPct val="20000"/>
              </a:spcBef>
              <a:spcAft>
                <a:spcPts val="0"/>
              </a:spcAft>
              <a:buClrTx/>
              <a:buSzTx/>
              <a:buFontTx/>
              <a:buNone/>
              <a:tabLst/>
              <a:defRPr/>
            </a:pPr>
            <a:r>
              <a:rPr kumimoji="0" lang="ar-SA" sz="3200" b="1" i="0" u="none" strike="noStrike" kern="0" cap="none" spc="0" normalizeH="0" baseline="0" noProof="0" dirty="0" smtClean="0">
                <a:ln>
                  <a:noFill/>
                </a:ln>
                <a:effectLst/>
                <a:uLnTx/>
                <a:uFillTx/>
              </a:rPr>
              <a:t>ثالثاً/ مرحلة المتابعة والمراقبة :</a:t>
            </a:r>
          </a:p>
          <a:p>
            <a:pPr marL="0" marR="0" lvl="0" indent="0" algn="r" defTabSz="914400" eaLnBrk="1" fontAlgn="auto" latinLnBrk="0" hangingPunct="1">
              <a:lnSpc>
                <a:spcPct val="100000"/>
              </a:lnSpc>
              <a:spcBef>
                <a:spcPct val="20000"/>
              </a:spcBef>
              <a:spcAft>
                <a:spcPts val="0"/>
              </a:spcAft>
              <a:buClrTx/>
              <a:buSzTx/>
              <a:buFontTx/>
              <a:buNone/>
              <a:tabLst/>
              <a:defRPr/>
            </a:pPr>
            <a:r>
              <a:rPr kumimoji="0" lang="ar-SA" sz="2800" b="0" i="0" u="none" strike="noStrike" kern="0" cap="none" spc="0" normalizeH="0" baseline="0" noProof="0" dirty="0" smtClean="0">
                <a:ln>
                  <a:noFill/>
                </a:ln>
                <a:effectLst/>
                <a:uLnTx/>
                <a:uFillTx/>
              </a:rPr>
              <a:t>لا ينتهي التخطيط بمجرد وضع الخطة وتنفيذها بل يمتد للمتابعة الدائمة وتتم المتابعة بملاحظة التنفيذ وتحديد خطواته ودرجة نجاحه أو انحرافه عن الخطة المحددة .</a:t>
            </a:r>
          </a:p>
          <a:p>
            <a:pPr marL="0" marR="0" lvl="0" indent="0" algn="r" defTabSz="914400" eaLnBrk="1" fontAlgn="auto" latinLnBrk="0" hangingPunct="1">
              <a:lnSpc>
                <a:spcPct val="100000"/>
              </a:lnSpc>
              <a:spcBef>
                <a:spcPct val="20000"/>
              </a:spcBef>
              <a:spcAft>
                <a:spcPts val="0"/>
              </a:spcAft>
              <a:buClrTx/>
              <a:buSzTx/>
              <a:buFontTx/>
              <a:buNone/>
              <a:tabLst/>
              <a:defRPr/>
            </a:pPr>
            <a:endParaRPr kumimoji="0" lang="ar-SA" sz="2800" b="0" i="0" u="none" strike="noStrike" kern="0" cap="none" spc="0" normalizeH="0" baseline="0" noProof="0" dirty="0" smtClean="0">
              <a:ln>
                <a:noFill/>
              </a:ln>
              <a:effectLst/>
              <a:uLnTx/>
              <a:uFillTx/>
            </a:endParaRPr>
          </a:p>
          <a:p>
            <a:pPr marL="0" marR="0" lvl="0" indent="0" algn="r" defTabSz="914400" eaLnBrk="1" fontAlgn="auto" latinLnBrk="0" hangingPunct="1">
              <a:lnSpc>
                <a:spcPct val="100000"/>
              </a:lnSpc>
              <a:spcBef>
                <a:spcPct val="20000"/>
              </a:spcBef>
              <a:spcAft>
                <a:spcPts val="0"/>
              </a:spcAft>
              <a:buClrTx/>
              <a:buSzTx/>
              <a:buFontTx/>
              <a:buNone/>
              <a:tabLst/>
              <a:defRPr/>
            </a:pPr>
            <a:r>
              <a:rPr kumimoji="0" lang="ar-SA" sz="2800" b="0" i="0" u="none" strike="noStrike" kern="0" cap="none" spc="0" normalizeH="0" baseline="0" noProof="0" dirty="0" smtClean="0">
                <a:ln>
                  <a:noFill/>
                </a:ln>
                <a:effectLst/>
                <a:uLnTx/>
                <a:uFillTx/>
              </a:rPr>
              <a:t>وتقع مسئولية متابعة ومراقبة الخطة على جهاز المتابعة والمراقبة للتأكد من أن تنفيذ يسير وفق القواعد , و بحيث الا تحيد عن الاتجاه نحو تحقيق الأهداف النهائية للخطة .</a:t>
            </a:r>
          </a:p>
          <a:p>
            <a:pPr marL="0" marR="0" lvl="0" indent="0" algn="r" defTabSz="914400" eaLnBrk="1" fontAlgn="auto" latinLnBrk="0" hangingPunct="1">
              <a:lnSpc>
                <a:spcPct val="100000"/>
              </a:lnSpc>
              <a:spcBef>
                <a:spcPct val="20000"/>
              </a:spcBef>
              <a:spcAft>
                <a:spcPts val="0"/>
              </a:spcAft>
              <a:buClrTx/>
              <a:buSzTx/>
              <a:buFontTx/>
              <a:buNone/>
              <a:tabLst/>
              <a:defRPr/>
            </a:pPr>
            <a:endParaRPr kumimoji="0" lang="ar-SA" sz="2800" b="0" i="0" u="none" strike="noStrike" kern="0" cap="none" spc="0" normalizeH="0" baseline="0" noProof="0" dirty="0" smtClean="0">
              <a:ln>
                <a:noFill/>
              </a:ln>
              <a:effectLst/>
              <a:uLnTx/>
              <a:uFillTx/>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9092" y="4653136"/>
            <a:ext cx="2146300" cy="1930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810598" y="231031"/>
            <a:ext cx="7901354" cy="1569660"/>
          </a:xfrm>
          <a:prstGeom prst="rect">
            <a:avLst/>
          </a:prstGeom>
        </p:spPr>
        <p:txBody>
          <a:bodyPr wrap="square">
            <a:spAutoFit/>
          </a:bodyPr>
          <a:lstStyle/>
          <a:p>
            <a:pPr algn="r"/>
            <a:r>
              <a:rPr lang="ar-SA" sz="3200" b="1" dirty="0">
                <a:solidFill>
                  <a:srgbClr val="7030A0"/>
                </a:solidFill>
              </a:rPr>
              <a:t>مراحل التخطيط التعليمي لذوي الاحتياجات الخاصة :</a:t>
            </a:r>
            <a:r>
              <a:rPr lang="en-US" sz="3200" b="1" dirty="0">
                <a:solidFill>
                  <a:srgbClr val="7030A0"/>
                </a:solidFill>
              </a:rPr>
              <a:t/>
            </a:r>
            <a:br>
              <a:rPr lang="en-US" sz="3200" b="1" dirty="0">
                <a:solidFill>
                  <a:srgbClr val="7030A0"/>
                </a:solidFill>
              </a:rPr>
            </a:br>
            <a:r>
              <a:rPr lang="en-US" sz="3200" b="1" dirty="0">
                <a:solidFill>
                  <a:schemeClr val="accent2">
                    <a:lumMod val="50000"/>
                  </a:schemeClr>
                </a:solidFill>
              </a:rPr>
              <a:t/>
            </a:r>
            <a:br>
              <a:rPr lang="en-US" sz="3200" b="1" dirty="0">
                <a:solidFill>
                  <a:schemeClr val="accent2">
                    <a:lumMod val="50000"/>
                  </a:schemeClr>
                </a:solidFill>
              </a:rPr>
            </a:br>
            <a:endParaRPr lang="en-US" sz="3200" dirty="0"/>
          </a:p>
        </p:txBody>
      </p:sp>
    </p:spTree>
    <p:extLst>
      <p:ext uri="{BB962C8B-B14F-4D97-AF65-F5344CB8AC3E}">
        <p14:creationId xmlns:p14="http://schemas.microsoft.com/office/powerpoint/2010/main" val="4679018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81155" y="1052736"/>
            <a:ext cx="7272808" cy="5262979"/>
          </a:xfrm>
          <a:prstGeom prst="rect">
            <a:avLst/>
          </a:prstGeom>
        </p:spPr>
        <p:txBody>
          <a:bodyPr wrap="square">
            <a:spAutoFit/>
          </a:bodyPr>
          <a:lstStyle/>
          <a:p>
            <a:pPr algn="r"/>
            <a:r>
              <a:rPr lang="ar-SA" sz="2800" dirty="0"/>
              <a:t>ويتطلب ذلك ضرورة توافر بيانات دورية وتفصيلية عن مراحل التنفيذ , ثم تجميع هذه البيانات وتحليلها في ضوء الأهداف العامة والتفصيلية للخطة في صورة تقارير دورية للمتابعة تصدر بشكل دوري كل نصف أو ربع سنة يوضح فيها ما تم تنفيذه وما لم يتم تنفيذه وفقاً للبرنامج الزمني المحدد مسبقاً لتنفيذ الخطة , مع الاهتمام بتوضيح مواطن القوة ومواطن الضعف أو القصور في الخطة وكيفية معالجتها , ومن ثم تعديل الخطة بناء على تجربة  الواقع وفي ضوء الخبرات </a:t>
            </a:r>
          </a:p>
          <a:p>
            <a:pPr algn="r"/>
            <a:r>
              <a:rPr lang="ar-SA" sz="2800" dirty="0"/>
              <a:t>الفعلية لتنفيذ .</a:t>
            </a:r>
          </a:p>
          <a:p>
            <a:pPr algn="r"/>
            <a:endParaRPr lang="ar-SA" sz="2800" dirty="0"/>
          </a:p>
          <a:p>
            <a:pPr algn="r"/>
            <a:r>
              <a:rPr lang="ar-SA" sz="2800" b="1" dirty="0"/>
              <a:t>في ضوء المعلومات السابقة مارأيك فيما تتضمنه متابعة خطة تعليم ذوي الاحتياجات الخاصة ؟</a:t>
            </a:r>
            <a:endParaRPr lang="en-US" b="1" dirty="0"/>
          </a:p>
        </p:txBody>
      </p:sp>
      <p:sp>
        <p:nvSpPr>
          <p:cNvPr id="5" name="Rectangle 4"/>
          <p:cNvSpPr/>
          <p:nvPr/>
        </p:nvSpPr>
        <p:spPr>
          <a:xfrm>
            <a:off x="1285619" y="404664"/>
            <a:ext cx="7668344" cy="1569660"/>
          </a:xfrm>
          <a:prstGeom prst="rect">
            <a:avLst/>
          </a:prstGeom>
        </p:spPr>
        <p:txBody>
          <a:bodyPr wrap="square">
            <a:spAutoFit/>
          </a:bodyPr>
          <a:lstStyle/>
          <a:p>
            <a:pPr algn="r"/>
            <a:r>
              <a:rPr lang="ar-SA" sz="3200" b="1" dirty="0">
                <a:solidFill>
                  <a:srgbClr val="7030A0"/>
                </a:solidFill>
              </a:rPr>
              <a:t>مراحل التخطيط التعليمي لذوي الاحتياجات الخاصة :</a:t>
            </a:r>
            <a:r>
              <a:rPr lang="en-US" sz="3200" b="1" dirty="0">
                <a:solidFill>
                  <a:srgbClr val="7030A0"/>
                </a:solidFill>
              </a:rPr>
              <a:t/>
            </a:r>
            <a:br>
              <a:rPr lang="en-US" sz="3200" b="1" dirty="0">
                <a:solidFill>
                  <a:srgbClr val="7030A0"/>
                </a:solidFill>
              </a:rPr>
            </a:br>
            <a:r>
              <a:rPr lang="en-US" sz="3200" b="1" dirty="0">
                <a:solidFill>
                  <a:schemeClr val="accent2">
                    <a:lumMod val="50000"/>
                  </a:schemeClr>
                </a:solidFill>
              </a:rPr>
              <a:t/>
            </a:r>
            <a:br>
              <a:rPr lang="en-US" sz="3200" b="1" dirty="0">
                <a:solidFill>
                  <a:schemeClr val="accent2">
                    <a:lumMod val="50000"/>
                  </a:schemeClr>
                </a:solidFill>
              </a:rPr>
            </a:br>
            <a:endParaRPr lang="en-US"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942293"/>
            <a:ext cx="4456113"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297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624" y="764704"/>
            <a:ext cx="7920880" cy="6494085"/>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ar-SA" sz="2800" b="0" i="0" u="none" strike="noStrike" kern="0" cap="none" spc="0" normalizeH="0" baseline="0" noProof="0" dirty="0" smtClean="0">
                <a:ln>
                  <a:noFill/>
                </a:ln>
                <a:solidFill>
                  <a:schemeClr val="accent5"/>
                </a:solidFill>
                <a:effectLst/>
                <a:uLnTx/>
                <a:uFillTx/>
              </a:rPr>
              <a:t>كما تساعد المتابعة على تحقيق عدة أغراض منها مايلي :</a:t>
            </a:r>
          </a:p>
          <a:p>
            <a:pPr marL="0" marR="0" lvl="0" indent="0" algn="r" defTabSz="914400" eaLnBrk="1" fontAlgn="auto" latinLnBrk="0" hangingPunct="1">
              <a:lnSpc>
                <a:spcPct val="100000"/>
              </a:lnSpc>
              <a:spcBef>
                <a:spcPts val="0"/>
              </a:spcBef>
              <a:spcAft>
                <a:spcPts val="0"/>
              </a:spcAft>
              <a:buClrTx/>
              <a:buSzTx/>
              <a:buFontTx/>
              <a:buNone/>
              <a:tabLst/>
              <a:defRPr/>
            </a:pPr>
            <a:endParaRPr kumimoji="0" lang="ar-SA" sz="2800" b="0" i="0" u="none" strike="noStrike" kern="0" cap="none" spc="0" normalizeH="0" baseline="0" noProof="0" dirty="0" smtClean="0">
              <a:ln>
                <a:noFill/>
              </a:ln>
              <a:solidFill>
                <a:prstClr val="black"/>
              </a:solidFill>
              <a:effectLst/>
              <a:uLnTx/>
              <a:uFillTx/>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0" lang="ar-SA" sz="2800" b="0" i="0" u="none" strike="noStrike" kern="0" cap="none" spc="0" normalizeH="0" baseline="0" noProof="0" dirty="0" smtClean="0">
                <a:ln>
                  <a:noFill/>
                </a:ln>
                <a:solidFill>
                  <a:prstClr val="black"/>
                </a:solidFill>
                <a:effectLst/>
                <a:uLnTx/>
                <a:uFillTx/>
              </a:rPr>
              <a:t>1-  التعرف على الانحرافات عن الأهداف الموضوعه وتحديد أسبابها بهدف تصحيحها .</a:t>
            </a:r>
          </a:p>
          <a:p>
            <a:pPr marL="0" marR="0" lvl="0" indent="0" algn="r" defTabSz="914400" eaLnBrk="1" fontAlgn="auto" latinLnBrk="0" hangingPunct="1">
              <a:lnSpc>
                <a:spcPct val="100000"/>
              </a:lnSpc>
              <a:spcBef>
                <a:spcPts val="0"/>
              </a:spcBef>
              <a:spcAft>
                <a:spcPts val="0"/>
              </a:spcAft>
              <a:buClrTx/>
              <a:buSzTx/>
              <a:buFontTx/>
              <a:buNone/>
              <a:tabLst/>
              <a:defRPr/>
            </a:pPr>
            <a:endParaRPr kumimoji="0" lang="ar-SA" sz="2800" b="0" i="0" u="none" strike="noStrike" kern="0" cap="none" spc="0" normalizeH="0" baseline="0" noProof="0" dirty="0" smtClean="0">
              <a:ln>
                <a:noFill/>
              </a:ln>
              <a:solidFill>
                <a:prstClr val="black"/>
              </a:solidFill>
              <a:effectLst/>
              <a:uLnTx/>
              <a:uFillTx/>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0" lang="ar-SA" sz="2800" b="0" i="0" u="none" strike="noStrike" kern="0" cap="none" spc="0" normalizeH="0" baseline="0" noProof="0" dirty="0" smtClean="0">
                <a:ln>
                  <a:noFill/>
                </a:ln>
                <a:solidFill>
                  <a:prstClr val="black"/>
                </a:solidFill>
                <a:effectLst/>
                <a:uLnTx/>
                <a:uFillTx/>
              </a:rPr>
              <a:t>2- التعرف على الأهداف التي تجاوزت التحقيق والتي تنشأ أصلاً من خلال ممارسة التخطيط أو الموازنة.</a:t>
            </a:r>
          </a:p>
          <a:p>
            <a:pPr marL="0" marR="0" lvl="0" indent="0" algn="r" defTabSz="914400" eaLnBrk="1" fontAlgn="auto" latinLnBrk="0" hangingPunct="1">
              <a:lnSpc>
                <a:spcPct val="100000"/>
              </a:lnSpc>
              <a:spcBef>
                <a:spcPts val="0"/>
              </a:spcBef>
              <a:spcAft>
                <a:spcPts val="0"/>
              </a:spcAft>
              <a:buClrTx/>
              <a:buSzTx/>
              <a:buFontTx/>
              <a:buNone/>
              <a:tabLst/>
              <a:defRPr/>
            </a:pPr>
            <a:r>
              <a:rPr kumimoji="0" lang="ar-SA" sz="2800" b="0" i="0" u="none" strike="noStrike" kern="0" cap="none" spc="0" normalizeH="0" baseline="0" noProof="0" dirty="0" smtClean="0">
                <a:ln>
                  <a:noFill/>
                </a:ln>
                <a:solidFill>
                  <a:prstClr val="black"/>
                </a:solidFill>
                <a:effectLst/>
                <a:uLnTx/>
                <a:uFillTx/>
              </a:rPr>
              <a:t>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ar-SA" sz="2800" b="0" i="0" u="none" strike="noStrike" kern="0" cap="none" spc="0" normalizeH="0" baseline="0" noProof="0" dirty="0" smtClean="0">
                <a:ln>
                  <a:noFill/>
                </a:ln>
                <a:solidFill>
                  <a:prstClr val="black"/>
                </a:solidFill>
                <a:effectLst/>
                <a:uLnTx/>
                <a:uFillTx/>
              </a:rPr>
              <a:t>3- توضيح إجراءات التعديل وشروطه الجديدة لتتلائم معها ومع بعضها على أساس من التنسيق والتنظيم مع الحفاظ على الأهداف الأساسية للخطة أو البرامج .</a:t>
            </a:r>
          </a:p>
          <a:p>
            <a:pPr marL="0" marR="0" lvl="0" indent="0" algn="r" defTabSz="914400" eaLnBrk="1" fontAlgn="auto" latinLnBrk="0" hangingPunct="1">
              <a:lnSpc>
                <a:spcPct val="100000"/>
              </a:lnSpc>
              <a:spcBef>
                <a:spcPts val="0"/>
              </a:spcBef>
              <a:spcAft>
                <a:spcPts val="0"/>
              </a:spcAft>
              <a:buClrTx/>
              <a:buSzTx/>
              <a:buFontTx/>
              <a:buNone/>
              <a:tabLst/>
              <a:defRPr/>
            </a:pPr>
            <a:endParaRPr kumimoji="0" lang="ar-SA" sz="2800" b="0" i="0" u="none" strike="noStrike" kern="0" cap="none" spc="0" normalizeH="0" baseline="0" noProof="0" dirty="0" smtClean="0">
              <a:ln>
                <a:noFill/>
              </a:ln>
              <a:solidFill>
                <a:prstClr val="black"/>
              </a:solidFill>
              <a:effectLst/>
              <a:uLnTx/>
              <a:uFillTx/>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0" lang="ar-SA" sz="2800" b="0" i="0" u="none" strike="noStrike" kern="0" cap="none" spc="0" normalizeH="0" baseline="0" noProof="0" dirty="0" smtClean="0">
                <a:ln>
                  <a:noFill/>
                </a:ln>
                <a:solidFill>
                  <a:prstClr val="black"/>
                </a:solidFill>
                <a:effectLst/>
                <a:uLnTx/>
                <a:uFillTx/>
              </a:rPr>
              <a:t>4- توفر المتابعة معلومات مهمة ودقيقة لا تفيد فقط في إدخال التعديلات في الوقت المناسب , ولكن أيضاً تفيد في وضع الخطط .</a:t>
            </a:r>
          </a:p>
          <a:p>
            <a:pPr marL="0" marR="0" lvl="0" indent="0" algn="r" defTabSz="914400" eaLnBrk="1" fontAlgn="auto" latinLnBrk="0" hangingPunct="1">
              <a:lnSpc>
                <a:spcPct val="100000"/>
              </a:lnSpc>
              <a:spcBef>
                <a:spcPts val="0"/>
              </a:spcBef>
              <a:spcAft>
                <a:spcPts val="0"/>
              </a:spcAft>
              <a:buClrTx/>
              <a:buSzTx/>
              <a:buFontTx/>
              <a:buNone/>
              <a:tabLst/>
              <a:defRPr/>
            </a:pPr>
            <a:endParaRPr kumimoji="0" lang="ar-SA" sz="2400" b="0" i="0" u="none" strike="noStrike" kern="0" cap="none" spc="0" normalizeH="0" baseline="0" noProof="0" dirty="0" smtClean="0">
              <a:ln>
                <a:noFill/>
              </a:ln>
              <a:solidFill>
                <a:prstClr val="black"/>
              </a:solidFill>
              <a:effectLst/>
              <a:uLnTx/>
              <a:uFillTx/>
            </a:endParaRPr>
          </a:p>
        </p:txBody>
      </p:sp>
      <p:sp>
        <p:nvSpPr>
          <p:cNvPr id="5" name="Rectangle 4"/>
          <p:cNvSpPr/>
          <p:nvPr/>
        </p:nvSpPr>
        <p:spPr>
          <a:xfrm>
            <a:off x="1367571" y="75746"/>
            <a:ext cx="7776864" cy="1569660"/>
          </a:xfrm>
          <a:prstGeom prst="rect">
            <a:avLst/>
          </a:prstGeom>
        </p:spPr>
        <p:txBody>
          <a:bodyPr wrap="square">
            <a:spAutoFit/>
          </a:bodyPr>
          <a:lstStyle/>
          <a:p>
            <a:pPr lvl="0" algn="r"/>
            <a:r>
              <a:rPr lang="ar-SA" sz="3200" b="1" dirty="0">
                <a:solidFill>
                  <a:srgbClr val="7030A0"/>
                </a:solidFill>
              </a:rPr>
              <a:t>مراحل التخطيط التعليمي لذوي الاحتياجات الخاصة :</a:t>
            </a:r>
            <a:r>
              <a:rPr lang="en-US" sz="3200" b="1" dirty="0">
                <a:solidFill>
                  <a:srgbClr val="7030A0"/>
                </a:solidFill>
              </a:rPr>
              <a:t/>
            </a:r>
            <a:br>
              <a:rPr lang="en-US" sz="3200" b="1" dirty="0">
                <a:solidFill>
                  <a:srgbClr val="7030A0"/>
                </a:solidFill>
              </a:rPr>
            </a:br>
            <a:r>
              <a:rPr lang="en-US" sz="3200" b="1" dirty="0">
                <a:solidFill>
                  <a:srgbClr val="C0504D">
                    <a:lumMod val="50000"/>
                  </a:srgbClr>
                </a:solidFill>
              </a:rPr>
              <a:t/>
            </a:r>
            <a:br>
              <a:rPr lang="en-US" sz="3200" b="1" dirty="0">
                <a:solidFill>
                  <a:srgbClr val="C0504D">
                    <a:lumMod val="50000"/>
                  </a:srgbClr>
                </a:solidFill>
              </a:rPr>
            </a:br>
            <a:endParaRPr lang="en-US" sz="3200" dirty="0">
              <a:solidFill>
                <a:prstClr val="black"/>
              </a:solidFill>
            </a:endParaRPr>
          </a:p>
        </p:txBody>
      </p:sp>
    </p:spTree>
    <p:extLst>
      <p:ext uri="{BB962C8B-B14F-4D97-AF65-F5344CB8AC3E}">
        <p14:creationId xmlns:p14="http://schemas.microsoft.com/office/powerpoint/2010/main" val="42820990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75657" y="980728"/>
            <a:ext cx="7488832" cy="5693866"/>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ar-SA" sz="2800" b="1" i="0" u="none" strike="noStrike" kern="0" cap="none" spc="0" normalizeH="0" baseline="0" noProof="0" dirty="0" smtClean="0">
                <a:ln>
                  <a:noFill/>
                </a:ln>
                <a:solidFill>
                  <a:prstClr val="black"/>
                </a:solidFill>
                <a:effectLst/>
                <a:uLnTx/>
                <a:uFillTx/>
              </a:rPr>
              <a:t>رابعاً/ مرحلة التقويم :</a:t>
            </a:r>
          </a:p>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prstClr val="black"/>
              </a:solidFill>
              <a:effectLst/>
              <a:uLnTx/>
              <a:uFillTx/>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0" lang="ar-SA" sz="2800" b="0" i="0" u="none" strike="noStrike" kern="0" cap="none" spc="0" normalizeH="0" baseline="0" noProof="0" dirty="0" smtClean="0">
                <a:ln>
                  <a:noFill/>
                </a:ln>
                <a:solidFill>
                  <a:prstClr val="black"/>
                </a:solidFill>
                <a:effectLst/>
                <a:uLnTx/>
                <a:uFillTx/>
              </a:rPr>
              <a:t>يعني التقويم بشكل عام هو إصدار حكم و اتخاذ قرار في ضوء الأهداف المححدة مسبقاً بشأن موضوع محدد أو هو تقويم الشيء أي إصلاح الاعوجاج أو تحديد مواطن القوة وتدعيمها وتحديد مواطن الضعف والتغلب عليها أو الحد منها .</a:t>
            </a:r>
          </a:p>
          <a:p>
            <a:pPr marL="0" marR="0" lvl="0" indent="0" algn="r" defTabSz="914400" eaLnBrk="1" fontAlgn="auto" latinLnBrk="0" hangingPunct="1">
              <a:lnSpc>
                <a:spcPct val="100000"/>
              </a:lnSpc>
              <a:spcBef>
                <a:spcPts val="0"/>
              </a:spcBef>
              <a:spcAft>
                <a:spcPts val="0"/>
              </a:spcAft>
              <a:buClrTx/>
              <a:buSzTx/>
              <a:buFontTx/>
              <a:buNone/>
              <a:tabLst/>
              <a:defRPr/>
            </a:pPr>
            <a:endParaRPr kumimoji="0" lang="ar-SA" sz="2800" b="0" i="0" u="none" strike="noStrike" kern="0" cap="none" spc="0" normalizeH="0" baseline="0" noProof="0" dirty="0" smtClean="0">
              <a:ln>
                <a:noFill/>
              </a:ln>
              <a:solidFill>
                <a:prstClr val="black"/>
              </a:solidFill>
              <a:effectLst/>
              <a:uLnTx/>
              <a:uFillTx/>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0" lang="ar-SA" sz="2800" b="0" i="0" u="none" strike="noStrike" kern="0" cap="none" spc="0" normalizeH="0" baseline="0" noProof="0" dirty="0" smtClean="0">
                <a:ln>
                  <a:noFill/>
                </a:ln>
                <a:solidFill>
                  <a:prstClr val="black"/>
                </a:solidFill>
                <a:effectLst/>
                <a:uLnTx/>
                <a:uFillTx/>
              </a:rPr>
              <a:t>وتقويم الخطة يعني الحكم على مدى نجاح الخطة أو فشلها في تحقيق الأهداف التي كانت موضوعة لها .</a:t>
            </a:r>
          </a:p>
          <a:p>
            <a:pPr marL="0" marR="0" lvl="0" indent="0" algn="r" defTabSz="914400" eaLnBrk="1" fontAlgn="auto" latinLnBrk="0" hangingPunct="1">
              <a:lnSpc>
                <a:spcPct val="100000"/>
              </a:lnSpc>
              <a:spcBef>
                <a:spcPts val="0"/>
              </a:spcBef>
              <a:spcAft>
                <a:spcPts val="0"/>
              </a:spcAft>
              <a:buClrTx/>
              <a:buSzTx/>
              <a:buFontTx/>
              <a:buNone/>
              <a:tabLst/>
              <a:defRPr/>
            </a:pPr>
            <a:endParaRPr kumimoji="0" lang="ar-SA" sz="2800" b="0" i="0" u="none" strike="noStrike" kern="0" cap="none" spc="0" normalizeH="0" baseline="0" noProof="0" dirty="0" smtClean="0">
              <a:ln>
                <a:noFill/>
              </a:ln>
              <a:solidFill>
                <a:prstClr val="black"/>
              </a:solidFill>
              <a:effectLst/>
              <a:uLnTx/>
              <a:uFillTx/>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0" lang="ar-SA" sz="2800" b="0" i="0" u="none" strike="noStrike" kern="0" cap="none" spc="0" normalizeH="0" baseline="0" noProof="0" dirty="0" smtClean="0">
                <a:ln>
                  <a:noFill/>
                </a:ln>
                <a:solidFill>
                  <a:prstClr val="black"/>
                </a:solidFill>
                <a:effectLst/>
                <a:uLnTx/>
                <a:uFillTx/>
              </a:rPr>
              <a:t>وتقويم الخطة  ليس هدف في حد ذاته ولكنه وسيلة للتحقق من تحقيق الأهداف المنشودة بالشكل  الأمثل وفي الوقت المحدد  وهو </a:t>
            </a:r>
            <a:r>
              <a:rPr lang="en-US" sz="2800" kern="0" dirty="0">
                <a:solidFill>
                  <a:prstClr val="black"/>
                </a:solidFill>
              </a:rPr>
              <a:t>.</a:t>
            </a:r>
            <a:r>
              <a:rPr kumimoji="0" lang="ar-SA" sz="2800" b="0" i="0" u="none" strike="noStrike" kern="0" cap="none" spc="0" normalizeH="0" baseline="0" noProof="0" dirty="0" smtClean="0">
                <a:ln>
                  <a:noFill/>
                </a:ln>
                <a:solidFill>
                  <a:prstClr val="black"/>
                </a:solidFill>
                <a:effectLst/>
                <a:uLnTx/>
                <a:uFillTx/>
              </a:rPr>
              <a:t>وسيلة لتحسين مستويات الأداء</a:t>
            </a:r>
            <a:r>
              <a:rPr kumimoji="0" lang="ar-SA" sz="2400" b="0" i="0" u="none" strike="noStrike" kern="0" cap="none" spc="0" normalizeH="0" baseline="0" noProof="0" dirty="0" smtClean="0">
                <a:ln>
                  <a:noFill/>
                </a:ln>
                <a:solidFill>
                  <a:prstClr val="black"/>
                </a:solidFill>
                <a:effectLst/>
                <a:uLnTx/>
                <a:uFillTx/>
              </a:rPr>
              <a:t> </a:t>
            </a: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6" name="Rectangle 5"/>
          <p:cNvSpPr/>
          <p:nvPr/>
        </p:nvSpPr>
        <p:spPr>
          <a:xfrm>
            <a:off x="1314690" y="51663"/>
            <a:ext cx="7792543" cy="1569660"/>
          </a:xfrm>
          <a:prstGeom prst="rect">
            <a:avLst/>
          </a:prstGeom>
        </p:spPr>
        <p:txBody>
          <a:bodyPr wrap="square">
            <a:spAutoFit/>
          </a:bodyPr>
          <a:lstStyle/>
          <a:p>
            <a:pPr lvl="0" algn="r"/>
            <a:r>
              <a:rPr lang="ar-SA" sz="3200" b="1" dirty="0">
                <a:solidFill>
                  <a:srgbClr val="7030A0"/>
                </a:solidFill>
              </a:rPr>
              <a:t>مراحل التخطيط التعليمي لذوي الاحتياجات الخاصة :</a:t>
            </a:r>
            <a:r>
              <a:rPr lang="en-US" sz="3200" b="1" dirty="0">
                <a:solidFill>
                  <a:srgbClr val="7030A0"/>
                </a:solidFill>
              </a:rPr>
              <a:t/>
            </a:r>
            <a:br>
              <a:rPr lang="en-US" sz="3200" b="1" dirty="0">
                <a:solidFill>
                  <a:srgbClr val="7030A0"/>
                </a:solidFill>
              </a:rPr>
            </a:br>
            <a:r>
              <a:rPr lang="en-US" sz="3200" b="1" dirty="0">
                <a:solidFill>
                  <a:srgbClr val="C0504D">
                    <a:lumMod val="50000"/>
                  </a:srgbClr>
                </a:solidFill>
              </a:rPr>
              <a:t/>
            </a:r>
            <a:br>
              <a:rPr lang="en-US" sz="3200" b="1" dirty="0">
                <a:solidFill>
                  <a:srgbClr val="C0504D">
                    <a:lumMod val="50000"/>
                  </a:srgbClr>
                </a:solidFill>
              </a:rPr>
            </a:br>
            <a:endParaRPr lang="en-US" sz="3200" dirty="0">
              <a:solidFill>
                <a:prstClr val="black"/>
              </a:solidFill>
            </a:endParaRPr>
          </a:p>
        </p:txBody>
      </p:sp>
    </p:spTree>
    <p:extLst>
      <p:ext uri="{BB962C8B-B14F-4D97-AF65-F5344CB8AC3E}">
        <p14:creationId xmlns:p14="http://schemas.microsoft.com/office/powerpoint/2010/main" val="13772844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1196752"/>
            <a:ext cx="7686600" cy="5693866"/>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ar-SA" sz="2800" b="0" i="0" u="none" strike="noStrike" kern="0" cap="none" spc="0" normalizeH="0" baseline="0" noProof="0" dirty="0" smtClean="0">
                <a:ln>
                  <a:noFill/>
                </a:ln>
                <a:solidFill>
                  <a:prstClr val="black"/>
                </a:solidFill>
                <a:effectLst/>
                <a:uLnTx/>
                <a:uFillTx/>
              </a:rPr>
              <a:t>ولكي تحقق عملية التقويم أهدافها بالشكل الأمثل يجب على المخطط ترجمة الأهداف إلى وحدات قابلة للقياس بقدر الإمكان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ar-SA" sz="2800" b="0" i="0" u="none" strike="noStrike" kern="0" cap="none" spc="0" normalizeH="0" baseline="0" noProof="0" dirty="0" smtClean="0">
                <a:ln>
                  <a:noFill/>
                </a:ln>
                <a:solidFill>
                  <a:prstClr val="black"/>
                </a:solidFill>
                <a:effectLst/>
                <a:uLnTx/>
                <a:uFillTx/>
              </a:rPr>
              <a:t>وأن وجود مقاييس للأهداف يتيح للإدارة التأكد من مدى تحقيق الأهداف , </a:t>
            </a:r>
            <a:r>
              <a:rPr kumimoji="0" lang="ar-SA" sz="2800" b="0" i="0" u="none" strike="noStrike" kern="0" cap="none" spc="0" normalizeH="0" baseline="0" noProof="0" dirty="0" smtClean="0">
                <a:ln>
                  <a:noFill/>
                </a:ln>
                <a:solidFill>
                  <a:srgbClr val="00B0F0"/>
                </a:solidFill>
                <a:effectLst/>
                <a:uLnTx/>
                <a:uFillTx/>
              </a:rPr>
              <a:t>ومن بين هذة المقاييس مايلي :</a:t>
            </a:r>
          </a:p>
          <a:p>
            <a:pPr marL="0" marR="0" lvl="0" indent="0" algn="r" defTabSz="914400" eaLnBrk="1" fontAlgn="auto" latinLnBrk="0" hangingPunct="1">
              <a:lnSpc>
                <a:spcPct val="100000"/>
              </a:lnSpc>
              <a:spcBef>
                <a:spcPts val="0"/>
              </a:spcBef>
              <a:spcAft>
                <a:spcPts val="0"/>
              </a:spcAft>
              <a:buClrTx/>
              <a:buSzTx/>
              <a:buFontTx/>
              <a:buNone/>
              <a:tabLst/>
              <a:defRPr/>
            </a:pPr>
            <a:endParaRPr kumimoji="0" lang="ar-SA" sz="2800" b="0" i="0" u="none" strike="noStrike" kern="0" cap="none" spc="0" normalizeH="0" baseline="0" noProof="0" dirty="0" smtClean="0">
              <a:ln>
                <a:noFill/>
              </a:ln>
              <a:solidFill>
                <a:prstClr val="black"/>
              </a:solidFill>
              <a:effectLst/>
              <a:uLnTx/>
              <a:uFillTx/>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0" lang="ar-SA" sz="2800" b="0" i="0" u="none" strike="noStrike" kern="0" cap="none" spc="0" normalizeH="0" baseline="0" noProof="0" dirty="0" smtClean="0">
                <a:ln>
                  <a:noFill/>
                </a:ln>
                <a:solidFill>
                  <a:prstClr val="black"/>
                </a:solidFill>
                <a:effectLst/>
                <a:uLnTx/>
                <a:uFillTx/>
              </a:rPr>
              <a:t>1- مقاييس زمنية : أي تحديد فترة زمنية محددة لإنهاء العمل المطلوب , وهذا بالطبع يكون واضح عند وضع الخطة .</a:t>
            </a:r>
          </a:p>
          <a:p>
            <a:pPr marL="0" marR="0" lvl="0" indent="0" algn="r" defTabSz="914400" eaLnBrk="1" fontAlgn="auto" latinLnBrk="0" hangingPunct="1">
              <a:lnSpc>
                <a:spcPct val="100000"/>
              </a:lnSpc>
              <a:spcBef>
                <a:spcPts val="0"/>
              </a:spcBef>
              <a:spcAft>
                <a:spcPts val="0"/>
              </a:spcAft>
              <a:buClrTx/>
              <a:buSzTx/>
              <a:buFontTx/>
              <a:buNone/>
              <a:tabLst/>
              <a:defRPr/>
            </a:pPr>
            <a:endParaRPr kumimoji="0" lang="ar-SA" sz="2800" b="0" i="0" u="none" strike="noStrike" kern="0" cap="none" spc="0" normalizeH="0" baseline="0" noProof="0" dirty="0" smtClean="0">
              <a:ln>
                <a:noFill/>
              </a:ln>
              <a:solidFill>
                <a:prstClr val="black"/>
              </a:solidFill>
              <a:effectLst/>
              <a:uLnTx/>
              <a:uFillTx/>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0" lang="ar-SA" sz="2800" b="0" i="0" u="none" strike="noStrike" kern="0" cap="none" spc="0" normalizeH="0" baseline="0" noProof="0" dirty="0" smtClean="0">
                <a:ln>
                  <a:noFill/>
                </a:ln>
                <a:solidFill>
                  <a:prstClr val="black"/>
                </a:solidFill>
                <a:effectLst/>
                <a:uLnTx/>
                <a:uFillTx/>
              </a:rPr>
              <a:t>2- مقاييس كمية : أي تحديد الكمية التي يراد تنفيذها خلال فترة زمنية معينة .</a:t>
            </a:r>
          </a:p>
          <a:p>
            <a:pPr marL="0" marR="0" lvl="0" indent="0" algn="r" defTabSz="914400" eaLnBrk="1" fontAlgn="auto" latinLnBrk="0" hangingPunct="1">
              <a:lnSpc>
                <a:spcPct val="100000"/>
              </a:lnSpc>
              <a:spcBef>
                <a:spcPts val="0"/>
              </a:spcBef>
              <a:spcAft>
                <a:spcPts val="0"/>
              </a:spcAft>
              <a:buClrTx/>
              <a:buSzTx/>
              <a:buFontTx/>
              <a:buNone/>
              <a:tabLst/>
              <a:defRPr/>
            </a:pPr>
            <a:endParaRPr kumimoji="0" lang="ar-SA" sz="2800" b="0" i="0" u="none" strike="noStrike" kern="0" cap="none" spc="0" normalizeH="0" baseline="0" noProof="0" dirty="0" smtClean="0">
              <a:ln>
                <a:noFill/>
              </a:ln>
              <a:solidFill>
                <a:prstClr val="black"/>
              </a:solidFill>
              <a:effectLst/>
              <a:uLnTx/>
              <a:uFillTx/>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0" lang="ar-SA" sz="2800" b="0" i="0" u="none" strike="noStrike" kern="0" cap="none" spc="0" normalizeH="0" baseline="0" noProof="0" dirty="0" smtClean="0">
                <a:ln>
                  <a:noFill/>
                </a:ln>
                <a:solidFill>
                  <a:prstClr val="black"/>
                </a:solidFill>
                <a:effectLst/>
                <a:uLnTx/>
                <a:uFillTx/>
              </a:rPr>
              <a:t>3-مقاييس نوعية : وهو تحديد نوعية الأدا التي يجب أ</a:t>
            </a:r>
            <a:r>
              <a:rPr lang="ar-SA" sz="2800" kern="0" dirty="0">
                <a:solidFill>
                  <a:prstClr val="black"/>
                </a:solidFill>
              </a:rPr>
              <a:t>ن</a:t>
            </a:r>
            <a:r>
              <a:rPr kumimoji="0" lang="ar-SA" sz="2800" b="0" i="0" u="none" strike="noStrike" kern="0" cap="none" spc="0" normalizeH="0" baseline="0" noProof="0" dirty="0" smtClean="0">
                <a:ln>
                  <a:noFill/>
                </a:ln>
                <a:solidFill>
                  <a:prstClr val="black"/>
                </a:solidFill>
                <a:effectLst/>
                <a:uLnTx/>
                <a:uFillTx/>
              </a:rPr>
              <a:t>، تظهر خلال فترة التنفيذ للخطة .</a:t>
            </a:r>
            <a:endParaRPr kumimoji="0" lang="en-US" sz="2800" b="0" i="0" u="none" strike="noStrike" kern="0" cap="none" spc="0" normalizeH="0" baseline="0" noProof="0" dirty="0">
              <a:ln>
                <a:noFill/>
              </a:ln>
              <a:solidFill>
                <a:prstClr val="black"/>
              </a:solidFill>
              <a:effectLst/>
              <a:uLnTx/>
              <a:uFillTx/>
            </a:endParaRPr>
          </a:p>
        </p:txBody>
      </p:sp>
      <p:sp>
        <p:nvSpPr>
          <p:cNvPr id="5" name="Rectangle 4"/>
          <p:cNvSpPr/>
          <p:nvPr/>
        </p:nvSpPr>
        <p:spPr>
          <a:xfrm>
            <a:off x="1043608" y="0"/>
            <a:ext cx="8100392" cy="1569660"/>
          </a:xfrm>
          <a:prstGeom prst="rect">
            <a:avLst/>
          </a:prstGeom>
        </p:spPr>
        <p:txBody>
          <a:bodyPr wrap="square">
            <a:spAutoFit/>
          </a:bodyPr>
          <a:lstStyle/>
          <a:p>
            <a:pPr lvl="0" algn="r"/>
            <a:r>
              <a:rPr lang="ar-SA" sz="3200" b="1" dirty="0">
                <a:solidFill>
                  <a:srgbClr val="7030A0"/>
                </a:solidFill>
              </a:rPr>
              <a:t>مراحل التخطيط التعليمي لذوي الاحتياجات الخاصة :</a:t>
            </a:r>
            <a:r>
              <a:rPr lang="en-US" sz="3200" b="1" dirty="0">
                <a:solidFill>
                  <a:srgbClr val="7030A0"/>
                </a:solidFill>
              </a:rPr>
              <a:t/>
            </a:r>
            <a:br>
              <a:rPr lang="en-US" sz="3200" b="1" dirty="0">
                <a:solidFill>
                  <a:srgbClr val="7030A0"/>
                </a:solidFill>
              </a:rPr>
            </a:br>
            <a:r>
              <a:rPr lang="en-US" sz="3200" b="1" dirty="0">
                <a:solidFill>
                  <a:srgbClr val="C0504D">
                    <a:lumMod val="50000"/>
                  </a:srgbClr>
                </a:solidFill>
              </a:rPr>
              <a:t/>
            </a:r>
            <a:br>
              <a:rPr lang="en-US" sz="3200" b="1" dirty="0">
                <a:solidFill>
                  <a:srgbClr val="C0504D">
                    <a:lumMod val="50000"/>
                  </a:srgbClr>
                </a:solidFill>
              </a:rPr>
            </a:br>
            <a:endParaRPr lang="en-US" sz="3200" dirty="0">
              <a:solidFill>
                <a:prstClr val="black"/>
              </a:solidFill>
            </a:endParaRPr>
          </a:p>
        </p:txBody>
      </p:sp>
    </p:spTree>
    <p:extLst>
      <p:ext uri="{BB962C8B-B14F-4D97-AF65-F5344CB8AC3E}">
        <p14:creationId xmlns:p14="http://schemas.microsoft.com/office/powerpoint/2010/main" val="8251950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خصائص الخطة التعليمية لذوي الاحتياجات الخاصة </a:t>
            </a:r>
            <a:endParaRPr lang="ar-SA" dirty="0"/>
          </a:p>
        </p:txBody>
      </p:sp>
      <p:sp>
        <p:nvSpPr>
          <p:cNvPr id="3" name="عنصر نائب للمحتوى 2"/>
          <p:cNvSpPr>
            <a:spLocks noGrp="1"/>
          </p:cNvSpPr>
          <p:nvPr>
            <p:ph idx="1"/>
          </p:nvPr>
        </p:nvSpPr>
        <p:spPr>
          <a:xfrm>
            <a:off x="1007096" y="1628800"/>
            <a:ext cx="8136904" cy="4525963"/>
          </a:xfrm>
        </p:spPr>
        <p:txBody>
          <a:bodyPr/>
          <a:lstStyle/>
          <a:p>
            <a:pPr marL="0" indent="0" algn="r">
              <a:buNone/>
            </a:pPr>
            <a:r>
              <a:rPr lang="ar-SA" dirty="0" smtClean="0">
                <a:solidFill>
                  <a:srgbClr val="C00000"/>
                </a:solidFill>
              </a:rPr>
              <a:t>الخطة :هي مجموعة من الإجراءات والتدابير المحددة من أجل الوصول إلى هدف معين خلال فترة زمنية محددة .</a:t>
            </a:r>
          </a:p>
          <a:p>
            <a:pPr marL="0" indent="0" algn="r">
              <a:buNone/>
            </a:pPr>
            <a:r>
              <a:rPr lang="ar-SA" dirty="0" smtClean="0"/>
              <a:t>الخطة تتضمن عنصرين أساسيين :</a:t>
            </a:r>
            <a:br>
              <a:rPr lang="ar-SA" dirty="0" smtClean="0"/>
            </a:br>
            <a:endParaRPr lang="ar-SA" dirty="0" smtClean="0">
              <a:solidFill>
                <a:srgbClr val="7030A0"/>
              </a:solidFill>
            </a:endParaRPr>
          </a:p>
          <a:p>
            <a:pPr marL="0" indent="0" algn="r">
              <a:buNone/>
            </a:pPr>
            <a:r>
              <a:rPr lang="ar-SA" dirty="0" smtClean="0">
                <a:solidFill>
                  <a:srgbClr val="7030A0"/>
                </a:solidFill>
              </a:rPr>
              <a:t>1- وجود هدف محدد وواضح للمؤسسة /المعهد /المدرسة ترغب في تحقيقه </a:t>
            </a:r>
          </a:p>
          <a:p>
            <a:pPr marL="0" indent="0" algn="r">
              <a:buNone/>
            </a:pPr>
            <a:r>
              <a:rPr lang="ar-SA" dirty="0" smtClean="0">
                <a:solidFill>
                  <a:srgbClr val="7030A0"/>
                </a:solidFill>
              </a:rPr>
              <a:t>2- اتخاذ مجموعة من الإجراءات والتدابير لبلوغ الهدف .</a:t>
            </a:r>
          </a:p>
          <a:p>
            <a:pPr marL="0" indent="0" algn="r">
              <a:buNone/>
            </a:pPr>
            <a:r>
              <a:rPr lang="ar-SA" dirty="0" smtClean="0"/>
              <a:t> </a:t>
            </a:r>
          </a:p>
        </p:txBody>
      </p:sp>
    </p:spTree>
    <p:extLst>
      <p:ext uri="{BB962C8B-B14F-4D97-AF65-F5344CB8AC3E}">
        <p14:creationId xmlns:p14="http://schemas.microsoft.com/office/powerpoint/2010/main" val="1737014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0"/>
            <a:ext cx="8316416" cy="1069514"/>
          </a:xfrm>
        </p:spPr>
        <p:txBody>
          <a:bodyPr>
            <a:normAutofit/>
          </a:bodyPr>
          <a:lstStyle/>
          <a:p>
            <a:r>
              <a:rPr lang="ar-SA" altLang="ko-KR" sz="3600" b="1" dirty="0" smtClean="0">
                <a:solidFill>
                  <a:schemeClr val="tx1">
                    <a:lumMod val="75000"/>
                    <a:lumOff val="25000"/>
                  </a:schemeClr>
                </a:solidFill>
                <a:latin typeface="Arial" pitchFamily="34" charset="0"/>
                <a:ea typeface="Arial Unicode MS" pitchFamily="50" charset="-127"/>
                <a:cs typeface="Arial" pitchFamily="34" charset="0"/>
              </a:rPr>
              <a:t>مفهوم التخطيط:</a:t>
            </a:r>
            <a:endParaRPr lang="ko-KR" altLang="en-US" sz="3600" b="1" dirty="0">
              <a:solidFill>
                <a:schemeClr val="tx1">
                  <a:lumMod val="75000"/>
                  <a:lumOff val="25000"/>
                </a:schemeClr>
              </a:solidFill>
              <a:latin typeface="Arial" pitchFamily="34" charset="0"/>
              <a:ea typeface="Arial Unicode MS" pitchFamily="50" charset="-127"/>
              <a:cs typeface="Arial" pitchFamily="34" charset="0"/>
            </a:endParaRPr>
          </a:p>
        </p:txBody>
      </p:sp>
      <p:sp>
        <p:nvSpPr>
          <p:cNvPr id="3" name="Content Placeholder 2"/>
          <p:cNvSpPr>
            <a:spLocks noGrp="1"/>
          </p:cNvSpPr>
          <p:nvPr>
            <p:ph idx="1"/>
          </p:nvPr>
        </p:nvSpPr>
        <p:spPr>
          <a:xfrm>
            <a:off x="1905000" y="1676400"/>
            <a:ext cx="6779096" cy="4944612"/>
          </a:xfrm>
        </p:spPr>
        <p:txBody>
          <a:bodyPr>
            <a:normAutofit/>
          </a:bodyPr>
          <a:lstStyle/>
          <a:p>
            <a:pPr algn="r">
              <a:lnSpc>
                <a:spcPct val="150000"/>
              </a:lnSpc>
              <a:buNone/>
            </a:pPr>
            <a:r>
              <a:rPr lang="ar-SA" altLang="ko-KR" sz="2000" b="1" dirty="0" smtClean="0">
                <a:solidFill>
                  <a:schemeClr val="tx2">
                    <a:lumMod val="60000"/>
                    <a:lumOff val="40000"/>
                  </a:schemeClr>
                </a:solidFill>
                <a:latin typeface="Arial" pitchFamily="34" charset="0"/>
                <a:cs typeface="Arial" pitchFamily="34" charset="0"/>
              </a:rPr>
              <a:t>التخطيط : هو عملية فكرية تعتمد على المنطق والترتيب ولذا فهو يسبق كافة الوظائف الإدارية </a:t>
            </a:r>
            <a:r>
              <a:rPr lang="ar-SA" altLang="ko-KR" sz="2000" b="1" dirty="0" err="1" smtClean="0">
                <a:solidFill>
                  <a:schemeClr val="tx2">
                    <a:lumMod val="60000"/>
                    <a:lumOff val="40000"/>
                  </a:schemeClr>
                </a:solidFill>
                <a:latin typeface="Arial" pitchFamily="34" charset="0"/>
                <a:cs typeface="Arial" pitchFamily="34" charset="0"/>
              </a:rPr>
              <a:t>والإشرافية</a:t>
            </a:r>
            <a:r>
              <a:rPr lang="ar-SA" altLang="ko-KR" sz="2000" b="1" dirty="0" smtClean="0">
                <a:solidFill>
                  <a:schemeClr val="tx2">
                    <a:lumMod val="60000"/>
                    <a:lumOff val="40000"/>
                  </a:schemeClr>
                </a:solidFill>
                <a:latin typeface="Arial" pitchFamily="34" charset="0"/>
                <a:cs typeface="Arial" pitchFamily="34" charset="0"/>
              </a:rPr>
              <a:t> داخل المؤسسة/المدرسة , وهو يشمل ويتضمن كافة الإمكانات البشرية والمادية المتاحة أو التي يمكن اتاحتها داخل وفي حدود نطاق المؤسسة /المدرسة.</a:t>
            </a:r>
          </a:p>
          <a:p>
            <a:pPr algn="r">
              <a:buNone/>
            </a:pPr>
            <a:endParaRPr lang="ar-SA" altLang="ko-KR" sz="2000" b="1" dirty="0" smtClean="0">
              <a:solidFill>
                <a:schemeClr val="accent6">
                  <a:lumMod val="60000"/>
                  <a:lumOff val="40000"/>
                </a:schemeClr>
              </a:solidFill>
              <a:latin typeface="Arial" pitchFamily="34" charset="0"/>
              <a:cs typeface="Arial" pitchFamily="34" charset="0"/>
            </a:endParaRPr>
          </a:p>
          <a:p>
            <a:pPr algn="r">
              <a:buNone/>
            </a:pPr>
            <a:endParaRPr lang="ar-SA" altLang="ko-KR" sz="2000" b="1" dirty="0" smtClean="0">
              <a:solidFill>
                <a:schemeClr val="bg1">
                  <a:lumMod val="65000"/>
                </a:schemeClr>
              </a:solidFill>
              <a:latin typeface="Arial" pitchFamily="34" charset="0"/>
              <a:cs typeface="Arial" pitchFamily="34" charset="0"/>
            </a:endParaRPr>
          </a:p>
          <a:p>
            <a:pPr algn="r">
              <a:buNone/>
            </a:pPr>
            <a:endParaRPr lang="ar-SA" altLang="ko-KR" sz="2000" b="1" dirty="0" smtClean="0">
              <a:solidFill>
                <a:schemeClr val="bg1">
                  <a:lumMod val="65000"/>
                </a:schemeClr>
              </a:solidFill>
              <a:latin typeface="Arial" pitchFamily="34" charset="0"/>
              <a:cs typeface="Arial" pitchFamily="34" charset="0"/>
            </a:endParaRPr>
          </a:p>
          <a:p>
            <a:pPr algn="r"/>
            <a:endParaRPr lang="ar-SA" altLang="ko-KR" sz="2000" b="1" dirty="0" smtClean="0">
              <a:solidFill>
                <a:schemeClr val="bg1">
                  <a:lumMod val="65000"/>
                </a:schemeClr>
              </a:solidFill>
              <a:latin typeface="Arial" pitchFamily="34" charset="0"/>
              <a:cs typeface="Arial" pitchFamily="34" charset="0"/>
            </a:endParaRPr>
          </a:p>
          <a:p>
            <a:pPr algn="r">
              <a:buNone/>
            </a:pPr>
            <a:endParaRPr lang="ar-SA" altLang="ko-KR" sz="2000" b="1" dirty="0" smtClean="0">
              <a:solidFill>
                <a:schemeClr val="bg1">
                  <a:lumMod val="65000"/>
                </a:schemeClr>
              </a:solidFill>
              <a:latin typeface="Arial" pitchFamily="34" charset="0"/>
              <a:cs typeface="Arial" pitchFamily="34" charset="0"/>
            </a:endParaRPr>
          </a:p>
        </p:txBody>
      </p:sp>
      <p:pic>
        <p:nvPicPr>
          <p:cNvPr id="5" name="Picture 3" descr="images2_400x400.jpg"/>
          <p:cNvPicPr>
            <a:picLocks noChangeAspect="1"/>
          </p:cNvPicPr>
          <p:nvPr/>
        </p:nvPicPr>
        <p:blipFill>
          <a:blip r:embed="rId2"/>
          <a:stretch>
            <a:fillRect/>
          </a:stretch>
        </p:blipFill>
        <p:spPr>
          <a:xfrm>
            <a:off x="3200400" y="3657600"/>
            <a:ext cx="3505200" cy="2590800"/>
          </a:xfrm>
          <a:prstGeom prst="rect">
            <a:avLst/>
          </a:prstGeom>
        </p:spPr>
      </p:pic>
    </p:spTree>
    <p:extLst>
      <p:ext uri="{BB962C8B-B14F-4D97-AF65-F5344CB8AC3E}">
        <p14:creationId xmlns:p14="http://schemas.microsoft.com/office/powerpoint/2010/main" val="8917631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332656"/>
            <a:ext cx="8301608" cy="1143000"/>
          </a:xfrm>
        </p:spPr>
        <p:txBody>
          <a:bodyPr>
            <a:normAutofit fontScale="90000"/>
          </a:bodyPr>
          <a:lstStyle/>
          <a:p>
            <a:r>
              <a:rPr lang="ar-SA" dirty="0" smtClean="0">
                <a:solidFill>
                  <a:srgbClr val="7030A0"/>
                </a:solidFill>
              </a:rPr>
              <a:t>خصائص تميز الخطة التعليمية الناجحة في مجال تعليم ذوي الاحتياجات الخاصة :</a:t>
            </a:r>
            <a:endParaRPr lang="ar-SA" dirty="0">
              <a:solidFill>
                <a:srgbClr val="7030A0"/>
              </a:solidFill>
            </a:endParaRPr>
          </a:p>
        </p:txBody>
      </p:sp>
      <p:sp>
        <p:nvSpPr>
          <p:cNvPr id="3" name="عنصر نائب للمحتوى 2"/>
          <p:cNvSpPr>
            <a:spLocks noGrp="1"/>
          </p:cNvSpPr>
          <p:nvPr>
            <p:ph idx="1"/>
          </p:nvPr>
        </p:nvSpPr>
        <p:spPr>
          <a:xfrm>
            <a:off x="1149927" y="1628800"/>
            <a:ext cx="7907257" cy="5090655"/>
          </a:xfrm>
        </p:spPr>
        <p:txBody>
          <a:bodyPr>
            <a:normAutofit/>
          </a:bodyPr>
          <a:lstStyle/>
          <a:p>
            <a:pPr marL="0" indent="0" algn="r" rtl="1">
              <a:buNone/>
            </a:pPr>
            <a:r>
              <a:rPr lang="ar-SA" dirty="0" smtClean="0"/>
              <a:t>1- أن تكون هناك حاجة ملموسة إلى الخطة ،وأنها ستشبع أو ستحقق أهداف هامة وضرورية لقطاع كبير من أفراد المجتمع وكلما زاد عدد المستفيدين من الخطة كلما كانت الخطة ذات أهمية كبيرة حيث أن الشعور بعدم الحاجة إلى الخطة يعتبر إهدار للجهد والمال طالما أنها لم تحقق فائدة .</a:t>
            </a:r>
          </a:p>
          <a:p>
            <a:pPr marL="0" indent="0" algn="r" rtl="1">
              <a:buNone/>
            </a:pPr>
            <a:endParaRPr lang="ar-SA" dirty="0" smtClean="0"/>
          </a:p>
          <a:p>
            <a:pPr marL="0" indent="0" algn="r" rtl="1">
              <a:buNone/>
            </a:pPr>
            <a:r>
              <a:rPr lang="ar-SA" dirty="0" smtClean="0"/>
              <a:t>2- أن تعتمد </a:t>
            </a:r>
            <a:r>
              <a:rPr lang="ar-SA" dirty="0" err="1" smtClean="0"/>
              <a:t>الخطةعلى</a:t>
            </a:r>
            <a:r>
              <a:rPr lang="ar-SA" dirty="0" smtClean="0"/>
              <a:t> أبعاد وأهداف واضحة .</a:t>
            </a:r>
          </a:p>
          <a:p>
            <a:pPr marL="0" indent="0" algn="r" rtl="1">
              <a:buNone/>
            </a:pPr>
            <a:endParaRPr lang="ar-SA" dirty="0" smtClean="0"/>
          </a:p>
          <a:p>
            <a:pPr marL="0" indent="0" algn="r" rtl="1">
              <a:buNone/>
            </a:pPr>
            <a:r>
              <a:rPr lang="ar-SA" dirty="0" smtClean="0"/>
              <a:t>3- أن تبنى على أسس علمية واضحة.</a:t>
            </a:r>
          </a:p>
        </p:txBody>
      </p:sp>
    </p:spTree>
    <p:extLst>
      <p:ext uri="{BB962C8B-B14F-4D97-AF65-F5344CB8AC3E}">
        <p14:creationId xmlns:p14="http://schemas.microsoft.com/office/powerpoint/2010/main" val="14992418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r" rtl="1">
              <a:buNone/>
            </a:pPr>
            <a:r>
              <a:rPr lang="ar-SA" dirty="0"/>
              <a:t>4- أن تتسم بالمرونة </a:t>
            </a:r>
            <a:r>
              <a:rPr lang="ar-SA" dirty="0" smtClean="0"/>
              <a:t>.</a:t>
            </a:r>
          </a:p>
          <a:p>
            <a:pPr marL="0" indent="0" algn="r" rtl="1">
              <a:buNone/>
            </a:pPr>
            <a:endParaRPr lang="ar-SA" dirty="0"/>
          </a:p>
          <a:p>
            <a:pPr marL="0" indent="0" algn="r" rtl="1">
              <a:buNone/>
            </a:pPr>
            <a:r>
              <a:rPr lang="ar-SA" dirty="0" smtClean="0"/>
              <a:t>5-أن توضح مستويات العمل بوضوح بحيث تتكامل وتتلاقى جميعها في اتجاه واحد نحو الهدف .</a:t>
            </a:r>
          </a:p>
          <a:p>
            <a:pPr marL="0" indent="0" algn="r" rtl="1">
              <a:buNone/>
            </a:pPr>
            <a:endParaRPr lang="ar-SA" dirty="0" smtClean="0"/>
          </a:p>
          <a:p>
            <a:pPr marL="0" indent="0" algn="r" rtl="1">
              <a:buNone/>
            </a:pPr>
            <a:r>
              <a:rPr lang="ar-SA" dirty="0" smtClean="0"/>
              <a:t> 6- أن تحدد الفترة الزمنية .</a:t>
            </a:r>
          </a:p>
          <a:p>
            <a:pPr marL="0" indent="0" algn="r" rtl="1">
              <a:buNone/>
            </a:pPr>
            <a:endParaRPr lang="ar-SA" dirty="0"/>
          </a:p>
          <a:p>
            <a:pPr marL="0" indent="0" algn="r" rtl="1">
              <a:buNone/>
            </a:pPr>
            <a:r>
              <a:rPr lang="ar-SA" dirty="0" smtClean="0"/>
              <a:t>7- أن تكون الخطة واقعية .</a:t>
            </a:r>
          </a:p>
          <a:p>
            <a:pPr marL="0" indent="0" algn="r" rtl="1">
              <a:buNone/>
            </a:pPr>
            <a:endParaRPr lang="ar-SA" dirty="0"/>
          </a:p>
          <a:p>
            <a:pPr marL="0" indent="0" algn="r" rtl="1">
              <a:buNone/>
            </a:pPr>
            <a:endParaRPr lang="ar-SA" dirty="0"/>
          </a:p>
        </p:txBody>
      </p:sp>
      <p:sp>
        <p:nvSpPr>
          <p:cNvPr id="4" name="عنوان 1"/>
          <p:cNvSpPr>
            <a:spLocks noGrp="1"/>
          </p:cNvSpPr>
          <p:nvPr>
            <p:ph type="title"/>
          </p:nvPr>
        </p:nvSpPr>
        <p:spPr/>
        <p:txBody>
          <a:bodyPr>
            <a:normAutofit fontScale="90000"/>
          </a:bodyPr>
          <a:lstStyle/>
          <a:p>
            <a:r>
              <a:rPr lang="ar-SA" dirty="0" smtClean="0">
                <a:solidFill>
                  <a:srgbClr val="7030A0"/>
                </a:solidFill>
              </a:rPr>
              <a:t>خصائص تميز الخطة التعليمية الناجحة في مجال تعليم ذوي الاحتياجات الخاصة :</a:t>
            </a:r>
            <a:endParaRPr lang="ar-SA" dirty="0">
              <a:solidFill>
                <a:srgbClr val="7030A0"/>
              </a:solidFill>
            </a:endParaRPr>
          </a:p>
        </p:txBody>
      </p:sp>
    </p:spTree>
    <p:extLst>
      <p:ext uri="{BB962C8B-B14F-4D97-AF65-F5344CB8AC3E}">
        <p14:creationId xmlns:p14="http://schemas.microsoft.com/office/powerpoint/2010/main" val="21848139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عنصر نائب للمحتوى 5"/>
          <p:cNvGraphicFramePr>
            <a:graphicFrameLocks noGrp="1"/>
          </p:cNvGraphicFramePr>
          <p:nvPr>
            <p:ph idx="1"/>
            <p:extLst>
              <p:ext uri="{D42A27DB-BD31-4B8C-83A1-F6EECF244321}">
                <p14:modId xmlns:p14="http://schemas.microsoft.com/office/powerpoint/2010/main" val="443692857"/>
              </p:ext>
            </p:extLst>
          </p:nvPr>
        </p:nvGraphicFramePr>
        <p:xfrm>
          <a:off x="1043608" y="1052736"/>
          <a:ext cx="8229600"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وان 1"/>
          <p:cNvSpPr>
            <a:spLocks noGrp="1"/>
          </p:cNvSpPr>
          <p:nvPr>
            <p:ph type="title"/>
          </p:nvPr>
        </p:nvSpPr>
        <p:spPr>
          <a:xfrm>
            <a:off x="467544" y="0"/>
            <a:ext cx="8229600" cy="1143000"/>
          </a:xfrm>
        </p:spPr>
        <p:txBody>
          <a:bodyPr/>
          <a:lstStyle/>
          <a:p>
            <a:r>
              <a:rPr lang="ar-SA" dirty="0" smtClean="0"/>
              <a:t>محاور العمل في التخطيط التعليمي </a:t>
            </a:r>
            <a:endParaRPr lang="ar-SA" dirty="0"/>
          </a:p>
        </p:txBody>
      </p:sp>
    </p:spTree>
    <p:extLst>
      <p:ext uri="{BB962C8B-B14F-4D97-AF65-F5344CB8AC3E}">
        <p14:creationId xmlns:p14="http://schemas.microsoft.com/office/powerpoint/2010/main" val="2801397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0"/>
            <a:ext cx="8316416" cy="1069514"/>
          </a:xfrm>
        </p:spPr>
        <p:txBody>
          <a:bodyPr>
            <a:normAutofit fontScale="90000"/>
          </a:bodyPr>
          <a:lstStyle/>
          <a:p>
            <a:r>
              <a:rPr lang="ar-SA" altLang="ko-KR" sz="3600" b="1" dirty="0" smtClean="0">
                <a:solidFill>
                  <a:schemeClr val="tx1">
                    <a:lumMod val="75000"/>
                    <a:lumOff val="25000"/>
                  </a:schemeClr>
                </a:solidFill>
                <a:latin typeface="Arial" pitchFamily="34" charset="0"/>
                <a:ea typeface="Arial Unicode MS" pitchFamily="50" charset="-127"/>
                <a:cs typeface="Arial" pitchFamily="34" charset="0"/>
              </a:rPr>
              <a:t>التخطيط التعليمي في مجال تعليم ذوي الاحتياجات الخاصة:</a:t>
            </a:r>
            <a:endParaRPr lang="ko-KR" altLang="en-US" sz="3600" b="1" dirty="0">
              <a:solidFill>
                <a:schemeClr val="tx1">
                  <a:lumMod val="75000"/>
                  <a:lumOff val="25000"/>
                </a:schemeClr>
              </a:solidFill>
              <a:latin typeface="Arial" pitchFamily="34" charset="0"/>
              <a:ea typeface="Arial Unicode MS" pitchFamily="50" charset="-127"/>
              <a:cs typeface="Arial" pitchFamily="34" charset="0"/>
            </a:endParaRPr>
          </a:p>
        </p:txBody>
      </p:sp>
      <p:sp>
        <p:nvSpPr>
          <p:cNvPr id="3" name="Content Placeholder 2"/>
          <p:cNvSpPr>
            <a:spLocks noGrp="1"/>
          </p:cNvSpPr>
          <p:nvPr>
            <p:ph idx="1"/>
          </p:nvPr>
        </p:nvSpPr>
        <p:spPr>
          <a:xfrm>
            <a:off x="1907704" y="1484784"/>
            <a:ext cx="6779096" cy="4944612"/>
          </a:xfrm>
        </p:spPr>
        <p:txBody>
          <a:bodyPr>
            <a:normAutofit/>
          </a:bodyPr>
          <a:lstStyle/>
          <a:p>
            <a:pPr algn="r">
              <a:lnSpc>
                <a:spcPct val="150000"/>
              </a:lnSpc>
              <a:buNone/>
            </a:pPr>
            <a:r>
              <a:rPr lang="ar-SA" altLang="ko-KR" sz="2000" b="1" dirty="0" smtClean="0">
                <a:solidFill>
                  <a:schemeClr val="tx2">
                    <a:lumMod val="60000"/>
                    <a:lumOff val="40000"/>
                  </a:schemeClr>
                </a:solidFill>
                <a:latin typeface="Arial" pitchFamily="34" charset="0"/>
                <a:cs typeface="Arial" pitchFamily="34" charset="0"/>
              </a:rPr>
              <a:t>هو مجموعة من الاجراءات العلمية المنظمة لتحديد الاهداف المستقبلية لتعليم وتربية ذوي الاحتياجات الخاصة وتعبئة كافة الموارد المادية والبشرية المتخصصة من أجل تحقيق تلك الاهداف بأقل جهد وأقل تكلفة وفي أقصر وقت وبأقل أداء ممكن.</a:t>
            </a:r>
            <a:endParaRPr lang="ko-KR" altLang="en-US" sz="2000" b="1" dirty="0">
              <a:solidFill>
                <a:schemeClr val="tx2">
                  <a:lumMod val="60000"/>
                  <a:lumOff val="40000"/>
                </a:schemeClr>
              </a:solidFill>
              <a:latin typeface="Arial" pitchFamily="34" charset="0"/>
              <a:cs typeface="Arial" pitchFamily="34" charset="0"/>
            </a:endParaRPr>
          </a:p>
        </p:txBody>
      </p:sp>
      <p:pic>
        <p:nvPicPr>
          <p:cNvPr id="5" name="Picture 3" descr="8_مصطلحات.jpg"/>
          <p:cNvPicPr>
            <a:picLocks noChangeAspect="1"/>
          </p:cNvPicPr>
          <p:nvPr/>
        </p:nvPicPr>
        <p:blipFill>
          <a:blip r:embed="rId2"/>
          <a:stretch>
            <a:fillRect/>
          </a:stretch>
        </p:blipFill>
        <p:spPr>
          <a:xfrm>
            <a:off x="2209800" y="4495800"/>
            <a:ext cx="5334000" cy="1600200"/>
          </a:xfrm>
          <a:prstGeom prst="rect">
            <a:avLst/>
          </a:prstGeom>
        </p:spPr>
      </p:pic>
    </p:spTree>
    <p:extLst>
      <p:ext uri="{BB962C8B-B14F-4D97-AF65-F5344CB8AC3E}">
        <p14:creationId xmlns:p14="http://schemas.microsoft.com/office/powerpoint/2010/main" val="891763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0"/>
            <a:ext cx="8316416" cy="1069514"/>
          </a:xfrm>
        </p:spPr>
        <p:txBody>
          <a:bodyPr>
            <a:normAutofit/>
          </a:bodyPr>
          <a:lstStyle/>
          <a:p>
            <a:r>
              <a:rPr lang="ar-SA" altLang="ko-KR" sz="3600" b="1" dirty="0" smtClean="0">
                <a:solidFill>
                  <a:schemeClr val="tx1">
                    <a:lumMod val="75000"/>
                    <a:lumOff val="25000"/>
                  </a:schemeClr>
                </a:solidFill>
                <a:latin typeface="Arial" pitchFamily="34" charset="0"/>
                <a:ea typeface="Arial Unicode MS" pitchFamily="50" charset="-127"/>
                <a:cs typeface="Arial" pitchFamily="34" charset="0"/>
              </a:rPr>
              <a:t>العوامل التي تؤكد على ضرورة التخطيط التعليمي :</a:t>
            </a:r>
            <a:endParaRPr lang="ko-KR" altLang="en-US" sz="3600" b="1" dirty="0">
              <a:solidFill>
                <a:schemeClr val="tx1">
                  <a:lumMod val="75000"/>
                  <a:lumOff val="25000"/>
                </a:schemeClr>
              </a:solidFill>
              <a:latin typeface="Arial" pitchFamily="34" charset="0"/>
              <a:ea typeface="Arial Unicode MS" pitchFamily="50" charset="-127"/>
              <a:cs typeface="Arial" pitchFamily="34" charset="0"/>
            </a:endParaRPr>
          </a:p>
        </p:txBody>
      </p:sp>
      <p:sp>
        <p:nvSpPr>
          <p:cNvPr id="3" name="Content Placeholder 2"/>
          <p:cNvSpPr>
            <a:spLocks noGrp="1"/>
          </p:cNvSpPr>
          <p:nvPr>
            <p:ph idx="1"/>
          </p:nvPr>
        </p:nvSpPr>
        <p:spPr>
          <a:xfrm>
            <a:off x="1981200" y="2446788"/>
            <a:ext cx="6779096" cy="4944612"/>
          </a:xfrm>
        </p:spPr>
        <p:txBody>
          <a:bodyPr>
            <a:normAutofit/>
          </a:bodyPr>
          <a:lstStyle/>
          <a:p>
            <a:pPr algn="r">
              <a:lnSpc>
                <a:spcPct val="150000"/>
              </a:lnSpc>
              <a:buNone/>
            </a:pPr>
            <a:r>
              <a:rPr lang="ar-SA" altLang="ko-KR" sz="2800" dirty="0" smtClean="0">
                <a:solidFill>
                  <a:schemeClr val="bg1">
                    <a:lumMod val="65000"/>
                  </a:schemeClr>
                </a:solidFill>
                <a:latin typeface="Arial" pitchFamily="34" charset="0"/>
                <a:cs typeface="Arial" pitchFamily="34" charset="0"/>
              </a:rPr>
              <a:t>1- تنوع واتساع دور التعليم.</a:t>
            </a:r>
          </a:p>
          <a:p>
            <a:pPr algn="r">
              <a:lnSpc>
                <a:spcPct val="150000"/>
              </a:lnSpc>
              <a:buNone/>
            </a:pPr>
            <a:r>
              <a:rPr lang="ar-SA" altLang="ko-KR" sz="2800" dirty="0" smtClean="0">
                <a:solidFill>
                  <a:schemeClr val="bg1">
                    <a:lumMod val="65000"/>
                  </a:schemeClr>
                </a:solidFill>
                <a:latin typeface="Arial" pitchFamily="34" charset="0"/>
                <a:cs typeface="Arial" pitchFamily="34" charset="0"/>
              </a:rPr>
              <a:t>2- زيادة عدد الافراد من ذوي الاحتياجات الخاصة.</a:t>
            </a:r>
          </a:p>
          <a:p>
            <a:pPr algn="r">
              <a:lnSpc>
                <a:spcPct val="150000"/>
              </a:lnSpc>
              <a:buNone/>
            </a:pPr>
            <a:r>
              <a:rPr lang="ar-SA" altLang="ko-KR" sz="2800" dirty="0" smtClean="0">
                <a:solidFill>
                  <a:schemeClr val="bg1">
                    <a:lumMod val="65000"/>
                  </a:schemeClr>
                </a:solidFill>
                <a:latin typeface="Arial" pitchFamily="34" charset="0"/>
                <a:cs typeface="Arial" pitchFamily="34" charset="0"/>
              </a:rPr>
              <a:t>3- الرغبة في تحقيق العدالة الاجتماعية.</a:t>
            </a:r>
          </a:p>
          <a:p>
            <a:pPr algn="r">
              <a:lnSpc>
                <a:spcPct val="150000"/>
              </a:lnSpc>
              <a:buNone/>
            </a:pPr>
            <a:r>
              <a:rPr lang="ar-SA" altLang="ko-KR" sz="2800" dirty="0" smtClean="0">
                <a:solidFill>
                  <a:schemeClr val="bg1">
                    <a:lumMod val="65000"/>
                  </a:schemeClr>
                </a:solidFill>
                <a:latin typeface="Arial" pitchFamily="34" charset="0"/>
                <a:cs typeface="Arial" pitchFamily="34" charset="0"/>
              </a:rPr>
              <a:t>4- التقدم العلمي والتكنولوجي .</a:t>
            </a:r>
          </a:p>
          <a:p>
            <a:pPr algn="r">
              <a:lnSpc>
                <a:spcPct val="150000"/>
              </a:lnSpc>
              <a:buNone/>
            </a:pPr>
            <a:endParaRPr lang="ar-SA" altLang="ko-KR" sz="2800" dirty="0" smtClean="0">
              <a:solidFill>
                <a:schemeClr val="bg1">
                  <a:lumMod val="65000"/>
                </a:schemeClr>
              </a:solidFill>
              <a:latin typeface="Arial" pitchFamily="34" charset="0"/>
              <a:cs typeface="Arial" pitchFamily="34" charset="0"/>
            </a:endParaRPr>
          </a:p>
        </p:txBody>
      </p:sp>
      <p:pic>
        <p:nvPicPr>
          <p:cNvPr id="4" name="Picture 3" descr="2108{8A9D310E-F819-4121-BE95-0F7D09E09121}.JPG.jpg"/>
          <p:cNvPicPr>
            <a:picLocks noChangeAspect="1"/>
          </p:cNvPicPr>
          <p:nvPr/>
        </p:nvPicPr>
        <p:blipFill>
          <a:blip r:embed="rId2" cstate="print"/>
          <a:stretch>
            <a:fillRect/>
          </a:stretch>
        </p:blipFill>
        <p:spPr>
          <a:xfrm>
            <a:off x="1295400" y="685800"/>
            <a:ext cx="1863667" cy="2180716"/>
          </a:xfrm>
          <a:prstGeom prst="rect">
            <a:avLst/>
          </a:prstGeom>
          <a:ln>
            <a:noFill/>
          </a:ln>
          <a:effectLst>
            <a:softEdge rad="112500"/>
          </a:effectLst>
        </p:spPr>
      </p:pic>
    </p:spTree>
    <p:extLst>
      <p:ext uri="{BB962C8B-B14F-4D97-AF65-F5344CB8AC3E}">
        <p14:creationId xmlns:p14="http://schemas.microsoft.com/office/powerpoint/2010/main" val="891763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solidFill>
                  <a:schemeClr val="accent2">
                    <a:lumMod val="75000"/>
                  </a:schemeClr>
                </a:solidFill>
              </a:rPr>
              <a:t>أهمية التخطيط :</a:t>
            </a:r>
            <a:endParaRPr lang="ar-SA" dirty="0">
              <a:solidFill>
                <a:schemeClr val="accent2">
                  <a:lumMod val="75000"/>
                </a:schemeClr>
              </a:solidFill>
            </a:endParaRPr>
          </a:p>
        </p:txBody>
      </p:sp>
      <p:sp>
        <p:nvSpPr>
          <p:cNvPr id="3" name="عنصر نائب للمحتوى 2"/>
          <p:cNvSpPr>
            <a:spLocks noGrp="1"/>
          </p:cNvSpPr>
          <p:nvPr>
            <p:ph idx="1"/>
          </p:nvPr>
        </p:nvSpPr>
        <p:spPr>
          <a:xfrm>
            <a:off x="1285852" y="1600200"/>
            <a:ext cx="7400948" cy="4525963"/>
          </a:xfrm>
        </p:spPr>
        <p:txBody>
          <a:bodyPr>
            <a:normAutofit lnSpcReduction="10000"/>
          </a:bodyPr>
          <a:lstStyle/>
          <a:p>
            <a:pPr marL="514350" indent="-514350" algn="r" rtl="1">
              <a:buFont typeface="+mj-lt"/>
              <a:buAutoNum type="arabicPeriod"/>
            </a:pPr>
            <a:r>
              <a:rPr lang="ar-SA" dirty="0" smtClean="0">
                <a:solidFill>
                  <a:schemeClr val="accent4">
                    <a:lumMod val="75000"/>
                  </a:schemeClr>
                </a:solidFill>
              </a:rPr>
              <a:t>يساعد التخطيط في وضع أهداف واضحة ومحددة للعمل , والأهداف هي الغايات أو النتائج المطلوب تحقيقها في المستقبل </a:t>
            </a:r>
          </a:p>
          <a:p>
            <a:pPr marL="514350" lvl="0" indent="-514350" algn="r" rtl="1">
              <a:buFont typeface="+mj-lt"/>
              <a:buAutoNum type="arabicPeriod"/>
            </a:pPr>
            <a:r>
              <a:rPr lang="ar-SA" dirty="0" smtClean="0">
                <a:solidFill>
                  <a:schemeClr val="accent4">
                    <a:lumMod val="75000"/>
                  </a:schemeClr>
                </a:solidFill>
              </a:rPr>
              <a:t>يحدد التخطيط مراحل العمل , والخطوات التي تتبع والطريق الذي يسلكه العاملون في المدرسة وهو بذلك يسهل ويساعد على تحقيق الأهداف.</a:t>
            </a:r>
            <a:endParaRPr lang="en-US" dirty="0" smtClean="0">
              <a:solidFill>
                <a:schemeClr val="accent4">
                  <a:lumMod val="75000"/>
                </a:schemeClr>
              </a:solidFill>
            </a:endParaRPr>
          </a:p>
          <a:p>
            <a:pPr marL="514350" lvl="0" indent="-514350" algn="r" rtl="1">
              <a:buFont typeface="+mj-lt"/>
              <a:buAutoNum type="arabicPeriod"/>
            </a:pPr>
            <a:r>
              <a:rPr lang="ar-SA" dirty="0" smtClean="0">
                <a:solidFill>
                  <a:schemeClr val="accent4">
                    <a:lumMod val="75000"/>
                  </a:schemeClr>
                </a:solidFill>
              </a:rPr>
              <a:t>يعمل التخطيط على تحقيق التناسق بين تلك الأهداف كي لا تتعارض مع بعضها بل تتكامل وتنسجم سويا في سبيل الغايات النهائية.</a:t>
            </a:r>
            <a:endParaRPr lang="en-US" dirty="0" smtClean="0">
              <a:solidFill>
                <a:schemeClr val="accent4">
                  <a:lumMod val="75000"/>
                </a:schemeClr>
              </a:solidFill>
            </a:endParaRPr>
          </a:p>
          <a:p>
            <a:pPr marL="514350" indent="-514350" algn="r" rtl="1">
              <a:buFont typeface="+mj-lt"/>
              <a:buAutoNum type="arabicPeriod"/>
            </a:pPr>
            <a:endParaRPr lang="ar-S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57290" y="500042"/>
            <a:ext cx="7400948" cy="5786478"/>
          </a:xfrm>
        </p:spPr>
        <p:txBody>
          <a:bodyPr>
            <a:normAutofit/>
          </a:bodyPr>
          <a:lstStyle/>
          <a:p>
            <a:pPr marL="514350" indent="-514350" algn="l" rtl="1"/>
            <a:r>
              <a:rPr lang="ar-SA" dirty="0" smtClean="0">
                <a:solidFill>
                  <a:schemeClr val="accent4">
                    <a:lumMod val="75000"/>
                  </a:schemeClr>
                </a:solidFill>
              </a:rPr>
              <a:t>يساعد التخطيط في التعريف على مشكلات المستقبل التي قد تعترض سير العمل أو الانحرافات التي تكون بعيدة عن الهدف  وحلها وتصحيحها .</a:t>
            </a:r>
          </a:p>
          <a:p>
            <a:pPr lvl="0" rtl="1"/>
            <a:r>
              <a:rPr lang="ar-SA" dirty="0" smtClean="0">
                <a:solidFill>
                  <a:schemeClr val="accent4">
                    <a:lumMod val="75000"/>
                  </a:schemeClr>
                </a:solidFill>
              </a:rPr>
              <a:t>التخطيط يوفر الوقت والجهد , فالوقت عنصر أساسي وهام في عمل أي مؤسسة , فعنصر الوقت يؤثر على مدى الاستفادة من نتائج العمل , فقد تتوفر الاحتياجات بعد فوات الأوان فتصبح عديمة الفائدة</a:t>
            </a:r>
            <a:endParaRPr lang="en-US" dirty="0" smtClean="0">
              <a:solidFill>
                <a:schemeClr val="accent4">
                  <a:lumMod val="75000"/>
                </a:schemeClr>
              </a:solidFill>
            </a:endParaRPr>
          </a:p>
          <a:p>
            <a:pPr lvl="0" rtl="1"/>
            <a:r>
              <a:rPr lang="ar-SA" dirty="0" smtClean="0">
                <a:solidFill>
                  <a:schemeClr val="accent4">
                    <a:lumMod val="75000"/>
                  </a:schemeClr>
                </a:solidFill>
              </a:rPr>
              <a:t>يزيد التخطيط من فاعلية المؤسسات التعليمية في اتخاذ القرارات الصائبة التي تحكمها الأهداف المرجوة</a:t>
            </a:r>
            <a:r>
              <a:rPr lang="ar-SA" dirty="0" smtClean="0"/>
              <a:t>.</a:t>
            </a:r>
            <a:endParaRPr lang="en-US" dirty="0" smtClean="0"/>
          </a:p>
          <a:p>
            <a:pPr marL="514350" indent="-514350" algn="r">
              <a:buFont typeface="+mj-lt"/>
              <a:buAutoNum type="arabicPeriod"/>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00166" y="1285860"/>
            <a:ext cx="7300906" cy="4525963"/>
          </a:xfrm>
        </p:spPr>
        <p:txBody>
          <a:bodyPr/>
          <a:lstStyle/>
          <a:p>
            <a:pPr lvl="0" algn="r" rtl="1"/>
            <a:r>
              <a:rPr lang="ar-SA" dirty="0" smtClean="0">
                <a:solidFill>
                  <a:schemeClr val="accent4">
                    <a:lumMod val="75000"/>
                  </a:schemeClr>
                </a:solidFill>
              </a:rPr>
              <a:t>يوفر التخطيط وسائل الرقابة والتوجيه والمتابعة على التنفيذ , من خلال متابعة ما تم تنفيذه في ضوء خطوات ومرحل التخطيط المحددة مسبقا. </a:t>
            </a:r>
          </a:p>
          <a:p>
            <a:pPr lvl="0" algn="r" rtl="1">
              <a:buNone/>
            </a:pPr>
            <a:endParaRPr lang="en-US" dirty="0" smtClean="0">
              <a:solidFill>
                <a:schemeClr val="accent4">
                  <a:lumMod val="75000"/>
                </a:schemeClr>
              </a:solidFill>
            </a:endParaRPr>
          </a:p>
          <a:p>
            <a:pPr algn="r" rtl="1"/>
            <a:r>
              <a:rPr lang="ar-SA" dirty="0" smtClean="0">
                <a:solidFill>
                  <a:schemeClr val="accent4">
                    <a:lumMod val="75000"/>
                  </a:schemeClr>
                </a:solidFill>
              </a:rPr>
              <a:t>يحقق </a:t>
            </a:r>
            <a:r>
              <a:rPr lang="ar-SA" dirty="0" err="1" smtClean="0">
                <a:solidFill>
                  <a:schemeClr val="accent4">
                    <a:lumMod val="75000"/>
                  </a:schemeClr>
                </a:solidFill>
              </a:rPr>
              <a:t>التخ</a:t>
            </a:r>
            <a:r>
              <a:rPr lang="ar-SA" dirty="0" smtClean="0">
                <a:solidFill>
                  <a:schemeClr val="accent4">
                    <a:lumMod val="75000"/>
                  </a:schemeClr>
                </a:solidFill>
              </a:rPr>
              <a:t>.</a:t>
            </a:r>
            <a:r>
              <a:rPr lang="ar-SA" dirty="0" err="1" smtClean="0">
                <a:solidFill>
                  <a:schemeClr val="accent4">
                    <a:lumMod val="75000"/>
                  </a:schemeClr>
                </a:solidFill>
              </a:rPr>
              <a:t>طيط</a:t>
            </a:r>
            <a:r>
              <a:rPr lang="ar-SA" dirty="0" smtClean="0">
                <a:solidFill>
                  <a:schemeClr val="accent4">
                    <a:lumMod val="75000"/>
                  </a:schemeClr>
                </a:solidFill>
              </a:rPr>
              <a:t> الأمن النفسي للعاملين في مؤسسات التعليمية.</a:t>
            </a:r>
            <a:endParaRPr lang="ar-SA" dirty="0">
              <a:solidFill>
                <a:schemeClr val="accent4">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solidFill>
                  <a:schemeClr val="accent2">
                    <a:lumMod val="75000"/>
                  </a:schemeClr>
                </a:solidFill>
              </a:rPr>
              <a:t>المبادئ الأساسية للتخطيط العلمي :</a:t>
            </a:r>
            <a:endParaRPr lang="ar-SA" dirty="0">
              <a:solidFill>
                <a:schemeClr val="accent2">
                  <a:lumMod val="75000"/>
                </a:schemeClr>
              </a:solidFill>
            </a:endParaRPr>
          </a:p>
        </p:txBody>
      </p:sp>
      <p:sp>
        <p:nvSpPr>
          <p:cNvPr id="3" name="عنصر نائب للمحتوى 2"/>
          <p:cNvSpPr>
            <a:spLocks noGrp="1"/>
          </p:cNvSpPr>
          <p:nvPr>
            <p:ph idx="1"/>
          </p:nvPr>
        </p:nvSpPr>
        <p:spPr>
          <a:xfrm>
            <a:off x="1428728" y="1600200"/>
            <a:ext cx="7258072" cy="4525963"/>
          </a:xfrm>
        </p:spPr>
        <p:txBody>
          <a:bodyPr>
            <a:normAutofit lnSpcReduction="10000"/>
          </a:bodyPr>
          <a:lstStyle/>
          <a:p>
            <a:pPr algn="r" rtl="1">
              <a:buNone/>
            </a:pPr>
            <a:r>
              <a:rPr lang="ar-SA" dirty="0" smtClean="0">
                <a:solidFill>
                  <a:schemeClr val="accent3">
                    <a:lumMod val="75000"/>
                  </a:schemeClr>
                </a:solidFill>
              </a:rPr>
              <a:t>التخطيط وسيلة لتحقيق الأهداف التعليمية والتربوية وليس غاية في جد ذاته, ولكي يكون التخطيط فعالا يجب أن يركز على مبادئ أساسية منها ما يلي : </a:t>
            </a:r>
            <a:endParaRPr lang="en-US" dirty="0" smtClean="0">
              <a:solidFill>
                <a:schemeClr val="accent3">
                  <a:lumMod val="75000"/>
                </a:schemeClr>
              </a:solidFill>
            </a:endParaRPr>
          </a:p>
          <a:p>
            <a:pPr algn="r" rtl="1"/>
            <a:endParaRPr lang="ar-SA" dirty="0" smtClean="0">
              <a:solidFill>
                <a:schemeClr val="accent3">
                  <a:lumMod val="75000"/>
                </a:schemeClr>
              </a:solidFill>
            </a:endParaRPr>
          </a:p>
          <a:p>
            <a:pPr lvl="0" rtl="1"/>
            <a:r>
              <a:rPr lang="ar-SA" dirty="0" smtClean="0">
                <a:solidFill>
                  <a:schemeClr val="accent3">
                    <a:lumMod val="75000"/>
                  </a:schemeClr>
                </a:solidFill>
              </a:rPr>
              <a:t>أن يكون التخطيط مبنيا على حاجات حقيقية يشعر </a:t>
            </a:r>
            <a:r>
              <a:rPr lang="ar-SA" dirty="0" err="1" smtClean="0">
                <a:solidFill>
                  <a:schemeClr val="accent3">
                    <a:lumMod val="75000"/>
                  </a:schemeClr>
                </a:solidFill>
              </a:rPr>
              <a:t>بها</a:t>
            </a:r>
            <a:r>
              <a:rPr lang="ar-SA" dirty="0" smtClean="0">
                <a:solidFill>
                  <a:schemeClr val="accent3">
                    <a:lumMod val="75000"/>
                  </a:schemeClr>
                </a:solidFill>
              </a:rPr>
              <a:t> المخطط التربوي نتيجة المعلومات والإمكانات التي حصل عليها.</a:t>
            </a:r>
            <a:endParaRPr lang="en-US" dirty="0" smtClean="0">
              <a:solidFill>
                <a:schemeClr val="accent3">
                  <a:lumMod val="75000"/>
                </a:schemeClr>
              </a:solidFill>
            </a:endParaRPr>
          </a:p>
          <a:p>
            <a:pPr algn="l" rtl="1"/>
            <a:r>
              <a:rPr lang="ar-SA" dirty="0" smtClean="0">
                <a:solidFill>
                  <a:schemeClr val="accent3">
                    <a:lumMod val="75000"/>
                  </a:schemeClr>
                </a:solidFill>
              </a:rPr>
              <a:t>أن تكون الأهداف واضحة ومحددة وقابلة للتنفيذ في زمن محدد ومقبول .</a:t>
            </a:r>
            <a:endParaRPr lang="ar-SA" dirty="0">
              <a:solidFill>
                <a:schemeClr val="accent3">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TotalTime>
  <Words>1788</Words>
  <Application>Microsoft Office PowerPoint</Application>
  <PresentationFormat>عرض على الشاشة (3:4)‏</PresentationFormat>
  <Paragraphs>190</Paragraphs>
  <Slides>32</Slides>
  <Notes>0</Notes>
  <HiddenSlides>0</HiddenSlides>
  <MMClips>0</MMClips>
  <ScaleCrop>false</ScaleCrop>
  <HeadingPairs>
    <vt:vector size="4" baseType="variant">
      <vt:variant>
        <vt:lpstr>نسق</vt:lpstr>
      </vt:variant>
      <vt:variant>
        <vt:i4>1</vt:i4>
      </vt:variant>
      <vt:variant>
        <vt:lpstr>عناوين الشرائح</vt:lpstr>
      </vt:variant>
      <vt:variant>
        <vt:i4>32</vt:i4>
      </vt:variant>
    </vt:vector>
  </HeadingPairs>
  <TitlesOfParts>
    <vt:vector size="33" baseType="lpstr">
      <vt:lpstr>Office Theme</vt:lpstr>
      <vt:lpstr>التخطيط التعليمي  لذوي الاحتياجات الخاصة</vt:lpstr>
      <vt:lpstr>المقدمة:</vt:lpstr>
      <vt:lpstr>مفهوم التخطيط:</vt:lpstr>
      <vt:lpstr>التخطيط التعليمي في مجال تعليم ذوي الاحتياجات الخاصة:</vt:lpstr>
      <vt:lpstr>العوامل التي تؤكد على ضرورة التخطيط التعليمي :</vt:lpstr>
      <vt:lpstr>أهمية التخطيط :</vt:lpstr>
      <vt:lpstr>عرض تقديمي في PowerPoint</vt:lpstr>
      <vt:lpstr>عرض تقديمي في PowerPoint</vt:lpstr>
      <vt:lpstr>المبادئ الأساسية للتخطيط العلمي :</vt:lpstr>
      <vt:lpstr>عرض تقديمي في PowerPoint</vt:lpstr>
      <vt:lpstr>عرض تقديمي في PowerPoint</vt:lpstr>
      <vt:lpstr>عرض تقديمي في PowerPoint</vt:lpstr>
      <vt:lpstr>عرض تقديمي في PowerPoint</vt:lpstr>
      <vt:lpstr>معوقات التخطيط التعليمي في مجال تعليم ذوي الاحتياجات الخاصة :</vt:lpstr>
      <vt:lpstr>عرض تقديمي في PowerPoint</vt:lpstr>
      <vt:lpstr>أهداف التخطيط التعليمي في مجال تعليم ذوي الاحتياجات الخاصة :</vt:lpstr>
      <vt:lpstr>عرض تقديمي في PowerPoint</vt:lpstr>
      <vt:lpstr>إستراتيجية التخطيط التعليمي لذوي الاحتياجات الخاصة :</vt:lpstr>
      <vt:lpstr>عرض تقديمي في PowerPoint</vt:lpstr>
      <vt:lpstr>مراحل التخطيط التعليمي لذوي الاحتياجات الخاصة : </vt:lpstr>
      <vt:lpstr>مراحل التخطيط التعليمي لذوي الاحتياجات الخاصة : أولا / مرحلة أعداد الخطة التعليمية : </vt:lpstr>
      <vt:lpstr>مراحل التخطيط التعليمي لذوي الاحتياجات الخاصة : أولا / مرحلة أعداد الخطة التعليمية : </vt:lpstr>
      <vt:lpstr>مراحل التخطيط التعليمي لذوي الاحتياجات الخاصة : ثانيا/ مرحلة تنفيذ الخطة : </vt:lpstr>
      <vt:lpstr>عرض تقديمي في PowerPoint</vt:lpstr>
      <vt:lpstr>عرض تقديمي في PowerPoint</vt:lpstr>
      <vt:lpstr>عرض تقديمي في PowerPoint</vt:lpstr>
      <vt:lpstr>عرض تقديمي في PowerPoint</vt:lpstr>
      <vt:lpstr>عرض تقديمي في PowerPoint</vt:lpstr>
      <vt:lpstr>خصائص الخطة التعليمية لذوي الاحتياجات الخاصة </vt:lpstr>
      <vt:lpstr>خصائص تميز الخطة التعليمية الناجحة في مجال تعليم ذوي الاحتياجات الخاصة :</vt:lpstr>
      <vt:lpstr>خصائص تميز الخطة التعليمية الناجحة في مجال تعليم ذوي الاحتياجات الخاصة :</vt:lpstr>
      <vt:lpstr>محاور العمل في التخطيط التعليمي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ابراهيم البواردي</dc:creator>
  <cp:lastModifiedBy>Abdulelah</cp:lastModifiedBy>
  <cp:revision>43</cp:revision>
  <dcterms:created xsi:type="dcterms:W3CDTF">2006-08-16T00:00:00Z</dcterms:created>
  <dcterms:modified xsi:type="dcterms:W3CDTF">2016-11-26T17:14:10Z</dcterms:modified>
</cp:coreProperties>
</file>