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4" r:id="rId1"/>
  </p:sldMasterIdLst>
  <p:sldIdLst>
    <p:sldId id="262" r:id="rId2"/>
    <p:sldId id="260" r:id="rId3"/>
    <p:sldId id="256" r:id="rId4"/>
    <p:sldId id="257" r:id="rId5"/>
    <p:sldId id="258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4238"/>
    <a:srgbClr val="D83326"/>
    <a:srgbClr val="CF4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ar-SA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862042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7044089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471834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6037697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8612424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9814930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2502566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5688285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0564832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8078811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3936977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1502532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7752195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6510680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396826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9707098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0233087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09B39CA-E220-4E41-9540-BFC8E2B16281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87A9F7F-2A99-429A-9886-1C987415EB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640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ransition spd="slow">
    <p:wipe dir="r"/>
  </p:transition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26455" y="1883833"/>
            <a:ext cx="8825658" cy="2677648"/>
          </a:xfrm>
        </p:spPr>
        <p:txBody>
          <a:bodyPr/>
          <a:lstStyle/>
          <a:p>
            <a:pPr algn="ctr"/>
            <a:r>
              <a:rPr lang="ar-SA" sz="6600" b="1" dirty="0" smtClean="0">
                <a:solidFill>
                  <a:schemeClr val="bg1">
                    <a:lumMod val="95000"/>
                  </a:schemeClr>
                </a:solidFill>
              </a:rPr>
              <a:t>تخطيط الفعالية</a:t>
            </a:r>
            <a:r>
              <a:rPr lang="ar-SA" sz="6600" b="1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ar-SA" sz="6600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ar-SA" sz="6600" b="1" dirty="0" smtClean="0">
                <a:solidFill>
                  <a:schemeClr val="bg1">
                    <a:lumMod val="95000"/>
                  </a:schemeClr>
                </a:solidFill>
              </a:rPr>
              <a:t>( المؤتمرات )</a:t>
            </a:r>
            <a:endParaRPr lang="ar-SA" sz="6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8394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94754" y="909820"/>
            <a:ext cx="8761413" cy="728480"/>
          </a:xfrm>
        </p:spPr>
        <p:txBody>
          <a:bodyPr/>
          <a:lstStyle/>
          <a:p>
            <a:pPr algn="ctr"/>
            <a:r>
              <a:rPr lang="ar-SA" sz="5400" b="1" dirty="0" smtClean="0">
                <a:solidFill>
                  <a:schemeClr val="accent1">
                    <a:lumMod val="75000"/>
                  </a:schemeClr>
                </a:solidFill>
              </a:rPr>
              <a:t>المراجع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63600" y="2781300"/>
            <a:ext cx="10947400" cy="3416300"/>
          </a:xfrm>
        </p:spPr>
        <p:txBody>
          <a:bodyPr>
            <a:normAutofit/>
          </a:bodyPr>
          <a:lstStyle/>
          <a:p>
            <a:r>
              <a:rPr lang="ar-SA" sz="2800" b="1" dirty="0" smtClean="0"/>
              <a:t>كتاب كيفية التخطيط للمؤتمرات وادارتها </a:t>
            </a:r>
            <a:r>
              <a:rPr lang="ar-SA" b="1" dirty="0" smtClean="0"/>
              <a:t>( لسيد عبدالحميد مرسي – مكتبة الملك سلمان )</a:t>
            </a:r>
            <a:endParaRPr lang="ar-SA" sz="2400" b="1" dirty="0" smtClean="0"/>
          </a:p>
          <a:p>
            <a:r>
              <a:rPr lang="ar-SA" sz="2800" b="1" dirty="0" smtClean="0"/>
              <a:t>موقع د. محمد إبراهيم الزعبي 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36259431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108200" y="1581150"/>
            <a:ext cx="8215312" cy="1028700"/>
          </a:xfrm>
          <a:noFill/>
          <a:ln>
            <a:noFill/>
          </a:ln>
        </p:spPr>
        <p:txBody>
          <a:bodyPr/>
          <a:lstStyle/>
          <a:p>
            <a:pPr algn="r"/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 smtClean="0"/>
              <a:t> </a:t>
            </a:r>
            <a:br>
              <a:rPr lang="ar-SA" sz="2800" b="1" dirty="0" smtClean="0"/>
            </a:b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 smtClean="0"/>
              <a:t>                                                                                         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  <a:t>الواقع </a:t>
            </a:r>
            <a:r>
              <a:rPr lang="ar-SA" sz="3200" b="1" dirty="0">
                <a:solidFill>
                  <a:schemeClr val="accent1">
                    <a:lumMod val="75000"/>
                  </a:schemeClr>
                </a:solidFill>
              </a:rPr>
              <a:t>ان الإعداد للمؤتمر يجرى في فترة التخطيط كلها وسوف نتناول بالبحث هنا المراحل التي تشكل الإعداد 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  <a:t>للمؤتمر</a:t>
            </a:r>
            <a:r>
              <a:rPr lang="ar-SA" sz="2000" dirty="0"/>
              <a:t/>
            </a:r>
            <a:br>
              <a:rPr lang="ar-SA" sz="2000" dirty="0"/>
            </a:br>
            <a:r>
              <a:rPr lang="ar-SA" sz="2000" dirty="0"/>
              <a:t/>
            </a:r>
            <a:br>
              <a:rPr lang="ar-SA" sz="2000" dirty="0"/>
            </a:br>
            <a:endParaRPr lang="ar-SA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56133" y="2501900"/>
            <a:ext cx="9919446" cy="3962400"/>
          </a:xfrm>
          <a:noFill/>
        </p:spPr>
        <p:txBody>
          <a:bodyPr>
            <a:noAutofit/>
          </a:bodyPr>
          <a:lstStyle/>
          <a:p>
            <a:pPr marL="457200" indent="-457200" algn="r">
              <a:buFont typeface="Wingdings" panose="05000000000000000000" pitchFamily="2" charset="2"/>
              <a:buChar char="v"/>
            </a:pPr>
            <a:r>
              <a:rPr lang="ar-SA" sz="3200" b="1" dirty="0" smtClean="0">
                <a:solidFill>
                  <a:schemeClr val="bg1"/>
                </a:solidFill>
              </a:rPr>
              <a:t>من الذين </a:t>
            </a:r>
            <a:r>
              <a:rPr lang="ar-SA" sz="3200" b="1" dirty="0">
                <a:solidFill>
                  <a:schemeClr val="bg1"/>
                </a:solidFill>
              </a:rPr>
              <a:t>سيحضرون ؟ وكم عددهم ؟ </a:t>
            </a:r>
          </a:p>
          <a:p>
            <a:pPr marL="457200" indent="-457200" algn="r">
              <a:buFont typeface="Wingdings" panose="05000000000000000000" pitchFamily="2" charset="2"/>
              <a:buChar char="v"/>
            </a:pPr>
            <a:r>
              <a:rPr lang="ar-SA" sz="3200" b="1" dirty="0">
                <a:solidFill>
                  <a:schemeClr val="bg1"/>
                </a:solidFill>
              </a:rPr>
              <a:t>الخطة العامة للبرنامج </a:t>
            </a:r>
            <a:endParaRPr lang="ar-SA" sz="3200" b="1" dirty="0" smtClean="0">
              <a:solidFill>
                <a:schemeClr val="bg1"/>
              </a:solidFill>
            </a:endParaRPr>
          </a:p>
          <a:p>
            <a:pPr marL="457200" indent="-457200" algn="r">
              <a:buFont typeface="Wingdings" panose="05000000000000000000" pitchFamily="2" charset="2"/>
              <a:buChar char="v"/>
            </a:pPr>
            <a:r>
              <a:rPr lang="ar-SA" sz="3200" b="1" dirty="0">
                <a:solidFill>
                  <a:schemeClr val="bg1"/>
                </a:solidFill>
              </a:rPr>
              <a:t>الموضوع الذي سيغطيه  </a:t>
            </a:r>
            <a:endParaRPr lang="ar-SA" sz="3200" b="1" dirty="0" smtClean="0">
              <a:solidFill>
                <a:schemeClr val="bg1"/>
              </a:solidFill>
            </a:endParaRPr>
          </a:p>
          <a:p>
            <a:pPr marL="457200" indent="-457200" algn="r">
              <a:buFont typeface="Wingdings" panose="05000000000000000000" pitchFamily="2" charset="2"/>
              <a:buChar char="v"/>
            </a:pPr>
            <a:r>
              <a:rPr lang="ar-SA" sz="3200" b="1" dirty="0">
                <a:solidFill>
                  <a:schemeClr val="bg1"/>
                </a:solidFill>
              </a:rPr>
              <a:t>علاقة عرضه ببقية </a:t>
            </a:r>
            <a:r>
              <a:rPr lang="ar-SA" sz="3200" b="1" dirty="0" smtClean="0">
                <a:solidFill>
                  <a:schemeClr val="bg1"/>
                </a:solidFill>
              </a:rPr>
              <a:t>البرنامج</a:t>
            </a:r>
            <a:endParaRPr lang="ar-SA" sz="3200" b="1" dirty="0">
              <a:solidFill>
                <a:schemeClr val="bg1"/>
              </a:solidFill>
            </a:endParaRPr>
          </a:p>
          <a:p>
            <a:pPr algn="r"/>
            <a:r>
              <a:rPr lang="ar-SA" sz="2400" b="1" dirty="0" smtClean="0">
                <a:solidFill>
                  <a:schemeClr val="bg1"/>
                </a:solidFill>
              </a:rPr>
              <a:t/>
            </a:r>
            <a:br>
              <a:rPr lang="ar-SA" sz="2400" b="1" dirty="0" smtClean="0">
                <a:solidFill>
                  <a:schemeClr val="bg1"/>
                </a:solidFill>
              </a:rPr>
            </a:br>
            <a:endParaRPr lang="ar-SA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4954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86681" y="1714500"/>
            <a:ext cx="10148045" cy="927100"/>
          </a:xfrm>
        </p:spPr>
        <p:txBody>
          <a:bodyPr/>
          <a:lstStyle/>
          <a:p>
            <a:pPr algn="r"/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  <a:t>                  العناصر </a:t>
            </a:r>
            <a:r>
              <a:rPr lang="ar-SA" sz="3200" b="1" dirty="0">
                <a:solidFill>
                  <a:schemeClr val="accent1">
                    <a:lumMod val="75000"/>
                  </a:schemeClr>
                </a:solidFill>
              </a:rPr>
              <a:t>الخمس الرئيسية للتخطيط 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  <a:t>للمؤتمر :</a:t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  <a:t>قبل </a:t>
            </a:r>
            <a:r>
              <a:rPr lang="ar-SA" sz="3200" b="1" dirty="0">
                <a:solidFill>
                  <a:schemeClr val="accent1">
                    <a:lumMod val="75000"/>
                  </a:schemeClr>
                </a:solidFill>
              </a:rPr>
              <a:t>الشروع في أيه ترتيبات أو اتخاذ أي قرار بشأن مؤتمر مقترح، ينبغي الإجابة عن الأسئلة الخمسة التالية:</a:t>
            </a:r>
            <a:endParaRPr lang="ar-S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309068" y="2921000"/>
            <a:ext cx="8825658" cy="3098800"/>
          </a:xfrm>
        </p:spPr>
        <p:txBody>
          <a:bodyPr>
            <a:normAutofit fontScale="25000" lnSpcReduction="20000"/>
          </a:bodyPr>
          <a:lstStyle/>
          <a:p>
            <a:pPr marL="457200" indent="-457200" algn="r">
              <a:buFont typeface="Courier New" panose="02070309020205020404" pitchFamily="49" charset="0"/>
              <a:buChar char="o"/>
            </a:pPr>
            <a:r>
              <a:rPr lang="ar-SA" sz="12800" b="1" dirty="0">
                <a:solidFill>
                  <a:schemeClr val="bg1"/>
                </a:solidFill>
              </a:rPr>
              <a:t>لماذا نحتاج إلى عقد مؤتمر</a:t>
            </a:r>
            <a:r>
              <a:rPr lang="ar-SA" sz="12800" b="1" dirty="0" smtClean="0">
                <a:solidFill>
                  <a:schemeClr val="bg1"/>
                </a:solidFill>
              </a:rPr>
              <a:t>؟  ( الحاجة للمؤتمر )</a:t>
            </a:r>
          </a:p>
          <a:p>
            <a:pPr marL="457200" indent="-457200" algn="r">
              <a:buFont typeface="Courier New" panose="02070309020205020404" pitchFamily="49" charset="0"/>
              <a:buChar char="o"/>
            </a:pPr>
            <a:r>
              <a:rPr lang="ar-SA" sz="12800" b="1" dirty="0">
                <a:solidFill>
                  <a:schemeClr val="bg1"/>
                </a:solidFill>
              </a:rPr>
              <a:t>ماذا نريد أن نحقق من المؤتمر</a:t>
            </a:r>
            <a:r>
              <a:rPr lang="ar-SA" sz="12800" b="1" dirty="0" smtClean="0">
                <a:solidFill>
                  <a:schemeClr val="bg1"/>
                </a:solidFill>
              </a:rPr>
              <a:t>؟  ( الأهداف )</a:t>
            </a:r>
          </a:p>
          <a:p>
            <a:pPr marL="457200" indent="-457200" algn="r">
              <a:buFont typeface="Courier New" panose="02070309020205020404" pitchFamily="49" charset="0"/>
              <a:buChar char="o"/>
            </a:pPr>
            <a:r>
              <a:rPr lang="ar-SA" sz="12800" b="1" dirty="0">
                <a:solidFill>
                  <a:schemeClr val="bg1"/>
                </a:solidFill>
              </a:rPr>
              <a:t>من </a:t>
            </a:r>
            <a:r>
              <a:rPr lang="ar-SA" sz="12800" b="1" dirty="0" smtClean="0">
                <a:solidFill>
                  <a:schemeClr val="bg1"/>
                </a:solidFill>
              </a:rPr>
              <a:t>يفترض </a:t>
            </a:r>
            <a:r>
              <a:rPr lang="ar-SA" sz="12800" b="1" dirty="0">
                <a:solidFill>
                  <a:schemeClr val="bg1"/>
                </a:solidFill>
              </a:rPr>
              <a:t>حضور المؤتمر</a:t>
            </a:r>
            <a:r>
              <a:rPr lang="ar-SA" sz="12800" b="1" dirty="0" smtClean="0">
                <a:solidFill>
                  <a:schemeClr val="bg1"/>
                </a:solidFill>
              </a:rPr>
              <a:t>؟  ( الجمهور )</a:t>
            </a:r>
          </a:p>
          <a:p>
            <a:pPr marL="457200" indent="-457200" algn="r">
              <a:buFont typeface="Courier New" panose="02070309020205020404" pitchFamily="49" charset="0"/>
              <a:buChar char="o"/>
            </a:pPr>
            <a:r>
              <a:rPr lang="ar-SA" sz="12800" b="1" dirty="0">
                <a:solidFill>
                  <a:schemeClr val="bg1"/>
                </a:solidFill>
              </a:rPr>
              <a:t>موعد عقد المؤتمر</a:t>
            </a:r>
            <a:r>
              <a:rPr lang="ar-SA" sz="12800" b="1" dirty="0" smtClean="0">
                <a:solidFill>
                  <a:schemeClr val="bg1"/>
                </a:solidFill>
              </a:rPr>
              <a:t>؟  ( الوقت )</a:t>
            </a:r>
          </a:p>
          <a:p>
            <a:pPr marL="457200" indent="-457200" algn="r">
              <a:buFont typeface="Courier New" panose="02070309020205020404" pitchFamily="49" charset="0"/>
              <a:buChar char="o"/>
            </a:pPr>
            <a:r>
              <a:rPr lang="ar-SA" sz="12800" b="1" dirty="0" smtClean="0">
                <a:solidFill>
                  <a:schemeClr val="bg1"/>
                </a:solidFill>
              </a:rPr>
              <a:t>أين</a:t>
            </a:r>
            <a:r>
              <a:rPr lang="ar-SA" sz="12800" b="1" dirty="0">
                <a:solidFill>
                  <a:schemeClr val="bg1"/>
                </a:solidFill>
              </a:rPr>
              <a:t> سيعقد المؤتمر</a:t>
            </a:r>
            <a:r>
              <a:rPr lang="ar-SA" sz="12800" b="1" dirty="0" smtClean="0">
                <a:solidFill>
                  <a:schemeClr val="bg1"/>
                </a:solidFill>
              </a:rPr>
              <a:t>؟  ( المكان )</a:t>
            </a:r>
            <a:endParaRPr lang="ar-SA" sz="12800" b="1" dirty="0">
              <a:solidFill>
                <a:schemeClr val="bg1"/>
              </a:solidFill>
            </a:endParaRPr>
          </a:p>
          <a:p>
            <a:pPr algn="r"/>
            <a:r>
              <a:rPr lang="ar-SA" sz="3200" b="1" dirty="0">
                <a:solidFill>
                  <a:srgbClr val="C00000"/>
                </a:solidFill>
              </a:rPr>
              <a:t/>
            </a:r>
            <a:br>
              <a:rPr lang="ar-SA" sz="3200" b="1" dirty="0">
                <a:solidFill>
                  <a:srgbClr val="C00000"/>
                </a:solidFill>
              </a:rPr>
            </a:br>
            <a:r>
              <a:rPr lang="ar-SA" sz="3200" b="1" dirty="0">
                <a:solidFill>
                  <a:schemeClr val="bg1"/>
                </a:solidFill>
              </a:rPr>
              <a:t/>
            </a:r>
            <a:br>
              <a:rPr lang="ar-SA" sz="3200" b="1" dirty="0">
                <a:solidFill>
                  <a:schemeClr val="bg1"/>
                </a:solidFill>
              </a:rPr>
            </a:br>
            <a:r>
              <a:rPr lang="ar-SA" sz="3200" b="1" dirty="0">
                <a:solidFill>
                  <a:schemeClr val="bg1"/>
                </a:solidFill>
              </a:rPr>
              <a:t/>
            </a:r>
            <a:br>
              <a:rPr lang="ar-SA" sz="3200" b="1" dirty="0">
                <a:solidFill>
                  <a:schemeClr val="bg1"/>
                </a:solidFill>
              </a:rPr>
            </a:br>
            <a:r>
              <a:rPr lang="ar-SA" sz="3200" b="1" dirty="0">
                <a:solidFill>
                  <a:schemeClr val="bg1"/>
                </a:solidFill>
              </a:rPr>
              <a:t/>
            </a:r>
            <a:br>
              <a:rPr lang="ar-SA" sz="3200" b="1" dirty="0">
                <a:solidFill>
                  <a:schemeClr val="bg1"/>
                </a:solidFill>
              </a:rPr>
            </a:br>
            <a:r>
              <a:rPr lang="ar-SA" sz="3200" b="1" dirty="0">
                <a:solidFill>
                  <a:schemeClr val="bg1"/>
                </a:solidFill>
              </a:rPr>
              <a:t/>
            </a:r>
            <a:br>
              <a:rPr lang="ar-SA" sz="3200" b="1" dirty="0">
                <a:solidFill>
                  <a:schemeClr val="bg1"/>
                </a:solidFill>
              </a:rPr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0698337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59211" y="550788"/>
            <a:ext cx="5830889" cy="1400530"/>
          </a:xfrm>
        </p:spPr>
        <p:txBody>
          <a:bodyPr/>
          <a:lstStyle/>
          <a:p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لماذا نحتاج إلى عقد مؤتمر؟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63978" y="2662519"/>
            <a:ext cx="10240353" cy="4195481"/>
          </a:xfrm>
        </p:spPr>
        <p:txBody>
          <a:bodyPr>
            <a:normAutofit/>
          </a:bodyPr>
          <a:lstStyle/>
          <a:p>
            <a:r>
              <a:rPr lang="ar-SA" sz="2800" b="1" dirty="0"/>
              <a:t>لماذا نحتاج إلى عقد </a:t>
            </a:r>
            <a:r>
              <a:rPr lang="ar-SA" sz="2800" b="1" dirty="0" smtClean="0"/>
              <a:t>مؤتمر؟ </a:t>
            </a:r>
            <a:r>
              <a:rPr lang="ar-SA" sz="2800" b="1" dirty="0"/>
              <a:t>إنه سؤال </a:t>
            </a:r>
            <a:r>
              <a:rPr lang="ar-SA" sz="2800" b="1" dirty="0" smtClean="0"/>
              <a:t>جوهري</a:t>
            </a:r>
            <a:r>
              <a:rPr lang="ar-SA" sz="2800" b="1" dirty="0"/>
              <a:t> </a:t>
            </a:r>
            <a:r>
              <a:rPr lang="ar-SA" sz="2800" b="1" dirty="0" err="1"/>
              <a:t>وفإن</a:t>
            </a:r>
            <a:r>
              <a:rPr lang="ar-SA" sz="2800" b="1" dirty="0" smtClean="0"/>
              <a:t> المؤتمرات عملية باهظة التكاليف لما تستهلك من وقت ثمين ومال </a:t>
            </a:r>
          </a:p>
          <a:p>
            <a:r>
              <a:rPr lang="ar-SA" sz="2800" b="1" dirty="0" smtClean="0"/>
              <a:t>والمؤتمرات </a:t>
            </a:r>
            <a:r>
              <a:rPr lang="ar-SA" sz="2800" b="1" dirty="0" err="1" smtClean="0"/>
              <a:t>والأجتماعات</a:t>
            </a:r>
            <a:r>
              <a:rPr lang="ar-SA" sz="2800" b="1" dirty="0" smtClean="0"/>
              <a:t> </a:t>
            </a:r>
            <a:r>
              <a:rPr lang="ar-SA" sz="2800" b="1" dirty="0"/>
              <a:t>تلبي متطلبات اجتماعية محددة، ذلك أن الناس يحتاجون إلى مشاعر الانتماء إلى منظمة، كما أن هذا الانتماء سرعان ما </a:t>
            </a:r>
            <a:r>
              <a:rPr lang="ar-SA" sz="2800" b="1" dirty="0" smtClean="0"/>
              <a:t>بتعزز </a:t>
            </a:r>
            <a:r>
              <a:rPr lang="ar-SA" sz="2800" b="1" dirty="0"/>
              <a:t>حين يتم جمع الناس في مكان </a:t>
            </a:r>
            <a:r>
              <a:rPr lang="ar-SA" sz="2800" b="1" dirty="0" smtClean="0"/>
              <a:t>واحد</a:t>
            </a:r>
          </a:p>
          <a:p>
            <a:r>
              <a:rPr lang="ar-SA" sz="2800" dirty="0"/>
              <a:t> </a:t>
            </a:r>
            <a:r>
              <a:rPr lang="ar-SA" sz="2800" b="1" dirty="0"/>
              <a:t>وقد يكون السبب واضحاً في بعض الأحيان كتدشين منتج جديد أو عقد جمعية عمومية </a:t>
            </a:r>
            <a:r>
              <a:rPr lang="ar-SA" sz="2800" b="1" dirty="0" smtClean="0"/>
              <a:t>سنوية </a:t>
            </a:r>
            <a:r>
              <a:rPr lang="ar-SA" sz="2800" b="1" dirty="0"/>
              <a:t>حيث لا مناص من </a:t>
            </a:r>
            <a:r>
              <a:rPr lang="ar-SA" sz="2800" b="1" dirty="0" smtClean="0"/>
              <a:t>ذلك .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24854199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12119" y="719418"/>
            <a:ext cx="6634534" cy="956982"/>
          </a:xfrm>
          <a:noFill/>
          <a:ln>
            <a:noFill/>
          </a:ln>
        </p:spPr>
        <p:txBody>
          <a:bodyPr/>
          <a:lstStyle/>
          <a:p>
            <a:pPr algn="ctr"/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ماذا نريد أن نحقق من المؤتمر؟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47900" y="2662519"/>
            <a:ext cx="9516114" cy="4195481"/>
          </a:xfrm>
        </p:spPr>
        <p:txBody>
          <a:bodyPr>
            <a:normAutofit/>
          </a:bodyPr>
          <a:lstStyle/>
          <a:p>
            <a:r>
              <a:rPr lang="ar-SA" sz="3200" b="1" dirty="0"/>
              <a:t>يشمل السؤال ضمنياً الأهداف المتصلة بالحدث </a:t>
            </a:r>
            <a:r>
              <a:rPr lang="ar-SA" sz="3200" b="1" dirty="0" smtClean="0"/>
              <a:t>المقترح </a:t>
            </a:r>
            <a:r>
              <a:rPr lang="ar-SA" sz="3200" b="1" dirty="0"/>
              <a:t>ولا بد أن تكون الأهداف في شكل نقاط صغيرة ومحددة وليست بحوثاً </a:t>
            </a:r>
            <a:r>
              <a:rPr lang="ar-SA" sz="3200" b="1" dirty="0" smtClean="0"/>
              <a:t>مطولة </a:t>
            </a:r>
          </a:p>
          <a:p>
            <a:r>
              <a:rPr lang="ar-SA" sz="3200" b="1" dirty="0"/>
              <a:t>ولذلك لابد من وجود جداول أعمال وأهداف </a:t>
            </a:r>
            <a:r>
              <a:rPr lang="ar-SA" sz="3200" b="1" dirty="0" smtClean="0"/>
              <a:t>واضحة</a:t>
            </a:r>
          </a:p>
          <a:p>
            <a:r>
              <a:rPr lang="ar-SA" sz="3200" dirty="0"/>
              <a:t> </a:t>
            </a:r>
            <a:r>
              <a:rPr lang="ar-SA" sz="3200" b="1" dirty="0"/>
              <a:t>وعلى أي حال إذا أردت تسويق مناسبة عامة فمن الضروري وضع أهداف موازية تسهم في ترسيخ السلعة المعروضة للبيع</a:t>
            </a:r>
          </a:p>
        </p:txBody>
      </p:sp>
    </p:spTree>
    <p:extLst>
      <p:ext uri="{BB962C8B-B14F-4D97-AF65-F5344CB8AC3E}">
        <p14:creationId xmlns:p14="http://schemas.microsoft.com/office/powerpoint/2010/main" val="39824740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02654" y="1214620"/>
            <a:ext cx="8761413" cy="728480"/>
          </a:xfrm>
        </p:spPr>
        <p:txBody>
          <a:bodyPr/>
          <a:lstStyle/>
          <a:p>
            <a:pPr algn="ctr"/>
            <a:r>
              <a:rPr lang="ar-SA" sz="4400" b="1" dirty="0" smtClean="0">
                <a:solidFill>
                  <a:schemeClr val="accent1">
                    <a:lumMod val="75000"/>
                  </a:schemeClr>
                </a:solidFill>
              </a:rPr>
              <a:t>من يفترض حضورهم ؟</a:t>
            </a:r>
            <a:endParaRPr lang="ar-SA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28700" y="2654300"/>
            <a:ext cx="10756900" cy="4203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800" b="1" dirty="0"/>
              <a:t>من يفترض حضورهم؟ هذا السؤال أيضاً يشكل جزءاً من </a:t>
            </a:r>
            <a:r>
              <a:rPr lang="ar-SA" sz="2800" b="1" dirty="0" smtClean="0"/>
              <a:t>الأهداف .</a:t>
            </a:r>
          </a:p>
          <a:p>
            <a:pPr marL="0" indent="0">
              <a:buNone/>
            </a:pPr>
            <a:r>
              <a:rPr lang="ar-SA" sz="2800" b="1" dirty="0" smtClean="0"/>
              <a:t>فالإجابة ...</a:t>
            </a:r>
          </a:p>
          <a:p>
            <a:pPr marL="0" indent="0">
              <a:buNone/>
            </a:pPr>
            <a:endParaRPr lang="ar-SA" sz="2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ar-SA" sz="2800" b="1" dirty="0" smtClean="0"/>
              <a:t>الجمهور</a:t>
            </a:r>
            <a:r>
              <a:rPr lang="ar-SA" sz="2800" b="1" dirty="0"/>
              <a:t/>
            </a:r>
            <a:br>
              <a:rPr lang="ar-SA" sz="2800" b="1" dirty="0"/>
            </a:b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23141045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37554" y="1227320"/>
            <a:ext cx="8761413" cy="728480"/>
          </a:xfrm>
        </p:spPr>
        <p:txBody>
          <a:bodyPr/>
          <a:lstStyle/>
          <a:p>
            <a:pPr algn="ctr"/>
            <a:r>
              <a:rPr lang="ar-SA" sz="4800" b="1" dirty="0">
                <a:solidFill>
                  <a:schemeClr val="accent1">
                    <a:lumMod val="75000"/>
                  </a:schemeClr>
                </a:solidFill>
              </a:rPr>
              <a:t>متى سيعقد المؤتمر ؟</a:t>
            </a:r>
            <a:br>
              <a:rPr lang="ar-SA" sz="4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ar-SA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37554" y="2438400"/>
            <a:ext cx="10069513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600" b="1" dirty="0" smtClean="0"/>
              <a:t>ليس </a:t>
            </a:r>
            <a:r>
              <a:rPr lang="ar-SA" sz="2600" b="1" dirty="0"/>
              <a:t>من السهل دائماً تحديد متى سيعقد المؤتمر ، حتى لو افترضنا ان مؤتمراً ظل يعقد سنوياً في موعد معلوم من العام بصوره تلقائيه لكن من الافضل التفكير بكسر هذا التقليد والبحث عن مواعيد بديله وذلك بإتباع الأساليب </a:t>
            </a:r>
            <a:r>
              <a:rPr lang="ar-SA" sz="2600" b="1" dirty="0" smtClean="0"/>
              <a:t>التالية </a:t>
            </a:r>
            <a:r>
              <a:rPr lang="ar-SA" sz="2600" b="1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2600" b="1" dirty="0" smtClean="0"/>
              <a:t>وقت </a:t>
            </a:r>
            <a:r>
              <a:rPr lang="ar-SA" sz="2600" b="1" dirty="0"/>
              <a:t>التخطيط : كثيراً ما يتعرض هذا العنصر للإهمال رغم ما يملكه من اهميه قصوى </a:t>
            </a:r>
            <a:r>
              <a:rPr lang="ar-SA" sz="2600" b="1" dirty="0" smtClean="0"/>
              <a:t>،</a:t>
            </a:r>
          </a:p>
          <a:p>
            <a:pPr marL="0" indent="0">
              <a:buNone/>
            </a:pPr>
            <a:r>
              <a:rPr lang="ar-SA" sz="2600" b="1" dirty="0" smtClean="0"/>
              <a:t> </a:t>
            </a:r>
            <a:r>
              <a:rPr lang="ar-SA" sz="2600" b="1" dirty="0"/>
              <a:t>فكلما كانت </a:t>
            </a:r>
            <a:r>
              <a:rPr lang="ar-SA" sz="2600" b="1" dirty="0" smtClean="0"/>
              <a:t>المناسبة </a:t>
            </a:r>
            <a:r>
              <a:rPr lang="ar-SA" sz="2600" b="1" dirty="0"/>
              <a:t>اكبر احتاج التخطيط لها وقت أكثر </a:t>
            </a:r>
            <a:r>
              <a:rPr lang="ar-SA" sz="2600" b="1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2600" b="1" dirty="0"/>
              <a:t>تواريخ مهمه </a:t>
            </a:r>
            <a:r>
              <a:rPr lang="ar-SA" sz="2600" b="1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2600" b="1" dirty="0"/>
              <a:t>اجتماعات تقليديه .</a:t>
            </a:r>
          </a:p>
          <a:p>
            <a:pPr>
              <a:buFont typeface="Wingdings" panose="05000000000000000000" pitchFamily="2" charset="2"/>
              <a:buChar char="§"/>
            </a:pP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0605773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51854" y="1176520"/>
            <a:ext cx="8761413" cy="728480"/>
          </a:xfrm>
        </p:spPr>
        <p:txBody>
          <a:bodyPr/>
          <a:lstStyle/>
          <a:p>
            <a:pPr algn="ctr"/>
            <a: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  <a:t>أين سيعقد المؤتمر ؟</a:t>
            </a:r>
            <a:br>
              <a:rPr lang="ar-SA" sz="4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ar-SA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948940"/>
            <a:ext cx="10516346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800" b="1" dirty="0" smtClean="0"/>
              <a:t>ينبغي ان نراعي </a:t>
            </a:r>
            <a:r>
              <a:rPr lang="ar-SA" sz="2800" b="1" dirty="0"/>
              <a:t>في </a:t>
            </a:r>
            <a:r>
              <a:rPr lang="ar-SA" sz="2800" b="1" dirty="0" smtClean="0"/>
              <a:t>اختيار </a:t>
            </a:r>
            <a:r>
              <a:rPr lang="ar-SA" sz="2800" b="1" dirty="0"/>
              <a:t>المكان عدة اعتبارات اساسيه تتعلق بالموقع الجغرافي والتجهيزات </a:t>
            </a:r>
            <a:r>
              <a:rPr lang="ar-SA" sz="2800" b="1" dirty="0" smtClean="0"/>
              <a:t>والبيئة المناسبة </a:t>
            </a:r>
            <a:r>
              <a:rPr lang="ar-SA" sz="2800" b="1" dirty="0"/>
              <a:t>لعقد المؤتمر وحجم المبنى بناء على عدد الحضور .</a:t>
            </a:r>
          </a:p>
        </p:txBody>
      </p:sp>
    </p:spTree>
    <p:extLst>
      <p:ext uri="{BB962C8B-B14F-4D97-AF65-F5344CB8AC3E}">
        <p14:creationId xmlns:p14="http://schemas.microsoft.com/office/powerpoint/2010/main" val="27659738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04254" y="986020"/>
            <a:ext cx="8761413" cy="728480"/>
          </a:xfrm>
        </p:spPr>
        <p:txBody>
          <a:bodyPr/>
          <a:lstStyle/>
          <a:p>
            <a:pPr algn="ctr"/>
            <a:r>
              <a:rPr lang="ar-SA" sz="5400" b="1" dirty="0" smtClean="0">
                <a:solidFill>
                  <a:schemeClr val="accent1">
                    <a:lumMod val="75000"/>
                  </a:schemeClr>
                </a:solidFill>
              </a:rPr>
              <a:t>عمل الطلاب </a:t>
            </a:r>
            <a:endParaRPr lang="ar-SA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32954" y="2679700"/>
            <a:ext cx="8761413" cy="3416300"/>
          </a:xfrm>
        </p:spPr>
        <p:txBody>
          <a:bodyPr>
            <a:normAutofit/>
          </a:bodyPr>
          <a:lstStyle/>
          <a:p>
            <a:r>
              <a:rPr lang="ar-SA" sz="3200" b="1" dirty="0" smtClean="0"/>
              <a:t>عمار الرميح </a:t>
            </a:r>
          </a:p>
          <a:p>
            <a:r>
              <a:rPr lang="ar-SA" sz="3200" b="1" dirty="0" smtClean="0"/>
              <a:t>الحارث القحطاني </a:t>
            </a:r>
          </a:p>
          <a:p>
            <a:r>
              <a:rPr lang="ar-SA" sz="3200" b="1" dirty="0" smtClean="0"/>
              <a:t>معاذ النفيسة</a:t>
            </a:r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5189057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جلس إدارة أيون">
  <a:themeElements>
    <a:clrScheme name="أصفر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مجلس إدارة 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خدود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648</TotalTime>
  <Words>187</Words>
  <Application>Microsoft Office PowerPoint</Application>
  <PresentationFormat>ملء الشاشة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7" baseType="lpstr">
      <vt:lpstr>Arial</vt:lpstr>
      <vt:lpstr>Century Gothic</vt:lpstr>
      <vt:lpstr>Courier New</vt:lpstr>
      <vt:lpstr>Times New Roman</vt:lpstr>
      <vt:lpstr>Wingdings</vt:lpstr>
      <vt:lpstr>Wingdings 3</vt:lpstr>
      <vt:lpstr>مجلس إدارة أيون</vt:lpstr>
      <vt:lpstr>تخطيط الفعالية ( المؤتمرات )</vt:lpstr>
      <vt:lpstr>                                                                                                  الواقع ان الإعداد للمؤتمر يجرى في فترة التخطيط كلها وسوف نتناول بالبحث هنا المراحل التي تشكل الإعداد للمؤتمر  </vt:lpstr>
      <vt:lpstr>                  العناصر الخمس الرئيسية للتخطيط للمؤتمر :  قبل الشروع في أيه ترتيبات أو اتخاذ أي قرار بشأن مؤتمر مقترح، ينبغي الإجابة عن الأسئلة الخمسة التالية:</vt:lpstr>
      <vt:lpstr>لماذا نحتاج إلى عقد مؤتمر؟</vt:lpstr>
      <vt:lpstr>ماذا نريد أن نحقق من المؤتمر؟</vt:lpstr>
      <vt:lpstr>من يفترض حضورهم ؟</vt:lpstr>
      <vt:lpstr>متى سيعقد المؤتمر ؟ </vt:lpstr>
      <vt:lpstr>أين سيعقد المؤتمر ؟ </vt:lpstr>
      <vt:lpstr>عمل الطلاب </vt:lpstr>
      <vt:lpstr>المراجع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العناصر الخمس الرئيسية للتخطيط للمؤتمر :  قبل الشروع في أيه ترتيبات أو اتخاذ أي قرار بشأن مؤتمر مقترح، ينبغي الإجابة عن الأسئلة الخمسة التالية:</dc:title>
  <dc:creator>User</dc:creator>
  <cp:lastModifiedBy>User</cp:lastModifiedBy>
  <cp:revision>21</cp:revision>
  <dcterms:created xsi:type="dcterms:W3CDTF">2015-02-22T15:26:20Z</dcterms:created>
  <dcterms:modified xsi:type="dcterms:W3CDTF">2015-02-28T21:11:25Z</dcterms:modified>
</cp:coreProperties>
</file>