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hlo0o0ody best" initials="kb" lastIdx="1" clrIdx="0">
    <p:extLst>
      <p:ext uri="{19B8F6BF-5375-455C-9EA6-DF929625EA0E}">
        <p15:presenceInfo xmlns:p15="http://schemas.microsoft.com/office/powerpoint/2012/main" userId="e31f7d4837dbaa3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4000F0-E270-4704-B1A7-061C42B0C53B}" type="datetimeFigureOut">
              <a:rPr lang="en-US" smtClean="0"/>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3172094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4000F0-E270-4704-B1A7-061C42B0C53B}" type="datetimeFigureOut">
              <a:rPr lang="en-US" smtClean="0"/>
              <a:t>11/12/2019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324369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4000F0-E270-4704-B1A7-061C42B0C53B}" type="datetimeFigureOut">
              <a:rPr lang="en-US" smtClean="0"/>
              <a:t>11/12/2019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1805146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4000F0-E270-4704-B1A7-061C42B0C53B}" type="datetimeFigureOut">
              <a:rPr lang="en-US" smtClean="0"/>
              <a:t>11/12/2019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2FC97-3BAF-4427-AFA4-2174DE924006}"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26974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4000F0-E270-4704-B1A7-061C42B0C53B}" type="datetimeFigureOut">
              <a:rPr lang="en-US" smtClean="0"/>
              <a:t>11/12/2019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22268147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54000F0-E270-4704-B1A7-061C42B0C53B}" type="datetimeFigureOut">
              <a:rPr lang="en-US" smtClean="0"/>
              <a:t>11/12/2019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10095210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54000F0-E270-4704-B1A7-061C42B0C53B}" type="datetimeFigureOut">
              <a:rPr lang="en-US" smtClean="0"/>
              <a:t>11/12/2019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3678467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4000F0-E270-4704-B1A7-061C42B0C53B}" type="datetimeFigureOut">
              <a:rPr lang="en-US" smtClean="0"/>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53007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4000F0-E270-4704-B1A7-061C42B0C53B}" type="datetimeFigureOut">
              <a:rPr lang="en-US" smtClean="0"/>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20704126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4000F0-E270-4704-B1A7-061C42B0C53B}" type="datetimeFigureOut">
              <a:rPr lang="en-US" smtClean="0"/>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4089905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4000F0-E270-4704-B1A7-061C42B0C53B}" type="datetimeFigureOut">
              <a:rPr lang="en-US" smtClean="0"/>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1594376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4000F0-E270-4704-B1A7-061C42B0C53B}" type="datetimeFigureOut">
              <a:rPr lang="en-US" smtClean="0"/>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2850106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4000F0-E270-4704-B1A7-061C42B0C53B}" type="datetimeFigureOut">
              <a:rPr lang="en-US" smtClean="0"/>
              <a:t>11/12/2019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3655763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4000F0-E270-4704-B1A7-061C42B0C53B}" type="datetimeFigureOut">
              <a:rPr lang="en-US" smtClean="0"/>
              <a:t>11/12/2019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3193262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4000F0-E270-4704-B1A7-061C42B0C53B}" type="datetimeFigureOut">
              <a:rPr lang="en-US" smtClean="0"/>
              <a:t>11/12/2019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528215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754000F0-E270-4704-B1A7-061C42B0C53B}" type="datetimeFigureOut">
              <a:rPr lang="en-US" smtClean="0"/>
              <a:t>11/12/2019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1924495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4000F0-E270-4704-B1A7-061C42B0C53B}" type="datetimeFigureOut">
              <a:rPr lang="en-US" smtClean="0"/>
              <a:t>11/12/2019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533708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4000F0-E270-4704-B1A7-061C42B0C53B}" type="datetimeFigureOut">
              <a:rPr lang="en-US" smtClean="0"/>
              <a:t>11/12/2019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92FC97-3BAF-4427-AFA4-2174DE924006}" type="slidenum">
              <a:rPr lang="en-US" smtClean="0"/>
              <a:t>‹#›</a:t>
            </a:fld>
            <a:endParaRPr lang="en-US"/>
          </a:p>
        </p:txBody>
      </p:sp>
    </p:spTree>
    <p:extLst>
      <p:ext uri="{BB962C8B-B14F-4D97-AF65-F5344CB8AC3E}">
        <p14:creationId xmlns:p14="http://schemas.microsoft.com/office/powerpoint/2010/main" val="1183369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754000F0-E270-4704-B1A7-061C42B0C53B}" type="datetimeFigureOut">
              <a:rPr lang="en-US" smtClean="0"/>
              <a:t>11/12/2019</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DE92FC97-3BAF-4427-AFA4-2174DE924006}" type="slidenum">
              <a:rPr lang="en-US" smtClean="0"/>
              <a:t>‹#›</a:t>
            </a:fld>
            <a:endParaRPr lang="en-US"/>
          </a:p>
        </p:txBody>
      </p:sp>
    </p:spTree>
    <p:extLst>
      <p:ext uri="{BB962C8B-B14F-4D97-AF65-F5344CB8AC3E}">
        <p14:creationId xmlns:p14="http://schemas.microsoft.com/office/powerpoint/2010/main" val="1694876076"/>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718" r:id="rId17"/>
    <p:sldLayoutId id="2147483719"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703AA-1A43-44A7-81D9-1269D75EACE2}"/>
              </a:ext>
            </a:extLst>
          </p:cNvPr>
          <p:cNvSpPr>
            <a:spLocks noGrp="1"/>
          </p:cNvSpPr>
          <p:nvPr>
            <p:ph type="title"/>
          </p:nvPr>
        </p:nvSpPr>
        <p:spPr>
          <a:xfrm>
            <a:off x="838200" y="365125"/>
            <a:ext cx="10515600" cy="5712946"/>
          </a:xfrm>
        </p:spPr>
        <p:txBody>
          <a:bodyPr>
            <a:normAutofit/>
          </a:bodyPr>
          <a:lstStyle/>
          <a:p>
            <a:pPr algn="ctr"/>
            <a:r>
              <a:rPr lang="ar-SA" sz="6000" dirty="0"/>
              <a:t>التجارة الالكترونية</a:t>
            </a:r>
            <a:endParaRPr lang="en-US" sz="6000" dirty="0"/>
          </a:p>
        </p:txBody>
      </p:sp>
    </p:spTree>
    <p:extLst>
      <p:ext uri="{BB962C8B-B14F-4D97-AF65-F5344CB8AC3E}">
        <p14:creationId xmlns:p14="http://schemas.microsoft.com/office/powerpoint/2010/main" val="3976723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35458-16FF-4F41-BE74-CEF28C731D7A}"/>
              </a:ext>
            </a:extLst>
          </p:cNvPr>
          <p:cNvSpPr>
            <a:spLocks noGrp="1"/>
          </p:cNvSpPr>
          <p:nvPr>
            <p:ph type="title"/>
          </p:nvPr>
        </p:nvSpPr>
        <p:spPr/>
        <p:txBody>
          <a:bodyPr/>
          <a:lstStyle/>
          <a:p>
            <a:pPr algn="ctr"/>
            <a:r>
              <a:rPr lang="ar-SA" dirty="0"/>
              <a:t>سمات التجارة الالكترونية</a:t>
            </a:r>
            <a:endParaRPr lang="en-US" dirty="0"/>
          </a:p>
        </p:txBody>
      </p:sp>
      <p:sp>
        <p:nvSpPr>
          <p:cNvPr id="3" name="Content Placeholder 2">
            <a:extLst>
              <a:ext uri="{FF2B5EF4-FFF2-40B4-BE49-F238E27FC236}">
                <a16:creationId xmlns:a16="http://schemas.microsoft.com/office/drawing/2014/main" id="{7750A5E4-6F51-428C-8BBC-8A9FF2F3740B}"/>
              </a:ext>
            </a:extLst>
          </p:cNvPr>
          <p:cNvSpPr>
            <a:spLocks noGrp="1"/>
          </p:cNvSpPr>
          <p:nvPr>
            <p:ph idx="1"/>
          </p:nvPr>
        </p:nvSpPr>
        <p:spPr>
          <a:xfrm>
            <a:off x="913775" y="2367093"/>
            <a:ext cx="10364452" cy="3872390"/>
          </a:xfrm>
        </p:spPr>
        <p:txBody>
          <a:bodyPr>
            <a:normAutofit/>
          </a:bodyPr>
          <a:lstStyle/>
          <a:p>
            <a:pPr algn="r" rtl="1"/>
            <a:r>
              <a:rPr lang="ar-SA" dirty="0"/>
              <a:t>غياب العلاقة المباشرة بين الأطراف, فالعلاقة بين طرفي العملية التجارية التي تتم بواسطة التجارة الإلكترونية تكون غير مباشرة, أي لا يحدث تلاقي مادي بين الطرفين, فعقود التجارة الالكترونية تخلو من وجود مجلس عقد بالمعنى التقليدي.</a:t>
            </a:r>
          </a:p>
          <a:p>
            <a:pPr algn="r" rtl="1"/>
            <a:r>
              <a:rPr lang="ar-SA" dirty="0"/>
              <a:t>وجود وسيط الكتروني, ادى التعامل الالكتروني الى وجود تفاعل مباشر بين الطرفين فلم يعد هناك حاجة للوسيط البشري وحل محله الحاسوب الموجود لدى كل من الطرفين والمتصل بشبكة الاتصالات الدولية.</a:t>
            </a:r>
          </a:p>
          <a:p>
            <a:pPr algn="r" rtl="1"/>
            <a:r>
              <a:rPr lang="ar-SA" dirty="0"/>
              <a:t>السرعة في إنجاز الأعمال, التجارة الإلكترونية وفرت من استخدام الأوراق المكتبية التي كانت تصاحب أوامر البيع والشراء وشحن البضاعة.</a:t>
            </a:r>
          </a:p>
          <a:p>
            <a:pPr algn="r" rtl="1"/>
            <a:r>
              <a:rPr lang="ar-SA" dirty="0"/>
              <a:t>إمكانية تدفق المعلومات وانسيابها بين طرفي المعاملات من خلال التبادل الالكتروني للبيانات</a:t>
            </a:r>
            <a:r>
              <a:rPr lang="en-US" dirty="0"/>
              <a:t> (EDI)</a:t>
            </a:r>
            <a:r>
              <a:rPr lang="ar-SA" dirty="0"/>
              <a:t> ومن ثم فإنه يكون باستطاعة عملاء إحدى الشركات الدخول الى قواعد بياناتها واخذ المعلومات التي يريدونها دون تدخل العنصر البشري من داخل الشركة في هذا الشأن.</a:t>
            </a:r>
          </a:p>
          <a:p>
            <a:pPr algn="r" rtl="1"/>
            <a:endParaRPr lang="en-US" dirty="0"/>
          </a:p>
        </p:txBody>
      </p:sp>
    </p:spTree>
    <p:extLst>
      <p:ext uri="{BB962C8B-B14F-4D97-AF65-F5344CB8AC3E}">
        <p14:creationId xmlns:p14="http://schemas.microsoft.com/office/powerpoint/2010/main" val="2331820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0510C-58AF-41AD-A054-0ABE09C11A6E}"/>
              </a:ext>
            </a:extLst>
          </p:cNvPr>
          <p:cNvSpPr>
            <a:spLocks noGrp="1"/>
          </p:cNvSpPr>
          <p:nvPr>
            <p:ph type="title"/>
          </p:nvPr>
        </p:nvSpPr>
        <p:spPr/>
        <p:txBody>
          <a:bodyPr/>
          <a:lstStyle/>
          <a:p>
            <a:pPr algn="ctr"/>
            <a:r>
              <a:rPr lang="ar-SA" dirty="0"/>
              <a:t>فوائد التجارة الالكترونية</a:t>
            </a:r>
            <a:endParaRPr lang="en-US" dirty="0"/>
          </a:p>
        </p:txBody>
      </p:sp>
      <p:sp>
        <p:nvSpPr>
          <p:cNvPr id="3" name="Content Placeholder 2">
            <a:extLst>
              <a:ext uri="{FF2B5EF4-FFF2-40B4-BE49-F238E27FC236}">
                <a16:creationId xmlns:a16="http://schemas.microsoft.com/office/drawing/2014/main" id="{E9D69844-6FF6-4310-9367-A608E3B148D0}"/>
              </a:ext>
            </a:extLst>
          </p:cNvPr>
          <p:cNvSpPr>
            <a:spLocks noGrp="1"/>
          </p:cNvSpPr>
          <p:nvPr>
            <p:ph idx="1"/>
          </p:nvPr>
        </p:nvSpPr>
        <p:spPr>
          <a:xfrm>
            <a:off x="913775" y="2367094"/>
            <a:ext cx="10364452" cy="3872390"/>
          </a:xfrm>
        </p:spPr>
        <p:txBody>
          <a:bodyPr>
            <a:normAutofit fontScale="92500" lnSpcReduction="10000"/>
          </a:bodyPr>
          <a:lstStyle/>
          <a:p>
            <a:pPr marL="0" indent="0" algn="r" rtl="1">
              <a:buNone/>
            </a:pPr>
            <a:r>
              <a:rPr lang="ar-SA" dirty="0"/>
              <a:t>فوائد التجارة الإلكترونية للشركات والمؤسسات ومن ابرزها:</a:t>
            </a:r>
          </a:p>
          <a:p>
            <a:pPr algn="r" rtl="1"/>
            <a:r>
              <a:rPr lang="ar-SA" dirty="0"/>
              <a:t>توسع التجارة الإلكترونية نطاق السوق الى نطاق دولي وعالمي.</a:t>
            </a:r>
          </a:p>
          <a:p>
            <a:pPr algn="r" rtl="1"/>
            <a:r>
              <a:rPr lang="ar-SA" dirty="0"/>
              <a:t>تجعل التسويق أكثر فعالية الأمر الذي يؤدي إلى مضاعفة الأرباح.</a:t>
            </a:r>
          </a:p>
          <a:p>
            <a:pPr algn="r" rtl="1"/>
            <a:r>
              <a:rPr lang="ar-SA" dirty="0"/>
              <a:t>تخفض التكاليف الإدارية، تكاليف الشحن، والاعلان ومعلومات التصميم.</a:t>
            </a:r>
          </a:p>
          <a:p>
            <a:pPr algn="r" rtl="1"/>
            <a:r>
              <a:rPr lang="ar-SA" dirty="0"/>
              <a:t>القدرة على إنشاء شركات تجارية عالمية متخصصة تخصصا دقيقا.</a:t>
            </a:r>
          </a:p>
          <a:p>
            <a:pPr algn="r" rtl="1"/>
            <a:r>
              <a:rPr lang="ar-SA" dirty="0"/>
              <a:t>تقلص التجارة الإلكترونية المدة الزمنية التي بين دفع الأموال والحصول على المنتجات والخدمات.</a:t>
            </a:r>
          </a:p>
          <a:p>
            <a:pPr algn="r" rtl="1"/>
            <a:r>
              <a:rPr lang="ar-SA" dirty="0"/>
              <a:t>تخفض من تكاليف الاتصالات السلكية واللاسلكية نظرا لرخص التكلفة بالإنترنت مقارنة بشبكات القيمة المضافة.</a:t>
            </a:r>
          </a:p>
          <a:p>
            <a:pPr algn="r" rtl="1"/>
            <a:r>
              <a:rPr lang="ar-SA" dirty="0"/>
              <a:t>ان عملية السحب التي تبدا بالحصول على طلب تجاري من قبل المستهلك ومن ثم تزويده بطلبه من خلال التصنيع الوقتي المناسب تسمح بتصنيع المنتج او الخدمة حسب متطلبات الشركة.</a:t>
            </a:r>
          </a:p>
        </p:txBody>
      </p:sp>
    </p:spTree>
    <p:extLst>
      <p:ext uri="{BB962C8B-B14F-4D97-AF65-F5344CB8AC3E}">
        <p14:creationId xmlns:p14="http://schemas.microsoft.com/office/powerpoint/2010/main" val="2979043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B1850-789B-4823-8B33-5B5D03F73664}"/>
              </a:ext>
            </a:extLst>
          </p:cNvPr>
          <p:cNvSpPr>
            <a:spLocks noGrp="1"/>
          </p:cNvSpPr>
          <p:nvPr>
            <p:ph type="title"/>
          </p:nvPr>
        </p:nvSpPr>
        <p:spPr/>
        <p:txBody>
          <a:bodyPr/>
          <a:lstStyle/>
          <a:p>
            <a:pPr algn="ctr"/>
            <a:r>
              <a:rPr lang="ar-SA" dirty="0"/>
              <a:t>فوائد التجارة الالكترونية</a:t>
            </a:r>
            <a:endParaRPr lang="en-US" dirty="0"/>
          </a:p>
        </p:txBody>
      </p:sp>
      <p:sp>
        <p:nvSpPr>
          <p:cNvPr id="3" name="Content Placeholder 2">
            <a:extLst>
              <a:ext uri="{FF2B5EF4-FFF2-40B4-BE49-F238E27FC236}">
                <a16:creationId xmlns:a16="http://schemas.microsoft.com/office/drawing/2014/main" id="{0C355C7D-497B-47AF-BB95-C314799923BF}"/>
              </a:ext>
            </a:extLst>
          </p:cNvPr>
          <p:cNvSpPr>
            <a:spLocks noGrp="1"/>
          </p:cNvSpPr>
          <p:nvPr>
            <p:ph idx="1"/>
          </p:nvPr>
        </p:nvSpPr>
        <p:spPr>
          <a:xfrm>
            <a:off x="913775" y="2367093"/>
            <a:ext cx="10364452" cy="3872390"/>
          </a:xfrm>
        </p:spPr>
        <p:txBody>
          <a:bodyPr>
            <a:normAutofit/>
          </a:bodyPr>
          <a:lstStyle/>
          <a:p>
            <a:pPr marL="0" indent="0" algn="r" rtl="1">
              <a:buNone/>
            </a:pPr>
            <a:r>
              <a:rPr lang="ar-SA" sz="2600" dirty="0"/>
              <a:t>فوائد التجارة الإلكترونية للمستهلكين:</a:t>
            </a:r>
          </a:p>
          <a:p>
            <a:pPr algn="r" rtl="1"/>
            <a:r>
              <a:rPr lang="ar-SA" sz="2600" dirty="0"/>
              <a:t>تسمح التجارة الالكترونية للفرد بأن يعمل في منزله.</a:t>
            </a:r>
          </a:p>
          <a:p>
            <a:pPr algn="r" rtl="1"/>
            <a:r>
              <a:rPr lang="ar-SA" sz="2600" dirty="0"/>
              <a:t>تلبي احتياجات اصحاب الدخول المتدنية.</a:t>
            </a:r>
          </a:p>
          <a:p>
            <a:pPr algn="r" rtl="1"/>
            <a:r>
              <a:rPr lang="ar-SA" sz="2600" dirty="0"/>
              <a:t>تسمح للناس الذين يعيشون في دول العالم الثالث ان يحصلوا على منتجات غير متوفرة في بلدانهم الاصلية.</a:t>
            </a:r>
            <a:endParaRPr lang="en-US" sz="2600" dirty="0"/>
          </a:p>
        </p:txBody>
      </p:sp>
    </p:spTree>
    <p:extLst>
      <p:ext uri="{BB962C8B-B14F-4D97-AF65-F5344CB8AC3E}">
        <p14:creationId xmlns:p14="http://schemas.microsoft.com/office/powerpoint/2010/main" val="1412437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FAF16-27E6-4353-B194-CBC07C4831F8}"/>
              </a:ext>
            </a:extLst>
          </p:cNvPr>
          <p:cNvSpPr>
            <a:spLocks noGrp="1"/>
          </p:cNvSpPr>
          <p:nvPr>
            <p:ph type="title"/>
          </p:nvPr>
        </p:nvSpPr>
        <p:spPr/>
        <p:txBody>
          <a:bodyPr/>
          <a:lstStyle/>
          <a:p>
            <a:pPr algn="ctr"/>
            <a:r>
              <a:rPr lang="ar-SA" dirty="0"/>
              <a:t>عيوب التجارة الالكترونية</a:t>
            </a:r>
            <a:endParaRPr lang="en-US" dirty="0"/>
          </a:p>
        </p:txBody>
      </p:sp>
      <p:sp>
        <p:nvSpPr>
          <p:cNvPr id="3" name="Content Placeholder 2">
            <a:extLst>
              <a:ext uri="{FF2B5EF4-FFF2-40B4-BE49-F238E27FC236}">
                <a16:creationId xmlns:a16="http://schemas.microsoft.com/office/drawing/2014/main" id="{C2AA213D-BDD0-46BD-969E-A4045DA41C60}"/>
              </a:ext>
            </a:extLst>
          </p:cNvPr>
          <p:cNvSpPr>
            <a:spLocks noGrp="1"/>
          </p:cNvSpPr>
          <p:nvPr>
            <p:ph idx="1"/>
          </p:nvPr>
        </p:nvSpPr>
        <p:spPr>
          <a:xfrm>
            <a:off x="913775" y="2367093"/>
            <a:ext cx="10364452" cy="3872390"/>
          </a:xfrm>
        </p:spPr>
        <p:txBody>
          <a:bodyPr>
            <a:normAutofit/>
          </a:bodyPr>
          <a:lstStyle/>
          <a:p>
            <a:pPr algn="r" rtl="1"/>
            <a:r>
              <a:rPr lang="ar-SA" sz="2600" dirty="0"/>
              <a:t>بعض المستهلكين يعد عملية الشراء من المتاجر التقليدية عملية ممتعة في حد ذاتها.</a:t>
            </a:r>
          </a:p>
          <a:p>
            <a:pPr algn="r" rtl="1"/>
            <a:r>
              <a:rPr lang="ar-SA" sz="2600" dirty="0"/>
              <a:t>بعض أنشطة الأعمال لا يمكن بحال ان تدخل في التجارة الالكترونية.</a:t>
            </a:r>
          </a:p>
          <a:p>
            <a:pPr algn="r" rtl="1"/>
            <a:r>
              <a:rPr lang="ar-SA" sz="2600" dirty="0"/>
              <a:t>عدم قناعة المستهلكين، او عدم شعورهم بالأمان التام لوسائل الدفع الالكترونية.</a:t>
            </a:r>
          </a:p>
          <a:p>
            <a:pPr algn="r" rtl="1"/>
            <a:r>
              <a:rPr lang="ar-SA" sz="2600" dirty="0"/>
              <a:t>إثبات التعامل الالكتروني بسبب عدم مواكبة المشروع للتطور.</a:t>
            </a:r>
          </a:p>
          <a:p>
            <a:pPr algn="r" rtl="1"/>
            <a:r>
              <a:rPr lang="ar-SA" sz="2600" dirty="0"/>
              <a:t>إمكانية انتهاك القوانين الوطنية حيث يمكن التعاقد على سلع يحضر بيعها في السوق المحلي.</a:t>
            </a:r>
          </a:p>
          <a:p>
            <a:pPr algn="r" rtl="1"/>
            <a:r>
              <a:rPr lang="ar-SA" sz="2600" dirty="0"/>
              <a:t>انتهاك خصوصية العملاء خصوصا عند التعامل مع اشخاص غير موثوقين.</a:t>
            </a:r>
            <a:endParaRPr lang="en-US" sz="2600" dirty="0"/>
          </a:p>
        </p:txBody>
      </p:sp>
    </p:spTree>
    <p:extLst>
      <p:ext uri="{BB962C8B-B14F-4D97-AF65-F5344CB8AC3E}">
        <p14:creationId xmlns:p14="http://schemas.microsoft.com/office/powerpoint/2010/main" val="485179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34F61-2161-4029-9E53-7329E6AE0CDD}"/>
              </a:ext>
            </a:extLst>
          </p:cNvPr>
          <p:cNvSpPr>
            <a:spLocks noGrp="1"/>
          </p:cNvSpPr>
          <p:nvPr>
            <p:ph type="title"/>
          </p:nvPr>
        </p:nvSpPr>
        <p:spPr/>
        <p:txBody>
          <a:bodyPr/>
          <a:lstStyle/>
          <a:p>
            <a:pPr algn="ctr"/>
            <a:r>
              <a:rPr lang="ar-SA" dirty="0"/>
              <a:t>معوقات استخدام التجارة الالكترونية </a:t>
            </a:r>
            <a:endParaRPr lang="en-US" dirty="0"/>
          </a:p>
        </p:txBody>
      </p:sp>
      <p:sp>
        <p:nvSpPr>
          <p:cNvPr id="3" name="Content Placeholder 2">
            <a:extLst>
              <a:ext uri="{FF2B5EF4-FFF2-40B4-BE49-F238E27FC236}">
                <a16:creationId xmlns:a16="http://schemas.microsoft.com/office/drawing/2014/main" id="{B0C5F781-DFA1-41C5-BBE5-E9A3F532959E}"/>
              </a:ext>
            </a:extLst>
          </p:cNvPr>
          <p:cNvSpPr>
            <a:spLocks noGrp="1"/>
          </p:cNvSpPr>
          <p:nvPr>
            <p:ph idx="1"/>
          </p:nvPr>
        </p:nvSpPr>
        <p:spPr>
          <a:xfrm>
            <a:off x="913775" y="2367093"/>
            <a:ext cx="10364452" cy="3872390"/>
          </a:xfrm>
        </p:spPr>
        <p:txBody>
          <a:bodyPr>
            <a:normAutofit/>
          </a:bodyPr>
          <a:lstStyle/>
          <a:p>
            <a:pPr algn="r" rtl="1"/>
            <a:r>
              <a:rPr lang="ar-SA" sz="2600" dirty="0"/>
              <a:t>تفشي الجهل ولاسيما الامية المعلوماتية.</a:t>
            </a:r>
          </a:p>
          <a:p>
            <a:pPr algn="r" rtl="1"/>
            <a:r>
              <a:rPr lang="ar-SA" sz="2600" dirty="0"/>
              <a:t>عدم وجود وعي بما يمكن ان توفره تكنولوجيا المعلومات والتجارة الإلكترونية.</a:t>
            </a:r>
          </a:p>
          <a:p>
            <a:pPr algn="r" rtl="1"/>
            <a:r>
              <a:rPr lang="ar-SA" sz="2600" dirty="0"/>
              <a:t>عدم كفاية البنية التحتية للاتصالات اللاسلكية وصعوبة الوصول لشبكة الانترنت.</a:t>
            </a:r>
          </a:p>
          <a:p>
            <a:pPr algn="r" rtl="1"/>
            <a:r>
              <a:rPr lang="ar-SA" sz="2600" dirty="0"/>
              <a:t>الافتقار للأطر القانونية والتنظيمية المناسبة للتجارة الإلكترونية.</a:t>
            </a:r>
          </a:p>
          <a:p>
            <a:pPr algn="r" rtl="1"/>
            <a:r>
              <a:rPr lang="ar-SA" sz="2600" dirty="0"/>
              <a:t>عمليات القرصنة وانتشار المتسللين والمخترقين.</a:t>
            </a:r>
            <a:endParaRPr lang="en-US" sz="2600" dirty="0"/>
          </a:p>
        </p:txBody>
      </p:sp>
    </p:spTree>
    <p:extLst>
      <p:ext uri="{BB962C8B-B14F-4D97-AF65-F5344CB8AC3E}">
        <p14:creationId xmlns:p14="http://schemas.microsoft.com/office/powerpoint/2010/main" val="2471296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48D36-AE0F-4FA9-B681-614EF5C9253A}"/>
              </a:ext>
            </a:extLst>
          </p:cNvPr>
          <p:cNvSpPr>
            <a:spLocks noGrp="1"/>
          </p:cNvSpPr>
          <p:nvPr>
            <p:ph type="title"/>
          </p:nvPr>
        </p:nvSpPr>
        <p:spPr/>
        <p:txBody>
          <a:bodyPr/>
          <a:lstStyle/>
          <a:p>
            <a:pPr algn="ctr"/>
            <a:r>
              <a:rPr lang="ar-SA" dirty="0"/>
              <a:t>عوامل المساعدة على تطوير التجارة الالكترونية </a:t>
            </a:r>
            <a:endParaRPr lang="en-US" dirty="0"/>
          </a:p>
        </p:txBody>
      </p:sp>
      <p:sp>
        <p:nvSpPr>
          <p:cNvPr id="3" name="Content Placeholder 2">
            <a:extLst>
              <a:ext uri="{FF2B5EF4-FFF2-40B4-BE49-F238E27FC236}">
                <a16:creationId xmlns:a16="http://schemas.microsoft.com/office/drawing/2014/main" id="{110E0908-C110-4A1E-8A7C-B98A770DB534}"/>
              </a:ext>
            </a:extLst>
          </p:cNvPr>
          <p:cNvSpPr>
            <a:spLocks noGrp="1"/>
          </p:cNvSpPr>
          <p:nvPr>
            <p:ph idx="1"/>
          </p:nvPr>
        </p:nvSpPr>
        <p:spPr>
          <a:xfrm>
            <a:off x="913775" y="2367093"/>
            <a:ext cx="10364452" cy="3872390"/>
          </a:xfrm>
        </p:spPr>
        <p:txBody>
          <a:bodyPr>
            <a:normAutofit/>
          </a:bodyPr>
          <a:lstStyle/>
          <a:p>
            <a:pPr algn="r" rtl="1"/>
            <a:r>
              <a:rPr lang="ar-SA" sz="2600" dirty="0"/>
              <a:t>ان المشاركة في التجارة الالكترونية تحتاج بنية معلوماتية كبيرة ومتطورة.</a:t>
            </a:r>
          </a:p>
          <a:p>
            <a:pPr algn="r" rtl="1"/>
            <a:r>
              <a:rPr lang="ar-SA" sz="2600" dirty="0"/>
              <a:t>ان الأمية المعلوماتية تشكل عائق امام تطور التجارة الالكترونية.</a:t>
            </a:r>
          </a:p>
          <a:p>
            <a:pPr algn="r" rtl="1"/>
            <a:r>
              <a:rPr lang="ar-SA" sz="2600" dirty="0"/>
              <a:t>ينبغي العمل على تسهيل وصول المستهلك الى المتاجر الالكترونية.</a:t>
            </a:r>
          </a:p>
          <a:p>
            <a:pPr algn="r" rtl="1"/>
            <a:r>
              <a:rPr lang="ar-SA" sz="2600" dirty="0"/>
              <a:t>يرتبط نمو التجارة الالكترونية وازدهارها بتوافر بيئة محفزة لذلك، الأمر الذي يقتضي ضرورة توفير البيئة القانونية.</a:t>
            </a:r>
            <a:endParaRPr lang="en-US" sz="2600" dirty="0"/>
          </a:p>
        </p:txBody>
      </p:sp>
    </p:spTree>
    <p:extLst>
      <p:ext uri="{BB962C8B-B14F-4D97-AF65-F5344CB8AC3E}">
        <p14:creationId xmlns:p14="http://schemas.microsoft.com/office/powerpoint/2010/main" val="2952852684"/>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76</TotalTime>
  <Words>471</Words>
  <Application>Microsoft Office PowerPoint</Application>
  <PresentationFormat>Widescreen</PresentationFormat>
  <Paragraphs>38</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Tw Cen MT</vt:lpstr>
      <vt:lpstr>Droplet</vt:lpstr>
      <vt:lpstr>التجارة الالكترونية</vt:lpstr>
      <vt:lpstr>سمات التجارة الالكترونية</vt:lpstr>
      <vt:lpstr>فوائد التجارة الالكترونية</vt:lpstr>
      <vt:lpstr>فوائد التجارة الالكترونية</vt:lpstr>
      <vt:lpstr>عيوب التجارة الالكترونية</vt:lpstr>
      <vt:lpstr>معوقات استخدام التجارة الالكترونية </vt:lpstr>
      <vt:lpstr>عوامل المساعدة على تطوير التجارة الالكترونية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التجارة الالكترونية</dc:title>
  <dc:creator>khlo0o0ody best</dc:creator>
  <cp:lastModifiedBy>khlo0o0ody best</cp:lastModifiedBy>
  <cp:revision>11</cp:revision>
  <dcterms:created xsi:type="dcterms:W3CDTF">2019-11-12T01:37:04Z</dcterms:created>
  <dcterms:modified xsi:type="dcterms:W3CDTF">2019-11-12T03:54:37Z</dcterms:modified>
</cp:coreProperties>
</file>