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Lucida Sans Unicode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Lucida Sans Unicode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Lucida Sans Unicode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Lucida Sans Unicode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Lucida Sans Unicode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Lucida Sans Unicode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Lucida Sans Unicode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Lucida Sans Unicode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Lucida Sans Unicod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DFE8"/>
          </a:solidFill>
        </a:fill>
      </a:tcStyle>
    </a:wholeTbl>
    <a:band2H>
      <a:tcTxStyle b="def" i="def"/>
      <a:tcStyle>
        <a:tcBdr/>
        <a:fill>
          <a:solidFill>
            <a:srgbClr val="E7F0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7D2CB"/>
          </a:solidFill>
        </a:fill>
      </a:tcStyle>
    </a:wholeTbl>
    <a:band2H>
      <a:tcTxStyle b="def" i="def"/>
      <a:tcStyle>
        <a:tcBdr/>
        <a:fill>
          <a:solidFill>
            <a:srgbClr val="FBEA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6CDCE"/>
          </a:solidFill>
        </a:fill>
      </a:tcStyle>
    </a:wholeTbl>
    <a:band2H>
      <a:tcTxStyle b="def" i="def"/>
      <a:tcStyle>
        <a:tcBdr/>
        <a:fill>
          <a:solidFill>
            <a:srgbClr val="ECE7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3" name="Shape 12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Lucida Sans Unicode"/>
      </a:defRPr>
    </a:lvl1pPr>
    <a:lvl2pPr indent="228600" latinLnBrk="0">
      <a:defRPr sz="1200">
        <a:latin typeface="+mn-lt"/>
        <a:ea typeface="+mn-ea"/>
        <a:cs typeface="+mn-cs"/>
        <a:sym typeface="Lucida Sans Unicode"/>
      </a:defRPr>
    </a:lvl2pPr>
    <a:lvl3pPr indent="457200" latinLnBrk="0">
      <a:defRPr sz="1200">
        <a:latin typeface="+mn-lt"/>
        <a:ea typeface="+mn-ea"/>
        <a:cs typeface="+mn-cs"/>
        <a:sym typeface="Lucida Sans Unicode"/>
      </a:defRPr>
    </a:lvl3pPr>
    <a:lvl4pPr indent="685800" latinLnBrk="0">
      <a:defRPr sz="1200">
        <a:latin typeface="+mn-lt"/>
        <a:ea typeface="+mn-ea"/>
        <a:cs typeface="+mn-cs"/>
        <a:sym typeface="Lucida Sans Unicode"/>
      </a:defRPr>
    </a:lvl4pPr>
    <a:lvl5pPr indent="914400" latinLnBrk="0">
      <a:defRPr sz="1200">
        <a:latin typeface="+mn-lt"/>
        <a:ea typeface="+mn-ea"/>
        <a:cs typeface="+mn-cs"/>
        <a:sym typeface="Lucida Sans Unicode"/>
      </a:defRPr>
    </a:lvl5pPr>
    <a:lvl6pPr indent="1143000" latinLnBrk="0">
      <a:defRPr sz="1200">
        <a:latin typeface="+mn-lt"/>
        <a:ea typeface="+mn-ea"/>
        <a:cs typeface="+mn-cs"/>
        <a:sym typeface="Lucida Sans Unicode"/>
      </a:defRPr>
    </a:lvl6pPr>
    <a:lvl7pPr indent="1371600" latinLnBrk="0">
      <a:defRPr sz="1200">
        <a:latin typeface="+mn-lt"/>
        <a:ea typeface="+mn-ea"/>
        <a:cs typeface="+mn-cs"/>
        <a:sym typeface="Lucida Sans Unicode"/>
      </a:defRPr>
    </a:lvl7pPr>
    <a:lvl8pPr indent="1600200" latinLnBrk="0">
      <a:defRPr sz="1200">
        <a:latin typeface="+mn-lt"/>
        <a:ea typeface="+mn-ea"/>
        <a:cs typeface="+mn-cs"/>
        <a:sym typeface="Lucida Sans Unicode"/>
      </a:defRPr>
    </a:lvl8pPr>
    <a:lvl9pPr indent="1828800" latinLnBrk="0">
      <a:defRPr sz="1200">
        <a:latin typeface="+mn-lt"/>
        <a:ea typeface="+mn-ea"/>
        <a:cs typeface="+mn-cs"/>
        <a:sym typeface="Lucida Sans Unico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ثلث قائم الزاوية 9"/>
          <p:cNvSpPr/>
          <p:nvPr/>
        </p:nvSpPr>
        <p:spPr>
          <a:xfrm>
            <a:off x="-3" y="4657797"/>
            <a:ext cx="9151090" cy="12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gradFill>
            <a:gsLst>
              <a:gs pos="0">
                <a:srgbClr val="007592"/>
              </a:gs>
              <a:gs pos="55000">
                <a:srgbClr val="48BBE0"/>
              </a:gs>
              <a:gs pos="100000">
                <a:srgbClr val="007592"/>
              </a:gs>
            </a:gsLst>
            <a:lin ang="30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" name="Title Text"/>
          <p:cNvSpPr txBox="1"/>
          <p:nvPr>
            <p:ph type="title"/>
          </p:nvPr>
        </p:nvSpPr>
        <p:spPr>
          <a:xfrm>
            <a:off x="685800" y="1752600"/>
            <a:ext cx="7772400" cy="1829762"/>
          </a:xfrm>
          <a:prstGeom prst="rect">
            <a:avLst/>
          </a:prstGeom>
        </p:spPr>
        <p:txBody>
          <a:bodyPr anchor="b"/>
          <a:lstStyle>
            <a:lvl1pPr algn="r">
              <a:defRPr sz="4800"/>
            </a:lvl1pPr>
          </a:lstStyle>
          <a:p>
            <a:pPr/>
            <a:r>
              <a:t>Title Text</a:t>
            </a:r>
          </a:p>
        </p:txBody>
      </p:sp>
      <p:sp>
        <p:nvSpPr>
          <p:cNvPr id="17" name="Body Level One…"/>
          <p:cNvSpPr txBox="1"/>
          <p:nvPr>
            <p:ph type="body" sz="quarter" idx="1"/>
          </p:nvPr>
        </p:nvSpPr>
        <p:spPr>
          <a:xfrm>
            <a:off x="685800" y="3611607"/>
            <a:ext cx="7772400" cy="1199705"/>
          </a:xfrm>
          <a:prstGeom prst="rect">
            <a:avLst/>
          </a:prstGeom>
        </p:spPr>
        <p:txBody>
          <a:bodyPr/>
          <a:lstStyle>
            <a:lvl1pPr marL="0" marR="64007" indent="0">
              <a:buClrTx/>
              <a:buSzTx/>
              <a:buNone/>
              <a:defRPr>
                <a:solidFill>
                  <a:srgbClr val="464646"/>
                </a:solidFill>
              </a:defRPr>
            </a:lvl1pPr>
            <a:lvl2pPr marL="0" marR="64007" indent="457200">
              <a:buClrTx/>
              <a:buSzTx/>
              <a:buNone/>
              <a:defRPr>
                <a:solidFill>
                  <a:srgbClr val="464646"/>
                </a:solidFill>
              </a:defRPr>
            </a:lvl2pPr>
            <a:lvl3pPr marL="0" marR="64007" indent="914400">
              <a:buClrTx/>
              <a:buSzTx/>
              <a:buNone/>
              <a:defRPr>
                <a:solidFill>
                  <a:srgbClr val="464646"/>
                </a:solidFill>
              </a:defRPr>
            </a:lvl3pPr>
            <a:lvl4pPr marL="0" marR="64007" indent="1371600">
              <a:buClrTx/>
              <a:buSzTx/>
              <a:buNone/>
              <a:defRPr>
                <a:solidFill>
                  <a:srgbClr val="464646"/>
                </a:solidFill>
              </a:defRPr>
            </a:lvl4pPr>
            <a:lvl5pPr marL="0" marR="64007" indent="1828800">
              <a:buClrTx/>
              <a:buSzTx/>
              <a:buNone/>
              <a:defRPr>
                <a:solidFill>
                  <a:srgbClr val="464646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pSp>
        <p:nvGrpSpPr>
          <p:cNvPr id="22" name="مجموعة 1"/>
          <p:cNvGrpSpPr/>
          <p:nvPr/>
        </p:nvGrpSpPr>
        <p:grpSpPr>
          <a:xfrm>
            <a:off x="-3765" y="4952999"/>
            <a:ext cx="9147766" cy="1912089"/>
            <a:chOff x="0" y="0"/>
            <a:chExt cx="9147764" cy="1912087"/>
          </a:xfrm>
        </p:grpSpPr>
        <p:sp>
          <p:nvSpPr>
            <p:cNvPr id="18" name="شكل حر 6"/>
            <p:cNvSpPr/>
            <p:nvPr/>
          </p:nvSpPr>
          <p:spPr>
            <a:xfrm>
              <a:off x="1691278" y="-1"/>
              <a:ext cx="7456487" cy="488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12831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DCAD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" name="شكل حر 7"/>
            <p:cNvSpPr/>
            <p:nvPr/>
          </p:nvSpPr>
          <p:spPr>
            <a:xfrm>
              <a:off x="39207" y="284744"/>
              <a:ext cx="9108558" cy="788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0" y="0"/>
                  </a:lnTo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" name="شكل حر 10"/>
            <p:cNvSpPr/>
            <p:nvPr/>
          </p:nvSpPr>
          <p:spPr>
            <a:xfrm>
              <a:off x="3764" y="47978"/>
              <a:ext cx="9144002" cy="1864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91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" name="رابط مستقيم 11"/>
            <p:cNvSpPr/>
            <p:nvPr/>
          </p:nvSpPr>
          <p:spPr>
            <a:xfrm>
              <a:off x="0" y="44671"/>
              <a:ext cx="9147766" cy="790302"/>
            </a:xfrm>
            <a:prstGeom prst="line">
              <a:avLst/>
            </a:prstGeom>
            <a:noFill/>
            <a:ln w="12065" cap="flat">
              <a:solidFill>
                <a:srgbClr val="5699AD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6" name="Body Level One…"/>
          <p:cNvSpPr txBox="1"/>
          <p:nvPr>
            <p:ph type="body" idx="1"/>
          </p:nvPr>
        </p:nvSpPr>
        <p:spPr>
          <a:xfrm>
            <a:off x="457200" y="1481328"/>
            <a:ext cx="8229600" cy="438607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itle Text"/>
          <p:cNvSpPr txBox="1"/>
          <p:nvPr>
            <p:ph type="title"/>
          </p:nvPr>
        </p:nvSpPr>
        <p:spPr>
          <a:xfrm>
            <a:off x="6844013" y="274639"/>
            <a:ext cx="1777471" cy="5592762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5" name="Body Level One…"/>
          <p:cNvSpPr txBox="1"/>
          <p:nvPr>
            <p:ph type="body" idx="1"/>
          </p:nvPr>
        </p:nvSpPr>
        <p:spPr>
          <a:xfrm>
            <a:off x="457200" y="274640"/>
            <a:ext cx="6324600" cy="559276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عنوان المقطع">
    <p:bg>
      <p:bgPr>
        <a:gradFill flip="none" rotWithShape="1">
          <a:gsLst>
            <a:gs pos="0">
              <a:srgbClr val="B1B1B1"/>
            </a:gs>
            <a:gs pos="40000">
              <a:srgbClr val="9E9E9E"/>
            </a:gs>
            <a:gs pos="100000">
              <a:srgbClr val="000000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Text"/>
          <p:cNvSpPr txBox="1"/>
          <p:nvPr>
            <p:ph type="title"/>
          </p:nvPr>
        </p:nvSpPr>
        <p:spPr>
          <a:xfrm>
            <a:off x="722376" y="1059711"/>
            <a:ext cx="7772401" cy="1828801"/>
          </a:xfrm>
          <a:prstGeom prst="rect">
            <a:avLst/>
          </a:prstGeom>
        </p:spPr>
        <p:txBody>
          <a:bodyPr anchor="b"/>
          <a:lstStyle>
            <a:lvl1pPr algn="r">
              <a:defRPr sz="4800">
                <a:solidFill>
                  <a:srgbClr val="DEF5FA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3922712" y="2931711"/>
            <a:ext cx="4572001" cy="1454889"/>
          </a:xfrm>
          <a:prstGeom prst="rect">
            <a:avLst/>
          </a:prstGeom>
        </p:spPr>
        <p:txBody>
          <a:bodyPr/>
          <a:lstStyle>
            <a:lvl1pPr marL="0" indent="0" algn="l">
              <a:buClrTx/>
              <a:buSzTx/>
              <a:buNone/>
              <a:defRPr sz="2300">
                <a:solidFill>
                  <a:srgbClr val="FFFFFF"/>
                </a:solidFill>
              </a:defRPr>
            </a:lvl1pPr>
            <a:lvl2pPr marL="0" indent="393191" algn="l">
              <a:buClrTx/>
              <a:buSzTx/>
              <a:buNone/>
              <a:defRPr sz="2300">
                <a:solidFill>
                  <a:srgbClr val="FFFFFF"/>
                </a:solidFill>
              </a:defRPr>
            </a:lvl2pPr>
            <a:lvl3pPr marL="0" indent="630936" algn="l">
              <a:buClrTx/>
              <a:buSzTx/>
              <a:buNone/>
              <a:defRPr sz="2300">
                <a:solidFill>
                  <a:srgbClr val="FFFFFF"/>
                </a:solidFill>
              </a:defRPr>
            </a:lvl3pPr>
            <a:lvl4pPr marL="0" indent="914400" algn="l">
              <a:buClrTx/>
              <a:buSzTx/>
              <a:buNone/>
              <a:defRPr sz="2300">
                <a:solidFill>
                  <a:srgbClr val="FFFFFF"/>
                </a:solidFill>
              </a:defRPr>
            </a:lvl4pPr>
            <a:lvl5pPr marL="0" indent="1143000" algn="l">
              <a:buClrTx/>
              <a:buSzTx/>
              <a:buNone/>
              <a:defRPr sz="23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شارة رتبة 6"/>
          <p:cNvSpPr/>
          <p:nvPr/>
        </p:nvSpPr>
        <p:spPr>
          <a:xfrm>
            <a:off x="3636679" y="3005471"/>
            <a:ext cx="182881" cy="228601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1589A6"/>
              </a:gs>
              <a:gs pos="72000">
                <a:srgbClr val="4EB8DA"/>
              </a:gs>
              <a:gs pos="100000">
                <a:srgbClr val="7DC3DD"/>
              </a:gs>
            </a:gsLst>
            <a:lin ang="16200000"/>
          </a:gradFill>
          <a:ln w="3175" cap="rnd">
            <a:solidFill>
              <a:srgbClr val="21768B"/>
            </a:solidFill>
          </a:ln>
          <a:effectLst>
            <a:outerShdw sx="100000" sy="100000" kx="0" ky="0" algn="b" rotWithShape="0" blurRad="50800" dist="25400" dir="5400000">
              <a:srgbClr val="000000">
                <a:alpha val="46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2" name="شارة رتبة 7"/>
          <p:cNvSpPr/>
          <p:nvPr/>
        </p:nvSpPr>
        <p:spPr>
          <a:xfrm>
            <a:off x="3450263" y="3005471"/>
            <a:ext cx="182881" cy="228601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1589A6"/>
              </a:gs>
              <a:gs pos="72000">
                <a:srgbClr val="4EB8DA"/>
              </a:gs>
              <a:gs pos="100000">
                <a:srgbClr val="7DC3DD"/>
              </a:gs>
            </a:gsLst>
            <a:lin ang="16200000"/>
          </a:gradFill>
          <a:ln w="3175" cap="rnd">
            <a:solidFill>
              <a:srgbClr val="21768B"/>
            </a:solidFill>
          </a:ln>
          <a:effectLst>
            <a:outerShdw sx="100000" sy="100000" kx="0" ky="0" algn="b" rotWithShape="0" blurRad="50800" dist="25400" dir="5400000">
              <a:srgbClr val="000000">
                <a:alpha val="46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محتويين">
    <p:bg>
      <p:bgPr>
        <a:gradFill flip="none" rotWithShape="1">
          <a:gsLst>
            <a:gs pos="0">
              <a:srgbClr val="B1B1B1"/>
            </a:gs>
            <a:gs pos="40000">
              <a:srgbClr val="9E9E9E"/>
            </a:gs>
            <a:gs pos="100000">
              <a:srgbClr val="000000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Body Level One…"/>
          <p:cNvSpPr txBox="1"/>
          <p:nvPr>
            <p:ph type="body" sz="half" idx="1"/>
          </p:nvPr>
        </p:nvSpPr>
        <p:spPr>
          <a:xfrm>
            <a:off x="457200" y="1481327"/>
            <a:ext cx="4038600" cy="4525964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 marL="659891" indent="-266700">
              <a:defRPr sz="2800">
                <a:solidFill>
                  <a:srgbClr val="FFFFFF"/>
                </a:solidFill>
              </a:defRPr>
            </a:lvl2pPr>
            <a:lvl3pPr marL="950975" indent="-320039">
              <a:defRPr sz="2800">
                <a:solidFill>
                  <a:srgbClr val="FFFFFF"/>
                </a:solidFill>
              </a:defRPr>
            </a:lvl3pPr>
            <a:lvl4pPr marL="1270000" indent="-355600">
              <a:defRPr sz="2800">
                <a:solidFill>
                  <a:srgbClr val="FFFFFF"/>
                </a:solidFill>
              </a:defRPr>
            </a:lvl4pPr>
            <a:lvl5pPr marL="1498600" indent="-355600">
              <a:defRPr sz="28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EF5FA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مقارنة"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Text"/>
          <p:cNvSpPr txBox="1"/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0" name="Body Level One…"/>
          <p:cNvSpPr txBox="1"/>
          <p:nvPr>
            <p:ph type="body" sz="quarter" idx="1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anchor="ctr"/>
          <a:lstStyle>
            <a:lvl1pPr marL="0" indent="0">
              <a:buClrTx/>
              <a:buSzTx/>
              <a:buNone/>
              <a:defRPr sz="2400">
                <a:solidFill>
                  <a:srgbClr val="FFFFFF"/>
                </a:solidFill>
              </a:defRPr>
            </a:lvl1pPr>
            <a:lvl2pPr marL="0" indent="393191">
              <a:buClrTx/>
              <a:buSzTx/>
              <a:buNone/>
              <a:defRPr sz="2400">
                <a:solidFill>
                  <a:srgbClr val="FFFFFF"/>
                </a:solidFill>
              </a:defRPr>
            </a:lvl2pPr>
            <a:lvl3pPr marL="0" indent="630936">
              <a:buClrTx/>
              <a:buSzTx/>
              <a:buNone/>
              <a:defRPr sz="2400">
                <a:solidFill>
                  <a:srgbClr val="FFFFFF"/>
                </a:solidFill>
              </a:defRPr>
            </a:lvl3pPr>
            <a:lvl4pPr marL="0" indent="914400">
              <a:buClrTx/>
              <a:buSzTx/>
              <a:buNone/>
              <a:defRPr sz="2400">
                <a:solidFill>
                  <a:srgbClr val="FFFFFF"/>
                </a:solidFill>
              </a:defRPr>
            </a:lvl4pPr>
            <a:lvl5pPr marL="0" indent="1143000">
              <a:buClrTx/>
              <a:buSzTx/>
              <a:buNone/>
              <a:defRPr sz="24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" name="عنصر نائب للنص 3"/>
          <p:cNvSpPr/>
          <p:nvPr>
            <p:ph type="body" sz="quarter" idx="13"/>
          </p:nvPr>
        </p:nvSpPr>
        <p:spPr>
          <a:xfrm>
            <a:off x="4645026" y="5410200"/>
            <a:ext cx="4041776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anchor="ctr"/>
          <a:lstStyle/>
          <a:p>
            <a:pPr marL="0" indent="0">
              <a:buClrTx/>
              <a:buSzTx/>
              <a:buNone/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عنوان فقط">
    <p:bg>
      <p:bgPr>
        <a:gradFill flip="none" rotWithShape="1">
          <a:gsLst>
            <a:gs pos="0">
              <a:srgbClr val="B1B1B1"/>
            </a:gs>
            <a:gs pos="40000">
              <a:srgbClr val="9E9E9E"/>
            </a:gs>
            <a:gs pos="100000">
              <a:srgbClr val="000000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EF5FA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محتوى ذو تسمية توضيحية"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le Text"/>
          <p:cNvSpPr txBox="1"/>
          <p:nvPr>
            <p:ph type="title"/>
          </p:nvPr>
        </p:nvSpPr>
        <p:spPr>
          <a:xfrm>
            <a:off x="914400" y="4876800"/>
            <a:ext cx="7481776" cy="457200"/>
          </a:xfrm>
          <a:prstGeom prst="rect">
            <a:avLst/>
          </a:prstGeom>
        </p:spPr>
        <p:txBody>
          <a:bodyPr anchor="t"/>
          <a:lstStyle>
            <a:lvl1pPr algn="r">
              <a:defRPr b="0" sz="2500">
                <a:solidFill>
                  <a:schemeClr val="accent1"/>
                </a:solidFill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85" name="Body Level One…"/>
          <p:cNvSpPr txBox="1"/>
          <p:nvPr>
            <p:ph type="body" sz="quarter" idx="1"/>
          </p:nvPr>
        </p:nvSpPr>
        <p:spPr>
          <a:xfrm>
            <a:off x="4419600" y="5355101"/>
            <a:ext cx="3974592" cy="914401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1600"/>
            </a:lvl1pPr>
            <a:lvl2pPr marL="0" indent="393191">
              <a:buClrTx/>
              <a:buSzTx/>
              <a:buNone/>
              <a:defRPr sz="1600"/>
            </a:lvl2pPr>
            <a:lvl3pPr marL="0" indent="630936">
              <a:buClrTx/>
              <a:buSzTx/>
              <a:buNone/>
              <a:defRPr sz="1600"/>
            </a:lvl3pPr>
            <a:lvl4pPr marL="0" indent="914400">
              <a:buClrTx/>
              <a:buSzTx/>
              <a:buNone/>
              <a:defRPr sz="1600"/>
            </a:lvl4pPr>
            <a:lvl5pPr marL="0" indent="1143000">
              <a:buClrTx/>
              <a:buSz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ذو تسمية توضيحية">
    <p:bg>
      <p:bgPr>
        <a:gradFill flip="none" rotWithShape="1">
          <a:gsLst>
            <a:gs pos="0">
              <a:srgbClr val="B1B1B1"/>
            </a:gs>
            <a:gs pos="40000">
              <a:srgbClr val="9E9E9E"/>
            </a:gs>
            <a:gs pos="100000">
              <a:srgbClr val="000000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141231" y="5443401"/>
            <a:ext cx="7162801" cy="648233"/>
          </a:xfrm>
          <a:prstGeom prst="rect">
            <a:avLst/>
          </a:prstGeom>
        </p:spPr>
        <p:txBody>
          <a:bodyPr lIns="0" tIns="0" rIns="0" bIns="0"/>
          <a:lstStyle>
            <a:lvl1pPr marL="0" marR="18288" indent="0">
              <a:buClrTx/>
              <a:buSzTx/>
              <a:buNone/>
              <a:defRPr sz="1400">
                <a:solidFill>
                  <a:srgbClr val="FFFFFF"/>
                </a:solidFill>
              </a:defRPr>
            </a:lvl1pPr>
            <a:lvl2pPr marL="659891" marR="18288" indent="-266700">
              <a:buClrTx/>
              <a:defRPr sz="1400">
                <a:solidFill>
                  <a:srgbClr val="FFFFFF"/>
                </a:solidFill>
              </a:defRPr>
            </a:lvl2pPr>
            <a:lvl3pPr marL="950975" marR="18288" indent="-320039">
              <a:buClrTx/>
              <a:defRPr sz="1400">
                <a:solidFill>
                  <a:srgbClr val="FFFFFF"/>
                </a:solidFill>
              </a:defRPr>
            </a:lvl3pPr>
            <a:lvl4pPr marL="1270000" marR="18288" indent="-355600">
              <a:buClrTx/>
              <a:defRPr sz="1400">
                <a:solidFill>
                  <a:srgbClr val="FFFFFF"/>
                </a:solidFill>
              </a:defRPr>
            </a:lvl4pPr>
            <a:lvl5pPr marL="1498600" marR="18288" indent="-355600">
              <a:buClrTx/>
              <a:defRPr sz="14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عنصر نائب للصورة 2"/>
          <p:cNvSpPr/>
          <p:nvPr>
            <p:ph type="pic" idx="13"/>
          </p:nvPr>
        </p:nvSpPr>
        <p:spPr>
          <a:xfrm>
            <a:off x="228600" y="189967"/>
            <a:ext cx="8686800" cy="4389122"/>
          </a:xfrm>
          <a:prstGeom prst="rect">
            <a:avLst/>
          </a:prstGeom>
          <a:ln w="9525">
            <a:solidFill>
              <a:srgbClr val="000000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5" name="Title Text"/>
          <p:cNvSpPr txBox="1"/>
          <p:nvPr>
            <p:ph type="title"/>
          </p:nvPr>
        </p:nvSpPr>
        <p:spPr>
          <a:xfrm>
            <a:off x="228600" y="4865122"/>
            <a:ext cx="8075432" cy="562673"/>
          </a:xfrm>
          <a:prstGeom prst="rect">
            <a:avLst/>
          </a:prstGeom>
        </p:spPr>
        <p:txBody>
          <a:bodyPr anchor="t"/>
          <a:lstStyle>
            <a:lvl1pPr algn="r">
              <a:defRPr b="0" sz="3000">
                <a:solidFill>
                  <a:schemeClr val="accent1"/>
                </a:solidFill>
                <a:effectLst>
                  <a:outerShdw sx="100000" sy="100000" kx="0" ky="0" algn="b" rotWithShape="0" blurRad="50800" dist="25000" dir="5400000">
                    <a:srgbClr val="000000">
                      <a:alpha val="45000"/>
                    </a:srgbClr>
                  </a:outerShdw>
                </a:effectLst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6" name="شارة رتبة 11"/>
          <p:cNvSpPr/>
          <p:nvPr/>
        </p:nvSpPr>
        <p:spPr>
          <a:xfrm>
            <a:off x="8664112" y="4988440"/>
            <a:ext cx="182881" cy="228601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1589A6"/>
              </a:gs>
              <a:gs pos="72000">
                <a:srgbClr val="4EB8DA"/>
              </a:gs>
              <a:gs pos="100000">
                <a:srgbClr val="7DC3DD"/>
              </a:gs>
            </a:gsLst>
            <a:lin ang="16200000"/>
          </a:gradFill>
          <a:ln w="3175" cap="rnd">
            <a:solidFill>
              <a:srgbClr val="21768B"/>
            </a:solidFill>
          </a:ln>
          <a:effectLst>
            <a:outerShdw sx="100000" sy="100000" kx="0" ky="0" algn="b" rotWithShape="0" blurRad="50800" dist="25400" dir="5400000">
              <a:srgbClr val="000000">
                <a:alpha val="46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7" name="شارة رتبة 12"/>
          <p:cNvSpPr/>
          <p:nvPr/>
        </p:nvSpPr>
        <p:spPr>
          <a:xfrm>
            <a:off x="8477695" y="4988440"/>
            <a:ext cx="182881" cy="228601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1589A6"/>
              </a:gs>
              <a:gs pos="72000">
                <a:srgbClr val="4EB8DA"/>
              </a:gs>
              <a:gs pos="100000">
                <a:srgbClr val="7DC3DD"/>
              </a:gs>
            </a:gsLst>
            <a:lin ang="16200000"/>
          </a:gradFill>
          <a:ln w="3175" cap="rnd">
            <a:solidFill>
              <a:srgbClr val="21768B"/>
            </a:solidFill>
          </a:ln>
          <a:effectLst>
            <a:outerShdw sx="100000" sy="100000" kx="0" ky="0" algn="b" rotWithShape="0" blurRad="50800" dist="25400" dir="5400000">
              <a:srgbClr val="000000">
                <a:alpha val="46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كل حر 12"/>
          <p:cNvSpPr/>
          <p:nvPr/>
        </p:nvSpPr>
        <p:spPr>
          <a:xfrm>
            <a:off x="499273" y="5944935"/>
            <a:ext cx="4940625" cy="921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9DCADC">
              <a:alpha val="40000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" name="شكل حر 11"/>
          <p:cNvSpPr/>
          <p:nvPr/>
        </p:nvSpPr>
        <p:spPr>
          <a:xfrm>
            <a:off x="485716" y="5939011"/>
            <a:ext cx="3690453" cy="933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" name="مثلث قائم الزاوية 13"/>
          <p:cNvSpPr/>
          <p:nvPr/>
        </p:nvSpPr>
        <p:spPr>
          <a:xfrm>
            <a:off x="-6043" y="5791253"/>
            <a:ext cx="3402316" cy="1080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" name="رابط مستقيم 14"/>
          <p:cNvSpPr/>
          <p:nvPr/>
        </p:nvSpPr>
        <p:spPr>
          <a:xfrm>
            <a:off x="-9238" y="5787737"/>
            <a:ext cx="3405510" cy="1084384"/>
          </a:xfrm>
          <a:prstGeom prst="line">
            <a:avLst/>
          </a:prstGeom>
          <a:ln w="12065">
            <a:solidFill>
              <a:srgbClr val="5699AD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6" name="Body Level One…"/>
          <p:cNvSpPr txBox="1"/>
          <p:nvPr>
            <p:ph type="body" idx="1"/>
          </p:nvPr>
        </p:nvSpPr>
        <p:spPr>
          <a:xfrm>
            <a:off x="457200" y="1481327"/>
            <a:ext cx="8229600" cy="452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8" name="Slide Number"/>
          <p:cNvSpPr txBox="1"/>
          <p:nvPr>
            <p:ph type="sldNum" sz="quarter" idx="2"/>
          </p:nvPr>
        </p:nvSpPr>
        <p:spPr>
          <a:xfrm>
            <a:off x="8760932" y="6521738"/>
            <a:ext cx="252101" cy="251332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10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n-lt"/>
          <a:ea typeface="+mn-ea"/>
          <a:cs typeface="+mn-cs"/>
          <a:sym typeface="Lucida Sans Unicode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n-lt"/>
          <a:ea typeface="+mn-ea"/>
          <a:cs typeface="+mn-cs"/>
          <a:sym typeface="Lucida Sans Unicode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n-lt"/>
          <a:ea typeface="+mn-ea"/>
          <a:cs typeface="+mn-cs"/>
          <a:sym typeface="Lucida Sans Unicode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n-lt"/>
          <a:ea typeface="+mn-ea"/>
          <a:cs typeface="+mn-cs"/>
          <a:sym typeface="Lucida Sans Unicode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n-lt"/>
          <a:ea typeface="+mn-ea"/>
          <a:cs typeface="+mn-cs"/>
          <a:sym typeface="Lucida Sans Unicode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n-lt"/>
          <a:ea typeface="+mn-ea"/>
          <a:cs typeface="+mn-cs"/>
          <a:sym typeface="Lucida Sans Unicode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n-lt"/>
          <a:ea typeface="+mn-ea"/>
          <a:cs typeface="+mn-cs"/>
          <a:sym typeface="Lucida Sans Unicode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n-lt"/>
          <a:ea typeface="+mn-ea"/>
          <a:cs typeface="+mn-cs"/>
          <a:sym typeface="Lucida Sans Unicode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n-lt"/>
          <a:ea typeface="+mn-ea"/>
          <a:cs typeface="+mn-cs"/>
          <a:sym typeface="Lucida Sans Unicode"/>
        </a:defRPr>
      </a:lvl9pPr>
    </p:titleStyle>
    <p:bodyStyle>
      <a:lvl1pPr marL="365759" marR="0" indent="-256031" algn="r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68000"/>
        <a:buFontTx/>
        <a:buChar char="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Lucida Sans Unicode"/>
        </a:defRPr>
      </a:lvl1pPr>
      <a:lvl2pPr marL="661548" marR="0" indent="-268356" algn="r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◦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Lucida Sans Unicode"/>
        </a:defRPr>
      </a:lvl2pPr>
      <a:lvl3pPr marL="924850" marR="0" indent="-293914" algn="r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Lucida Sans Unicode"/>
        </a:defRPr>
      </a:lvl3pPr>
      <a:lvl4pPr marL="1239252" marR="0" indent="-324852" algn="r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Lucida Sans Unicode"/>
        </a:defRPr>
      </a:lvl4pPr>
      <a:lvl5pPr marL="1485900" marR="0" indent="-342900" algn="r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Lucida Sans Unicode"/>
        </a:defRPr>
      </a:lvl5pPr>
      <a:lvl6pPr marL="1714500" marR="0" indent="-342900" algn="r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◾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Lucida Sans Unicode"/>
        </a:defRPr>
      </a:lvl6pPr>
      <a:lvl7pPr marL="1985962" marR="0" indent="-385762" algn="r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◾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Lucida Sans Unicode"/>
        </a:defRPr>
      </a:lvl7pPr>
      <a:lvl8pPr marL="2214562" marR="0" indent="-385762" algn="r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◾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Lucida Sans Unicode"/>
        </a:defRPr>
      </a:lvl8pPr>
      <a:lvl9pPr marL="2443162" marR="0" indent="-385762" algn="r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◾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Lucida Sans Unicode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عنصر نائب للمحتوى 2"/>
          <p:cNvSpPr txBox="1"/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 rtl="1">
              <a:buSzTx/>
              <a:buFont typeface="Wingdings 3"/>
              <a:buNone/>
              <a:defRPr/>
            </a:pPr>
            <a:r>
              <a:t>التجارة الالكترونية</a:t>
            </a:r>
          </a:p>
          <a:p>
            <a:pPr marL="0" indent="0">
              <a:buSzTx/>
              <a:buFont typeface="Wingdings 3"/>
              <a:buNone/>
            </a:pPr>
          </a:p>
          <a:p>
            <a:pPr marL="0" indent="0" rtl="1">
              <a:buSzTx/>
              <a:buFont typeface="Wingdings 3"/>
              <a:buNone/>
              <a:defRPr sz="2800"/>
            </a:pPr>
            <a:r>
              <a:t>تمثل التجارة الالكترونية ما يعرف بالاقتصاد الرقمي او التقني الذي يقوم على حقيقتين وهي </a:t>
            </a:r>
            <a:r>
              <a:t>(</a:t>
            </a:r>
            <a:r>
              <a:t>التجارة الإلكترونية</a:t>
            </a:r>
            <a:r>
              <a:t>, </a:t>
            </a:r>
            <a:r>
              <a:t>وتقنية المعلومات</a:t>
            </a:r>
            <a:r>
              <a:t>) </a:t>
            </a:r>
          </a:p>
        </p:txBody>
      </p:sp>
      <p:sp>
        <p:nvSpPr>
          <p:cNvPr id="126" name="عنوان 1"/>
          <p:cNvSpPr txBox="1"/>
          <p:nvPr>
            <p:ph type="title"/>
          </p:nvPr>
        </p:nvSpPr>
        <p:spPr>
          <a:xfrm>
            <a:off x="467543" y="260647"/>
            <a:ext cx="8229601" cy="1143001"/>
          </a:xfrm>
          <a:prstGeom prst="rect">
            <a:avLst/>
          </a:prstGeom>
        </p:spPr>
        <p:txBody>
          <a:bodyPr/>
          <a:lstStyle>
            <a:lvl1pPr rtl="1">
              <a:defRPr/>
            </a:lvl1pPr>
          </a:lstStyle>
          <a:p>
            <a:pPr/>
            <a:r>
              <a:t>الفصل التاسع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عنصر نائب للمحتوى 2"/>
          <p:cNvSpPr txBox="1"/>
          <p:nvPr>
            <p:ph type="body" idx="1"/>
          </p:nvPr>
        </p:nvSpPr>
        <p:spPr>
          <a:xfrm>
            <a:off x="883255" y="908720"/>
            <a:ext cx="8229601" cy="4525963"/>
          </a:xfrm>
          <a:prstGeom prst="rect">
            <a:avLst/>
          </a:prstGeom>
        </p:spPr>
        <p:txBody>
          <a:bodyPr/>
          <a:lstStyle/>
          <a:p>
            <a:pPr marL="478345" indent="-478345" defTabSz="850391" rtl="1">
              <a:spcBef>
                <a:spcPts val="300"/>
              </a:spcBef>
              <a:buAutoNum type="arabicPeriod" startAt="1"/>
              <a:defRPr sz="1860"/>
            </a:pPr>
            <a:r>
              <a:t>تفشي الجهل ولا سيما الأميه المعلوماتية</a:t>
            </a:r>
            <a:r>
              <a:t>.</a:t>
            </a:r>
          </a:p>
          <a:p>
            <a:pPr marL="478345" indent="-478345" defTabSz="850391" rtl="1">
              <a:spcBef>
                <a:spcPts val="300"/>
              </a:spcBef>
              <a:buAutoNum type="arabicPeriod" startAt="1"/>
              <a:defRPr sz="1860"/>
            </a:pPr>
            <a:r>
              <a:t>عدم وجود وعي بما يمكن ان توفره تكنولوجيا المعلومات التجارة الإلكترونية</a:t>
            </a:r>
            <a:r>
              <a:t>.</a:t>
            </a:r>
          </a:p>
          <a:p>
            <a:pPr marL="478345" indent="-478345" defTabSz="850391" rtl="1">
              <a:spcBef>
                <a:spcPts val="300"/>
              </a:spcBef>
              <a:buAutoNum type="arabicPeriod" startAt="1"/>
              <a:defRPr sz="1860"/>
            </a:pPr>
            <a:r>
              <a:t>عدم كفاية البنيه التحتية للاتصالات اللاسلكية وصعوبة الوصول الى شبكة الانترنت او ارتفاع كلفة الوصول اليها</a:t>
            </a:r>
            <a:r>
              <a:t>.</a:t>
            </a:r>
          </a:p>
          <a:p>
            <a:pPr marL="478345" indent="-478345" defTabSz="850391" rtl="1">
              <a:spcBef>
                <a:spcPts val="300"/>
              </a:spcBef>
              <a:buAutoNum type="arabicPeriod" startAt="1"/>
              <a:defRPr sz="1860"/>
            </a:pPr>
            <a:r>
              <a:t>الافتقار الى الاطر القانونية والتنظيمية المناسبة للتجارة الإلكترونية والتي تعد العمود الفقري لها</a:t>
            </a:r>
            <a:r>
              <a:t>.</a:t>
            </a:r>
          </a:p>
          <a:p>
            <a:pPr marL="478345" indent="-478345" defTabSz="850391" rtl="1">
              <a:spcBef>
                <a:spcPts val="300"/>
              </a:spcBef>
              <a:buAutoNum type="arabicPeriod" startAt="1"/>
              <a:defRPr sz="1860"/>
            </a:pPr>
            <a:r>
              <a:t>عمليات القرصنة وانتشار المتسللين والمخترقين نظرا لعصوبة متابعة الانترنت بشكل دائم</a:t>
            </a:r>
            <a:r>
              <a:t>.</a:t>
            </a:r>
          </a:p>
          <a:p>
            <a:pPr marL="0" indent="0" defTabSz="850391" rtl="1">
              <a:spcBef>
                <a:spcPts val="300"/>
              </a:spcBef>
              <a:buSzTx/>
              <a:buFont typeface="Wingdings 3"/>
              <a:buNone/>
              <a:defRPr b="1" sz="2604"/>
            </a:pPr>
            <a:r>
              <a:t>العوامل المساعدة على تطوير هذه التجارة</a:t>
            </a:r>
            <a:r>
              <a:t>:</a:t>
            </a:r>
          </a:p>
          <a:p>
            <a:pPr marL="478345" indent="-478345" defTabSz="850391" rtl="1">
              <a:spcBef>
                <a:spcPts val="300"/>
              </a:spcBef>
              <a:buAutoNum type="arabicPeriod" startAt="1"/>
              <a:defRPr sz="1674"/>
            </a:pPr>
            <a:r>
              <a:t>ان</a:t>
            </a:r>
            <a:r>
              <a:rPr b="1"/>
              <a:t> </a:t>
            </a:r>
            <a:r>
              <a:t>المشاركة</a:t>
            </a:r>
            <a:r>
              <a:rPr b="1"/>
              <a:t> </a:t>
            </a:r>
            <a:r>
              <a:t>بالتجارة الإلكترونية تحتاج الى بنيه معلوماتية كبيره ومتطورة</a:t>
            </a:r>
            <a:r>
              <a:t>.</a:t>
            </a:r>
          </a:p>
          <a:p>
            <a:pPr marL="478345" indent="-478345" defTabSz="850391" rtl="1">
              <a:spcBef>
                <a:spcPts val="300"/>
              </a:spcBef>
              <a:buAutoNum type="arabicPeriod" startAt="1"/>
              <a:defRPr sz="1674"/>
            </a:pPr>
            <a:r>
              <a:t>ينبغي العمل مع كافة مؤسسات المجتمع على ازالة اميه الانترنت </a:t>
            </a:r>
            <a:r>
              <a:t>.</a:t>
            </a:r>
          </a:p>
          <a:p>
            <a:pPr marL="478345" indent="-478345" defTabSz="850391" rtl="1">
              <a:spcBef>
                <a:spcPts val="300"/>
              </a:spcBef>
              <a:buAutoNum type="arabicPeriod" startAt="1"/>
              <a:defRPr sz="1674"/>
            </a:pPr>
            <a:r>
              <a:t>ينبغي العمل على تسهيل وصول المستهلك الى المتاجر الإلكترونية بالسرعة المطلوبة</a:t>
            </a:r>
            <a:r>
              <a:t>.</a:t>
            </a:r>
          </a:p>
          <a:p>
            <a:pPr marL="478345" indent="-478345" defTabSz="850391" rtl="1">
              <a:spcBef>
                <a:spcPts val="300"/>
              </a:spcBef>
              <a:buAutoNum type="arabicPeriod" startAt="1"/>
              <a:defRPr sz="1674"/>
            </a:pPr>
            <a:r>
              <a:t>يرتبط نمو التجارة الإلكترونية وازدهارها بتوافر بيئة محفزة لذلك</a:t>
            </a:r>
            <a:r>
              <a:t>. </a:t>
            </a:r>
          </a:p>
        </p:txBody>
      </p:sp>
      <p:sp>
        <p:nvSpPr>
          <p:cNvPr id="153" name="عنوان 1"/>
          <p:cNvSpPr txBox="1"/>
          <p:nvPr>
            <p:ph type="title"/>
          </p:nvPr>
        </p:nvSpPr>
        <p:spPr>
          <a:xfrm>
            <a:off x="880897" y="116631"/>
            <a:ext cx="8229601" cy="634084"/>
          </a:xfrm>
          <a:prstGeom prst="rect">
            <a:avLst/>
          </a:prstGeom>
        </p:spPr>
        <p:txBody>
          <a:bodyPr/>
          <a:lstStyle>
            <a:lvl1pPr algn="r" rtl="1">
              <a:defRPr sz="3200"/>
            </a:lvl1pPr>
          </a:lstStyle>
          <a:p>
            <a:pPr/>
            <a:r>
              <a:t>معوقات استخدام التجارة الإلكترونية: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عنصر نائب للمحتوى 2"/>
          <p:cNvSpPr txBox="1"/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 rtl="1">
              <a:defRPr/>
            </a:pPr>
            <a:r>
              <a:t>عمل الطلاب </a:t>
            </a:r>
          </a:p>
          <a:p>
            <a:pPr marL="514350" indent="-514350" rtl="1">
              <a:buAutoNum type="arabicPeriod" startAt="1"/>
              <a:defRPr/>
            </a:pPr>
            <a:r>
              <a:t>عبدالعزيز احمد المعمر</a:t>
            </a:r>
          </a:p>
          <a:p>
            <a:pPr marL="514350" indent="-514350" rtl="1">
              <a:buAutoNum type="arabicPeriod" startAt="1"/>
              <a:defRPr/>
            </a:pPr>
            <a:r>
              <a:t>يزيد عبدالرحمن الرويلي</a:t>
            </a:r>
          </a:p>
          <a:p>
            <a:pPr marL="514350" indent="-514350" rtl="1">
              <a:buAutoNum type="arabicPeriod" startAt="1"/>
              <a:defRPr/>
            </a:pPr>
            <a:r>
              <a:t>فيصل عبدالمحسن الداود </a:t>
            </a:r>
          </a:p>
        </p:txBody>
      </p:sp>
      <p:sp>
        <p:nvSpPr>
          <p:cNvPr id="156" name="عنوان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rtl="1">
              <a:defRPr/>
            </a:lvl1pPr>
          </a:lstStyle>
          <a:p>
            <a:pPr/>
            <a:r>
              <a:t>شكرا لاستماعكم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عنصر نائب للمحتوى 2"/>
          <p:cNvSpPr txBox="1"/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rtl="1">
              <a:buSzTx/>
              <a:buFont typeface="Wingdings 3"/>
              <a:buNone/>
              <a:defRPr sz="2000"/>
            </a:pPr>
            <a:r>
              <a:t>تعريف منظمة التجارة العالمية</a:t>
            </a:r>
            <a:r>
              <a:t>: </a:t>
            </a:r>
            <a:r>
              <a:t>مجموعة متكاملة من عمليات عقد الصفقات وتأسيس الروابط التجارية وتوزيع وتسويق وبيع المنتجات عبر وسائل الكترونية</a:t>
            </a:r>
            <a:r>
              <a:t>.</a:t>
            </a:r>
          </a:p>
          <a:p>
            <a:pPr marL="0" indent="0">
              <a:buSzTx/>
              <a:buFont typeface="Wingdings 3"/>
              <a:buNone/>
              <a:defRPr sz="2000"/>
            </a:pPr>
          </a:p>
          <a:p>
            <a:pPr marL="0" indent="0" rtl="1">
              <a:buSzTx/>
              <a:buFont typeface="Wingdings 3"/>
              <a:buNone/>
              <a:defRPr sz="2000"/>
            </a:pPr>
            <a:r>
              <a:t>ويمكن القول انها</a:t>
            </a:r>
            <a:r>
              <a:t>: </a:t>
            </a:r>
            <a:r>
              <a:t>نشاط تجاري يتضمن تبادل المنتجات والخدمات في مقابل نقدي او ما في حكمه</a:t>
            </a:r>
            <a:r>
              <a:t>، </a:t>
            </a:r>
            <a:r>
              <a:t>من خلال صفقه تتم بشكل كلي او جزئي عبر وسائل الكترونية</a:t>
            </a:r>
            <a:r>
              <a:t>.</a:t>
            </a:r>
          </a:p>
          <a:p>
            <a:pPr marL="0" indent="0">
              <a:buSzTx/>
              <a:buFont typeface="Wingdings 3"/>
              <a:buNone/>
              <a:defRPr sz="2000"/>
            </a:pPr>
          </a:p>
          <a:p>
            <a:pPr marL="0" indent="0" rtl="1">
              <a:buSzTx/>
              <a:buFont typeface="Wingdings 3"/>
              <a:buNone/>
              <a:defRPr sz="2000"/>
            </a:pPr>
            <a:r>
              <a:t>والذي يميز التجارة الالكترونية انها تتمتع بالمرونة وبقابليتها للتطور السريع لارتباطها الوثيق بالإنترنت</a:t>
            </a:r>
            <a:r>
              <a:t>.</a:t>
            </a:r>
          </a:p>
          <a:p>
            <a:pPr marL="0" indent="0">
              <a:buSzTx/>
              <a:buFont typeface="Wingdings 3"/>
              <a:buNone/>
              <a:defRPr sz="2000"/>
            </a:pPr>
            <a:r>
              <a:t>    </a:t>
            </a:r>
          </a:p>
        </p:txBody>
      </p:sp>
      <p:sp>
        <p:nvSpPr>
          <p:cNvPr id="129" name="عنوان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r" rtl="1">
              <a:defRPr sz="2800"/>
            </a:pPr>
            <a:r>
              <a:t>اولا</a:t>
            </a:r>
            <a:r>
              <a:t>: </a:t>
            </a:r>
            <a:r>
              <a:t>تعريف التجارة الالكترونية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عنصر نائب للمحتوى 2"/>
          <p:cNvSpPr txBox="1"/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rtl="1">
              <a:buSzTx/>
              <a:buFont typeface="Wingdings 3"/>
              <a:buNone/>
              <a:defRPr sz="1800"/>
            </a:pPr>
            <a:r>
              <a:t>1- </a:t>
            </a:r>
            <a:r>
              <a:t>الاعلان عن المنتجات والخدمات</a:t>
            </a:r>
            <a:r>
              <a:t>.</a:t>
            </a:r>
          </a:p>
          <a:p>
            <a:pPr marL="0" indent="0" rtl="1">
              <a:buSzTx/>
              <a:buFont typeface="Wingdings 3"/>
              <a:buNone/>
              <a:defRPr sz="1800"/>
            </a:pPr>
            <a:r>
              <a:t>2- </a:t>
            </a:r>
            <a:r>
              <a:t>تقديم المعلومات عن المنتجات والخدمات</a:t>
            </a:r>
            <a:r>
              <a:t>. </a:t>
            </a:r>
          </a:p>
          <a:p>
            <a:pPr marL="0" indent="0" rtl="1">
              <a:buSzTx/>
              <a:buFont typeface="Wingdings 3"/>
              <a:buNone/>
              <a:defRPr sz="1800"/>
            </a:pPr>
            <a:r>
              <a:t>3- </a:t>
            </a:r>
            <a:r>
              <a:t>علاقات العملاء التي تدعم عمليات الشراء والبيع وخدمات ما بعد البيع</a:t>
            </a:r>
            <a:r>
              <a:t>. </a:t>
            </a:r>
          </a:p>
          <a:p>
            <a:pPr marL="0" indent="0" rtl="1">
              <a:buSzTx/>
              <a:buFont typeface="Wingdings 3"/>
              <a:buNone/>
              <a:defRPr sz="1800"/>
            </a:pPr>
            <a:r>
              <a:t>4- </a:t>
            </a:r>
            <a:r>
              <a:t>التفاوض بين المزود والمستهلك بغرض ابرام الصفقات</a:t>
            </a:r>
            <a:r>
              <a:t>.</a:t>
            </a:r>
          </a:p>
          <a:p>
            <a:pPr marL="0" indent="0" rtl="1">
              <a:buSzTx/>
              <a:buFont typeface="Wingdings 3"/>
              <a:buNone/>
              <a:defRPr sz="1800"/>
            </a:pPr>
            <a:r>
              <a:t>5- </a:t>
            </a:r>
            <a:r>
              <a:t>عقد الصفقات وابرام العقود</a:t>
            </a:r>
            <a:r>
              <a:t>.</a:t>
            </a:r>
          </a:p>
          <a:p>
            <a:pPr marL="0" indent="0" rtl="1">
              <a:buSzTx/>
              <a:buFont typeface="Wingdings 3"/>
              <a:buNone/>
              <a:defRPr sz="1800"/>
            </a:pPr>
            <a:r>
              <a:t>6- </a:t>
            </a:r>
            <a:r>
              <a:t>الوفاء بالالتزامات المالية</a:t>
            </a:r>
            <a:r>
              <a:t>، </a:t>
            </a:r>
            <a:r>
              <a:t>والتحويل الالكتروني للأموال</a:t>
            </a:r>
            <a:r>
              <a:t>.</a:t>
            </a:r>
          </a:p>
          <a:p>
            <a:pPr marL="0" indent="0" rtl="1">
              <a:buSzTx/>
              <a:buFont typeface="Wingdings 3"/>
              <a:buNone/>
              <a:defRPr sz="1800"/>
            </a:pPr>
            <a:r>
              <a:t>7- </a:t>
            </a:r>
            <a:r>
              <a:t>عمليات توزيع السلع وتسليمها واستلامها</a:t>
            </a:r>
            <a:r>
              <a:t>.</a:t>
            </a:r>
          </a:p>
          <a:p>
            <a:pPr marL="0" indent="0" rtl="1">
              <a:buSzTx/>
              <a:buFont typeface="Wingdings 3"/>
              <a:buNone/>
              <a:defRPr sz="1800"/>
            </a:pPr>
            <a:r>
              <a:t>8- </a:t>
            </a:r>
            <a:r>
              <a:t>الدعم الفني للسلع التي يشتريها العملاء</a:t>
            </a:r>
            <a:r>
              <a:t>.</a:t>
            </a:r>
          </a:p>
          <a:p>
            <a:pPr marL="0" indent="0" rtl="1">
              <a:buSzTx/>
              <a:buFont typeface="Wingdings 3"/>
              <a:buNone/>
              <a:defRPr sz="1800"/>
            </a:pPr>
            <a:r>
              <a:t>9- </a:t>
            </a:r>
            <a:r>
              <a:t>تبادل البيانات الالكتروني</a:t>
            </a:r>
            <a:r>
              <a:t>.</a:t>
            </a:r>
          </a:p>
        </p:txBody>
      </p:sp>
      <p:sp>
        <p:nvSpPr>
          <p:cNvPr id="132" name="عنوان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r" rtl="1">
              <a:defRPr sz="3200"/>
            </a:pPr>
            <a:r>
              <a:t>طرق التسويق والتوزيع والبيع 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عنصر نائب للمحتوى 2"/>
          <p:cNvSpPr txBox="1"/>
          <p:nvPr>
            <p:ph type="body" idx="1"/>
          </p:nvPr>
        </p:nvSpPr>
        <p:spPr>
          <a:xfrm>
            <a:off x="254049" y="1481328"/>
            <a:ext cx="8432751" cy="4525963"/>
          </a:xfrm>
          <a:prstGeom prst="rect">
            <a:avLst/>
          </a:prstGeom>
        </p:spPr>
        <p:txBody>
          <a:bodyPr/>
          <a:lstStyle/>
          <a:p>
            <a:pPr marL="0" indent="0" defTabSz="886968" rtl="1">
              <a:spcBef>
                <a:spcPts val="300"/>
              </a:spcBef>
              <a:buSzTx/>
              <a:buFont typeface="Wingdings 3"/>
              <a:buNone/>
              <a:defRPr sz="2328"/>
            </a:pPr>
            <a:r>
              <a:t>بدأت التجارة الالكترونية</a:t>
            </a:r>
            <a:r>
              <a:t> </a:t>
            </a:r>
            <a:r>
              <a:t>في اوائل السبعينات من القرن الماضي وكان اكثرها شهرة التحويلات الالكترونية للنقود وتبادل البيانات الكترونيا</a:t>
            </a:r>
            <a:r>
              <a:t>. </a:t>
            </a:r>
          </a:p>
          <a:p>
            <a:pPr marL="0" indent="0" defTabSz="886968" rtl="1">
              <a:spcBef>
                <a:spcPts val="300"/>
              </a:spcBef>
              <a:buSzTx/>
              <a:buFont typeface="Wingdings 3"/>
              <a:buNone/>
              <a:defRPr sz="2328"/>
            </a:pPr>
            <a:r>
              <a:t>اما في اوائل الثمانينات ازداد عملها مع العمل الشبكي</a:t>
            </a:r>
            <a:r>
              <a:t>.</a:t>
            </a:r>
          </a:p>
          <a:p>
            <a:pPr marL="0" indent="0" defTabSz="886968" rtl="1">
              <a:spcBef>
                <a:spcPts val="300"/>
              </a:spcBef>
              <a:buSzTx/>
              <a:buFont typeface="Wingdings 3"/>
              <a:buNone/>
              <a:defRPr sz="2328"/>
            </a:pPr>
            <a:r>
              <a:t>تطور التجارة الإلكترونية بين قطاعات الاعمال الاقتصادية مر بثلاث مراحل اساسية</a:t>
            </a:r>
            <a:r>
              <a:t>.</a:t>
            </a:r>
          </a:p>
          <a:p>
            <a:pPr marL="0" indent="0" defTabSz="886968" rtl="1">
              <a:spcBef>
                <a:spcPts val="300"/>
              </a:spcBef>
              <a:buSzTx/>
              <a:buFont typeface="Wingdings 3"/>
              <a:buNone/>
              <a:defRPr sz="2328"/>
            </a:pPr>
            <a:r>
              <a:t>المرحلة الاولى</a:t>
            </a:r>
            <a:r>
              <a:t>: </a:t>
            </a:r>
            <a:r>
              <a:t>مرحلة الارتباط بين الشركات الرئيسة والموردين الفرعيين</a:t>
            </a:r>
            <a:r>
              <a:t>. </a:t>
            </a:r>
            <a:r>
              <a:t>   </a:t>
            </a:r>
            <a:r>
              <a:t> المرحلة الثانية</a:t>
            </a:r>
            <a:r>
              <a:t>: </a:t>
            </a:r>
            <a:r>
              <a:t>بدأت بالتبادل الإلكترونية بين الشركات الرئيسة ومختلف الموردين</a:t>
            </a:r>
            <a:r>
              <a:t>.</a:t>
            </a:r>
          </a:p>
          <a:p>
            <a:pPr marL="0" indent="0" defTabSz="886968" rtl="1">
              <a:spcBef>
                <a:spcPts val="300"/>
              </a:spcBef>
              <a:buSzTx/>
              <a:buFont typeface="Wingdings 3"/>
              <a:buNone/>
              <a:defRPr sz="2328"/>
            </a:pPr>
            <a:r>
              <a:t>المرحلة الثالثة</a:t>
            </a:r>
            <a:r>
              <a:t>: </a:t>
            </a:r>
            <a:r>
              <a:t>وهي المرحلة الراهنة من التعامل</a:t>
            </a:r>
            <a:r>
              <a:t>, </a:t>
            </a:r>
            <a:r>
              <a:t>وفيها بدأ التبادل الالكتروني للوثائق</a:t>
            </a:r>
            <a:r>
              <a:t>.</a:t>
            </a:r>
          </a:p>
          <a:p>
            <a:pPr marL="0" indent="0" defTabSz="886968">
              <a:spcBef>
                <a:spcPts val="300"/>
              </a:spcBef>
              <a:buSzTx/>
              <a:buFont typeface="Wingdings 3"/>
              <a:buNone/>
              <a:defRPr sz="2328"/>
            </a:pPr>
            <a:r>
              <a:t> </a:t>
            </a:r>
          </a:p>
        </p:txBody>
      </p:sp>
      <p:sp>
        <p:nvSpPr>
          <p:cNvPr id="135" name="عنوان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822959" rtl="1">
              <a:defRPr sz="2880">
                <a:effectLst>
                  <a:outerShdw sx="100000" sy="100000" kx="0" ky="0" algn="b" rotWithShape="0" blurRad="34289" dist="22860" dir="5400000">
                    <a:srgbClr val="000000">
                      <a:alpha val="25000"/>
                    </a:srgbClr>
                  </a:outerShdw>
                </a:effectLst>
              </a:defRPr>
            </a:pPr>
            <a:r>
              <a:t> </a:t>
            </a:r>
            <a:r>
              <a:t>نشوء التجارة الالكترونية</a:t>
            </a:r>
            <a:br/>
            <a:r>
              <a:t> ومراحل تطورها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عنصر نائب للمحتوى 2"/>
          <p:cNvSpPr txBox="1"/>
          <p:nvPr>
            <p:ph type="body" idx="1"/>
          </p:nvPr>
        </p:nvSpPr>
        <p:spPr>
          <a:xfrm>
            <a:off x="539551" y="908720"/>
            <a:ext cx="8229601" cy="4525963"/>
          </a:xfrm>
          <a:prstGeom prst="rect">
            <a:avLst/>
          </a:prstGeom>
        </p:spPr>
        <p:txBody>
          <a:bodyPr/>
          <a:lstStyle/>
          <a:p>
            <a:pPr marL="0" indent="0" defTabSz="850391" rtl="1">
              <a:spcBef>
                <a:spcPts val="300"/>
              </a:spcBef>
              <a:buSzTx/>
              <a:buFont typeface="Wingdings 3"/>
              <a:buNone/>
              <a:defRPr sz="1860"/>
            </a:pPr>
            <a:r>
              <a:t>وهي تتم من خلال التسوق عبر شاشه التلفزيون وهي تعد اقدم صور استخدام الوسائل التكنولوجية في </a:t>
            </a:r>
          </a:p>
          <a:p>
            <a:pPr marL="0" indent="0" defTabSz="850391" rtl="1">
              <a:spcBef>
                <a:spcPts val="300"/>
              </a:spcBef>
              <a:buSzTx/>
              <a:buFont typeface="Wingdings 3"/>
              <a:buNone/>
              <a:defRPr sz="1860"/>
            </a:pPr>
            <a:r>
              <a:t>العمليات التجارية،</a:t>
            </a:r>
            <a:r>
              <a:t> </a:t>
            </a:r>
            <a:r>
              <a:t>وقد تتم عبر الأجهزة المحمولة،</a:t>
            </a:r>
            <a:r>
              <a:t> </a:t>
            </a:r>
            <a:r>
              <a:t>وقد تتم عبر الاتصال الصوتي</a:t>
            </a:r>
            <a:r>
              <a:t>.</a:t>
            </a:r>
          </a:p>
          <a:p>
            <a:pPr marL="0" indent="0" defTabSz="850391">
              <a:spcBef>
                <a:spcPts val="300"/>
              </a:spcBef>
              <a:buSzTx/>
              <a:buFont typeface="Wingdings 3"/>
              <a:buNone/>
              <a:defRPr sz="1860"/>
            </a:pPr>
          </a:p>
          <a:p>
            <a:pPr marL="0" indent="0" defTabSz="850391" rtl="1">
              <a:spcBef>
                <a:spcPts val="300"/>
              </a:spcBef>
              <a:buSzTx/>
              <a:buFont typeface="Wingdings 3"/>
              <a:buNone/>
              <a:defRPr sz="1860"/>
            </a:pPr>
            <a:r>
              <a:t>ومعظم التجارة الإلكترونية تتم عبر شبكة الانترنت</a:t>
            </a:r>
            <a:r>
              <a:t>, </a:t>
            </a:r>
            <a:r>
              <a:t>وهذه الوسيلة تتعدد اشكالها ومنها</a:t>
            </a:r>
            <a:r>
              <a:t>:</a:t>
            </a:r>
          </a:p>
          <a:p>
            <a:pPr marL="0" indent="0" defTabSz="850391" rtl="1">
              <a:spcBef>
                <a:spcPts val="300"/>
              </a:spcBef>
              <a:buSzTx/>
              <a:buFont typeface="Wingdings 3"/>
              <a:buNone/>
              <a:defRPr sz="1860"/>
            </a:pPr>
            <a:r>
              <a:t>1- </a:t>
            </a:r>
            <a:r>
              <a:t>التجارة الإلكترونية بين وحدة الاعمال والمستهلك </a:t>
            </a:r>
            <a:r>
              <a:t>(</a:t>
            </a:r>
            <a:r>
              <a:t>:(B2C </a:t>
            </a:r>
            <a:r>
              <a:t>وتعد اكثر اشكال التجارة الإلكترونية انتشارا </a:t>
            </a:r>
          </a:p>
          <a:p>
            <a:pPr marL="0" indent="0" defTabSz="850391" rtl="1">
              <a:spcBef>
                <a:spcPts val="300"/>
              </a:spcBef>
              <a:buSzTx/>
              <a:buFont typeface="Wingdings 3"/>
              <a:buNone/>
              <a:defRPr sz="1860"/>
            </a:pPr>
            <a:r>
              <a:t>2- </a:t>
            </a:r>
            <a:r>
              <a:t>التجارة الإلكترونية بين وحدات الاعمال ووحدات الاعمال الاخرى </a:t>
            </a:r>
            <a:r>
              <a:t>(</a:t>
            </a:r>
            <a:r>
              <a:t>:(B2B </a:t>
            </a:r>
            <a:r>
              <a:t>ويتم بين التجار بعضهم مع بعض</a:t>
            </a:r>
          </a:p>
          <a:p>
            <a:pPr marL="0" indent="0" defTabSz="850391" rtl="1">
              <a:spcBef>
                <a:spcPts val="300"/>
              </a:spcBef>
              <a:buSzTx/>
              <a:buFont typeface="Wingdings 3"/>
              <a:buNone/>
              <a:defRPr sz="1860"/>
            </a:pPr>
            <a:r>
              <a:t>3- </a:t>
            </a:r>
            <a:r>
              <a:t>التجارة الإلكترونية بين وحدات الاعمال والحكومة </a:t>
            </a:r>
            <a:r>
              <a:t>(</a:t>
            </a:r>
            <a:r>
              <a:t>:(B2G </a:t>
            </a:r>
            <a:r>
              <a:t>مثل</a:t>
            </a:r>
            <a:r>
              <a:t>: </a:t>
            </a:r>
            <a:r>
              <a:t>دفع الزكاة ورسوم الجمارك</a:t>
            </a:r>
          </a:p>
          <a:p>
            <a:pPr marL="0" indent="0" defTabSz="850391" rtl="1">
              <a:spcBef>
                <a:spcPts val="300"/>
              </a:spcBef>
              <a:buSzTx/>
              <a:buFont typeface="Wingdings 3"/>
              <a:buNone/>
              <a:defRPr sz="1860"/>
            </a:pPr>
            <a:r>
              <a:t>4- </a:t>
            </a:r>
            <a:r>
              <a:t>التجارة الإلكترونية بين المستهلكين والحكومة </a:t>
            </a:r>
            <a:r>
              <a:t>(</a:t>
            </a:r>
            <a:r>
              <a:t>:(C2G </a:t>
            </a:r>
            <a:r>
              <a:t>ويعنى هذا الجزء من التجارة الإلكترونية  بتقديم الخدمات التي يحتاجها الجمهور من خلال الانترنت </a:t>
            </a:r>
          </a:p>
        </p:txBody>
      </p:sp>
      <p:sp>
        <p:nvSpPr>
          <p:cNvPr id="138" name="عنوان 1"/>
          <p:cNvSpPr txBox="1"/>
          <p:nvPr>
            <p:ph type="title"/>
          </p:nvPr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/>
          <a:lstStyle>
            <a:lvl1pPr algn="r" rtl="1">
              <a:defRPr sz="2800"/>
            </a:lvl1pPr>
          </a:lstStyle>
          <a:p>
            <a:pPr/>
            <a:r>
              <a:t>اشكال التجارة الإلكترونية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عنصر نائب للمحتوى 2"/>
          <p:cNvSpPr txBox="1"/>
          <p:nvPr>
            <p:ph type="body" idx="1"/>
          </p:nvPr>
        </p:nvSpPr>
        <p:spPr>
          <a:xfrm>
            <a:off x="755576" y="908720"/>
            <a:ext cx="8229601" cy="4525963"/>
          </a:xfrm>
          <a:prstGeom prst="rect">
            <a:avLst/>
          </a:prstGeom>
        </p:spPr>
        <p:txBody>
          <a:bodyPr/>
          <a:lstStyle/>
          <a:p>
            <a:pPr marL="0" indent="0" defTabSz="859536" rtl="1">
              <a:spcBef>
                <a:spcPts val="300"/>
              </a:spcBef>
              <a:buSzTx/>
              <a:buFont typeface="Wingdings 3"/>
              <a:buNone/>
              <a:defRPr sz="2632"/>
            </a:pPr>
            <a:r>
              <a:t>1- </a:t>
            </a:r>
            <a:r>
              <a:t>قطاع الخدمات المصرفية و المالية</a:t>
            </a:r>
            <a:r>
              <a:t>.</a:t>
            </a:r>
          </a:p>
          <a:p>
            <a:pPr marL="0" indent="0" defTabSz="859536">
              <a:spcBef>
                <a:spcPts val="300"/>
              </a:spcBef>
              <a:buSzTx/>
              <a:buFont typeface="Wingdings 3"/>
              <a:buNone/>
              <a:defRPr sz="1879"/>
            </a:pPr>
          </a:p>
          <a:p>
            <a:pPr marL="0" indent="0" defTabSz="859536" rtl="1">
              <a:spcBef>
                <a:spcPts val="300"/>
              </a:spcBef>
              <a:buSzTx/>
              <a:buFont typeface="Wingdings 3"/>
              <a:buNone/>
              <a:defRPr sz="2632"/>
            </a:pPr>
            <a:r>
              <a:t>2- </a:t>
            </a:r>
            <a:r>
              <a:t>التجارة الدولية </a:t>
            </a:r>
            <a:r>
              <a:t>:</a:t>
            </a:r>
            <a:r>
              <a:t>وتعد هذه التجارة من اكثر القطاعات الاقتصادية  تأثرا بتقنية المعلومات</a:t>
            </a:r>
            <a:r>
              <a:t>.</a:t>
            </a:r>
          </a:p>
          <a:p>
            <a:pPr marL="0" indent="0" defTabSz="859536">
              <a:spcBef>
                <a:spcPts val="300"/>
              </a:spcBef>
              <a:buSzTx/>
              <a:buFont typeface="Wingdings 3"/>
              <a:buNone/>
              <a:defRPr sz="1879"/>
            </a:pPr>
          </a:p>
          <a:p>
            <a:pPr marL="0" indent="0" defTabSz="859536" rtl="1">
              <a:spcBef>
                <a:spcPts val="300"/>
              </a:spcBef>
              <a:buSzTx/>
              <a:buFont typeface="Wingdings 3"/>
              <a:buNone/>
              <a:defRPr sz="2632"/>
            </a:pPr>
            <a:r>
              <a:t>3- </a:t>
            </a:r>
            <a:r>
              <a:t>قطاع النشر</a:t>
            </a:r>
            <a:r>
              <a:t>: </a:t>
            </a:r>
            <a:r>
              <a:t>ويتمثل فيه انتاج الاعمال الأدبية وتوزيعها مثل</a:t>
            </a:r>
            <a:r>
              <a:t>: </a:t>
            </a:r>
            <a:r>
              <a:t>الكتب والصحف والدوريات العلمية</a:t>
            </a:r>
            <a:r>
              <a:t>.</a:t>
            </a:r>
          </a:p>
          <a:p>
            <a:pPr marL="0" indent="0" defTabSz="859536">
              <a:spcBef>
                <a:spcPts val="300"/>
              </a:spcBef>
              <a:buSzTx/>
              <a:buFont typeface="Wingdings 3"/>
              <a:buNone/>
              <a:defRPr sz="1879"/>
            </a:pPr>
          </a:p>
          <a:p>
            <a:pPr marL="0" indent="0" defTabSz="859536" rtl="1">
              <a:spcBef>
                <a:spcPts val="300"/>
              </a:spcBef>
              <a:buSzTx/>
              <a:buFont typeface="Wingdings 3"/>
              <a:buNone/>
              <a:defRPr sz="2632"/>
            </a:pPr>
            <a:r>
              <a:t>4- </a:t>
            </a:r>
            <a:r>
              <a:t>قطاع التوزيع </a:t>
            </a:r>
            <a:r>
              <a:t>: </a:t>
            </a:r>
            <a:r>
              <a:t>ويتمثل في المبيعات التي يتم تسليمها على الشبكة</a:t>
            </a:r>
            <a:r>
              <a:t>.</a:t>
            </a:r>
          </a:p>
        </p:txBody>
      </p:sp>
      <p:sp>
        <p:nvSpPr>
          <p:cNvPr id="141" name="عنوان 1"/>
          <p:cNvSpPr txBox="1"/>
          <p:nvPr>
            <p:ph type="title"/>
          </p:nvPr>
        </p:nvSpPr>
        <p:spPr>
          <a:xfrm>
            <a:off x="457200" y="274638"/>
            <a:ext cx="8229600" cy="706091"/>
          </a:xfrm>
          <a:prstGeom prst="rect">
            <a:avLst/>
          </a:prstGeom>
        </p:spPr>
        <p:txBody>
          <a:bodyPr/>
          <a:lstStyle/>
          <a:p>
            <a:pPr algn="r" defTabSz="548640" rtl="1">
              <a:defRPr sz="1680">
                <a:effectLst>
                  <a:outerShdw sx="100000" sy="100000" kx="0" ky="0" algn="b" rotWithShape="0" blurRad="22860" dist="15240" dir="5400000">
                    <a:srgbClr val="000000">
                      <a:alpha val="25000"/>
                    </a:srgbClr>
                  </a:outerShdw>
                </a:effectLst>
              </a:defRPr>
            </a:pPr>
            <a:r>
              <a:t>مجالات التجارة الإلكترونية </a:t>
            </a:r>
            <a:r>
              <a:t> </a:t>
            </a:r>
            <a:b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عنصر نائب للمحتوى 2"/>
          <p:cNvSpPr txBox="1"/>
          <p:nvPr>
            <p:ph type="body" idx="1"/>
          </p:nvPr>
        </p:nvSpPr>
        <p:spPr>
          <a:xfrm>
            <a:off x="611560" y="692695"/>
            <a:ext cx="8229601" cy="5976666"/>
          </a:xfrm>
          <a:prstGeom prst="rect">
            <a:avLst/>
          </a:prstGeom>
        </p:spPr>
        <p:txBody>
          <a:bodyPr/>
          <a:lstStyle/>
          <a:p>
            <a:pPr marL="0" indent="0" defTabSz="768095" rtl="1">
              <a:spcBef>
                <a:spcPts val="300"/>
              </a:spcBef>
              <a:buSzTx/>
              <a:buFont typeface="Wingdings 3"/>
              <a:buNone/>
              <a:defRPr sz="1679"/>
            </a:pPr>
            <a:r>
              <a:t>اولا</a:t>
            </a:r>
            <a:r>
              <a:t>: </a:t>
            </a:r>
            <a:r>
              <a:t>سمات التجارة الإلكترونية</a:t>
            </a:r>
            <a:r>
              <a:t>: </a:t>
            </a:r>
          </a:p>
          <a:p>
            <a:pPr marL="0" indent="0" defTabSz="768095" rtl="1">
              <a:spcBef>
                <a:spcPts val="300"/>
              </a:spcBef>
              <a:buSzTx/>
              <a:buFont typeface="Wingdings 3"/>
              <a:buNone/>
              <a:defRPr sz="1679"/>
            </a:pPr>
            <a:r>
              <a:t>1- </a:t>
            </a:r>
            <a:r>
              <a:t>غياب العلاقة المباشرة بين الاطراف </a:t>
            </a:r>
            <a:r>
              <a:t>: </a:t>
            </a:r>
            <a:r>
              <a:t>فالعلاقة بين طرفي العملية التجارية التي تتم بواسطه التجارة الإلكترونية تكون غير مباشرة</a:t>
            </a:r>
            <a:r>
              <a:t>.</a:t>
            </a:r>
          </a:p>
          <a:p>
            <a:pPr marL="0" indent="0" defTabSz="768095" rtl="1">
              <a:spcBef>
                <a:spcPts val="300"/>
              </a:spcBef>
              <a:buSzTx/>
              <a:buFont typeface="Wingdings 3"/>
              <a:buNone/>
              <a:defRPr sz="1679"/>
            </a:pPr>
            <a:r>
              <a:t>2- </a:t>
            </a:r>
            <a:r>
              <a:t>وجود الوسيط الالكتروني</a:t>
            </a:r>
            <a:r>
              <a:t>: </a:t>
            </a:r>
            <a:r>
              <a:t>ادى التعامل الالكتروني الى وجود تفاعل مباشر بين الطرفين</a:t>
            </a:r>
            <a:r>
              <a:t>.</a:t>
            </a:r>
          </a:p>
          <a:p>
            <a:pPr marL="0" indent="0" defTabSz="768095" rtl="1">
              <a:spcBef>
                <a:spcPts val="300"/>
              </a:spcBef>
              <a:buSzTx/>
              <a:buFont typeface="Wingdings 3"/>
              <a:buNone/>
              <a:defRPr sz="1679"/>
            </a:pPr>
            <a:r>
              <a:t>3- </a:t>
            </a:r>
            <a:r>
              <a:t>السرعة في انجاز الاعمال</a:t>
            </a:r>
            <a:r>
              <a:t>: </a:t>
            </a:r>
            <a:r>
              <a:t>فهي قللت استخدام الاوراق المكتبية التي كانت تصاحب اوامر البيع والشراء وشحن البضاعة</a:t>
            </a:r>
            <a:r>
              <a:t>.</a:t>
            </a:r>
          </a:p>
          <a:p>
            <a:pPr marL="0" indent="0" defTabSz="768095" rtl="1">
              <a:spcBef>
                <a:spcPts val="300"/>
              </a:spcBef>
              <a:buSzTx/>
              <a:buFont typeface="Wingdings 3"/>
              <a:buNone/>
              <a:defRPr sz="1679"/>
            </a:pPr>
            <a:r>
              <a:t>4- </a:t>
            </a:r>
            <a:r>
              <a:t>امكانية تدفق المعلومات وانسيابها بين طرفي المعاملات من خلال التبادل الالكتروني للبيانات</a:t>
            </a:r>
            <a:r>
              <a:t>.</a:t>
            </a:r>
          </a:p>
          <a:p>
            <a:pPr marL="0" indent="0" defTabSz="768095">
              <a:spcBef>
                <a:spcPts val="300"/>
              </a:spcBef>
              <a:buSzTx/>
              <a:buFont typeface="Wingdings 3"/>
              <a:buNone/>
              <a:defRPr sz="1679"/>
            </a:pPr>
          </a:p>
          <a:p>
            <a:pPr marL="0" indent="0" defTabSz="768095" rtl="1">
              <a:spcBef>
                <a:spcPts val="300"/>
              </a:spcBef>
              <a:buSzTx/>
              <a:buFont typeface="Wingdings 3"/>
              <a:buNone/>
              <a:defRPr sz="1679"/>
            </a:pPr>
            <a:r>
              <a:t>ثانيا</a:t>
            </a:r>
            <a:r>
              <a:t>: </a:t>
            </a:r>
            <a:r>
              <a:t>فوائد التجارة الإلكترونية</a:t>
            </a:r>
            <a:r>
              <a:t>:</a:t>
            </a:r>
          </a:p>
          <a:p>
            <a:pPr marL="0" indent="0" defTabSz="768095" rtl="1">
              <a:spcBef>
                <a:spcPts val="300"/>
              </a:spcBef>
              <a:buSzTx/>
              <a:buFont typeface="Wingdings 3"/>
              <a:buNone/>
              <a:defRPr sz="1679"/>
            </a:pPr>
            <a:r>
              <a:t>1-</a:t>
            </a:r>
            <a:r>
              <a:t>فوائدها بالنسبة للشركات والمؤسسات </a:t>
            </a:r>
          </a:p>
          <a:p>
            <a:pPr marL="307238" indent="-215066" defTabSz="768095" rtl="1">
              <a:spcBef>
                <a:spcPts val="300"/>
              </a:spcBef>
              <a:defRPr sz="1679"/>
            </a:pPr>
            <a:r>
              <a:t>توسع التجارة الإلكترونية نطاق السوق الى نطاق دولي وعالمي</a:t>
            </a:r>
            <a:r>
              <a:t>.</a:t>
            </a:r>
          </a:p>
          <a:p>
            <a:pPr marL="307238" indent="-215066" defTabSz="768095" rtl="1">
              <a:spcBef>
                <a:spcPts val="300"/>
              </a:spcBef>
              <a:defRPr sz="1679"/>
            </a:pPr>
            <a:r>
              <a:t>تجعل التسويق اكثر فعالية</a:t>
            </a:r>
            <a:r>
              <a:t>. </a:t>
            </a:r>
          </a:p>
          <a:p>
            <a:pPr marL="307238" indent="-215066" defTabSz="768095" rtl="1">
              <a:spcBef>
                <a:spcPts val="300"/>
              </a:spcBef>
              <a:defRPr sz="1679"/>
            </a:pPr>
            <a:r>
              <a:t>تخفض التكاليف الإدارية</a:t>
            </a:r>
            <a:r>
              <a:t>. </a:t>
            </a:r>
          </a:p>
          <a:p>
            <a:pPr marL="307238" indent="-215066" defTabSz="768095" rtl="1">
              <a:spcBef>
                <a:spcPts val="300"/>
              </a:spcBef>
              <a:defRPr sz="1679"/>
            </a:pPr>
            <a:r>
              <a:t>القدرة على انشاء شركات تجارية عالمية متخصصة تخصصا دقيقا</a:t>
            </a:r>
            <a:r>
              <a:t>.</a:t>
            </a:r>
          </a:p>
          <a:p>
            <a:pPr marL="307238" indent="-215066" defTabSz="768095" rtl="1">
              <a:spcBef>
                <a:spcPts val="300"/>
              </a:spcBef>
              <a:defRPr sz="1679"/>
            </a:pPr>
            <a:r>
              <a:t>تقلص التجارة الإلكترونية المدة الزمنية التي بين دفع الاموال والحصول على المنتجات والخدمات</a:t>
            </a:r>
            <a:r>
              <a:t>.</a:t>
            </a:r>
          </a:p>
          <a:p>
            <a:pPr marL="307238" indent="-215066" defTabSz="768095" rtl="1">
              <a:spcBef>
                <a:spcPts val="300"/>
              </a:spcBef>
              <a:defRPr sz="1679"/>
            </a:pPr>
            <a:r>
              <a:t>تخفض التكاليف الاتصالات السلكية واللاسلكية</a:t>
            </a:r>
            <a:r>
              <a:t>.</a:t>
            </a:r>
          </a:p>
        </p:txBody>
      </p:sp>
      <p:sp>
        <p:nvSpPr>
          <p:cNvPr id="144" name="عنوان 1"/>
          <p:cNvSpPr txBox="1"/>
          <p:nvPr>
            <p:ph type="title"/>
          </p:nvPr>
        </p:nvSpPr>
        <p:spPr>
          <a:xfrm>
            <a:off x="457200" y="274638"/>
            <a:ext cx="8229600" cy="418059"/>
          </a:xfrm>
          <a:prstGeom prst="rect">
            <a:avLst/>
          </a:prstGeom>
        </p:spPr>
        <p:txBody>
          <a:bodyPr/>
          <a:lstStyle>
            <a:lvl1pPr algn="r" defTabSz="649223" rtl="1">
              <a:defRPr sz="1987">
                <a:effectLst>
                  <a:outerShdw sx="100000" sy="100000" kx="0" ky="0" algn="b" rotWithShape="0" blurRad="27050" dist="18034" dir="540000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/>
            <a:r>
              <a:t>خصائص التجارة ومعوقاتها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عنصر نائب للمحتوى 2"/>
          <p:cNvSpPr txBox="1"/>
          <p:nvPr>
            <p:ph type="body" idx="1"/>
          </p:nvPr>
        </p:nvSpPr>
        <p:spPr>
          <a:xfrm>
            <a:off x="827583" y="836711"/>
            <a:ext cx="8229601" cy="4824538"/>
          </a:xfrm>
          <a:prstGeom prst="rect">
            <a:avLst/>
          </a:prstGeom>
        </p:spPr>
        <p:txBody>
          <a:bodyPr/>
          <a:lstStyle/>
          <a:p>
            <a:pPr marL="0" indent="0" defTabSz="859536" rtl="1">
              <a:spcBef>
                <a:spcPts val="300"/>
              </a:spcBef>
              <a:buSzTx/>
              <a:buFont typeface="Wingdings 3"/>
              <a:buNone/>
              <a:defRPr sz="1879"/>
            </a:pPr>
            <a:r>
              <a:t>2- </a:t>
            </a:r>
            <a:r>
              <a:t>فوائدها بالنسبة للمستهلكين</a:t>
            </a:r>
            <a:r>
              <a:t>:</a:t>
            </a:r>
          </a:p>
          <a:p>
            <a:pPr marL="343814" indent="-240670" defTabSz="859536" rtl="1">
              <a:spcBef>
                <a:spcPts val="300"/>
              </a:spcBef>
              <a:defRPr sz="1692"/>
            </a:pPr>
            <a:r>
              <a:t>تعطي الخيار للمستهلك بان يتسوق او ينهي معاملاته في أي وقت،</a:t>
            </a:r>
            <a:r>
              <a:t> </a:t>
            </a:r>
            <a:r>
              <a:t>ومن أي مكان على سطح الارض</a:t>
            </a:r>
            <a:r>
              <a:t>.</a:t>
            </a:r>
          </a:p>
          <a:p>
            <a:pPr marL="343814" indent="-240670" defTabSz="859536" rtl="1">
              <a:spcBef>
                <a:spcPts val="300"/>
              </a:spcBef>
              <a:defRPr sz="1692"/>
            </a:pPr>
            <a:r>
              <a:t>تسمح للزبائن بتبادل الخبرات والآراء بخصوص المنتجات و الخدمات عبر مجتمعات الكترونيه على الانترنت</a:t>
            </a:r>
            <a:r>
              <a:t>.</a:t>
            </a:r>
          </a:p>
          <a:p>
            <a:pPr marL="343814" indent="-240670" defTabSz="859536" rtl="1">
              <a:spcBef>
                <a:spcPts val="300"/>
              </a:spcBef>
              <a:defRPr sz="1692"/>
            </a:pPr>
            <a:r>
              <a:t>تشجع المنافسة،</a:t>
            </a:r>
            <a:r>
              <a:t> </a:t>
            </a:r>
            <a:r>
              <a:t>مما يؤدي الى خفض الاسعار</a:t>
            </a:r>
            <a:r>
              <a:t>.</a:t>
            </a:r>
          </a:p>
          <a:p>
            <a:pPr marL="343814" indent="-240670" defTabSz="859536" rtl="1">
              <a:spcBef>
                <a:spcPts val="300"/>
              </a:spcBef>
              <a:defRPr sz="1692"/>
            </a:pPr>
            <a:r>
              <a:t>تسمح التجارة الإلكترونية بالاشتراك في المزادات الافتراضية</a:t>
            </a:r>
            <a:r>
              <a:t>.</a:t>
            </a:r>
          </a:p>
          <a:p>
            <a:pPr marL="343814" indent="-240670" defTabSz="859536" rtl="1">
              <a:spcBef>
                <a:spcPts val="300"/>
              </a:spcBef>
              <a:defRPr sz="1692"/>
            </a:pPr>
            <a:r>
              <a:t>تقدم الكثير من الخيارات للمستهلك</a:t>
            </a:r>
            <a:r>
              <a:t>.</a:t>
            </a:r>
          </a:p>
          <a:p>
            <a:pPr marL="0" indent="0" defTabSz="859536" rtl="1">
              <a:spcBef>
                <a:spcPts val="300"/>
              </a:spcBef>
              <a:buSzTx/>
              <a:buFont typeface="Wingdings 3"/>
              <a:buNone/>
              <a:defRPr sz="1879"/>
            </a:pPr>
            <a:r>
              <a:t>3- </a:t>
            </a:r>
            <a:r>
              <a:t>فوائدها بالنسبة للمجتمع</a:t>
            </a:r>
            <a:r>
              <a:t>:</a:t>
            </a:r>
          </a:p>
          <a:p>
            <a:pPr marL="343814" indent="-240670" defTabSz="859536" rtl="1">
              <a:spcBef>
                <a:spcPts val="300"/>
              </a:spcBef>
              <a:defRPr sz="1692"/>
            </a:pPr>
            <a:r>
              <a:t>تسمح التجارة الإلكترونية للفرد بان يعمل في منزله،</a:t>
            </a:r>
            <a:r>
              <a:t> </a:t>
            </a:r>
            <a:r>
              <a:t>وتقلل الوقت المتاح للتسوق</a:t>
            </a:r>
            <a:r>
              <a:t>.</a:t>
            </a:r>
          </a:p>
          <a:p>
            <a:pPr marL="343814" indent="-240670" defTabSz="859536" rtl="1">
              <a:spcBef>
                <a:spcPts val="300"/>
              </a:spcBef>
              <a:defRPr sz="1692"/>
            </a:pPr>
            <a:r>
              <a:t>تلبي احتياجات اصحاب الدخول المتدنية من البضائع بأسعار اقل من الاسواق التقليدية،</a:t>
            </a:r>
            <a:r>
              <a:t> </a:t>
            </a:r>
            <a:r>
              <a:t>الامر الذي يؤدي الى رفع مستوى المعيشة</a:t>
            </a:r>
            <a:r>
              <a:t>.</a:t>
            </a:r>
          </a:p>
          <a:p>
            <a:pPr marL="343814" indent="-240670" defTabSz="859536" rtl="1">
              <a:spcBef>
                <a:spcPts val="300"/>
              </a:spcBef>
              <a:defRPr sz="1692"/>
            </a:pPr>
            <a:r>
              <a:t>تسمح للناس اللذين يعيشون في دول العالم الثالث ان يحصلوا على منتجات غير متوفرة في بلدانهم الأصلية</a:t>
            </a:r>
            <a:r>
              <a:t>.</a:t>
            </a:r>
          </a:p>
          <a:p>
            <a:pPr marL="343814" indent="-240670" defTabSz="859536" rtl="1">
              <a:spcBef>
                <a:spcPts val="300"/>
              </a:spcBef>
              <a:defRPr sz="1692"/>
            </a:pPr>
            <a:r>
              <a:t>تيسير توزيع الخدمات العامة مثل</a:t>
            </a:r>
            <a:r>
              <a:t>: </a:t>
            </a:r>
            <a:r>
              <a:t>الصحة والتعليم والخدمات الاجتماعية بسعر منخفض وكفاءة اعلى</a:t>
            </a:r>
            <a:r>
              <a:t>.</a:t>
            </a:r>
          </a:p>
        </p:txBody>
      </p:sp>
      <p:sp>
        <p:nvSpPr>
          <p:cNvPr id="147" name="عنوان 1"/>
          <p:cNvSpPr txBox="1"/>
          <p:nvPr>
            <p:ph type="title"/>
          </p:nvPr>
        </p:nvSpPr>
        <p:spPr>
          <a:xfrm>
            <a:off x="457200" y="274638"/>
            <a:ext cx="8229600" cy="490067"/>
          </a:xfrm>
          <a:prstGeom prst="rect">
            <a:avLst/>
          </a:prstGeom>
        </p:spPr>
        <p:txBody>
          <a:bodyPr/>
          <a:lstStyle>
            <a:lvl1pPr algn="r" defTabSz="777240" rtl="1">
              <a:defRPr sz="2380">
                <a:effectLst>
                  <a:outerShdw sx="100000" sy="100000" kx="0" ky="0" algn="b" rotWithShape="0" blurRad="32385" dist="21590" dir="540000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/>
            <a:r>
              <a:t>تابع فوائد التجارة الإلكترونية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عنصر نائب للمحتوى 2"/>
          <p:cNvSpPr txBox="1"/>
          <p:nvPr>
            <p:ph type="body" idx="1"/>
          </p:nvPr>
        </p:nvSpPr>
        <p:spPr>
          <a:xfrm>
            <a:off x="879806" y="836711"/>
            <a:ext cx="8229601" cy="5544618"/>
          </a:xfrm>
          <a:prstGeom prst="rect">
            <a:avLst/>
          </a:prstGeom>
        </p:spPr>
        <p:txBody>
          <a:bodyPr/>
          <a:lstStyle/>
          <a:p>
            <a:pPr marL="514350" indent="-514350" rtl="1">
              <a:buAutoNum type="arabicPeriod" startAt="1"/>
              <a:defRPr sz="2000"/>
            </a:pPr>
            <a:r>
              <a:t>صعوبة اقناع المستهلكين بجودة المنتج الا اذا رآه بعينه المجرة او لمسه او جربه بنفسه</a:t>
            </a:r>
            <a:r>
              <a:t>.</a:t>
            </a:r>
          </a:p>
          <a:p>
            <a:pPr marL="514350" indent="-514350" rtl="1">
              <a:buAutoNum type="arabicPeriod" startAt="1"/>
              <a:defRPr sz="2000"/>
            </a:pPr>
            <a:r>
              <a:t>بعض انشطة الاعمال لا يمكن</a:t>
            </a:r>
            <a:r>
              <a:t> </a:t>
            </a:r>
            <a:r>
              <a:t>بحال ان تدخل في التجارة الإلكترونية مثال</a:t>
            </a:r>
            <a:r>
              <a:t>: </a:t>
            </a:r>
            <a:r>
              <a:t>الأغذية سريعة التلف</a:t>
            </a:r>
            <a:r>
              <a:t>.</a:t>
            </a:r>
          </a:p>
          <a:p>
            <a:pPr marL="514350" indent="-514350" rtl="1">
              <a:buAutoNum type="arabicPeriod" startAt="1"/>
              <a:defRPr sz="2000"/>
            </a:pPr>
            <a:r>
              <a:t>خوف المستهلكين من استخدام وسائل الدفع الإلكترونية </a:t>
            </a:r>
            <a:r>
              <a:t>.</a:t>
            </a:r>
          </a:p>
          <a:p>
            <a:pPr marL="514350" indent="-514350" rtl="1">
              <a:buAutoNum type="arabicPeriod" startAt="1"/>
              <a:defRPr sz="2000"/>
            </a:pPr>
            <a:r>
              <a:t>غموض اثبات التعامل الالكتروني في الدول العربية لعدم مواكبتهم التطور التقني المتسارع</a:t>
            </a:r>
            <a:r>
              <a:t>.</a:t>
            </a:r>
          </a:p>
          <a:p>
            <a:pPr marL="514350" indent="-514350" rtl="1">
              <a:buAutoNum type="arabicPeriod" startAt="1"/>
              <a:defRPr sz="2000"/>
            </a:pPr>
            <a:r>
              <a:t>امكانية انتهاك القوانين الوطنية حيث يمكن التعاقد على سلع يحظر بيعها في السوق المحلي وخاصة عندما يتم التسليم عبر الشبكة ذاتها</a:t>
            </a:r>
            <a:r>
              <a:t>.</a:t>
            </a:r>
          </a:p>
          <a:p>
            <a:pPr marL="514350" indent="-514350" rtl="1">
              <a:buAutoNum type="arabicPeriod" startAt="1"/>
              <a:defRPr sz="2000"/>
            </a:pPr>
            <a:r>
              <a:t>انتهاك خصوصية العملاء،</a:t>
            </a:r>
            <a:r>
              <a:t> </a:t>
            </a:r>
            <a:r>
              <a:t>بالأخص عند التعامل مع اشخاص غير موثوقين</a:t>
            </a:r>
            <a:r>
              <a:t>.</a:t>
            </a:r>
          </a:p>
        </p:txBody>
      </p:sp>
      <p:sp>
        <p:nvSpPr>
          <p:cNvPr id="150" name="عنوان 1"/>
          <p:cNvSpPr txBox="1"/>
          <p:nvPr>
            <p:ph type="title"/>
          </p:nvPr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/>
          <a:lstStyle>
            <a:lvl1pPr algn="r" rtl="1">
              <a:defRPr sz="2800"/>
            </a:lvl1pPr>
          </a:lstStyle>
          <a:p>
            <a:pPr/>
            <a:r>
              <a:t>عيوب التجارة الإلكترونية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ملتقى">
  <a:themeElements>
    <a:clrScheme name="ملتقى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FF"/>
      </a:hlink>
      <a:folHlink>
        <a:srgbClr val="FF00FF"/>
      </a:folHlink>
    </a:clrScheme>
    <a:fontScheme name="ملتقى">
      <a:majorFont>
        <a:latin typeface="Helvetica"/>
        <a:ea typeface="Helvetica"/>
        <a:cs typeface="Helvetica"/>
      </a:majorFont>
      <a:minorFont>
        <a:latin typeface="Lucida Sans Unicode"/>
        <a:ea typeface="Lucida Sans Unicode"/>
        <a:cs typeface="Lucida Sans Unicode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4999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Lucida Sans Unicod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4999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Lucida Sans Unicod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ملتقى">
  <a:themeElements>
    <a:clrScheme name="ملتقى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FF"/>
      </a:hlink>
      <a:folHlink>
        <a:srgbClr val="FF00FF"/>
      </a:folHlink>
    </a:clrScheme>
    <a:fontScheme name="ملتقى">
      <a:majorFont>
        <a:latin typeface="Helvetica"/>
        <a:ea typeface="Helvetica"/>
        <a:cs typeface="Helvetica"/>
      </a:majorFont>
      <a:minorFont>
        <a:latin typeface="Lucida Sans Unicode"/>
        <a:ea typeface="Lucida Sans Unicode"/>
        <a:cs typeface="Lucida Sans Unicode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4999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Lucida Sans Unicod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4999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Lucida Sans Unicod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