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80" r:id="rId4"/>
    <p:sldId id="258" r:id="rId5"/>
    <p:sldId id="259" r:id="rId6"/>
    <p:sldId id="260" r:id="rId7"/>
    <p:sldId id="263" r:id="rId8"/>
    <p:sldId id="264" r:id="rId9"/>
    <p:sldId id="262" r:id="rId10"/>
    <p:sldId id="265" r:id="rId11"/>
    <p:sldId id="266" r:id="rId12"/>
    <p:sldId id="267" r:id="rId13"/>
    <p:sldId id="268" r:id="rId14"/>
    <p:sldId id="269"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37C808-3BE2-460F-951B-6CDB394968C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ar-SA"/>
        </a:p>
      </dgm:t>
    </dgm:pt>
    <dgm:pt modelId="{F527CC03-FA8F-496D-BC21-E3641E1E83A3}">
      <dgm:prSet phldrT="[نص]"/>
      <dgm:spPr/>
      <dgm:t>
        <a:bodyPr/>
        <a:lstStyle/>
        <a:p>
          <a:pPr rtl="1"/>
          <a:r>
            <a:rPr lang="ar-SA" dirty="0" smtClean="0"/>
            <a:t>ذهني </a:t>
          </a:r>
          <a:endParaRPr lang="ar-SA" dirty="0"/>
        </a:p>
      </dgm:t>
    </dgm:pt>
    <dgm:pt modelId="{3613F86E-3D26-41C8-8006-4228B7C6741A}" type="parTrans" cxnId="{53BBB6B8-46BB-43CE-88A8-2000ED4B73FD}">
      <dgm:prSet/>
      <dgm:spPr/>
      <dgm:t>
        <a:bodyPr/>
        <a:lstStyle/>
        <a:p>
          <a:pPr rtl="1"/>
          <a:endParaRPr lang="ar-SA"/>
        </a:p>
      </dgm:t>
    </dgm:pt>
    <dgm:pt modelId="{32DEE0C5-BA00-4ECF-9074-02ED375DB7A1}" type="sibTrans" cxnId="{53BBB6B8-46BB-43CE-88A8-2000ED4B73FD}">
      <dgm:prSet/>
      <dgm:spPr/>
      <dgm:t>
        <a:bodyPr/>
        <a:lstStyle/>
        <a:p>
          <a:pPr rtl="1"/>
          <a:endParaRPr lang="ar-SA"/>
        </a:p>
      </dgm:t>
    </dgm:pt>
    <dgm:pt modelId="{11CE04FE-79A6-4B18-8615-B5DA254A095C}">
      <dgm:prSet phldrT="[نص]"/>
      <dgm:spPr/>
      <dgm:t>
        <a:bodyPr/>
        <a:lstStyle/>
        <a:p>
          <a:pPr rtl="1"/>
          <a:r>
            <a:rPr lang="ar-SA" dirty="0" smtClean="0"/>
            <a:t>اعتقادات الفرد عن موضوع الاتجاه</a:t>
          </a:r>
          <a:endParaRPr lang="ar-SA" dirty="0"/>
        </a:p>
      </dgm:t>
    </dgm:pt>
    <dgm:pt modelId="{1CA1BF82-A9E7-4C0D-AD00-53E965ADCEB3}" type="parTrans" cxnId="{9C255E0D-C5CA-4D09-95A8-61EC852966C1}">
      <dgm:prSet/>
      <dgm:spPr/>
      <dgm:t>
        <a:bodyPr/>
        <a:lstStyle/>
        <a:p>
          <a:pPr rtl="1"/>
          <a:endParaRPr lang="ar-SA"/>
        </a:p>
      </dgm:t>
    </dgm:pt>
    <dgm:pt modelId="{481FA723-BA0D-4224-B010-BECB774E43F1}" type="sibTrans" cxnId="{9C255E0D-C5CA-4D09-95A8-61EC852966C1}">
      <dgm:prSet/>
      <dgm:spPr/>
      <dgm:t>
        <a:bodyPr/>
        <a:lstStyle/>
        <a:p>
          <a:pPr rtl="1"/>
          <a:endParaRPr lang="ar-SA"/>
        </a:p>
      </dgm:t>
    </dgm:pt>
    <dgm:pt modelId="{B51009EF-1C3A-4AE7-A50D-2E8AE20D04CB}">
      <dgm:prSet phldrT="[نص]" phldr="1"/>
      <dgm:spPr/>
      <dgm:t>
        <a:bodyPr/>
        <a:lstStyle/>
        <a:p>
          <a:pPr rtl="1"/>
          <a:endParaRPr lang="ar-SA"/>
        </a:p>
      </dgm:t>
    </dgm:pt>
    <dgm:pt modelId="{DB4CFDA7-1290-4B3F-AE6B-3FB2236930BA}" type="parTrans" cxnId="{849B7B9A-E115-48B7-AC09-19810644A9BB}">
      <dgm:prSet/>
      <dgm:spPr/>
      <dgm:t>
        <a:bodyPr/>
        <a:lstStyle/>
        <a:p>
          <a:pPr rtl="1"/>
          <a:endParaRPr lang="ar-SA"/>
        </a:p>
      </dgm:t>
    </dgm:pt>
    <dgm:pt modelId="{6A7AF9C5-8322-4258-B77A-C9FDE403C6C1}" type="sibTrans" cxnId="{849B7B9A-E115-48B7-AC09-19810644A9BB}">
      <dgm:prSet/>
      <dgm:spPr/>
      <dgm:t>
        <a:bodyPr/>
        <a:lstStyle/>
        <a:p>
          <a:pPr rtl="1"/>
          <a:endParaRPr lang="ar-SA"/>
        </a:p>
      </dgm:t>
    </dgm:pt>
    <dgm:pt modelId="{FE473302-C898-4909-8624-2F040CC94560}">
      <dgm:prSet phldrT="[نص]"/>
      <dgm:spPr/>
      <dgm:t>
        <a:bodyPr/>
        <a:lstStyle/>
        <a:p>
          <a:pPr rtl="1"/>
          <a:r>
            <a:rPr lang="ar-SA" dirty="0" smtClean="0"/>
            <a:t>عاطفي</a:t>
          </a:r>
          <a:endParaRPr lang="ar-SA" dirty="0"/>
        </a:p>
      </dgm:t>
    </dgm:pt>
    <dgm:pt modelId="{EB25CF73-4091-4BCA-BF00-A181AA786CCC}" type="parTrans" cxnId="{15F282AC-6063-4220-A2FA-6F21AB750847}">
      <dgm:prSet/>
      <dgm:spPr/>
      <dgm:t>
        <a:bodyPr/>
        <a:lstStyle/>
        <a:p>
          <a:pPr rtl="1"/>
          <a:endParaRPr lang="ar-SA"/>
        </a:p>
      </dgm:t>
    </dgm:pt>
    <dgm:pt modelId="{46AD3A79-DB38-4BAA-9007-E5B5400D1B98}" type="sibTrans" cxnId="{15F282AC-6063-4220-A2FA-6F21AB750847}">
      <dgm:prSet/>
      <dgm:spPr/>
      <dgm:t>
        <a:bodyPr/>
        <a:lstStyle/>
        <a:p>
          <a:pPr rtl="1"/>
          <a:endParaRPr lang="ar-SA"/>
        </a:p>
      </dgm:t>
    </dgm:pt>
    <dgm:pt modelId="{CC238722-982D-4654-A710-6DF2C8C371F7}">
      <dgm:prSet phldrT="[نص]"/>
      <dgm:spPr/>
      <dgm:t>
        <a:bodyPr/>
        <a:lstStyle/>
        <a:p>
          <a:pPr rtl="1"/>
          <a:r>
            <a:rPr lang="ar-SA" dirty="0" smtClean="0"/>
            <a:t>انفعالات و مشاعر حب كراهية, سعادة , خوف غضب </a:t>
          </a:r>
          <a:endParaRPr lang="ar-SA" dirty="0"/>
        </a:p>
      </dgm:t>
    </dgm:pt>
    <dgm:pt modelId="{7D01ED63-4D2E-4CEB-A2D1-35C6F74345C1}" type="parTrans" cxnId="{2FCEC8AA-546D-4924-913F-A742F997BF2A}">
      <dgm:prSet/>
      <dgm:spPr/>
      <dgm:t>
        <a:bodyPr/>
        <a:lstStyle/>
        <a:p>
          <a:pPr rtl="1"/>
          <a:endParaRPr lang="ar-SA"/>
        </a:p>
      </dgm:t>
    </dgm:pt>
    <dgm:pt modelId="{A7B4943C-FED2-47E4-B472-AF12DB4D254A}" type="sibTrans" cxnId="{2FCEC8AA-546D-4924-913F-A742F997BF2A}">
      <dgm:prSet/>
      <dgm:spPr/>
      <dgm:t>
        <a:bodyPr/>
        <a:lstStyle/>
        <a:p>
          <a:pPr rtl="1"/>
          <a:endParaRPr lang="ar-SA"/>
        </a:p>
      </dgm:t>
    </dgm:pt>
    <dgm:pt modelId="{FF0C434B-AC96-4C8A-9F43-E56A8B00B830}">
      <dgm:prSet phldrT="[نص]" phldr="1"/>
      <dgm:spPr/>
      <dgm:t>
        <a:bodyPr/>
        <a:lstStyle/>
        <a:p>
          <a:pPr rtl="1"/>
          <a:endParaRPr lang="ar-SA"/>
        </a:p>
      </dgm:t>
    </dgm:pt>
    <dgm:pt modelId="{51DE3F47-F222-49CD-A2A9-A2AFA5F57B85}" type="parTrans" cxnId="{B2585160-CC80-478E-A7B5-5FB507B56446}">
      <dgm:prSet/>
      <dgm:spPr/>
      <dgm:t>
        <a:bodyPr/>
        <a:lstStyle/>
        <a:p>
          <a:pPr rtl="1"/>
          <a:endParaRPr lang="ar-SA"/>
        </a:p>
      </dgm:t>
    </dgm:pt>
    <dgm:pt modelId="{736C089D-3CBA-41C7-AD8C-C3FA10C69F8C}" type="sibTrans" cxnId="{B2585160-CC80-478E-A7B5-5FB507B56446}">
      <dgm:prSet/>
      <dgm:spPr/>
      <dgm:t>
        <a:bodyPr/>
        <a:lstStyle/>
        <a:p>
          <a:pPr rtl="1"/>
          <a:endParaRPr lang="ar-SA"/>
        </a:p>
      </dgm:t>
    </dgm:pt>
    <dgm:pt modelId="{8F467F62-050C-4F00-A114-FECF93F5E65C}">
      <dgm:prSet phldrT="[نص]"/>
      <dgm:spPr/>
      <dgm:t>
        <a:bodyPr/>
        <a:lstStyle/>
        <a:p>
          <a:pPr rtl="1"/>
          <a:r>
            <a:rPr lang="ar-SA" dirty="0" smtClean="0"/>
            <a:t>سلوكي</a:t>
          </a:r>
          <a:endParaRPr lang="ar-SA" dirty="0"/>
        </a:p>
      </dgm:t>
    </dgm:pt>
    <dgm:pt modelId="{F21099DA-E9E2-4B79-9713-41FEE368B1F2}" type="parTrans" cxnId="{40C3D80C-0A21-4F46-8E10-225DF2D0E6E6}">
      <dgm:prSet/>
      <dgm:spPr/>
      <dgm:t>
        <a:bodyPr/>
        <a:lstStyle/>
        <a:p>
          <a:pPr rtl="1"/>
          <a:endParaRPr lang="ar-SA"/>
        </a:p>
      </dgm:t>
    </dgm:pt>
    <dgm:pt modelId="{883079D2-5ED6-4B91-BB22-45063CA6D467}" type="sibTrans" cxnId="{40C3D80C-0A21-4F46-8E10-225DF2D0E6E6}">
      <dgm:prSet/>
      <dgm:spPr/>
      <dgm:t>
        <a:bodyPr/>
        <a:lstStyle/>
        <a:p>
          <a:pPr rtl="1"/>
          <a:endParaRPr lang="ar-SA"/>
        </a:p>
      </dgm:t>
    </dgm:pt>
    <dgm:pt modelId="{E58A67D2-112B-424C-B086-8E12E5D99462}">
      <dgm:prSet phldrT="[نص]"/>
      <dgm:spPr/>
      <dgm:t>
        <a:bodyPr/>
        <a:lstStyle/>
        <a:p>
          <a:pPr rtl="1"/>
          <a:r>
            <a:rPr lang="ar-SA" dirty="0" smtClean="0"/>
            <a:t>أفعال ظاهرة أو </a:t>
          </a:r>
          <a:r>
            <a:rPr lang="ar-SA" dirty="0" err="1" smtClean="0"/>
            <a:t>تقريرات</a:t>
          </a:r>
          <a:r>
            <a:rPr lang="ar-SA" dirty="0" smtClean="0"/>
            <a:t> لفظية, سلوك </a:t>
          </a:r>
          <a:r>
            <a:rPr lang="ar-SA" dirty="0" err="1" smtClean="0"/>
            <a:t>نوزعي</a:t>
          </a:r>
          <a:r>
            <a:rPr lang="ar-SA" dirty="0" smtClean="0"/>
            <a:t> ينزع الفرد فعله حيال موضوع ما </a:t>
          </a:r>
          <a:endParaRPr lang="ar-SA" dirty="0"/>
        </a:p>
      </dgm:t>
    </dgm:pt>
    <dgm:pt modelId="{C72C59F8-53BE-4AA0-8018-651CA38922AA}" type="parTrans" cxnId="{B5980C6F-44AB-41AA-8003-CB86001C27BB}">
      <dgm:prSet/>
      <dgm:spPr/>
      <dgm:t>
        <a:bodyPr/>
        <a:lstStyle/>
        <a:p>
          <a:pPr rtl="1"/>
          <a:endParaRPr lang="ar-SA"/>
        </a:p>
      </dgm:t>
    </dgm:pt>
    <dgm:pt modelId="{761CC63D-131C-41C4-9534-B3C51E033F77}" type="sibTrans" cxnId="{B5980C6F-44AB-41AA-8003-CB86001C27BB}">
      <dgm:prSet/>
      <dgm:spPr/>
      <dgm:t>
        <a:bodyPr/>
        <a:lstStyle/>
        <a:p>
          <a:pPr rtl="1"/>
          <a:endParaRPr lang="ar-SA"/>
        </a:p>
      </dgm:t>
    </dgm:pt>
    <dgm:pt modelId="{9EC9006D-74D4-4E3C-979C-53F877AF3BE4}">
      <dgm:prSet phldrT="[نص]" phldr="1"/>
      <dgm:spPr/>
      <dgm:t>
        <a:bodyPr/>
        <a:lstStyle/>
        <a:p>
          <a:pPr rtl="1"/>
          <a:endParaRPr lang="ar-SA"/>
        </a:p>
      </dgm:t>
    </dgm:pt>
    <dgm:pt modelId="{A69A21A3-9094-447D-B3FB-CB515A6D4220}" type="parTrans" cxnId="{4ECDCC02-5A0C-4421-9B16-6A88C2430D6E}">
      <dgm:prSet/>
      <dgm:spPr/>
      <dgm:t>
        <a:bodyPr/>
        <a:lstStyle/>
        <a:p>
          <a:pPr rtl="1"/>
          <a:endParaRPr lang="ar-SA"/>
        </a:p>
      </dgm:t>
    </dgm:pt>
    <dgm:pt modelId="{0624BEE8-C109-4158-84EA-F57408E101EE}" type="sibTrans" cxnId="{4ECDCC02-5A0C-4421-9B16-6A88C2430D6E}">
      <dgm:prSet/>
      <dgm:spPr/>
      <dgm:t>
        <a:bodyPr/>
        <a:lstStyle/>
        <a:p>
          <a:pPr rtl="1"/>
          <a:endParaRPr lang="ar-SA"/>
        </a:p>
      </dgm:t>
    </dgm:pt>
    <dgm:pt modelId="{6DA92837-4234-407E-8601-35F88F856765}" type="pres">
      <dgm:prSet presAssocID="{2237C808-3BE2-460F-951B-6CDB394968C4}" presName="linearFlow" presStyleCnt="0">
        <dgm:presLayoutVars>
          <dgm:dir/>
          <dgm:animLvl val="lvl"/>
          <dgm:resizeHandles val="exact"/>
        </dgm:presLayoutVars>
      </dgm:prSet>
      <dgm:spPr/>
      <dgm:t>
        <a:bodyPr/>
        <a:lstStyle/>
        <a:p>
          <a:pPr rtl="1"/>
          <a:endParaRPr lang="ar-SA"/>
        </a:p>
      </dgm:t>
    </dgm:pt>
    <dgm:pt modelId="{27D2F456-479A-4AD0-B20C-D3FC709A9A76}" type="pres">
      <dgm:prSet presAssocID="{F527CC03-FA8F-496D-BC21-E3641E1E83A3}" presName="composite" presStyleCnt="0"/>
      <dgm:spPr/>
    </dgm:pt>
    <dgm:pt modelId="{C8A2830D-E66A-4C40-BCFD-183BD77B6886}" type="pres">
      <dgm:prSet presAssocID="{F527CC03-FA8F-496D-BC21-E3641E1E83A3}" presName="parentText" presStyleLbl="alignNode1" presStyleIdx="0" presStyleCnt="3">
        <dgm:presLayoutVars>
          <dgm:chMax val="1"/>
          <dgm:bulletEnabled val="1"/>
        </dgm:presLayoutVars>
      </dgm:prSet>
      <dgm:spPr/>
      <dgm:t>
        <a:bodyPr/>
        <a:lstStyle/>
        <a:p>
          <a:pPr rtl="1"/>
          <a:endParaRPr lang="ar-SA"/>
        </a:p>
      </dgm:t>
    </dgm:pt>
    <dgm:pt modelId="{5E617D95-16DA-4504-A46B-F6857CCA370F}" type="pres">
      <dgm:prSet presAssocID="{F527CC03-FA8F-496D-BC21-E3641E1E83A3}" presName="descendantText" presStyleLbl="alignAcc1" presStyleIdx="0" presStyleCnt="3">
        <dgm:presLayoutVars>
          <dgm:bulletEnabled val="1"/>
        </dgm:presLayoutVars>
      </dgm:prSet>
      <dgm:spPr/>
      <dgm:t>
        <a:bodyPr/>
        <a:lstStyle/>
        <a:p>
          <a:pPr rtl="1"/>
          <a:endParaRPr lang="ar-SA"/>
        </a:p>
      </dgm:t>
    </dgm:pt>
    <dgm:pt modelId="{9ADE2BE9-F819-4408-AEAF-2FCE1E599D2A}" type="pres">
      <dgm:prSet presAssocID="{32DEE0C5-BA00-4ECF-9074-02ED375DB7A1}" presName="sp" presStyleCnt="0"/>
      <dgm:spPr/>
    </dgm:pt>
    <dgm:pt modelId="{80D8E2E2-2711-475B-B8E0-F061C8C9FC99}" type="pres">
      <dgm:prSet presAssocID="{FE473302-C898-4909-8624-2F040CC94560}" presName="composite" presStyleCnt="0"/>
      <dgm:spPr/>
    </dgm:pt>
    <dgm:pt modelId="{D2865291-345F-4C52-9A99-9125317C0BCA}" type="pres">
      <dgm:prSet presAssocID="{FE473302-C898-4909-8624-2F040CC94560}" presName="parentText" presStyleLbl="alignNode1" presStyleIdx="1" presStyleCnt="3">
        <dgm:presLayoutVars>
          <dgm:chMax val="1"/>
          <dgm:bulletEnabled val="1"/>
        </dgm:presLayoutVars>
      </dgm:prSet>
      <dgm:spPr/>
      <dgm:t>
        <a:bodyPr/>
        <a:lstStyle/>
        <a:p>
          <a:pPr rtl="1"/>
          <a:endParaRPr lang="ar-SA"/>
        </a:p>
      </dgm:t>
    </dgm:pt>
    <dgm:pt modelId="{5C27116E-D5C1-4564-9494-ADFCDD01AE03}" type="pres">
      <dgm:prSet presAssocID="{FE473302-C898-4909-8624-2F040CC94560}" presName="descendantText" presStyleLbl="alignAcc1" presStyleIdx="1" presStyleCnt="3">
        <dgm:presLayoutVars>
          <dgm:bulletEnabled val="1"/>
        </dgm:presLayoutVars>
      </dgm:prSet>
      <dgm:spPr/>
      <dgm:t>
        <a:bodyPr/>
        <a:lstStyle/>
        <a:p>
          <a:pPr rtl="1"/>
          <a:endParaRPr lang="ar-SA"/>
        </a:p>
      </dgm:t>
    </dgm:pt>
    <dgm:pt modelId="{118B1EA9-9288-4A66-9C59-466E0525BB75}" type="pres">
      <dgm:prSet presAssocID="{46AD3A79-DB38-4BAA-9007-E5B5400D1B98}" presName="sp" presStyleCnt="0"/>
      <dgm:spPr/>
    </dgm:pt>
    <dgm:pt modelId="{1293A40C-A054-47E9-BA29-2297A239F940}" type="pres">
      <dgm:prSet presAssocID="{8F467F62-050C-4F00-A114-FECF93F5E65C}" presName="composite" presStyleCnt="0"/>
      <dgm:spPr/>
    </dgm:pt>
    <dgm:pt modelId="{A7D55BDD-2EF9-4DA1-BF49-80D0F2ED1CC1}" type="pres">
      <dgm:prSet presAssocID="{8F467F62-050C-4F00-A114-FECF93F5E65C}" presName="parentText" presStyleLbl="alignNode1" presStyleIdx="2" presStyleCnt="3">
        <dgm:presLayoutVars>
          <dgm:chMax val="1"/>
          <dgm:bulletEnabled val="1"/>
        </dgm:presLayoutVars>
      </dgm:prSet>
      <dgm:spPr/>
      <dgm:t>
        <a:bodyPr/>
        <a:lstStyle/>
        <a:p>
          <a:pPr rtl="1"/>
          <a:endParaRPr lang="ar-SA"/>
        </a:p>
      </dgm:t>
    </dgm:pt>
    <dgm:pt modelId="{93AA6645-4B57-4595-AA5E-A67C44684A7F}" type="pres">
      <dgm:prSet presAssocID="{8F467F62-050C-4F00-A114-FECF93F5E65C}" presName="descendantText" presStyleLbl="alignAcc1" presStyleIdx="2" presStyleCnt="3">
        <dgm:presLayoutVars>
          <dgm:bulletEnabled val="1"/>
        </dgm:presLayoutVars>
      </dgm:prSet>
      <dgm:spPr/>
      <dgm:t>
        <a:bodyPr/>
        <a:lstStyle/>
        <a:p>
          <a:pPr rtl="1"/>
          <a:endParaRPr lang="ar-SA"/>
        </a:p>
      </dgm:t>
    </dgm:pt>
  </dgm:ptLst>
  <dgm:cxnLst>
    <dgm:cxn modelId="{372FE872-7844-4006-A735-EFB2D9C9AC2E}" type="presOf" srcId="{F527CC03-FA8F-496D-BC21-E3641E1E83A3}" destId="{C8A2830D-E66A-4C40-BCFD-183BD77B6886}" srcOrd="0" destOrd="0" presId="urn:microsoft.com/office/officeart/2005/8/layout/chevron2"/>
    <dgm:cxn modelId="{B1318268-AB53-4BF6-8CBB-7716EE1099EB}" type="presOf" srcId="{FE473302-C898-4909-8624-2F040CC94560}" destId="{D2865291-345F-4C52-9A99-9125317C0BCA}" srcOrd="0" destOrd="0" presId="urn:microsoft.com/office/officeart/2005/8/layout/chevron2"/>
    <dgm:cxn modelId="{2FCEC8AA-546D-4924-913F-A742F997BF2A}" srcId="{FE473302-C898-4909-8624-2F040CC94560}" destId="{CC238722-982D-4654-A710-6DF2C8C371F7}" srcOrd="0" destOrd="0" parTransId="{7D01ED63-4D2E-4CEB-A2D1-35C6F74345C1}" sibTransId="{A7B4943C-FED2-47E4-B472-AF12DB4D254A}"/>
    <dgm:cxn modelId="{4ECDCC02-5A0C-4421-9B16-6A88C2430D6E}" srcId="{8F467F62-050C-4F00-A114-FECF93F5E65C}" destId="{9EC9006D-74D4-4E3C-979C-53F877AF3BE4}" srcOrd="1" destOrd="0" parTransId="{A69A21A3-9094-447D-B3FB-CB515A6D4220}" sibTransId="{0624BEE8-C109-4158-84EA-F57408E101EE}"/>
    <dgm:cxn modelId="{25BE0A4F-4682-44CF-88A3-AC65C29C481B}" type="presOf" srcId="{E58A67D2-112B-424C-B086-8E12E5D99462}" destId="{93AA6645-4B57-4595-AA5E-A67C44684A7F}" srcOrd="0" destOrd="0" presId="urn:microsoft.com/office/officeart/2005/8/layout/chevron2"/>
    <dgm:cxn modelId="{F604A287-7112-4D28-B4CC-B96460B70639}" type="presOf" srcId="{FF0C434B-AC96-4C8A-9F43-E56A8B00B830}" destId="{5C27116E-D5C1-4564-9494-ADFCDD01AE03}" srcOrd="0" destOrd="1" presId="urn:microsoft.com/office/officeart/2005/8/layout/chevron2"/>
    <dgm:cxn modelId="{9C255E0D-C5CA-4D09-95A8-61EC852966C1}" srcId="{F527CC03-FA8F-496D-BC21-E3641E1E83A3}" destId="{11CE04FE-79A6-4B18-8615-B5DA254A095C}" srcOrd="0" destOrd="0" parTransId="{1CA1BF82-A9E7-4C0D-AD00-53E965ADCEB3}" sibTransId="{481FA723-BA0D-4224-B010-BECB774E43F1}"/>
    <dgm:cxn modelId="{03C60143-E523-4610-BB27-FAF25C430C21}" type="presOf" srcId="{B51009EF-1C3A-4AE7-A50D-2E8AE20D04CB}" destId="{5E617D95-16DA-4504-A46B-F6857CCA370F}" srcOrd="0" destOrd="1" presId="urn:microsoft.com/office/officeart/2005/8/layout/chevron2"/>
    <dgm:cxn modelId="{40C3D80C-0A21-4F46-8E10-225DF2D0E6E6}" srcId="{2237C808-3BE2-460F-951B-6CDB394968C4}" destId="{8F467F62-050C-4F00-A114-FECF93F5E65C}" srcOrd="2" destOrd="0" parTransId="{F21099DA-E9E2-4B79-9713-41FEE368B1F2}" sibTransId="{883079D2-5ED6-4B91-BB22-45063CA6D467}"/>
    <dgm:cxn modelId="{01C30119-DCF0-43A5-A62E-2B9BB410FAB6}" type="presOf" srcId="{2237C808-3BE2-460F-951B-6CDB394968C4}" destId="{6DA92837-4234-407E-8601-35F88F856765}" srcOrd="0" destOrd="0" presId="urn:microsoft.com/office/officeart/2005/8/layout/chevron2"/>
    <dgm:cxn modelId="{B5980C6F-44AB-41AA-8003-CB86001C27BB}" srcId="{8F467F62-050C-4F00-A114-FECF93F5E65C}" destId="{E58A67D2-112B-424C-B086-8E12E5D99462}" srcOrd="0" destOrd="0" parTransId="{C72C59F8-53BE-4AA0-8018-651CA38922AA}" sibTransId="{761CC63D-131C-41C4-9534-B3C51E033F77}"/>
    <dgm:cxn modelId="{B2585160-CC80-478E-A7B5-5FB507B56446}" srcId="{FE473302-C898-4909-8624-2F040CC94560}" destId="{FF0C434B-AC96-4C8A-9F43-E56A8B00B830}" srcOrd="1" destOrd="0" parTransId="{51DE3F47-F222-49CD-A2A9-A2AFA5F57B85}" sibTransId="{736C089D-3CBA-41C7-AD8C-C3FA10C69F8C}"/>
    <dgm:cxn modelId="{15F282AC-6063-4220-A2FA-6F21AB750847}" srcId="{2237C808-3BE2-460F-951B-6CDB394968C4}" destId="{FE473302-C898-4909-8624-2F040CC94560}" srcOrd="1" destOrd="0" parTransId="{EB25CF73-4091-4BCA-BF00-A181AA786CCC}" sibTransId="{46AD3A79-DB38-4BAA-9007-E5B5400D1B98}"/>
    <dgm:cxn modelId="{E1E463D4-B201-4982-846A-329CCF950BC5}" type="presOf" srcId="{11CE04FE-79A6-4B18-8615-B5DA254A095C}" destId="{5E617D95-16DA-4504-A46B-F6857CCA370F}" srcOrd="0" destOrd="0" presId="urn:microsoft.com/office/officeart/2005/8/layout/chevron2"/>
    <dgm:cxn modelId="{849B7B9A-E115-48B7-AC09-19810644A9BB}" srcId="{F527CC03-FA8F-496D-BC21-E3641E1E83A3}" destId="{B51009EF-1C3A-4AE7-A50D-2E8AE20D04CB}" srcOrd="1" destOrd="0" parTransId="{DB4CFDA7-1290-4B3F-AE6B-3FB2236930BA}" sibTransId="{6A7AF9C5-8322-4258-B77A-C9FDE403C6C1}"/>
    <dgm:cxn modelId="{53BBB6B8-46BB-43CE-88A8-2000ED4B73FD}" srcId="{2237C808-3BE2-460F-951B-6CDB394968C4}" destId="{F527CC03-FA8F-496D-BC21-E3641E1E83A3}" srcOrd="0" destOrd="0" parTransId="{3613F86E-3D26-41C8-8006-4228B7C6741A}" sibTransId="{32DEE0C5-BA00-4ECF-9074-02ED375DB7A1}"/>
    <dgm:cxn modelId="{4417D8E7-E333-45AE-93EC-B52892B53F77}" type="presOf" srcId="{9EC9006D-74D4-4E3C-979C-53F877AF3BE4}" destId="{93AA6645-4B57-4595-AA5E-A67C44684A7F}" srcOrd="0" destOrd="1" presId="urn:microsoft.com/office/officeart/2005/8/layout/chevron2"/>
    <dgm:cxn modelId="{5687E074-46CE-4660-80D8-248FDDEB4DA8}" type="presOf" srcId="{8F467F62-050C-4F00-A114-FECF93F5E65C}" destId="{A7D55BDD-2EF9-4DA1-BF49-80D0F2ED1CC1}" srcOrd="0" destOrd="0" presId="urn:microsoft.com/office/officeart/2005/8/layout/chevron2"/>
    <dgm:cxn modelId="{5C65EA95-FB8B-41E0-9882-612237E729C5}" type="presOf" srcId="{CC238722-982D-4654-A710-6DF2C8C371F7}" destId="{5C27116E-D5C1-4564-9494-ADFCDD01AE03}" srcOrd="0" destOrd="0" presId="urn:microsoft.com/office/officeart/2005/8/layout/chevron2"/>
    <dgm:cxn modelId="{86FB506B-18B4-4481-89E0-5B755C422179}" type="presParOf" srcId="{6DA92837-4234-407E-8601-35F88F856765}" destId="{27D2F456-479A-4AD0-B20C-D3FC709A9A76}" srcOrd="0" destOrd="0" presId="urn:microsoft.com/office/officeart/2005/8/layout/chevron2"/>
    <dgm:cxn modelId="{C9219DB7-2CEB-4EF1-A974-605C2B083B09}" type="presParOf" srcId="{27D2F456-479A-4AD0-B20C-D3FC709A9A76}" destId="{C8A2830D-E66A-4C40-BCFD-183BD77B6886}" srcOrd="0" destOrd="0" presId="urn:microsoft.com/office/officeart/2005/8/layout/chevron2"/>
    <dgm:cxn modelId="{CD1B8242-75F4-49CF-B6C8-5A05484113DF}" type="presParOf" srcId="{27D2F456-479A-4AD0-B20C-D3FC709A9A76}" destId="{5E617D95-16DA-4504-A46B-F6857CCA370F}" srcOrd="1" destOrd="0" presId="urn:microsoft.com/office/officeart/2005/8/layout/chevron2"/>
    <dgm:cxn modelId="{BCA02E68-6CE5-40DF-AB39-105F863DAA99}" type="presParOf" srcId="{6DA92837-4234-407E-8601-35F88F856765}" destId="{9ADE2BE9-F819-4408-AEAF-2FCE1E599D2A}" srcOrd="1" destOrd="0" presId="urn:microsoft.com/office/officeart/2005/8/layout/chevron2"/>
    <dgm:cxn modelId="{787A7E98-B181-4655-9EFC-7A74A8DDA66C}" type="presParOf" srcId="{6DA92837-4234-407E-8601-35F88F856765}" destId="{80D8E2E2-2711-475B-B8E0-F061C8C9FC99}" srcOrd="2" destOrd="0" presId="urn:microsoft.com/office/officeart/2005/8/layout/chevron2"/>
    <dgm:cxn modelId="{40C165D1-2282-4DC2-856B-D66595BB91E5}" type="presParOf" srcId="{80D8E2E2-2711-475B-B8E0-F061C8C9FC99}" destId="{D2865291-345F-4C52-9A99-9125317C0BCA}" srcOrd="0" destOrd="0" presId="urn:microsoft.com/office/officeart/2005/8/layout/chevron2"/>
    <dgm:cxn modelId="{4A2698A2-A617-40B3-8E4F-2147B8623263}" type="presParOf" srcId="{80D8E2E2-2711-475B-B8E0-F061C8C9FC99}" destId="{5C27116E-D5C1-4564-9494-ADFCDD01AE03}" srcOrd="1" destOrd="0" presId="urn:microsoft.com/office/officeart/2005/8/layout/chevron2"/>
    <dgm:cxn modelId="{E9A41240-BAE4-4E6A-AAD9-1920E7F024EE}" type="presParOf" srcId="{6DA92837-4234-407E-8601-35F88F856765}" destId="{118B1EA9-9288-4A66-9C59-466E0525BB75}" srcOrd="3" destOrd="0" presId="urn:microsoft.com/office/officeart/2005/8/layout/chevron2"/>
    <dgm:cxn modelId="{B092DD70-BB9E-4DD3-9B5A-6A836B6CB7F7}" type="presParOf" srcId="{6DA92837-4234-407E-8601-35F88F856765}" destId="{1293A40C-A054-47E9-BA29-2297A239F940}" srcOrd="4" destOrd="0" presId="urn:microsoft.com/office/officeart/2005/8/layout/chevron2"/>
    <dgm:cxn modelId="{4D7AEAB9-73FA-40DE-A044-B3C5AEDC719B}" type="presParOf" srcId="{1293A40C-A054-47E9-BA29-2297A239F940}" destId="{A7D55BDD-2EF9-4DA1-BF49-80D0F2ED1CC1}" srcOrd="0" destOrd="0" presId="urn:microsoft.com/office/officeart/2005/8/layout/chevron2"/>
    <dgm:cxn modelId="{73A0FB33-7D91-4A5F-8ED2-40EDCD32E551}" type="presParOf" srcId="{1293A40C-A054-47E9-BA29-2297A239F940}" destId="{93AA6645-4B57-4595-AA5E-A67C44684A7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2830D-E66A-4C40-BCFD-183BD77B6886}">
      <dsp:nvSpPr>
        <dsp:cNvPr id="0" name=""/>
        <dsp:cNvSpPr/>
      </dsp:nvSpPr>
      <dsp:spPr>
        <a:xfrm rot="5400000">
          <a:off x="-179107" y="180979"/>
          <a:ext cx="1194047" cy="83583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kern="1200" dirty="0" smtClean="0"/>
            <a:t>ذهني </a:t>
          </a:r>
          <a:endParaRPr lang="ar-SA" sz="2400" kern="1200" dirty="0"/>
        </a:p>
      </dsp:txBody>
      <dsp:txXfrm rot="-5400000">
        <a:off x="1" y="419789"/>
        <a:ext cx="835833" cy="358214"/>
      </dsp:txXfrm>
    </dsp:sp>
    <dsp:sp modelId="{5E617D95-16DA-4504-A46B-F6857CCA370F}">
      <dsp:nvSpPr>
        <dsp:cNvPr id="0" name=""/>
        <dsp:cNvSpPr/>
      </dsp:nvSpPr>
      <dsp:spPr>
        <a:xfrm rot="5400000">
          <a:off x="2262099" y="-1424393"/>
          <a:ext cx="776131" cy="362866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اعتقادات الفرد عن موضوع الاتجاه</a:t>
          </a:r>
          <a:endParaRPr lang="ar-SA" sz="1600" kern="1200" dirty="0"/>
        </a:p>
        <a:p>
          <a:pPr marL="171450" lvl="1" indent="-171450" algn="r" defTabSz="711200" rtl="1">
            <a:lnSpc>
              <a:spcPct val="90000"/>
            </a:lnSpc>
            <a:spcBef>
              <a:spcPct val="0"/>
            </a:spcBef>
            <a:spcAft>
              <a:spcPct val="15000"/>
            </a:spcAft>
            <a:buChar char="••"/>
          </a:pPr>
          <a:endParaRPr lang="ar-SA" sz="1600" kern="1200"/>
        </a:p>
      </dsp:txBody>
      <dsp:txXfrm rot="-5400000">
        <a:off x="835834" y="39760"/>
        <a:ext cx="3590774" cy="700355"/>
      </dsp:txXfrm>
    </dsp:sp>
    <dsp:sp modelId="{D2865291-345F-4C52-9A99-9125317C0BCA}">
      <dsp:nvSpPr>
        <dsp:cNvPr id="0" name=""/>
        <dsp:cNvSpPr/>
      </dsp:nvSpPr>
      <dsp:spPr>
        <a:xfrm rot="5400000">
          <a:off x="-179107" y="1174147"/>
          <a:ext cx="1194047" cy="83583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kern="1200" dirty="0" smtClean="0"/>
            <a:t>عاطفي</a:t>
          </a:r>
          <a:endParaRPr lang="ar-SA" sz="2400" kern="1200" dirty="0"/>
        </a:p>
      </dsp:txBody>
      <dsp:txXfrm rot="-5400000">
        <a:off x="1" y="1412957"/>
        <a:ext cx="835833" cy="358214"/>
      </dsp:txXfrm>
    </dsp:sp>
    <dsp:sp modelId="{5C27116E-D5C1-4564-9494-ADFCDD01AE03}">
      <dsp:nvSpPr>
        <dsp:cNvPr id="0" name=""/>
        <dsp:cNvSpPr/>
      </dsp:nvSpPr>
      <dsp:spPr>
        <a:xfrm rot="5400000">
          <a:off x="2262099" y="-431225"/>
          <a:ext cx="776131" cy="362866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انفعالات و مشاعر حب كراهية, سعادة , خوف غضب </a:t>
          </a:r>
          <a:endParaRPr lang="ar-SA" sz="1600" kern="1200" dirty="0"/>
        </a:p>
        <a:p>
          <a:pPr marL="171450" lvl="1" indent="-171450" algn="r" defTabSz="711200" rtl="1">
            <a:lnSpc>
              <a:spcPct val="90000"/>
            </a:lnSpc>
            <a:spcBef>
              <a:spcPct val="0"/>
            </a:spcBef>
            <a:spcAft>
              <a:spcPct val="15000"/>
            </a:spcAft>
            <a:buChar char="••"/>
          </a:pPr>
          <a:endParaRPr lang="ar-SA" sz="1600" kern="1200"/>
        </a:p>
      </dsp:txBody>
      <dsp:txXfrm rot="-5400000">
        <a:off x="835834" y="1032928"/>
        <a:ext cx="3590774" cy="700355"/>
      </dsp:txXfrm>
    </dsp:sp>
    <dsp:sp modelId="{A7D55BDD-2EF9-4DA1-BF49-80D0F2ED1CC1}">
      <dsp:nvSpPr>
        <dsp:cNvPr id="0" name=""/>
        <dsp:cNvSpPr/>
      </dsp:nvSpPr>
      <dsp:spPr>
        <a:xfrm rot="5400000">
          <a:off x="-179107" y="2167315"/>
          <a:ext cx="1194047" cy="83583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kern="1200" dirty="0" smtClean="0"/>
            <a:t>سلوكي</a:t>
          </a:r>
          <a:endParaRPr lang="ar-SA" sz="2400" kern="1200" dirty="0"/>
        </a:p>
      </dsp:txBody>
      <dsp:txXfrm rot="-5400000">
        <a:off x="1" y="2406125"/>
        <a:ext cx="835833" cy="358214"/>
      </dsp:txXfrm>
    </dsp:sp>
    <dsp:sp modelId="{93AA6645-4B57-4595-AA5E-A67C44684A7F}">
      <dsp:nvSpPr>
        <dsp:cNvPr id="0" name=""/>
        <dsp:cNvSpPr/>
      </dsp:nvSpPr>
      <dsp:spPr>
        <a:xfrm rot="5400000">
          <a:off x="2262099" y="561942"/>
          <a:ext cx="776131" cy="3628662"/>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r>
            <a:rPr lang="ar-SA" sz="1600" kern="1200" dirty="0" smtClean="0"/>
            <a:t>أفعال ظاهرة أو </a:t>
          </a:r>
          <a:r>
            <a:rPr lang="ar-SA" sz="1600" kern="1200" dirty="0" err="1" smtClean="0"/>
            <a:t>تقريرات</a:t>
          </a:r>
          <a:r>
            <a:rPr lang="ar-SA" sz="1600" kern="1200" dirty="0" smtClean="0"/>
            <a:t> لفظية, سلوك </a:t>
          </a:r>
          <a:r>
            <a:rPr lang="ar-SA" sz="1600" kern="1200" dirty="0" err="1" smtClean="0"/>
            <a:t>نوزعي</a:t>
          </a:r>
          <a:r>
            <a:rPr lang="ar-SA" sz="1600" kern="1200" dirty="0" smtClean="0"/>
            <a:t> ينزع الفرد فعله حيال موضوع ما </a:t>
          </a:r>
          <a:endParaRPr lang="ar-SA" sz="1600" kern="1200" dirty="0"/>
        </a:p>
        <a:p>
          <a:pPr marL="171450" lvl="1" indent="-171450" algn="r" defTabSz="711200" rtl="1">
            <a:lnSpc>
              <a:spcPct val="90000"/>
            </a:lnSpc>
            <a:spcBef>
              <a:spcPct val="0"/>
            </a:spcBef>
            <a:spcAft>
              <a:spcPct val="15000"/>
            </a:spcAft>
            <a:buChar char="••"/>
          </a:pPr>
          <a:endParaRPr lang="ar-SA" sz="1600" kern="1200"/>
        </a:p>
      </dsp:txBody>
      <dsp:txXfrm rot="-5400000">
        <a:off x="835834" y="2026095"/>
        <a:ext cx="3590774" cy="70035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921271D6-F2B0-4D30-A8FB-91A1C779EA0C}" type="datetimeFigureOut">
              <a:rPr lang="ar-SA" smtClean="0"/>
              <a:t>03/02/37</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D665BA8-858A-430F-B6EC-53FF715B69B9}"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21271D6-F2B0-4D30-A8FB-91A1C779EA0C}" type="datetimeFigureOut">
              <a:rPr lang="ar-SA" smtClean="0"/>
              <a:t>03/02/37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665BA8-858A-430F-B6EC-53FF715B69B9}"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21271D6-F2B0-4D30-A8FB-91A1C779EA0C}" type="datetimeFigureOut">
              <a:rPr lang="ar-SA" smtClean="0"/>
              <a:t>03/02/37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665BA8-858A-430F-B6EC-53FF715B69B9}"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21271D6-F2B0-4D30-A8FB-91A1C779EA0C}" type="datetimeFigureOut">
              <a:rPr lang="ar-SA" smtClean="0"/>
              <a:t>03/02/37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665BA8-858A-430F-B6EC-53FF715B69B9}"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21271D6-F2B0-4D30-A8FB-91A1C779EA0C}" type="datetimeFigureOut">
              <a:rPr lang="ar-SA" smtClean="0"/>
              <a:t>03/02/37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665BA8-858A-430F-B6EC-53FF715B69B9}"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21271D6-F2B0-4D30-A8FB-91A1C779EA0C}" type="datetimeFigureOut">
              <a:rPr lang="ar-SA" smtClean="0"/>
              <a:t>03/02/37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D665BA8-858A-430F-B6EC-53FF715B69B9}"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21271D6-F2B0-4D30-A8FB-91A1C779EA0C}" type="datetimeFigureOut">
              <a:rPr lang="ar-SA" smtClean="0"/>
              <a:t>03/02/37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D665BA8-858A-430F-B6EC-53FF715B69B9}"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21271D6-F2B0-4D30-A8FB-91A1C779EA0C}" type="datetimeFigureOut">
              <a:rPr lang="ar-SA" smtClean="0"/>
              <a:t>03/02/37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D665BA8-858A-430F-B6EC-53FF715B69B9}"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271D6-F2B0-4D30-A8FB-91A1C779EA0C}" type="datetimeFigureOut">
              <a:rPr lang="ar-SA" smtClean="0"/>
              <a:t>03/02/37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D665BA8-858A-430F-B6EC-53FF715B69B9}"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21271D6-F2B0-4D30-A8FB-91A1C779EA0C}" type="datetimeFigureOut">
              <a:rPr lang="ar-SA" smtClean="0"/>
              <a:t>03/02/37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D665BA8-858A-430F-B6EC-53FF715B69B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21271D6-F2B0-4D30-A8FB-91A1C779EA0C}" type="datetimeFigureOut">
              <a:rPr lang="ar-SA" smtClean="0"/>
              <a:t>03/02/37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D665BA8-858A-430F-B6EC-53FF715B69B9}"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921271D6-F2B0-4D30-A8FB-91A1C779EA0C}" type="datetimeFigureOut">
              <a:rPr lang="ar-SA" smtClean="0"/>
              <a:t>03/02/37</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1D665BA8-858A-430F-B6EC-53FF715B69B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dirty="0" smtClean="0"/>
              <a:t>الاتجاهات</a:t>
            </a:r>
            <a:endParaRPr lang="ar-SA" dirty="0"/>
          </a:p>
        </p:txBody>
      </p:sp>
      <p:sp>
        <p:nvSpPr>
          <p:cNvPr id="3" name="عنوان فرعي 2"/>
          <p:cNvSpPr>
            <a:spLocks noGrp="1"/>
          </p:cNvSpPr>
          <p:nvPr>
            <p:ph type="subTitle" idx="1"/>
          </p:nvPr>
        </p:nvSpPr>
        <p:spPr/>
        <p:txBody>
          <a:bodyPr/>
          <a:lstStyle/>
          <a:p>
            <a:r>
              <a:rPr lang="ar-SA" dirty="0" smtClean="0"/>
              <a:t>تقييم الفرد للمثيرات في الحياة اليومية</a:t>
            </a:r>
            <a:endParaRPr lang="ar-SA" dirty="0"/>
          </a:p>
        </p:txBody>
      </p:sp>
    </p:spTree>
    <p:extLst>
      <p:ext uri="{BB962C8B-B14F-4D97-AF65-F5344CB8AC3E}">
        <p14:creationId xmlns:p14="http://schemas.microsoft.com/office/powerpoint/2010/main" val="5905570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671966066"/>
              </p:ext>
            </p:extLst>
          </p:nvPr>
        </p:nvGraphicFramePr>
        <p:xfrm>
          <a:off x="698501" y="2247900"/>
          <a:ext cx="7689923" cy="3809794"/>
        </p:xfrm>
        <a:graphic>
          <a:graphicData uri="http://schemas.openxmlformats.org/drawingml/2006/table">
            <a:tbl>
              <a:tblPr rtl="1" firstRow="1" bandRow="1">
                <a:tableStyleId>{5C22544A-7EE6-4342-B048-85BDC9FD1C3A}</a:tableStyleId>
              </a:tblPr>
              <a:tblGrid>
                <a:gridCol w="2662715"/>
                <a:gridCol w="2463900"/>
                <a:gridCol w="2563308"/>
              </a:tblGrid>
              <a:tr h="853337">
                <a:tc>
                  <a:txBody>
                    <a:bodyPr/>
                    <a:lstStyle/>
                    <a:p>
                      <a:pPr rtl="1"/>
                      <a:r>
                        <a:rPr lang="ar-SA" dirty="0" smtClean="0"/>
                        <a:t>ا</a:t>
                      </a:r>
                    </a:p>
                    <a:p>
                      <a:pPr rtl="1"/>
                      <a:r>
                        <a:rPr lang="ar-SA" baseline="0" dirty="0" smtClean="0"/>
                        <a:t>الاتجاه نحو إجراء عمليات التجميل</a:t>
                      </a:r>
                      <a:endParaRPr lang="ar-SA" dirty="0"/>
                    </a:p>
                  </a:txBody>
                  <a:tcPr/>
                </a:tc>
                <a:tc>
                  <a:txBody>
                    <a:bodyPr/>
                    <a:lstStyle/>
                    <a:p>
                      <a:pPr rtl="1"/>
                      <a:endParaRPr lang="ar-SA" dirty="0" smtClean="0"/>
                    </a:p>
                    <a:p>
                      <a:pPr rtl="1"/>
                      <a:r>
                        <a:rPr lang="ar-SA" dirty="0" smtClean="0"/>
                        <a:t>التقييم الإيجابي</a:t>
                      </a:r>
                      <a:endParaRPr lang="ar-SA" dirty="0"/>
                    </a:p>
                  </a:txBody>
                  <a:tcPr/>
                </a:tc>
                <a:tc>
                  <a:txBody>
                    <a:bodyPr/>
                    <a:lstStyle/>
                    <a:p>
                      <a:pPr rtl="1"/>
                      <a:endParaRPr lang="ar-SA" dirty="0" smtClean="0"/>
                    </a:p>
                    <a:p>
                      <a:pPr rtl="1"/>
                      <a:r>
                        <a:rPr lang="ar-SA" dirty="0" smtClean="0"/>
                        <a:t>التقييم السلبي</a:t>
                      </a:r>
                      <a:endParaRPr lang="ar-SA" dirty="0"/>
                    </a:p>
                  </a:txBody>
                  <a:tcPr/>
                </a:tc>
              </a:tr>
              <a:tr h="853337">
                <a:tc>
                  <a:txBody>
                    <a:bodyPr/>
                    <a:lstStyle/>
                    <a:p>
                      <a:pPr rtl="1"/>
                      <a:r>
                        <a:rPr lang="ar-SA" dirty="0" smtClean="0"/>
                        <a:t>المكون الذهني</a:t>
                      </a:r>
                      <a:endParaRPr lang="ar-SA" dirty="0"/>
                    </a:p>
                  </a:txBody>
                  <a:tcPr/>
                </a:tc>
                <a:tc>
                  <a:txBody>
                    <a:bodyPr/>
                    <a:lstStyle/>
                    <a:p>
                      <a:pPr rtl="1"/>
                      <a:r>
                        <a:rPr lang="ar-SA" dirty="0" smtClean="0"/>
                        <a:t>أعتقد أن</a:t>
                      </a:r>
                      <a:r>
                        <a:rPr lang="ar-SA" baseline="0" dirty="0" smtClean="0"/>
                        <a:t> الأطباء مؤهلين, ويستخدمون مواد صحية, وهناك الكثير  </a:t>
                      </a:r>
                      <a:r>
                        <a:rPr lang="ar-SA" baseline="0" dirty="0" err="1" smtClean="0"/>
                        <a:t>إجروها</a:t>
                      </a:r>
                      <a:r>
                        <a:rPr lang="ar-SA" baseline="0" dirty="0" smtClean="0"/>
                        <a:t> لم يتضرروا</a:t>
                      </a:r>
                      <a:endParaRPr lang="ar-SA" dirty="0"/>
                    </a:p>
                  </a:txBody>
                  <a:tcPr/>
                </a:tc>
                <a:tc>
                  <a:txBody>
                    <a:bodyPr/>
                    <a:lstStyle/>
                    <a:p>
                      <a:pPr rtl="1"/>
                      <a:r>
                        <a:rPr lang="ar-SA" dirty="0" smtClean="0"/>
                        <a:t>يستخدمون مواد ضارة, أخطاء الأطباء كبيرة , هناك ناس تضرروا كثيراً</a:t>
                      </a:r>
                      <a:endParaRPr lang="ar-SA" dirty="0"/>
                    </a:p>
                  </a:txBody>
                  <a:tcPr/>
                </a:tc>
              </a:tr>
              <a:tr h="853337">
                <a:tc>
                  <a:txBody>
                    <a:bodyPr/>
                    <a:lstStyle/>
                    <a:p>
                      <a:pPr rtl="1"/>
                      <a:r>
                        <a:rPr lang="ar-SA" dirty="0" smtClean="0"/>
                        <a:t>المكون العاطفي</a:t>
                      </a:r>
                      <a:endParaRPr lang="ar-SA" dirty="0"/>
                    </a:p>
                  </a:txBody>
                  <a:tcPr/>
                </a:tc>
                <a:tc>
                  <a:txBody>
                    <a:bodyPr/>
                    <a:lstStyle/>
                    <a:p>
                      <a:pPr rtl="1"/>
                      <a:r>
                        <a:rPr lang="ar-SA" dirty="0" smtClean="0"/>
                        <a:t>أشعر بالثقة والاطمئنان , والرغبة لإجراء العملية</a:t>
                      </a:r>
                      <a:endParaRPr lang="ar-SA" dirty="0"/>
                    </a:p>
                  </a:txBody>
                  <a:tcPr/>
                </a:tc>
                <a:tc>
                  <a:txBody>
                    <a:bodyPr/>
                    <a:lstStyle/>
                    <a:p>
                      <a:pPr rtl="1"/>
                      <a:r>
                        <a:rPr lang="ar-SA" dirty="0" smtClean="0"/>
                        <a:t>لدي خوف وعدم ثقة  على الاقدام على مثل تلك العمليات</a:t>
                      </a:r>
                      <a:endParaRPr lang="ar-SA" dirty="0"/>
                    </a:p>
                  </a:txBody>
                  <a:tcPr/>
                </a:tc>
              </a:tr>
              <a:tr h="853337">
                <a:tc>
                  <a:txBody>
                    <a:bodyPr/>
                    <a:lstStyle/>
                    <a:p>
                      <a:pPr rtl="1"/>
                      <a:r>
                        <a:rPr lang="ar-SA" dirty="0" smtClean="0"/>
                        <a:t>المكون السلوكي</a:t>
                      </a:r>
                      <a:endParaRPr lang="ar-SA" dirty="0"/>
                    </a:p>
                  </a:txBody>
                  <a:tcPr/>
                </a:tc>
                <a:tc>
                  <a:txBody>
                    <a:bodyPr/>
                    <a:lstStyle/>
                    <a:p>
                      <a:pPr rtl="1"/>
                      <a:r>
                        <a:rPr lang="ar-SA" dirty="0" smtClean="0"/>
                        <a:t>لن أتردد بالذهاب عندما احتاج وأنصح الجميع بعدم التردد</a:t>
                      </a:r>
                      <a:endParaRPr lang="ar-SA" dirty="0"/>
                    </a:p>
                  </a:txBody>
                  <a:tcPr/>
                </a:tc>
                <a:tc>
                  <a:txBody>
                    <a:bodyPr/>
                    <a:lstStyle/>
                    <a:p>
                      <a:pPr rtl="1"/>
                      <a:r>
                        <a:rPr lang="ar-SA" dirty="0" smtClean="0"/>
                        <a:t>لن أقدم على تلك العمليات</a:t>
                      </a:r>
                      <a:r>
                        <a:rPr lang="ar-SA" baseline="0" dirty="0" smtClean="0"/>
                        <a:t> حتى لو احتجتها , وانصح بعدم الذهاب</a:t>
                      </a:r>
                      <a:endParaRPr lang="ar-SA" dirty="0"/>
                    </a:p>
                  </a:txBody>
                  <a:tcPr/>
                </a:tc>
              </a:tr>
            </a:tbl>
          </a:graphicData>
        </a:graphic>
      </p:graphicFrame>
      <p:sp>
        <p:nvSpPr>
          <p:cNvPr id="3" name="عنوان 2"/>
          <p:cNvSpPr>
            <a:spLocks noGrp="1"/>
          </p:cNvSpPr>
          <p:nvPr>
            <p:ph type="title"/>
          </p:nvPr>
        </p:nvSpPr>
        <p:spPr/>
        <p:txBody>
          <a:bodyPr/>
          <a:lstStyle/>
          <a:p>
            <a:r>
              <a:rPr lang="ar-SA" dirty="0" smtClean="0"/>
              <a:t>التكوين الثلاثي للاتجاه والتقييم</a:t>
            </a:r>
            <a:endParaRPr lang="ar-SA" dirty="0"/>
          </a:p>
        </p:txBody>
      </p:sp>
    </p:spTree>
    <p:extLst>
      <p:ext uri="{BB962C8B-B14F-4D97-AF65-F5344CB8AC3E}">
        <p14:creationId xmlns:p14="http://schemas.microsoft.com/office/powerpoint/2010/main" val="302962564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r>
              <a:rPr lang="ar-SA" dirty="0" smtClean="0"/>
              <a:t>أثيرت عدة تساؤلا ت فيما لو فعلاً يتكون الاتجاه  من ثلاث مكونات وماهي العلاقة بينها, وقد حدد </a:t>
            </a:r>
            <a:r>
              <a:rPr lang="ar-SA" dirty="0" err="1" smtClean="0"/>
              <a:t>بريكلر</a:t>
            </a:r>
            <a:r>
              <a:rPr lang="ar-SA" dirty="0" smtClean="0"/>
              <a:t> خمسة شروط  يجب تحقيقها في أي اختبار لتأكد من صحة هذا النموذج:</a:t>
            </a:r>
          </a:p>
          <a:p>
            <a:r>
              <a:rPr lang="ar-SA" dirty="0" smtClean="0"/>
              <a:t>1- القياس اللفظي وغير اللفظي للعاطفة والسلوك, وعدم الاعتماد على الذهني فقط</a:t>
            </a:r>
          </a:p>
          <a:p>
            <a:r>
              <a:rPr lang="ar-SA" dirty="0" smtClean="0"/>
              <a:t>2- إحضار المثير فيزيقيا أثناء القياس ويفضل عدم استحضاره  ذهنياً</a:t>
            </a:r>
          </a:p>
          <a:p>
            <a:r>
              <a:rPr lang="ar-SA" dirty="0" smtClean="0"/>
              <a:t>3- أخذ قياسات ذهنية وعاطفية وسلوكية متعددة ومستقلة</a:t>
            </a:r>
          </a:p>
          <a:p>
            <a:r>
              <a:rPr lang="ar-SA" dirty="0" smtClean="0"/>
              <a:t>4- يجب استخدام التحليل التأكيدي وليس الاستكشافي, أي  اعتماد التحليل الإحصائي.</a:t>
            </a:r>
          </a:p>
          <a:p>
            <a:r>
              <a:rPr lang="ar-SA" dirty="0" smtClean="0"/>
              <a:t>5- يجب قياس كل المتغيرات التابعة على نفس المتصل التقييمي.</a:t>
            </a:r>
          </a:p>
          <a:p>
            <a:r>
              <a:rPr lang="ar-SA" dirty="0" smtClean="0"/>
              <a:t>بينت الدراسات ما يدعم المكون الثلاثي للاتجاهات</a:t>
            </a:r>
          </a:p>
          <a:p>
            <a:r>
              <a:rPr lang="ar-SA" dirty="0" smtClean="0"/>
              <a:t>مثال تجربة الثعابين احضارها فيزيقيا وقياس الحالة المزاجية, نبض القلب, المسافة ودرجة تفاعل السلوكي. </a:t>
            </a:r>
          </a:p>
          <a:p>
            <a:r>
              <a:rPr lang="ar-SA" dirty="0" smtClean="0"/>
              <a:t>- استحضاره ذهنياً وقد دعمت النتائج النموذج الثلاثي. </a:t>
            </a:r>
          </a:p>
          <a:p>
            <a:endParaRPr lang="ar-SA" dirty="0"/>
          </a:p>
          <a:p>
            <a:endParaRPr lang="ar-SA" dirty="0" smtClean="0"/>
          </a:p>
          <a:p>
            <a:endParaRPr lang="ar-SA" dirty="0"/>
          </a:p>
          <a:p>
            <a:endParaRPr lang="ar-SA" dirty="0" smtClean="0"/>
          </a:p>
          <a:p>
            <a:endParaRPr lang="ar-SA" dirty="0"/>
          </a:p>
          <a:p>
            <a:endParaRPr lang="ar-SA" dirty="0" smtClean="0"/>
          </a:p>
          <a:p>
            <a:endParaRPr lang="ar-SA" dirty="0"/>
          </a:p>
          <a:p>
            <a:endParaRPr lang="ar-SA" dirty="0"/>
          </a:p>
        </p:txBody>
      </p:sp>
      <p:sp>
        <p:nvSpPr>
          <p:cNvPr id="3" name="عنوان 2"/>
          <p:cNvSpPr>
            <a:spLocks noGrp="1"/>
          </p:cNvSpPr>
          <p:nvPr>
            <p:ph type="title"/>
          </p:nvPr>
        </p:nvSpPr>
        <p:spPr/>
        <p:txBody>
          <a:bodyPr/>
          <a:lstStyle/>
          <a:p>
            <a:r>
              <a:rPr lang="ar-SA" dirty="0" smtClean="0"/>
              <a:t>المكونات الثلاث صدقها وعلاقتها ببعضها</a:t>
            </a:r>
            <a:endParaRPr lang="ar-SA" dirty="0"/>
          </a:p>
        </p:txBody>
      </p:sp>
    </p:spTree>
    <p:extLst>
      <p:ext uri="{BB962C8B-B14F-4D97-AF65-F5344CB8AC3E}">
        <p14:creationId xmlns:p14="http://schemas.microsoft.com/office/powerpoint/2010/main" val="3354890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smtClean="0"/>
              <a:t>أوضحت الدراسات  ليس من الضرورة أن يكون هناك وارتباط قوي ودائم بين هذه المكونات  الثلاث.</a:t>
            </a:r>
          </a:p>
          <a:p>
            <a:r>
              <a:rPr lang="ar-SA" dirty="0" smtClean="0"/>
              <a:t>فقد يشعر الفرد بنوع من الضيق في المستشفى(عاطفة سلبية تتعلق بمهنة الطب) ولكنه في الوقت نفسه يعتقد إن معظم الأطباء مؤهلين جيداً(مكون ذهني إيجابي) ويوافق على أن تجرى له عملية جراحية( مكون سلوكي إيجابي). – المكونات الثلاث تختلف حسب نوع الموقف وموضوع الاتجاه.</a:t>
            </a:r>
          </a:p>
          <a:p>
            <a:r>
              <a:rPr lang="ar-SA" dirty="0" smtClean="0"/>
              <a:t>ويجب أن نتذكر: إن الاعتقادات السلبية قد تولد عاطفة سلبية, والعاطفة السلبية قد تؤدي إلى اعتقادات سلبية , والسلوك السلبي قد يؤثر على كل من هذين الجانبين ويتأثر بهما.</a:t>
            </a:r>
          </a:p>
          <a:p>
            <a:endParaRPr lang="ar-SA" dirty="0"/>
          </a:p>
        </p:txBody>
      </p:sp>
      <p:sp>
        <p:nvSpPr>
          <p:cNvPr id="3" name="عنوان 2"/>
          <p:cNvSpPr>
            <a:spLocks noGrp="1"/>
          </p:cNvSpPr>
          <p:nvPr>
            <p:ph type="title"/>
          </p:nvPr>
        </p:nvSpPr>
        <p:spPr/>
        <p:txBody>
          <a:bodyPr/>
          <a:lstStyle/>
          <a:p>
            <a:r>
              <a:rPr lang="ar-SA" dirty="0" smtClean="0"/>
              <a:t>العلاقة بين المكونات</a:t>
            </a:r>
            <a:endParaRPr lang="ar-SA" dirty="0"/>
          </a:p>
        </p:txBody>
      </p:sp>
    </p:spTree>
    <p:extLst>
      <p:ext uri="{BB962C8B-B14F-4D97-AF65-F5344CB8AC3E}">
        <p14:creationId xmlns:p14="http://schemas.microsoft.com/office/powerpoint/2010/main" val="82197718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916831"/>
            <a:ext cx="7761185" cy="4209331"/>
          </a:xfrm>
        </p:spPr>
        <p:txBody>
          <a:bodyPr>
            <a:normAutofit lnSpcReduction="10000"/>
          </a:bodyPr>
          <a:lstStyle/>
          <a:p>
            <a:pPr marL="0" indent="0" algn="just">
              <a:lnSpc>
                <a:spcPct val="90000"/>
              </a:lnSpc>
              <a:spcBef>
                <a:spcPct val="0"/>
              </a:spcBef>
              <a:buClrTx/>
              <a:buNone/>
            </a:pPr>
            <a:r>
              <a:rPr lang="ar-SA" altLang="ar-SA" dirty="0">
                <a:solidFill>
                  <a:srgbClr val="000000"/>
                </a:solidFill>
                <a:cs typeface="AL-Mohanad" pitchFamily="2" charset="-78"/>
              </a:rPr>
              <a:t>يؤكد التحليل الوظيفي للسلوك على الطبيعة الغرضية والتكيفية للسلوك والفكر الإنساني. والفكرة الرئيسة للنظرية الوظيفية في الاتجاهات هي أنها تخدم وظائف نفسية تمكن الفرد من التعامل مع  بيئته الاجتماعية ومتطلباتها</a:t>
            </a:r>
            <a:r>
              <a:rPr lang="ar-SA" altLang="ar-SA" dirty="0" smtClean="0">
                <a:solidFill>
                  <a:srgbClr val="000000"/>
                </a:solidFill>
                <a:cs typeface="AL-Mohanad" pitchFamily="2" charset="-78"/>
              </a:rPr>
              <a:t>.</a:t>
            </a:r>
          </a:p>
          <a:p>
            <a:pPr marL="0" indent="0" algn="just">
              <a:lnSpc>
                <a:spcPct val="90000"/>
              </a:lnSpc>
              <a:spcBef>
                <a:spcPct val="0"/>
              </a:spcBef>
              <a:buClrTx/>
              <a:buNone/>
            </a:pPr>
            <a:endParaRPr lang="ar-SA" altLang="ar-SA" dirty="0">
              <a:solidFill>
                <a:srgbClr val="000000"/>
              </a:solidFill>
              <a:cs typeface="AL-Mohanad" pitchFamily="2" charset="-78"/>
            </a:endParaRPr>
          </a:p>
          <a:p>
            <a:pPr marL="0" indent="0" algn="just">
              <a:lnSpc>
                <a:spcPct val="90000"/>
              </a:lnSpc>
              <a:spcBef>
                <a:spcPct val="0"/>
              </a:spcBef>
              <a:buClrTx/>
              <a:buNone/>
            </a:pPr>
            <a:r>
              <a:rPr lang="ar-SA" altLang="ar-SA" dirty="0">
                <a:solidFill>
                  <a:srgbClr val="000000"/>
                </a:solidFill>
                <a:cs typeface="AL-Mohanad" pitchFamily="2" charset="-78"/>
              </a:rPr>
              <a:t>ويرى </a:t>
            </a:r>
            <a:r>
              <a:rPr lang="ar-SA" altLang="ar-SA" dirty="0" err="1">
                <a:solidFill>
                  <a:srgbClr val="000000"/>
                </a:solidFill>
                <a:cs typeface="AL-Mohanad" pitchFamily="2" charset="-78"/>
              </a:rPr>
              <a:t>كاتز</a:t>
            </a:r>
            <a:r>
              <a:rPr lang="ar-SA" altLang="ar-SA" dirty="0">
                <a:solidFill>
                  <a:srgbClr val="000000"/>
                </a:solidFill>
                <a:cs typeface="AL-Mohanad" pitchFamily="2" charset="-78"/>
              </a:rPr>
              <a:t> أن </a:t>
            </a:r>
            <a:r>
              <a:rPr lang="ar-SA" altLang="ar-SA" dirty="0">
                <a:solidFill>
                  <a:srgbClr val="800000"/>
                </a:solidFill>
                <a:cs typeface="AL-Mohanad" pitchFamily="2" charset="-78"/>
              </a:rPr>
              <a:t>وظيفة المعرفة</a:t>
            </a:r>
            <a:r>
              <a:rPr lang="ar-SA" altLang="ar-SA" dirty="0">
                <a:solidFill>
                  <a:srgbClr val="000000"/>
                </a:solidFill>
                <a:cs typeface="AL-Mohanad" pitchFamily="2" charset="-78"/>
              </a:rPr>
              <a:t> أو وظيفة تقييم الموضوع هي أهم أساس وظيفي لتكون الاتجاهات واستمرارها كجزء من البناء الذهني للفرد.</a:t>
            </a:r>
          </a:p>
          <a:p>
            <a:pPr marL="0" indent="0" algn="just">
              <a:lnSpc>
                <a:spcPct val="90000"/>
              </a:lnSpc>
              <a:spcBef>
                <a:spcPct val="0"/>
              </a:spcBef>
              <a:buClrTx/>
              <a:buNone/>
            </a:pPr>
            <a:r>
              <a:rPr lang="ar-SA" altLang="ar-SA" dirty="0">
                <a:solidFill>
                  <a:srgbClr val="000000"/>
                </a:solidFill>
                <a:cs typeface="AL-Mohanad" pitchFamily="2" charset="-78"/>
              </a:rPr>
              <a:t>فالاتجاه كمخطوطة ذهنية للجوانب السلبية أو الإيجابية في الموضوعات يخدم وظيفة المعرفة لأنه يعمل كإطار مرجعي؛ أي أن اتجاهاتنا تؤثر على انتباهنا وتفسيرنا للمعلومات عن عالمنا الاجتماعي، وتحدد استجاباتنا في الحياة اليومية، وبهذا يبدو عالمنا الاجتماعي منتظما يمكن التنبؤ بأحداثه، والتعامل معها بكفاءة</a:t>
            </a:r>
            <a:r>
              <a:rPr lang="ar-SA" altLang="ar-SA" dirty="0" smtClean="0">
                <a:solidFill>
                  <a:srgbClr val="000000"/>
                </a:solidFill>
                <a:cs typeface="AL-Mohanad" pitchFamily="2" charset="-78"/>
              </a:rPr>
              <a:t>.</a:t>
            </a:r>
          </a:p>
          <a:p>
            <a:pPr marL="0" indent="0" algn="just">
              <a:lnSpc>
                <a:spcPct val="90000"/>
              </a:lnSpc>
              <a:spcBef>
                <a:spcPct val="0"/>
              </a:spcBef>
              <a:buClrTx/>
              <a:buNone/>
            </a:pPr>
            <a:endParaRPr lang="ar-SA" altLang="ar-SA" dirty="0">
              <a:solidFill>
                <a:srgbClr val="000000"/>
              </a:solidFill>
              <a:cs typeface="AL-Mohanad" pitchFamily="2" charset="-78"/>
            </a:endParaRPr>
          </a:p>
          <a:p>
            <a:pPr marL="0" indent="0" algn="just">
              <a:lnSpc>
                <a:spcPct val="90000"/>
              </a:lnSpc>
              <a:spcBef>
                <a:spcPct val="0"/>
              </a:spcBef>
              <a:buClrTx/>
              <a:buNone/>
            </a:pPr>
            <a:r>
              <a:rPr lang="ar-SA" altLang="ar-SA" dirty="0">
                <a:solidFill>
                  <a:srgbClr val="000000"/>
                </a:solidFill>
                <a:cs typeface="AL-Mohanad" pitchFamily="2" charset="-78"/>
              </a:rPr>
              <a:t>فالاتجاه كمخطوطة ذهنية يؤثر في انتقاء معلومات معينة من البيئة، وفي عملية ترميزها وتفسيرها، سواء كان اتجاها إيجابيا أو سلبيا.</a:t>
            </a:r>
          </a:p>
          <a:p>
            <a:endParaRPr lang="ar-SA" dirty="0"/>
          </a:p>
        </p:txBody>
      </p:sp>
      <p:sp>
        <p:nvSpPr>
          <p:cNvPr id="3" name="عنوان 2"/>
          <p:cNvSpPr>
            <a:spLocks noGrp="1"/>
          </p:cNvSpPr>
          <p:nvPr>
            <p:ph type="title"/>
          </p:nvPr>
        </p:nvSpPr>
        <p:spPr/>
        <p:txBody>
          <a:bodyPr/>
          <a:lstStyle/>
          <a:p>
            <a:r>
              <a:rPr lang="ar-SA" dirty="0" smtClean="0"/>
              <a:t>وظائف الاتجاه</a:t>
            </a:r>
            <a:endParaRPr lang="ar-SA" dirty="0"/>
          </a:p>
        </p:txBody>
      </p:sp>
    </p:spTree>
    <p:extLst>
      <p:ext uri="{BB962C8B-B14F-4D97-AF65-F5344CB8AC3E}">
        <p14:creationId xmlns:p14="http://schemas.microsoft.com/office/powerpoint/2010/main" val="25343493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just">
              <a:buNone/>
            </a:pPr>
            <a:r>
              <a:rPr lang="ar-SA" altLang="ar-SA" dirty="0">
                <a:solidFill>
                  <a:srgbClr val="000000"/>
                </a:solidFill>
                <a:cs typeface="AL-Mohanad" pitchFamily="2" charset="-78"/>
              </a:rPr>
              <a:t>ووجود الأدلة التي تؤكد الوظيفة المعرفية للاتجاه لا يعني أن العمليات الذهنية تحت سيطرة وتوجيه دائمين من اتجاهاتنا</a:t>
            </a:r>
            <a:r>
              <a:rPr lang="ar-SA" altLang="ar-SA" dirty="0" smtClean="0">
                <a:solidFill>
                  <a:srgbClr val="000000"/>
                </a:solidFill>
                <a:cs typeface="AL-Mohanad" pitchFamily="2" charset="-78"/>
              </a:rPr>
              <a:t>.</a:t>
            </a:r>
          </a:p>
          <a:p>
            <a:pPr marL="0" indent="0" algn="just">
              <a:buNone/>
            </a:pPr>
            <a:endParaRPr lang="ar-SA" altLang="ar-SA" dirty="0">
              <a:solidFill>
                <a:srgbClr val="000000"/>
              </a:solidFill>
              <a:cs typeface="AL-Mohanad" pitchFamily="2" charset="-78"/>
            </a:endParaRPr>
          </a:p>
          <a:p>
            <a:pPr marL="0" indent="0" algn="just">
              <a:buNone/>
            </a:pPr>
            <a:r>
              <a:rPr lang="ar-SA" altLang="ar-SA" dirty="0">
                <a:solidFill>
                  <a:srgbClr val="000000"/>
                </a:solidFill>
                <a:cs typeface="AL-Mohanad" pitchFamily="2" charset="-78"/>
              </a:rPr>
              <a:t>فالعمليات الذهنية تتأثر أيضا بعوامل شخصية </a:t>
            </a:r>
            <a:r>
              <a:rPr lang="ar-SA" altLang="ar-SA" dirty="0" err="1">
                <a:solidFill>
                  <a:srgbClr val="000000"/>
                </a:solidFill>
                <a:cs typeface="AL-Mohanad" pitchFamily="2" charset="-78"/>
              </a:rPr>
              <a:t>وموقفية</a:t>
            </a:r>
            <a:r>
              <a:rPr lang="ar-SA" altLang="ar-SA" dirty="0">
                <a:solidFill>
                  <a:srgbClr val="000000"/>
                </a:solidFill>
                <a:cs typeface="AL-Mohanad" pitchFamily="2" charset="-78"/>
              </a:rPr>
              <a:t> كأهداف الفرد الحالية، وقوة الأدلة المناقضة للاتجاه، والمعايير الذاتية، والحالة المزاجية والانفعالية.</a:t>
            </a:r>
          </a:p>
          <a:p>
            <a:pPr marL="0" indent="0" algn="just">
              <a:buNone/>
            </a:pPr>
            <a:r>
              <a:rPr lang="ar-SA" altLang="ar-SA" dirty="0">
                <a:solidFill>
                  <a:srgbClr val="000000"/>
                </a:solidFill>
                <a:cs typeface="AL-Mohanad" pitchFamily="2" charset="-78"/>
              </a:rPr>
              <a:t>كما يعتمد تأثر العمليات الذهنية بالاتجاه على خصائص الاتجاه نفسه</a:t>
            </a:r>
            <a:r>
              <a:rPr lang="ar-SA" altLang="ar-SA" dirty="0" smtClean="0">
                <a:solidFill>
                  <a:srgbClr val="000000"/>
                </a:solidFill>
                <a:cs typeface="AL-Mohanad" pitchFamily="2" charset="-78"/>
              </a:rPr>
              <a:t>.</a:t>
            </a:r>
          </a:p>
          <a:p>
            <a:pPr marL="0" indent="0" algn="just">
              <a:buNone/>
            </a:pPr>
            <a:endParaRPr lang="ar-SA" altLang="ar-SA" dirty="0">
              <a:solidFill>
                <a:srgbClr val="000000"/>
              </a:solidFill>
              <a:cs typeface="AL-Mohanad" pitchFamily="2" charset="-78"/>
            </a:endParaRPr>
          </a:p>
          <a:p>
            <a:pPr marL="0" indent="0" algn="just">
              <a:buNone/>
            </a:pPr>
            <a:r>
              <a:rPr lang="ar-SA" altLang="ar-SA" dirty="0">
                <a:solidFill>
                  <a:srgbClr val="000000"/>
                </a:solidFill>
                <a:cs typeface="AL-Mohanad" pitchFamily="2" charset="-78"/>
              </a:rPr>
              <a:t>فهناك اتجاهات قوية أو مركزية وأخرى ضعيفة أو هامشية؛ اتجاهات سهلة الاستدعاء وأخرى أقل سهولة.</a:t>
            </a:r>
          </a:p>
          <a:p>
            <a:pPr marL="0" indent="0" algn="just">
              <a:buNone/>
            </a:pPr>
            <a:r>
              <a:rPr lang="ar-SA" altLang="ar-SA" dirty="0">
                <a:solidFill>
                  <a:srgbClr val="000000"/>
                </a:solidFill>
                <a:cs typeface="AL-Mohanad" pitchFamily="2" charset="-78"/>
              </a:rPr>
              <a:t>والاتجاهات نفسها عرضة للتغير في ظروف محددة أو تحت شروط معينة</a:t>
            </a:r>
            <a:endParaRPr lang="ar-SA" dirty="0"/>
          </a:p>
        </p:txBody>
      </p:sp>
      <p:sp>
        <p:nvSpPr>
          <p:cNvPr id="3" name="عنوان 2"/>
          <p:cNvSpPr>
            <a:spLocks noGrp="1"/>
          </p:cNvSpPr>
          <p:nvPr>
            <p:ph type="title"/>
          </p:nvPr>
        </p:nvSpPr>
        <p:spPr/>
        <p:txBody>
          <a:bodyPr/>
          <a:lstStyle/>
          <a:p>
            <a:r>
              <a:rPr lang="ar-SA" dirty="0" smtClean="0"/>
              <a:t>وظائف الاتجاهات</a:t>
            </a:r>
            <a:endParaRPr lang="ar-SA" dirty="0"/>
          </a:p>
        </p:txBody>
      </p:sp>
    </p:spTree>
    <p:extLst>
      <p:ext uri="{BB962C8B-B14F-4D97-AF65-F5344CB8AC3E}">
        <p14:creationId xmlns:p14="http://schemas.microsoft.com/office/powerpoint/2010/main" val="133305254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287338" indent="-287338" algn="just">
              <a:lnSpc>
                <a:spcPct val="80000"/>
              </a:lnSpc>
              <a:buNone/>
            </a:pPr>
            <a:endParaRPr lang="ar-SA" altLang="ar-SA" b="1" dirty="0">
              <a:solidFill>
                <a:srgbClr val="000000"/>
              </a:solidFill>
              <a:cs typeface="FQ - AL MUHANNAD" pitchFamily="2" charset="-78"/>
            </a:endParaRPr>
          </a:p>
          <a:p>
            <a:pPr marL="287338" indent="-287338" algn="just">
              <a:lnSpc>
                <a:spcPct val="80000"/>
              </a:lnSpc>
              <a:buClr>
                <a:srgbClr val="800000"/>
              </a:buClr>
              <a:buFont typeface="Wingdings" pitchFamily="2" charset="2"/>
              <a:buAutoNum type="arabicPeriod"/>
            </a:pPr>
            <a:r>
              <a:rPr lang="ar-SA" altLang="ar-SA" dirty="0">
                <a:solidFill>
                  <a:srgbClr val="000000"/>
                </a:solidFill>
                <a:cs typeface="AL-Mohanad" pitchFamily="2" charset="-78"/>
              </a:rPr>
              <a:t>الوظيفة </a:t>
            </a:r>
            <a:r>
              <a:rPr lang="ar-SA" altLang="ar-SA" dirty="0" err="1">
                <a:solidFill>
                  <a:srgbClr val="000000"/>
                </a:solidFill>
                <a:cs typeface="AL-Mohanad" pitchFamily="2" charset="-78"/>
              </a:rPr>
              <a:t>الوسيلية</a:t>
            </a:r>
            <a:r>
              <a:rPr lang="ar-SA" altLang="ar-SA" dirty="0">
                <a:solidFill>
                  <a:srgbClr val="000000"/>
                </a:solidFill>
                <a:cs typeface="AL-Mohanad" pitchFamily="2" charset="-78"/>
              </a:rPr>
              <a:t> أو المنفعية (تقدير الفرد لشخص يمكن أن يسهم في تحقيق أهدافه</a:t>
            </a:r>
            <a:r>
              <a:rPr lang="ar-SA" altLang="ar-SA" dirty="0" smtClean="0">
                <a:solidFill>
                  <a:srgbClr val="000000"/>
                </a:solidFill>
                <a:cs typeface="AL-Mohanad" pitchFamily="2" charset="-78"/>
              </a:rPr>
              <a:t>)</a:t>
            </a:r>
          </a:p>
          <a:p>
            <a:pPr marL="287338" indent="-287338" algn="just">
              <a:lnSpc>
                <a:spcPct val="80000"/>
              </a:lnSpc>
              <a:buClr>
                <a:srgbClr val="800000"/>
              </a:buClr>
              <a:buFont typeface="Wingdings" pitchFamily="2" charset="2"/>
              <a:buAutoNum type="arabicPeriod"/>
            </a:pPr>
            <a:endParaRPr lang="ar-SA" altLang="ar-SA" dirty="0">
              <a:solidFill>
                <a:srgbClr val="000000"/>
              </a:solidFill>
              <a:cs typeface="AL-Mohanad" pitchFamily="2" charset="-78"/>
            </a:endParaRPr>
          </a:p>
          <a:p>
            <a:pPr marL="287338" indent="-287338" algn="just">
              <a:lnSpc>
                <a:spcPct val="80000"/>
              </a:lnSpc>
              <a:buClr>
                <a:srgbClr val="800000"/>
              </a:buClr>
              <a:buFont typeface="Wingdings" pitchFamily="2" charset="2"/>
              <a:buAutoNum type="arabicPeriod"/>
            </a:pPr>
            <a:r>
              <a:rPr lang="ar-SA" altLang="ar-SA" dirty="0">
                <a:solidFill>
                  <a:srgbClr val="000000"/>
                </a:solidFill>
                <a:cs typeface="AL-Mohanad" pitchFamily="2" charset="-78"/>
              </a:rPr>
              <a:t>وظيفة التكيف الاجتماعي (تعبير المرء عن اتجاهات سائدة في الجماعة التي ينتمي إليها</a:t>
            </a:r>
            <a:r>
              <a:rPr lang="ar-SA" altLang="ar-SA" dirty="0" smtClean="0">
                <a:solidFill>
                  <a:srgbClr val="000000"/>
                </a:solidFill>
                <a:cs typeface="AL-Mohanad" pitchFamily="2" charset="-78"/>
              </a:rPr>
              <a:t>)،</a:t>
            </a:r>
          </a:p>
          <a:p>
            <a:pPr marL="287338" indent="-287338" algn="just">
              <a:lnSpc>
                <a:spcPct val="80000"/>
              </a:lnSpc>
              <a:buClr>
                <a:srgbClr val="800000"/>
              </a:buClr>
              <a:buFont typeface="Wingdings" pitchFamily="2" charset="2"/>
              <a:buAutoNum type="arabicPeriod"/>
            </a:pPr>
            <a:endParaRPr lang="ar-SA" altLang="ar-SA" dirty="0">
              <a:solidFill>
                <a:srgbClr val="000000"/>
              </a:solidFill>
              <a:cs typeface="AL-Mohanad" pitchFamily="2" charset="-78"/>
            </a:endParaRPr>
          </a:p>
          <a:p>
            <a:pPr marL="287338" indent="-287338" algn="just">
              <a:lnSpc>
                <a:spcPct val="80000"/>
              </a:lnSpc>
              <a:buClr>
                <a:srgbClr val="800000"/>
              </a:buClr>
              <a:buFont typeface="Wingdings" pitchFamily="2" charset="2"/>
              <a:buAutoNum type="arabicPeriod"/>
            </a:pPr>
            <a:r>
              <a:rPr lang="ar-SA" altLang="ar-SA" dirty="0">
                <a:solidFill>
                  <a:srgbClr val="000000"/>
                </a:solidFill>
                <a:cs typeface="AL-Mohanad" pitchFamily="2" charset="-78"/>
              </a:rPr>
              <a:t>وظيفة التعبير القيمي (الاتجاهات السلبية نحو قوى الاستعمار لدى من تمثل الحرية قيمة مركزية في بنائه القيمي</a:t>
            </a:r>
            <a:r>
              <a:rPr lang="ar-SA" altLang="ar-SA" dirty="0" smtClean="0">
                <a:solidFill>
                  <a:srgbClr val="000000"/>
                </a:solidFill>
                <a:cs typeface="AL-Mohanad" pitchFamily="2" charset="-78"/>
              </a:rPr>
              <a:t>)،</a:t>
            </a:r>
          </a:p>
          <a:p>
            <a:pPr marL="287338" indent="-287338" algn="just">
              <a:lnSpc>
                <a:spcPct val="80000"/>
              </a:lnSpc>
              <a:buClr>
                <a:srgbClr val="800000"/>
              </a:buClr>
              <a:buFont typeface="Wingdings" pitchFamily="2" charset="2"/>
              <a:buAutoNum type="arabicPeriod"/>
            </a:pPr>
            <a:endParaRPr lang="ar-SA" altLang="ar-SA" dirty="0">
              <a:solidFill>
                <a:srgbClr val="000000"/>
              </a:solidFill>
              <a:cs typeface="AL-Mohanad" pitchFamily="2" charset="-78"/>
            </a:endParaRPr>
          </a:p>
          <a:p>
            <a:pPr marL="287338" indent="-287338" algn="just">
              <a:lnSpc>
                <a:spcPct val="80000"/>
              </a:lnSpc>
              <a:buClr>
                <a:srgbClr val="800000"/>
              </a:buClr>
              <a:buFont typeface="Wingdings" pitchFamily="2" charset="2"/>
              <a:buAutoNum type="arabicPeriod"/>
            </a:pPr>
            <a:r>
              <a:rPr lang="ar-SA" altLang="ar-SA" dirty="0">
                <a:solidFill>
                  <a:srgbClr val="000000"/>
                </a:solidFill>
                <a:cs typeface="AL-Mohanad" pitchFamily="2" charset="-78"/>
              </a:rPr>
              <a:t>وظيفة الدفاع عن الذات (كأن يعبر المحروم من الحرية عن اتجاهات سلبية نحو الحرية بربطها بالفوضى، مثلا</a:t>
            </a:r>
            <a:endParaRPr lang="ar-SA" dirty="0"/>
          </a:p>
        </p:txBody>
      </p:sp>
      <p:sp>
        <p:nvSpPr>
          <p:cNvPr id="3" name="عنوان 2"/>
          <p:cNvSpPr>
            <a:spLocks noGrp="1"/>
          </p:cNvSpPr>
          <p:nvPr>
            <p:ph type="title"/>
          </p:nvPr>
        </p:nvSpPr>
        <p:spPr/>
        <p:txBody>
          <a:bodyPr/>
          <a:lstStyle/>
          <a:p>
            <a:r>
              <a:rPr lang="ar-SA" dirty="0" smtClean="0"/>
              <a:t>وظائف أخرى للاتجاهات</a:t>
            </a:r>
            <a:endParaRPr lang="ar-SA" dirty="0"/>
          </a:p>
        </p:txBody>
      </p:sp>
    </p:spTree>
    <p:extLst>
      <p:ext uri="{BB962C8B-B14F-4D97-AF65-F5344CB8AC3E}">
        <p14:creationId xmlns:p14="http://schemas.microsoft.com/office/powerpoint/2010/main" val="8058690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just">
              <a:lnSpc>
                <a:spcPct val="90000"/>
              </a:lnSpc>
              <a:spcBef>
                <a:spcPct val="0"/>
              </a:spcBef>
              <a:buClrTx/>
              <a:buNone/>
            </a:pPr>
            <a:r>
              <a:rPr lang="ar-SA" altLang="ar-SA" dirty="0">
                <a:solidFill>
                  <a:srgbClr val="000000"/>
                </a:solidFill>
                <a:cs typeface="AL-Mohanad" pitchFamily="2" charset="-78"/>
              </a:rPr>
              <a:t>بما أن الاتجاه يتجسد في استجابة تقييمية (فكرية أو عاطفية أو سلوكية) لموضوع ما، فمعرفتنا بكيفية نشوء الترابط بين الاستجابة التقييمية وموضوعها قد يساعدنا على معرفة كيفية تكون الاتجاهات</a:t>
            </a:r>
            <a:r>
              <a:rPr lang="ar-SA" altLang="ar-SA" dirty="0" smtClean="0">
                <a:solidFill>
                  <a:srgbClr val="000000"/>
                </a:solidFill>
                <a:cs typeface="AL-Mohanad" pitchFamily="2" charset="-78"/>
              </a:rPr>
              <a:t>.</a:t>
            </a:r>
          </a:p>
          <a:p>
            <a:pPr marL="0" indent="0" algn="just">
              <a:lnSpc>
                <a:spcPct val="90000"/>
              </a:lnSpc>
              <a:spcBef>
                <a:spcPct val="0"/>
              </a:spcBef>
              <a:buClrTx/>
              <a:buNone/>
            </a:pPr>
            <a:endParaRPr lang="ar-SA" altLang="ar-SA" dirty="0">
              <a:solidFill>
                <a:srgbClr val="000000"/>
              </a:solidFill>
              <a:cs typeface="AL-Mohanad" pitchFamily="2" charset="-78"/>
            </a:endParaRPr>
          </a:p>
          <a:p>
            <a:pPr marL="0" indent="0" algn="just">
              <a:lnSpc>
                <a:spcPct val="90000"/>
              </a:lnSpc>
              <a:buClr>
                <a:srgbClr val="800000"/>
              </a:buClr>
              <a:buFont typeface="Wingdings" pitchFamily="2" charset="2"/>
              <a:buChar char="×"/>
            </a:pPr>
            <a:r>
              <a:rPr lang="ar-SA" altLang="ar-SA" b="1" dirty="0">
                <a:solidFill>
                  <a:srgbClr val="3333CC"/>
                </a:solidFill>
                <a:cs typeface="AL-Mohanad" pitchFamily="2" charset="-78"/>
              </a:rPr>
              <a:t>دور المعلومات والعمليات الذهنية في تكوين الاتجاهات</a:t>
            </a:r>
            <a:r>
              <a:rPr lang="ar-SA" altLang="ar-SA" b="1" dirty="0">
                <a:solidFill>
                  <a:srgbClr val="000000"/>
                </a:solidFill>
                <a:cs typeface="AL-Mohanad" pitchFamily="2" charset="-78"/>
              </a:rPr>
              <a:t>:</a:t>
            </a:r>
          </a:p>
          <a:p>
            <a:pPr marL="0" indent="0" algn="just">
              <a:lnSpc>
                <a:spcPct val="90000"/>
              </a:lnSpc>
              <a:buNone/>
            </a:pPr>
            <a:r>
              <a:rPr lang="ar-SA" altLang="ar-SA" dirty="0">
                <a:solidFill>
                  <a:srgbClr val="000000"/>
                </a:solidFill>
                <a:cs typeface="AL-Mohanad" pitchFamily="2" charset="-78"/>
              </a:rPr>
              <a:t>إن المعلومات التي نتلقاها في مواقف حياتنا اليومية، خاطئة كانت أو صحيحة، بمثابة المواد الأولية التي تتكون بناءً عليها اتجاهاتنا. والاتجاه الذي يتكون لدى متلقي المعلومات ليس مجرد صورة ذهنية لتلك المعلومات، حيث تخضع المعلومات للعمليات الذهنية المتعلقة بالتلقي والتفسير والتقييم، وتتأثر بما لدى الفرد من مخطوطات ذهنية ومفاهيم سابقة</a:t>
            </a:r>
            <a:r>
              <a:rPr lang="ar-SA" altLang="ar-SA" dirty="0" smtClean="0">
                <a:solidFill>
                  <a:srgbClr val="000000"/>
                </a:solidFill>
                <a:cs typeface="AL-Mohanad" pitchFamily="2" charset="-78"/>
              </a:rPr>
              <a:t>.</a:t>
            </a:r>
          </a:p>
          <a:p>
            <a:pPr marL="0" indent="0" algn="just">
              <a:lnSpc>
                <a:spcPct val="90000"/>
              </a:lnSpc>
              <a:buNone/>
            </a:pPr>
            <a:r>
              <a:rPr lang="ar-SA" altLang="ar-SA" dirty="0">
                <a:solidFill>
                  <a:srgbClr val="000000"/>
                </a:solidFill>
                <a:cs typeface="AL-Mohanad" pitchFamily="2" charset="-78"/>
              </a:rPr>
              <a:t>فأثر المعلومات على تكوين الاتجاهات يخضع لقوانين الانتباه والتخيل والتفيئة والذاكرة والإدراك. كما أن تأثير المعلومات محكوم بإدراك المتلقي لمصدرها (مصداقيته أو جاذبيته، مثلا).</a:t>
            </a:r>
          </a:p>
          <a:p>
            <a:pPr marL="0" indent="0" algn="just">
              <a:lnSpc>
                <a:spcPct val="90000"/>
              </a:lnSpc>
              <a:buNone/>
            </a:pPr>
            <a:endParaRPr lang="ar-SA" dirty="0"/>
          </a:p>
        </p:txBody>
      </p:sp>
      <p:sp>
        <p:nvSpPr>
          <p:cNvPr id="3" name="عنوان 2"/>
          <p:cNvSpPr>
            <a:spLocks noGrp="1"/>
          </p:cNvSpPr>
          <p:nvPr>
            <p:ph type="title"/>
          </p:nvPr>
        </p:nvSpPr>
        <p:spPr/>
        <p:txBody>
          <a:bodyPr/>
          <a:lstStyle/>
          <a:p>
            <a:r>
              <a:rPr lang="ar-SA" dirty="0" smtClean="0"/>
              <a:t>أسس تكون الاتجاهات</a:t>
            </a:r>
            <a:endParaRPr lang="ar-SA" dirty="0"/>
          </a:p>
        </p:txBody>
      </p:sp>
    </p:spTree>
    <p:extLst>
      <p:ext uri="{BB962C8B-B14F-4D97-AF65-F5344CB8AC3E}">
        <p14:creationId xmlns:p14="http://schemas.microsoft.com/office/powerpoint/2010/main" val="284445159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just">
              <a:buNone/>
            </a:pPr>
            <a:r>
              <a:rPr lang="ar-SA" altLang="ar-SA" dirty="0" smtClean="0">
                <a:solidFill>
                  <a:srgbClr val="000000"/>
                </a:solidFill>
                <a:cs typeface="AL-Mohanad" pitchFamily="2" charset="-78"/>
              </a:rPr>
              <a:t>لا </a:t>
            </a:r>
            <a:r>
              <a:rPr lang="ar-SA" altLang="ar-SA" dirty="0">
                <a:solidFill>
                  <a:srgbClr val="000000"/>
                </a:solidFill>
                <a:cs typeface="AL-Mohanad" pitchFamily="2" charset="-78"/>
              </a:rPr>
              <a:t>يولد الفرد ومعه اتجاهات معينة. فالاتجاهات مكتسبة (متعلمة) من خلال الخبرة المباشرة أو غير المباشرة.</a:t>
            </a:r>
          </a:p>
          <a:p>
            <a:pPr marL="0" indent="0" algn="just">
              <a:lnSpc>
                <a:spcPct val="90000"/>
              </a:lnSpc>
              <a:buClr>
                <a:srgbClr val="800000"/>
              </a:buClr>
              <a:buFont typeface="Wingdings" pitchFamily="2" charset="2"/>
              <a:buAutoNum type="arabicPeriod"/>
            </a:pPr>
            <a:r>
              <a:rPr lang="ar-SA" altLang="ar-SA" b="1" dirty="0" smtClean="0">
                <a:solidFill>
                  <a:srgbClr val="000000"/>
                </a:solidFill>
                <a:cs typeface="AL-Mohanad" pitchFamily="2" charset="-78"/>
              </a:rPr>
              <a:t>- التشريط الكلاسيكي</a:t>
            </a:r>
            <a:endParaRPr lang="ar-SA" altLang="ar-SA" b="1" dirty="0">
              <a:solidFill>
                <a:srgbClr val="000000"/>
              </a:solidFill>
              <a:cs typeface="AL-Mohanad" pitchFamily="2" charset="-78"/>
            </a:endParaRPr>
          </a:p>
          <a:p>
            <a:pPr marL="0" indent="0" algn="just">
              <a:lnSpc>
                <a:spcPct val="90000"/>
              </a:lnSpc>
              <a:buNone/>
            </a:pPr>
            <a:r>
              <a:rPr lang="ar-SA" altLang="ar-SA" dirty="0">
                <a:solidFill>
                  <a:srgbClr val="000000"/>
                </a:solidFill>
                <a:cs typeface="AL-Mohanad" pitchFamily="2" charset="-78"/>
              </a:rPr>
              <a:t>ينتج عن اقتران مثير محايد (شرطي) [كلمة-صوت-صورة] مع مثير طبيعي (غير شرطي) [صدمة كهربية-طعام] مما يؤدي إلى اكتساب المثير المحايد خاصية استدعاء الاستجابة الخاصة بالمثير الطبيعي. ولا تقتصر عملية التعلم على المثير الأصلي بل تتعداه إلى كل ما يشبهه (في المعنى أو الشكل، مثلا).</a:t>
            </a:r>
          </a:p>
          <a:p>
            <a:pPr marL="0" indent="0" algn="just">
              <a:lnSpc>
                <a:spcPct val="90000"/>
              </a:lnSpc>
              <a:buNone/>
            </a:pPr>
            <a:r>
              <a:rPr lang="ar-SA" altLang="ar-SA" dirty="0">
                <a:solidFill>
                  <a:srgbClr val="000000"/>
                </a:solidFill>
                <a:cs typeface="AL-Mohanad" pitchFamily="2" charset="-78"/>
              </a:rPr>
              <a:t>فعلى سبيل المثال اقتران مبنى المدرسة بخبرات سلبية يؤدي إلى استثارة مبنى المدرسة عند رؤيته للانفعالات التي من عادة المثير العقابي، مثلا، استثارتها.</a:t>
            </a:r>
          </a:p>
          <a:p>
            <a:pPr marL="0" indent="0" algn="just">
              <a:lnSpc>
                <a:spcPct val="90000"/>
              </a:lnSpc>
              <a:buNone/>
            </a:pPr>
            <a:r>
              <a:rPr lang="ar-SA" altLang="ar-SA" dirty="0">
                <a:solidFill>
                  <a:srgbClr val="000000"/>
                </a:solidFill>
                <a:cs typeface="AL-Mohanad" pitchFamily="2" charset="-78"/>
              </a:rPr>
              <a:t>وقد يحدث التشريط دون مستوى الوعي(انظر/ي ص 8-249). وتدل هذه النتائج أن الاتجاه يمكن أن يتكون في غياب أي معالجة واعية للمعلومات الاجتماعية.</a:t>
            </a:r>
          </a:p>
          <a:p>
            <a:endParaRPr lang="ar-SA" dirty="0"/>
          </a:p>
        </p:txBody>
      </p:sp>
      <p:sp>
        <p:nvSpPr>
          <p:cNvPr id="3" name="عنوان 2"/>
          <p:cNvSpPr>
            <a:spLocks noGrp="1"/>
          </p:cNvSpPr>
          <p:nvPr>
            <p:ph type="title"/>
          </p:nvPr>
        </p:nvSpPr>
        <p:spPr/>
        <p:txBody>
          <a:bodyPr/>
          <a:lstStyle/>
          <a:p>
            <a:r>
              <a:rPr lang="ar-SA" altLang="ar-SA" b="1" dirty="0" smtClean="0">
                <a:solidFill>
                  <a:schemeClr val="tx1"/>
                </a:solidFill>
                <a:cs typeface="AL-Mohanad" pitchFamily="2" charset="-78"/>
              </a:rPr>
              <a:t/>
            </a:r>
            <a:br>
              <a:rPr lang="ar-SA" altLang="ar-SA" b="1" dirty="0" smtClean="0">
                <a:solidFill>
                  <a:schemeClr val="tx1"/>
                </a:solidFill>
                <a:cs typeface="AL-Mohanad" pitchFamily="2" charset="-78"/>
              </a:rPr>
            </a:br>
            <a:r>
              <a:rPr lang="ar-SA" altLang="ar-SA" b="1" dirty="0" smtClean="0">
                <a:solidFill>
                  <a:schemeClr val="tx1"/>
                </a:solidFill>
                <a:cs typeface="AL-Mohanad" pitchFamily="2" charset="-78"/>
              </a:rPr>
              <a:t>عمليات </a:t>
            </a:r>
            <a:r>
              <a:rPr lang="ar-SA" altLang="ar-SA" b="1" dirty="0">
                <a:solidFill>
                  <a:schemeClr val="tx1"/>
                </a:solidFill>
                <a:cs typeface="AL-Mohanad" pitchFamily="2" charset="-78"/>
              </a:rPr>
              <a:t>التعلم و تكون </a:t>
            </a:r>
            <a:r>
              <a:rPr lang="ar-SA" altLang="ar-SA" b="1" dirty="0" smtClean="0">
                <a:solidFill>
                  <a:schemeClr val="tx1"/>
                </a:solidFill>
                <a:cs typeface="AL-Mohanad" pitchFamily="2" charset="-78"/>
              </a:rPr>
              <a:t>الاتجاهات</a:t>
            </a:r>
            <a:r>
              <a:rPr lang="ar-SA" altLang="ar-SA" b="1" dirty="0">
                <a:solidFill>
                  <a:srgbClr val="000000"/>
                </a:solidFill>
                <a:cs typeface="AL-Mohanad" pitchFamily="2" charset="-78"/>
              </a:rPr>
              <a:t/>
            </a:r>
            <a:br>
              <a:rPr lang="ar-SA" altLang="ar-SA" b="1" dirty="0">
                <a:solidFill>
                  <a:srgbClr val="000000"/>
                </a:solidFill>
                <a:cs typeface="AL-Mohanad" pitchFamily="2" charset="-78"/>
              </a:rPr>
            </a:br>
            <a:endParaRPr lang="ar-SA" dirty="0"/>
          </a:p>
        </p:txBody>
      </p:sp>
    </p:spTree>
    <p:extLst>
      <p:ext uri="{BB962C8B-B14F-4D97-AF65-F5344CB8AC3E}">
        <p14:creationId xmlns:p14="http://schemas.microsoft.com/office/powerpoint/2010/main" val="20522565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just">
              <a:lnSpc>
                <a:spcPct val="80000"/>
              </a:lnSpc>
              <a:buClr>
                <a:srgbClr val="800000"/>
              </a:buClr>
              <a:buFont typeface="Wingdings" pitchFamily="2" charset="2"/>
              <a:buChar char="×"/>
            </a:pPr>
            <a:endParaRPr lang="ar-SA" altLang="ar-SA" b="1" dirty="0">
              <a:solidFill>
                <a:srgbClr val="000000"/>
              </a:solidFill>
              <a:cs typeface="AL-Mohanad" pitchFamily="2" charset="-78"/>
            </a:endParaRPr>
          </a:p>
          <a:p>
            <a:pPr marL="0" indent="0" algn="just">
              <a:lnSpc>
                <a:spcPct val="80000"/>
              </a:lnSpc>
              <a:buClr>
                <a:srgbClr val="800000"/>
              </a:buClr>
              <a:buFont typeface="Wingdings" pitchFamily="2" charset="2"/>
              <a:buAutoNum type="arabicPeriod" startAt="2"/>
            </a:pPr>
            <a:r>
              <a:rPr lang="ar-SA" altLang="ar-SA" b="1" dirty="0">
                <a:solidFill>
                  <a:srgbClr val="3333CC"/>
                </a:solidFill>
                <a:cs typeface="AL-Mohanad" pitchFamily="2" charset="-78"/>
              </a:rPr>
              <a:t>التشريط الإجرائي</a:t>
            </a:r>
            <a:r>
              <a:rPr lang="ar-SA" altLang="ar-SA" b="1" dirty="0">
                <a:solidFill>
                  <a:srgbClr val="000000"/>
                </a:solidFill>
                <a:cs typeface="AL-Mohanad" pitchFamily="2" charset="-78"/>
              </a:rPr>
              <a:t>:</a:t>
            </a:r>
          </a:p>
          <a:p>
            <a:pPr marL="0" indent="0" algn="just">
              <a:lnSpc>
                <a:spcPct val="80000"/>
              </a:lnSpc>
              <a:spcBef>
                <a:spcPct val="0"/>
              </a:spcBef>
              <a:buClrTx/>
              <a:buNone/>
            </a:pPr>
            <a:r>
              <a:rPr lang="ar-SA" altLang="ar-SA" dirty="0">
                <a:solidFill>
                  <a:srgbClr val="000000"/>
                </a:solidFill>
                <a:cs typeface="AL-Mohanad" pitchFamily="2" charset="-78"/>
              </a:rPr>
              <a:t>عندما يعبر الفرد بصورة تلقائية عن اتجاه معين ثم يتبع ذلك معزز إيجابي (أو سلبي) لفظي، مثلا، فسيؤدي المثير المعزز إلى زيادة (نقص) تكرار تعبير الفرد عن ذلك الاتجاه، أو إلى تشكيل اتجاه نحو مثير عرضي.</a:t>
            </a:r>
          </a:p>
          <a:p>
            <a:pPr marL="0" indent="0" algn="just">
              <a:lnSpc>
                <a:spcPct val="80000"/>
              </a:lnSpc>
              <a:buClr>
                <a:srgbClr val="800000"/>
              </a:buClr>
              <a:buFont typeface="Wingdings" pitchFamily="2" charset="2"/>
              <a:buAutoNum type="arabicPeriod" startAt="3"/>
            </a:pPr>
            <a:r>
              <a:rPr lang="ar-SA" altLang="ar-SA" b="1" dirty="0">
                <a:solidFill>
                  <a:srgbClr val="3333CC"/>
                </a:solidFill>
                <a:cs typeface="AL-Mohanad" pitchFamily="2" charset="-78"/>
              </a:rPr>
              <a:t>الاحتذاء</a:t>
            </a:r>
            <a:r>
              <a:rPr lang="ar-SA" altLang="ar-SA" b="1" dirty="0">
                <a:solidFill>
                  <a:srgbClr val="000000"/>
                </a:solidFill>
                <a:cs typeface="AL-Mohanad" pitchFamily="2" charset="-78"/>
              </a:rPr>
              <a:t>:</a:t>
            </a:r>
          </a:p>
          <a:p>
            <a:pPr marL="0" indent="0" algn="just">
              <a:lnSpc>
                <a:spcPct val="80000"/>
              </a:lnSpc>
              <a:spcBef>
                <a:spcPct val="0"/>
              </a:spcBef>
              <a:buClrTx/>
              <a:buNone/>
            </a:pPr>
            <a:r>
              <a:rPr lang="ar-SA" altLang="ar-SA" dirty="0">
                <a:solidFill>
                  <a:srgbClr val="000000"/>
                </a:solidFill>
                <a:cs typeface="AL-Mohanad" pitchFamily="2" charset="-78"/>
              </a:rPr>
              <a:t>تُكتسب الاتجاهات لا عن طريق الخبرة المباشرة فقط (تعلم شرطي كلاسيكي أو إجرائي)، وإنما عن طريق ملاحظة سلوك الآخرين، ونتائجه عليهم، وهو ما يسمى بالاحتذاء.</a:t>
            </a:r>
          </a:p>
          <a:p>
            <a:pPr marL="0" indent="0" algn="just">
              <a:lnSpc>
                <a:spcPct val="80000"/>
              </a:lnSpc>
              <a:spcBef>
                <a:spcPct val="0"/>
              </a:spcBef>
              <a:buClrTx/>
              <a:buNone/>
            </a:pPr>
            <a:r>
              <a:rPr lang="ar-SA" altLang="ar-SA" dirty="0">
                <a:solidFill>
                  <a:srgbClr val="000000"/>
                </a:solidFill>
                <a:cs typeface="AL-Mohanad" pitchFamily="2" charset="-78"/>
              </a:rPr>
              <a:t>ويحدث الاحتذاء عندما يتخذ الفرد شخصا آخر نموذجا يتماهى معه. وهو يحدث لنوعين من الأسباب: النتائج الملاحظة لسلوك النموذج على النموذج نفسه، وأفكار الفرد المتعلم ومشاعره نحو النموذج.</a:t>
            </a:r>
          </a:p>
          <a:p>
            <a:endParaRPr lang="ar-SA" dirty="0"/>
          </a:p>
        </p:txBody>
      </p:sp>
      <p:sp>
        <p:nvSpPr>
          <p:cNvPr id="3" name="عنوان 2"/>
          <p:cNvSpPr>
            <a:spLocks noGrp="1"/>
          </p:cNvSpPr>
          <p:nvPr>
            <p:ph type="title"/>
          </p:nvPr>
        </p:nvSpPr>
        <p:spPr/>
        <p:txBody>
          <a:bodyPr/>
          <a:lstStyle/>
          <a:p>
            <a:r>
              <a:rPr lang="ar-SA" dirty="0" smtClean="0"/>
              <a:t>عمليات تعلم وتكون الاتجاهات</a:t>
            </a:r>
            <a:endParaRPr lang="ar-SA" dirty="0"/>
          </a:p>
        </p:txBody>
      </p:sp>
    </p:spTree>
    <p:extLst>
      <p:ext uri="{BB962C8B-B14F-4D97-AF65-F5344CB8AC3E}">
        <p14:creationId xmlns:p14="http://schemas.microsoft.com/office/powerpoint/2010/main" val="254200160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just">
              <a:buClr>
                <a:srgbClr val="800000"/>
              </a:buClr>
              <a:buNone/>
            </a:pPr>
            <a:endParaRPr lang="ar-SA" altLang="ar-SA" sz="2800" b="1" dirty="0">
              <a:solidFill>
                <a:srgbClr val="000000"/>
              </a:solidFill>
              <a:cs typeface="AL-Mohanad" pitchFamily="2" charset="-78"/>
            </a:endParaRPr>
          </a:p>
          <a:p>
            <a:pPr marL="0" indent="0" algn="just">
              <a:spcBef>
                <a:spcPct val="0"/>
              </a:spcBef>
              <a:buClrTx/>
              <a:buNone/>
            </a:pPr>
            <a:r>
              <a:rPr lang="ar-SA" altLang="ar-SA" dirty="0">
                <a:solidFill>
                  <a:srgbClr val="000000"/>
                </a:solidFill>
                <a:cs typeface="AL-Mohanad" pitchFamily="2" charset="-78"/>
              </a:rPr>
              <a:t>يمكن أن تتكون اتجاهات الفرد أيضا من خلال ملاحظته لسلوكه هو نفسه، (نظرية إدراك الذات ونظرية التنافر الذهني).</a:t>
            </a:r>
          </a:p>
          <a:p>
            <a:pPr marL="0" indent="0" algn="just">
              <a:spcBef>
                <a:spcPct val="0"/>
              </a:spcBef>
              <a:buClrTx/>
              <a:buNone/>
            </a:pPr>
            <a:r>
              <a:rPr lang="ar-SA" dirty="0" smtClean="0">
                <a:solidFill>
                  <a:srgbClr val="000000"/>
                </a:solidFill>
                <a:cs typeface="AL-Mohanad" pitchFamily="2" charset="-78"/>
              </a:rPr>
              <a:t>فقد يقوم الأطفال بأفعال كثيرة دون  اختيارهم, ولكن مجرد قيامهم بهذه الأفعال قد يؤدي إلى تكوين اتجاهات تتناسب  معها,, </a:t>
            </a:r>
          </a:p>
          <a:p>
            <a:pPr marL="0" indent="0" algn="just">
              <a:spcBef>
                <a:spcPct val="0"/>
              </a:spcBef>
              <a:buClrTx/>
              <a:buNone/>
            </a:pPr>
            <a:r>
              <a:rPr lang="ar-SA" altLang="ar-SA" dirty="0">
                <a:solidFill>
                  <a:srgbClr val="000000"/>
                </a:solidFill>
                <a:cs typeface="AL-Mohanad" pitchFamily="2" charset="-78"/>
              </a:rPr>
              <a:t>وفي نفس السياق بينت الدراسات أن تقييم الفرد لأي هدف يكون أعلى إذا بذل جهدا أعلى في تحصيله مما إذا كان الجهد المبذول أقل (نظرية تبرير </a:t>
            </a:r>
            <a:r>
              <a:rPr lang="ar-SA" altLang="ar-SA" dirty="0" smtClean="0">
                <a:solidFill>
                  <a:srgbClr val="000000"/>
                </a:solidFill>
                <a:cs typeface="AL-Mohanad" pitchFamily="2" charset="-78"/>
              </a:rPr>
              <a:t>الجهد)</a:t>
            </a:r>
            <a:endParaRPr lang="ar-SA" altLang="ar-SA" dirty="0">
              <a:solidFill>
                <a:srgbClr val="000000"/>
              </a:solidFill>
              <a:cs typeface="AL-Mohanad" pitchFamily="2" charset="-78"/>
            </a:endParaRPr>
          </a:p>
          <a:p>
            <a:pPr marL="0" indent="0" algn="just">
              <a:spcBef>
                <a:spcPct val="0"/>
              </a:spcBef>
              <a:buClrTx/>
              <a:buNone/>
            </a:pPr>
            <a:endParaRPr lang="ar-SA" dirty="0"/>
          </a:p>
        </p:txBody>
      </p:sp>
      <p:sp>
        <p:nvSpPr>
          <p:cNvPr id="3" name="عنوان 2"/>
          <p:cNvSpPr>
            <a:spLocks noGrp="1"/>
          </p:cNvSpPr>
          <p:nvPr>
            <p:ph type="title"/>
          </p:nvPr>
        </p:nvSpPr>
        <p:spPr/>
        <p:txBody>
          <a:bodyPr/>
          <a:lstStyle/>
          <a:p>
            <a:r>
              <a:rPr lang="ar-SA" dirty="0" smtClean="0"/>
              <a:t>سلوك الفرد وتكون الاتجاهات</a:t>
            </a:r>
            <a:endParaRPr lang="ar-SA" dirty="0"/>
          </a:p>
        </p:txBody>
      </p:sp>
    </p:spTree>
    <p:extLst>
      <p:ext uri="{BB962C8B-B14F-4D97-AF65-F5344CB8AC3E}">
        <p14:creationId xmlns:p14="http://schemas.microsoft.com/office/powerpoint/2010/main" val="19385087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blipFill>
            <a:blip r:embed="rId2"/>
            <a:tile tx="0" ty="0" sx="100000" sy="100000" flip="none" algn="tl"/>
          </a:blipFill>
        </p:spPr>
        <p:txBody>
          <a:bodyPr/>
          <a:lstStyle/>
          <a:p>
            <a:r>
              <a:rPr lang="ar-SA" dirty="0" smtClean="0">
                <a:latin typeface="Arial" panose="020B0604020202020204" pitchFamily="34" charset="0"/>
                <a:cs typeface="Arial" panose="020B0604020202020204" pitchFamily="34" charset="0"/>
              </a:rPr>
              <a:t>أهمية الاتجاه  وتعريفه</a:t>
            </a:r>
          </a:p>
          <a:p>
            <a:endParaRPr lang="ar-SA" dirty="0" smtClean="0">
              <a:latin typeface="Arial" panose="020B0604020202020204" pitchFamily="34" charset="0"/>
              <a:cs typeface="Arial" panose="020B0604020202020204" pitchFamily="34" charset="0"/>
            </a:endParaRPr>
          </a:p>
          <a:p>
            <a:r>
              <a:rPr lang="ar-SA" dirty="0" smtClean="0">
                <a:latin typeface="Arial" panose="020B0604020202020204" pitchFamily="34" charset="0"/>
                <a:cs typeface="Arial" panose="020B0604020202020204" pitchFamily="34" charset="0"/>
              </a:rPr>
              <a:t>طبيعة الاتجاه: بنيته, ووظائفه, وتكونه</a:t>
            </a:r>
          </a:p>
          <a:p>
            <a:endParaRPr lang="ar-SA" dirty="0" smtClean="0">
              <a:latin typeface="Arial" panose="020B0604020202020204" pitchFamily="34" charset="0"/>
              <a:cs typeface="Arial" panose="020B0604020202020204" pitchFamily="34" charset="0"/>
            </a:endParaRPr>
          </a:p>
          <a:p>
            <a:r>
              <a:rPr lang="ar-SA" dirty="0" smtClean="0">
                <a:latin typeface="Arial" panose="020B0604020202020204" pitchFamily="34" charset="0"/>
                <a:cs typeface="Arial" panose="020B0604020202020204" pitchFamily="34" charset="0"/>
              </a:rPr>
              <a:t>طرائق قياس الاتجاه</a:t>
            </a:r>
          </a:p>
          <a:p>
            <a:endParaRPr lang="ar-SA" dirty="0" smtClean="0">
              <a:latin typeface="Arial" panose="020B0604020202020204" pitchFamily="34" charset="0"/>
              <a:cs typeface="Arial" panose="020B0604020202020204" pitchFamily="34" charset="0"/>
            </a:endParaRPr>
          </a:p>
          <a:p>
            <a:r>
              <a:rPr lang="ar-SA" dirty="0" smtClean="0">
                <a:latin typeface="Arial" panose="020B0604020202020204" pitchFamily="34" charset="0"/>
                <a:cs typeface="Arial" panose="020B0604020202020204" pitchFamily="34" charset="0"/>
              </a:rPr>
              <a:t>علاقة الاتجاهات بالسلوك </a:t>
            </a:r>
            <a:endParaRPr lang="ar-SA" dirty="0">
              <a:latin typeface="Arial" panose="020B0604020202020204" pitchFamily="34" charset="0"/>
              <a:cs typeface="Arial" panose="020B0604020202020204" pitchFamily="34" charset="0"/>
            </a:endParaRPr>
          </a:p>
        </p:txBody>
      </p:sp>
      <p:sp>
        <p:nvSpPr>
          <p:cNvPr id="3" name="عنوان 2"/>
          <p:cNvSpPr>
            <a:spLocks noGrp="1"/>
          </p:cNvSpPr>
          <p:nvPr>
            <p:ph type="title"/>
          </p:nvPr>
        </p:nvSpPr>
        <p:spPr/>
        <p:txBody>
          <a:bodyPr/>
          <a:lstStyle/>
          <a:p>
            <a:r>
              <a:rPr lang="ar-SA" dirty="0" smtClean="0"/>
              <a:t>قضايا المناقشة</a:t>
            </a:r>
            <a:endParaRPr lang="ar-SA" dirty="0"/>
          </a:p>
        </p:txBody>
      </p:sp>
    </p:spTree>
    <p:extLst>
      <p:ext uri="{BB962C8B-B14F-4D97-AF65-F5344CB8AC3E}">
        <p14:creationId xmlns:p14="http://schemas.microsoft.com/office/powerpoint/2010/main" val="19150400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lgn="just">
              <a:lnSpc>
                <a:spcPct val="80000"/>
              </a:lnSpc>
              <a:spcBef>
                <a:spcPct val="0"/>
              </a:spcBef>
              <a:buClrTx/>
              <a:buNone/>
            </a:pPr>
            <a:r>
              <a:rPr lang="ar-SA" altLang="ar-SA" dirty="0">
                <a:solidFill>
                  <a:srgbClr val="000000"/>
                </a:solidFill>
                <a:cs typeface="AL-Mohanad" pitchFamily="2" charset="-78"/>
              </a:rPr>
              <a:t>هناك عدة طرق لقياس الاتجاهات أشهرها طريقة </a:t>
            </a:r>
            <a:r>
              <a:rPr lang="ar-SA" altLang="ar-SA" dirty="0" err="1">
                <a:solidFill>
                  <a:srgbClr val="000000"/>
                </a:solidFill>
                <a:cs typeface="AL-Mohanad" pitchFamily="2" charset="-78"/>
              </a:rPr>
              <a:t>ليكرت</a:t>
            </a:r>
            <a:r>
              <a:rPr lang="ar-SA" altLang="ar-SA" dirty="0">
                <a:solidFill>
                  <a:srgbClr val="000000"/>
                </a:solidFill>
                <a:cs typeface="AL-Mohanad" pitchFamily="2" charset="-78"/>
              </a:rPr>
              <a:t> وطريقة تمايز </a:t>
            </a:r>
            <a:r>
              <a:rPr lang="ar-SA" altLang="ar-SA" dirty="0" smtClean="0">
                <a:solidFill>
                  <a:srgbClr val="000000"/>
                </a:solidFill>
                <a:cs typeface="AL-Mohanad" pitchFamily="2" charset="-78"/>
              </a:rPr>
              <a:t>المعاني.</a:t>
            </a:r>
            <a:endParaRPr lang="ar-SA" altLang="ar-SA" dirty="0">
              <a:solidFill>
                <a:srgbClr val="000000"/>
              </a:solidFill>
              <a:cs typeface="AL-Mohanad" pitchFamily="2" charset="-78"/>
            </a:endParaRPr>
          </a:p>
          <a:p>
            <a:pPr marL="0" indent="0" algn="just">
              <a:lnSpc>
                <a:spcPct val="80000"/>
              </a:lnSpc>
              <a:spcBef>
                <a:spcPct val="0"/>
              </a:spcBef>
              <a:buClrTx/>
              <a:buNone/>
            </a:pPr>
            <a:r>
              <a:rPr lang="ar-SA" altLang="ar-SA" dirty="0">
                <a:solidFill>
                  <a:srgbClr val="000000"/>
                </a:solidFill>
                <a:cs typeface="AL-Mohanad" pitchFamily="2" charset="-78"/>
              </a:rPr>
              <a:t>ولا يمكن قبول نتائج القياس إلا إذا كانت درجات صدق المقياس وثباته مقبولة أو مرتفعة. و</a:t>
            </a:r>
            <a:r>
              <a:rPr lang="ar-SA" altLang="ar-SA" dirty="0">
                <a:solidFill>
                  <a:srgbClr val="800000"/>
                </a:solidFill>
                <a:cs typeface="AL-Mohanad" pitchFamily="2" charset="-78"/>
              </a:rPr>
              <a:t>الصدق</a:t>
            </a:r>
            <a:r>
              <a:rPr lang="ar-SA" altLang="ar-SA" dirty="0">
                <a:solidFill>
                  <a:srgbClr val="000000"/>
                </a:solidFill>
                <a:cs typeface="AL-Mohanad" pitchFamily="2" charset="-78"/>
              </a:rPr>
              <a:t> أن يقيس المقياس ما خصص له أو ما يزعم صاحب المقياس أنه يقيسه. و</a:t>
            </a:r>
            <a:r>
              <a:rPr lang="ar-SA" altLang="ar-SA" dirty="0">
                <a:solidFill>
                  <a:srgbClr val="800000"/>
                </a:solidFill>
                <a:cs typeface="AL-Mohanad" pitchFamily="2" charset="-78"/>
              </a:rPr>
              <a:t>الثبات</a:t>
            </a:r>
            <a:r>
              <a:rPr lang="ar-SA" altLang="ar-SA" dirty="0">
                <a:solidFill>
                  <a:srgbClr val="000000"/>
                </a:solidFill>
                <a:cs typeface="AL-Mohanad" pitchFamily="2" charset="-78"/>
              </a:rPr>
              <a:t> هو أن يعطينا المقياس قراءات متشابهة إلى حد كبير إذا طُبق في فترات زمنية متفاوتة. والصدق ألزم من الثبات حيث أن المقياس الصادق بالضرورة ثابت والعكس ليس صحيحا. وتشير </a:t>
            </a:r>
            <a:r>
              <a:rPr lang="ar-SA" altLang="ar-SA" dirty="0">
                <a:solidFill>
                  <a:srgbClr val="800000"/>
                </a:solidFill>
                <a:cs typeface="AL-Mohanad" pitchFamily="2" charset="-78"/>
              </a:rPr>
              <a:t>الموضوعية</a:t>
            </a:r>
            <a:r>
              <a:rPr lang="ar-SA" altLang="ar-SA" dirty="0">
                <a:solidFill>
                  <a:srgbClr val="000000"/>
                </a:solidFill>
                <a:cs typeface="AL-Mohanad" pitchFamily="2" charset="-78"/>
              </a:rPr>
              <a:t> إلى تحرر المقياس من ذاتية المصحح حيث يحصل المفحوص على نفس الدرجة بغض النظر عن القائم بالتصحيح. هذه الخصائص الثلاث لها الأولوية عند تقييم المقاييس. وهناك خصائص تأتي في المرتبة الثانية في تقييم المقياس منها الاقتصاد في الوقت والجهد والمال والمفاهيم.</a:t>
            </a:r>
          </a:p>
          <a:p>
            <a:pPr marL="0" indent="0" algn="just">
              <a:lnSpc>
                <a:spcPct val="80000"/>
              </a:lnSpc>
              <a:spcBef>
                <a:spcPct val="0"/>
              </a:spcBef>
              <a:buClrTx/>
              <a:buNone/>
            </a:pPr>
            <a:r>
              <a:rPr lang="ar-SA" altLang="ar-SA" dirty="0">
                <a:solidFill>
                  <a:srgbClr val="000000"/>
                </a:solidFill>
                <a:cs typeface="AL-Mohanad" pitchFamily="2" charset="-78"/>
              </a:rPr>
              <a:t>ولكي يكون مقياس اتجاه صادقا فيجب أن يشتمل على بنود تبرز خاصية تقييم موضوع الاتجاه (سلبي أو إيجابي) في أفكار ومشاعر وسلوكيات المفحوصين.</a:t>
            </a:r>
          </a:p>
          <a:p>
            <a:endParaRPr lang="ar-SA" dirty="0"/>
          </a:p>
        </p:txBody>
      </p:sp>
      <p:sp>
        <p:nvSpPr>
          <p:cNvPr id="3" name="عنوان 2"/>
          <p:cNvSpPr>
            <a:spLocks noGrp="1"/>
          </p:cNvSpPr>
          <p:nvPr>
            <p:ph type="title"/>
          </p:nvPr>
        </p:nvSpPr>
        <p:spPr/>
        <p:txBody>
          <a:bodyPr/>
          <a:lstStyle/>
          <a:p>
            <a:r>
              <a:rPr lang="ar-SA" dirty="0" smtClean="0"/>
              <a:t>طرائق قياس الاتجاهات وأهميته</a:t>
            </a:r>
            <a:endParaRPr lang="ar-SA" dirty="0"/>
          </a:p>
        </p:txBody>
      </p:sp>
    </p:spTree>
    <p:extLst>
      <p:ext uri="{BB962C8B-B14F-4D97-AF65-F5344CB8AC3E}">
        <p14:creationId xmlns:p14="http://schemas.microsoft.com/office/powerpoint/2010/main" val="143120009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r>
              <a:rPr lang="ar-SA" dirty="0" smtClean="0"/>
              <a:t>1- مقياس المسافة الاجتماعية: يمكن من تحديد اتجاهات الفرد كمياً لقياس درجة قرب العلاقة التي يقبل بنشوئها بينه وبين عضو  من أعضاء جماعات المختلفة .</a:t>
            </a:r>
          </a:p>
          <a:p>
            <a:r>
              <a:rPr lang="ar-SA" dirty="0" smtClean="0"/>
              <a:t>قبول الفرد بالزواج من أحد أعضاء جماعة معينة قد يعكس درجة اتجاه أكثير إيجابية من قبوله كصديق فقط. والأخير قد يعكس درجة أكثر إيجابية من قبول الفرد للعيش معه في حي واحد.</a:t>
            </a:r>
          </a:p>
          <a:p>
            <a:r>
              <a:rPr lang="ar-SA" dirty="0" smtClean="0"/>
              <a:t>2- مقياس </a:t>
            </a:r>
            <a:r>
              <a:rPr lang="ar-SA" dirty="0" err="1" smtClean="0"/>
              <a:t>غوتمان</a:t>
            </a:r>
            <a:r>
              <a:rPr lang="ar-SA" dirty="0" smtClean="0"/>
              <a:t>:  يقوم على إن أي بعد نفسي يمكن قياسه بعدد من العبارات التي تمثل بعداً واحداً وإذا رتبت حسب درجة صعوبتها  بالنسبة للمهارات والقدرات , وهذا يعني إيجاد عدد من العبارات يمكن ترتيبها على بعد واحد من الصعوبة القبول, حيث يتضمن في إحدى نهايتها العبارة التي يسهل على غالبية الأفراد قبولها, وفي النهاية الأخرى العبارة التي لا يقبلها إلا عدد محدود جداً من الأفراد.</a:t>
            </a:r>
            <a:endParaRPr lang="ar-SA" dirty="0"/>
          </a:p>
        </p:txBody>
      </p:sp>
      <p:sp>
        <p:nvSpPr>
          <p:cNvPr id="3" name="عنوان 2"/>
          <p:cNvSpPr>
            <a:spLocks noGrp="1"/>
          </p:cNvSpPr>
          <p:nvPr>
            <p:ph type="title"/>
          </p:nvPr>
        </p:nvSpPr>
        <p:spPr/>
        <p:txBody>
          <a:bodyPr/>
          <a:lstStyle/>
          <a:p>
            <a:r>
              <a:rPr lang="ar-SA" dirty="0" smtClean="0"/>
              <a:t>أشهر طرائق قياس الاتجاهات</a:t>
            </a:r>
            <a:endParaRPr lang="ar-SA" dirty="0"/>
          </a:p>
        </p:txBody>
      </p:sp>
    </p:spTree>
    <p:extLst>
      <p:ext uri="{BB962C8B-B14F-4D97-AF65-F5344CB8AC3E}">
        <p14:creationId xmlns:p14="http://schemas.microsoft.com/office/powerpoint/2010/main" val="28211728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smtClean="0"/>
              <a:t>3- طريقة المسافات المتساوية (</a:t>
            </a:r>
            <a:r>
              <a:rPr lang="ar-SA" dirty="0" err="1" smtClean="0"/>
              <a:t>ثيرستون</a:t>
            </a:r>
            <a:r>
              <a:rPr lang="ar-SA" dirty="0" smtClean="0"/>
              <a:t>): عمل على بناء مقياس تتساوى فيه الفروق بين الدرجات المختلفة من التقييم السلبي والتقييم الإيجابي</a:t>
            </a:r>
          </a:p>
          <a:p>
            <a:r>
              <a:rPr lang="ar-SA" dirty="0" smtClean="0"/>
              <a:t>4- طريقة </a:t>
            </a:r>
            <a:r>
              <a:rPr lang="ar-SA" dirty="0" err="1" smtClean="0"/>
              <a:t>ليكرت</a:t>
            </a:r>
            <a:r>
              <a:rPr lang="ar-SA" dirty="0" smtClean="0"/>
              <a:t> لقياس الاتجاه: من أشهر </a:t>
            </a:r>
            <a:r>
              <a:rPr lang="ar-SA" smtClean="0"/>
              <a:t>المقاييس يستجيب </a:t>
            </a:r>
            <a:r>
              <a:rPr lang="ar-SA" dirty="0" smtClean="0"/>
              <a:t>المفحوص لكل عبارة على حدة مبيناً درجة موافقته أو رفضه لها على مقياس متدرج. بين أوافق تماما- أوافق- غير متأكد0 لا أوافق- لا أوافق وطلاقاً</a:t>
            </a:r>
          </a:p>
          <a:p>
            <a:endParaRPr lang="ar-SA" dirty="0"/>
          </a:p>
        </p:txBody>
      </p:sp>
      <p:sp>
        <p:nvSpPr>
          <p:cNvPr id="3" name="عنوان 2"/>
          <p:cNvSpPr>
            <a:spLocks noGrp="1"/>
          </p:cNvSpPr>
          <p:nvPr>
            <p:ph type="title"/>
          </p:nvPr>
        </p:nvSpPr>
        <p:spPr/>
        <p:txBody>
          <a:bodyPr/>
          <a:lstStyle/>
          <a:p>
            <a:r>
              <a:rPr lang="ar-SA" dirty="0" smtClean="0"/>
              <a:t>قياس الاتجاهات</a:t>
            </a:r>
            <a:endParaRPr lang="ar-SA" dirty="0"/>
          </a:p>
        </p:txBody>
      </p:sp>
    </p:spTree>
    <p:extLst>
      <p:ext uri="{BB962C8B-B14F-4D97-AF65-F5344CB8AC3E}">
        <p14:creationId xmlns:p14="http://schemas.microsoft.com/office/powerpoint/2010/main" val="25737539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2708920"/>
            <a:ext cx="2590499" cy="3878263"/>
          </a:xfrm>
        </p:spPr>
      </p:pic>
      <p:sp>
        <p:nvSpPr>
          <p:cNvPr id="3" name="عنوان 2"/>
          <p:cNvSpPr>
            <a:spLocks noGrp="1"/>
          </p:cNvSpPr>
          <p:nvPr>
            <p:ph type="title"/>
          </p:nvPr>
        </p:nvSpPr>
        <p:spPr/>
        <p:txBody>
          <a:bodyPr/>
          <a:lstStyle/>
          <a:p>
            <a:r>
              <a:rPr lang="ar-SA" dirty="0" smtClean="0"/>
              <a:t>صف اتجاهك</a:t>
            </a:r>
            <a:endParaRPr lang="ar-SA" dirty="0"/>
          </a:p>
        </p:txBody>
      </p:sp>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1518" y="2132856"/>
            <a:ext cx="3246906" cy="2232248"/>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36" y="4365104"/>
            <a:ext cx="2376264" cy="1728192"/>
          </a:xfrm>
          <a:prstGeom prst="rect">
            <a:avLst/>
          </a:prstGeom>
        </p:spPr>
      </p:pic>
      <p:pic>
        <p:nvPicPr>
          <p:cNvPr id="1026" name="Picture 2" descr="C:\Program Files (x86)\Microsoft Office\MEDIA\CAGCAT10\j0233070.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03848" y="3676176"/>
            <a:ext cx="2160240" cy="2744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63320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blipFill>
            <a:blip r:embed="rId2"/>
            <a:tile tx="0" ty="0" sx="100000" sy="100000" flip="none" algn="tl"/>
          </a:blipFill>
        </p:spPr>
        <p:txBody>
          <a:bodyPr/>
          <a:lstStyle/>
          <a:p>
            <a:r>
              <a:rPr lang="ar-SA" dirty="0" smtClean="0"/>
              <a:t>من أكثر الموضوعات والمفاهيم التي حظيت بالدراسة والاهتمام من قبل الباحثين في علم النفس الاجتماعي, وقد وصف بأنه جزء من «فولكلور» علم النفس الاجتماعي ومازال كذلك فالاتجاه من أهم المفاهيم النفسية  في علم النفس الاجتماعي والتي تهتم:</a:t>
            </a:r>
          </a:p>
          <a:p>
            <a:r>
              <a:rPr lang="ar-SA" dirty="0" smtClean="0"/>
              <a:t>- اكتشاف بناء ووظائف الاتجاهات كجزء من البناء النفسي للفرد</a:t>
            </a:r>
          </a:p>
          <a:p>
            <a:r>
              <a:rPr lang="ar-SA" dirty="0" smtClean="0"/>
              <a:t>- ربط مفهوم الاتجاه بمناحي نظرية  معرفية مثل مفاهيم المنحى الذهني.</a:t>
            </a:r>
          </a:p>
          <a:p>
            <a:r>
              <a:rPr lang="ar-SA" dirty="0" smtClean="0"/>
              <a:t>الاتجاه ظاهرة نفسية يرتبط بمثيرات اجتماعية</a:t>
            </a:r>
          </a:p>
          <a:p>
            <a:endParaRPr lang="ar-SA" dirty="0"/>
          </a:p>
        </p:txBody>
      </p:sp>
      <p:sp>
        <p:nvSpPr>
          <p:cNvPr id="3" name="عنوان 2"/>
          <p:cNvSpPr>
            <a:spLocks noGrp="1"/>
          </p:cNvSpPr>
          <p:nvPr>
            <p:ph type="title"/>
          </p:nvPr>
        </p:nvSpPr>
        <p:spPr/>
        <p:txBody>
          <a:bodyPr/>
          <a:lstStyle/>
          <a:p>
            <a:r>
              <a:rPr lang="ar-SA" dirty="0" smtClean="0"/>
              <a:t>أهمية مفهوم الاتجاه في علم النفس الاجتماعي</a:t>
            </a:r>
            <a:endParaRPr lang="ar-SA" dirty="0"/>
          </a:p>
        </p:txBody>
      </p:sp>
    </p:spTree>
    <p:extLst>
      <p:ext uri="{BB962C8B-B14F-4D97-AF65-F5344CB8AC3E}">
        <p14:creationId xmlns:p14="http://schemas.microsoft.com/office/powerpoint/2010/main" val="21777470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blipFill>
            <a:blip r:embed="rId2"/>
            <a:tile tx="0" ty="0" sx="100000" sy="100000" flip="none" algn="tl"/>
          </a:blipFill>
        </p:spPr>
        <p:txBody>
          <a:bodyPr>
            <a:normAutofit fontScale="92500" lnSpcReduction="20000"/>
          </a:bodyPr>
          <a:lstStyle/>
          <a:p>
            <a:r>
              <a:rPr lang="ar-SA" dirty="0" smtClean="0"/>
              <a:t>« ميل نفسي لتقييم كيان معين بدرجة من التفضيل أو عدم التفضيل»</a:t>
            </a:r>
          </a:p>
          <a:p>
            <a:r>
              <a:rPr lang="ar-SA" dirty="0" smtClean="0"/>
              <a:t>يتضمن هذا التعريف:  </a:t>
            </a:r>
          </a:p>
          <a:p>
            <a:r>
              <a:rPr lang="ar-SA" dirty="0" smtClean="0"/>
              <a:t>1- حالة داخلية عند الشخص تدوم لفترة قد تطول أو تقصر.</a:t>
            </a:r>
          </a:p>
          <a:p>
            <a:r>
              <a:rPr lang="ar-SA" dirty="0" smtClean="0"/>
              <a:t>2- حالة نفسية فردية</a:t>
            </a:r>
          </a:p>
          <a:p>
            <a:r>
              <a:rPr lang="ar-SA" dirty="0" smtClean="0"/>
              <a:t>3- لا يمكن ملاحظته بشكل مباشر (بناء افتراضي»  يستدل عليه من آثاره </a:t>
            </a:r>
          </a:p>
          <a:p>
            <a:r>
              <a:rPr lang="ar-SA" dirty="0" smtClean="0"/>
              <a:t>4- يتضمن تقييم سلبي أو إيجابي </a:t>
            </a:r>
          </a:p>
          <a:p>
            <a:r>
              <a:rPr lang="ar-SA" dirty="0" smtClean="0"/>
              <a:t>5- مرتبط بموضوع ما لا يكون هناك اتجاه بدون مثير  فهو يعبر عنه بحضور مثير معين (أشخاص, أشياء , كلمات, </a:t>
            </a:r>
            <a:r>
              <a:rPr lang="ar-SA" dirty="0" smtClean="0">
                <a:solidFill>
                  <a:srgbClr val="FF0000"/>
                </a:solidFill>
              </a:rPr>
              <a:t>ونحو الذات تقدير الذات هو يمثل اتجاهك نحو ذاتك.</a:t>
            </a:r>
          </a:p>
          <a:p>
            <a:r>
              <a:rPr lang="ar-SA" dirty="0" smtClean="0"/>
              <a:t>6- الاستجابات التقييمية قد تكون ظاهرة او خفية, صريحة أو ضمنية , آلية أو مقصودة.</a:t>
            </a:r>
          </a:p>
          <a:p>
            <a:r>
              <a:rPr lang="ar-SA" dirty="0" smtClean="0"/>
              <a:t>7- هناك درجات متفاوتة من التقييم الإيجابي وكذلك للتقييم السلبي</a:t>
            </a:r>
            <a:endParaRPr lang="ar-SA" dirty="0"/>
          </a:p>
        </p:txBody>
      </p:sp>
      <p:sp>
        <p:nvSpPr>
          <p:cNvPr id="3" name="عنوان 2"/>
          <p:cNvSpPr>
            <a:spLocks noGrp="1"/>
          </p:cNvSpPr>
          <p:nvPr>
            <p:ph type="title"/>
          </p:nvPr>
        </p:nvSpPr>
        <p:spPr/>
        <p:txBody>
          <a:bodyPr/>
          <a:lstStyle/>
          <a:p>
            <a:r>
              <a:rPr lang="ar-SA" dirty="0" smtClean="0"/>
              <a:t>تعريف الاتجاه</a:t>
            </a:r>
            <a:endParaRPr lang="ar-SA" dirty="0"/>
          </a:p>
        </p:txBody>
      </p:sp>
    </p:spTree>
    <p:extLst>
      <p:ext uri="{BB962C8B-B14F-4D97-AF65-F5344CB8AC3E}">
        <p14:creationId xmlns:p14="http://schemas.microsoft.com/office/powerpoint/2010/main" val="359492487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blipFill>
            <a:blip r:embed="rId2"/>
            <a:tile tx="0" ty="0" sx="100000" sy="100000" flip="none" algn="tl"/>
          </a:blipFill>
        </p:spPr>
        <p:txBody>
          <a:bodyPr>
            <a:normAutofit fontScale="92500" lnSpcReduction="10000"/>
          </a:bodyPr>
          <a:lstStyle/>
          <a:p>
            <a:pPr marL="0" indent="0" algn="just">
              <a:lnSpc>
                <a:spcPct val="90000"/>
              </a:lnSpc>
              <a:spcBef>
                <a:spcPct val="0"/>
              </a:spcBef>
              <a:buClrTx/>
              <a:buNone/>
            </a:pPr>
            <a:r>
              <a:rPr lang="ar-SA" altLang="ar-SA" dirty="0" smtClean="0">
                <a:solidFill>
                  <a:srgbClr val="000000"/>
                </a:solidFill>
                <a:latin typeface="Arial" panose="020B0604020202020204" pitchFamily="34" charset="0"/>
                <a:cs typeface="Arial" panose="020B0604020202020204" pitchFamily="34" charset="0"/>
              </a:rPr>
              <a:t>قد </a:t>
            </a:r>
            <a:r>
              <a:rPr lang="ar-SA" altLang="ar-SA" dirty="0">
                <a:solidFill>
                  <a:srgbClr val="000000"/>
                </a:solidFill>
                <a:latin typeface="Arial" panose="020B0604020202020204" pitchFamily="34" charset="0"/>
                <a:cs typeface="Arial" panose="020B0604020202020204" pitchFamily="34" charset="0"/>
              </a:rPr>
              <a:t>يكون موضوع الاتجاه فرد (فلان)، أو جماعة (فئة اجتماعية كاليهود مثلا)، أو شيئا (سلعة، نوعا من الأكل أو المنتوجات أو المصنوعات، مثلا)، أو فكرة (توجه أو مذهب سياسي أو ديني)، أو سلوك (الالتزام بالنظام أو العنف، مثلا) أو الفرد نفسه. فليس هناك اتجاهات دون موضوعات</a:t>
            </a:r>
            <a:r>
              <a:rPr lang="ar-SA" altLang="ar-SA" dirty="0" smtClean="0">
                <a:solidFill>
                  <a:srgbClr val="000000"/>
                </a:solidFill>
                <a:latin typeface="Arial" panose="020B0604020202020204" pitchFamily="34" charset="0"/>
                <a:cs typeface="Arial" panose="020B0604020202020204" pitchFamily="34" charset="0"/>
              </a:rPr>
              <a:t>.</a:t>
            </a:r>
          </a:p>
          <a:p>
            <a:pPr marL="0" indent="0" algn="just">
              <a:lnSpc>
                <a:spcPct val="90000"/>
              </a:lnSpc>
              <a:spcBef>
                <a:spcPct val="0"/>
              </a:spcBef>
              <a:buClrTx/>
              <a:buNone/>
            </a:pPr>
            <a:r>
              <a:rPr lang="ar-SA" altLang="ar-SA" dirty="0" smtClean="0">
                <a:solidFill>
                  <a:srgbClr val="000000"/>
                </a:solidFill>
                <a:latin typeface="Arial" panose="020B0604020202020204" pitchFamily="34" charset="0"/>
                <a:cs typeface="Arial" panose="020B0604020202020204" pitchFamily="34" charset="0"/>
              </a:rPr>
              <a:t>ويمكن أن يكون نحو  مفهوم تقدير  الذات إيجابي أو سلبي.</a:t>
            </a:r>
          </a:p>
          <a:p>
            <a:pPr marL="0" indent="0" algn="just">
              <a:lnSpc>
                <a:spcPct val="90000"/>
              </a:lnSpc>
              <a:spcBef>
                <a:spcPct val="0"/>
              </a:spcBef>
              <a:buClrTx/>
              <a:buNone/>
            </a:pPr>
            <a:endParaRPr lang="ar-SA" altLang="ar-SA" dirty="0" smtClean="0">
              <a:solidFill>
                <a:srgbClr val="000000"/>
              </a:solidFill>
              <a:latin typeface="Arial" panose="020B0604020202020204" pitchFamily="34" charset="0"/>
              <a:cs typeface="Arial" panose="020B0604020202020204" pitchFamily="34" charset="0"/>
            </a:endParaRPr>
          </a:p>
          <a:p>
            <a:pPr marL="0" indent="0" algn="just">
              <a:lnSpc>
                <a:spcPct val="90000"/>
              </a:lnSpc>
              <a:spcBef>
                <a:spcPct val="0"/>
              </a:spcBef>
              <a:buClrTx/>
              <a:buNone/>
            </a:pPr>
            <a:r>
              <a:rPr lang="ar-SA" altLang="ar-SA" dirty="0" smtClean="0">
                <a:solidFill>
                  <a:srgbClr val="000000"/>
                </a:solidFill>
                <a:latin typeface="Arial" panose="020B0604020202020204" pitchFamily="34" charset="0"/>
                <a:cs typeface="Arial" panose="020B0604020202020204" pitchFamily="34" charset="0"/>
              </a:rPr>
              <a:t>درجات التقييم يمكن </a:t>
            </a:r>
            <a:r>
              <a:rPr lang="ar-SA" altLang="ar-SA" dirty="0">
                <a:solidFill>
                  <a:srgbClr val="000000"/>
                </a:solidFill>
                <a:latin typeface="Arial" panose="020B0604020202020204" pitchFamily="34" charset="0"/>
                <a:cs typeface="Arial" panose="020B0604020202020204" pitchFamily="34" charset="0"/>
              </a:rPr>
              <a:t>ترتيبها على متصل يمتد من الدرجات المنخفضة (أو انعدام الاتجاه) إلى المرتفعة مرورا </a:t>
            </a:r>
            <a:r>
              <a:rPr lang="ar-SA" altLang="ar-SA" dirty="0" smtClean="0">
                <a:solidFill>
                  <a:srgbClr val="000000"/>
                </a:solidFill>
                <a:latin typeface="Arial" panose="020B0604020202020204" pitchFamily="34" charset="0"/>
                <a:cs typeface="Arial" panose="020B0604020202020204" pitchFamily="34" charset="0"/>
              </a:rPr>
              <a:t>بالمتوسط</a:t>
            </a:r>
          </a:p>
          <a:p>
            <a:pPr algn="just">
              <a:lnSpc>
                <a:spcPct val="90000"/>
              </a:lnSpc>
              <a:spcBef>
                <a:spcPct val="0"/>
              </a:spcBef>
              <a:buClrTx/>
              <a:buFontTx/>
              <a:buChar char="-"/>
            </a:pPr>
            <a:r>
              <a:rPr lang="ar-SA" dirty="0" smtClean="0">
                <a:solidFill>
                  <a:srgbClr val="000000"/>
                </a:solidFill>
                <a:latin typeface="Arial" panose="020B0604020202020204" pitchFamily="34" charset="0"/>
                <a:cs typeface="Arial" panose="020B0604020202020204" pitchFamily="34" charset="0"/>
              </a:rPr>
              <a:t>يتكون الاتجاه من خلال الخبرات التي يمر بها الفرد مع موضوع الاتجاه.</a:t>
            </a:r>
          </a:p>
          <a:p>
            <a:pPr algn="just">
              <a:lnSpc>
                <a:spcPct val="90000"/>
              </a:lnSpc>
              <a:spcBef>
                <a:spcPct val="0"/>
              </a:spcBef>
              <a:buClrTx/>
              <a:buFontTx/>
              <a:buChar char="-"/>
            </a:pPr>
            <a:r>
              <a:rPr lang="ar-SA" dirty="0" smtClean="0">
                <a:solidFill>
                  <a:srgbClr val="000000"/>
                </a:solidFill>
                <a:latin typeface="Arial" panose="020B0604020202020204" pitchFamily="34" charset="0"/>
                <a:cs typeface="Arial" panose="020B0604020202020204" pitchFamily="34" charset="0"/>
              </a:rPr>
              <a:t>الفرد لا يورث الاتجاه ولا يولد معه وإنما يتعلمه من خبرته, أو من خلال اتجاهات الآخرين ووسائل الأعلام وما يقوله الآخرون المحيطين بالفرد.</a:t>
            </a:r>
          </a:p>
          <a:p>
            <a:pPr algn="just">
              <a:lnSpc>
                <a:spcPct val="90000"/>
              </a:lnSpc>
              <a:spcBef>
                <a:spcPct val="0"/>
              </a:spcBef>
              <a:buClrTx/>
              <a:buFontTx/>
              <a:buChar char="-"/>
            </a:pPr>
            <a:r>
              <a:rPr lang="ar-SA" dirty="0" smtClean="0">
                <a:solidFill>
                  <a:srgbClr val="000000"/>
                </a:solidFill>
                <a:latin typeface="Arial" panose="020B0604020202020204" pitchFamily="34" charset="0"/>
                <a:cs typeface="Arial" panose="020B0604020202020204" pitchFamily="34" charset="0"/>
              </a:rPr>
              <a:t>لا ينتقل الاتجاه عبر الجينات , وإنما يتعلم من خلال الخبرة المباشر وغير المباشرة أي معلومات تلقاه من مصادر مختلفة.</a:t>
            </a:r>
            <a:endParaRPr lang="ar-SA" dirty="0">
              <a:latin typeface="Arial" panose="020B0604020202020204" pitchFamily="34" charset="0"/>
              <a:cs typeface="Arial" panose="020B0604020202020204" pitchFamily="34" charset="0"/>
            </a:endParaRPr>
          </a:p>
        </p:txBody>
      </p:sp>
      <p:sp>
        <p:nvSpPr>
          <p:cNvPr id="3" name="عنوان 2"/>
          <p:cNvSpPr>
            <a:spLocks noGrp="1"/>
          </p:cNvSpPr>
          <p:nvPr>
            <p:ph type="title"/>
          </p:nvPr>
        </p:nvSpPr>
        <p:spPr/>
        <p:txBody>
          <a:bodyPr/>
          <a:lstStyle/>
          <a:p>
            <a:r>
              <a:rPr lang="ar-SA" dirty="0" smtClean="0"/>
              <a:t>مفهوم الاتجاه</a:t>
            </a:r>
            <a:endParaRPr lang="ar-SA" dirty="0"/>
          </a:p>
        </p:txBody>
      </p:sp>
    </p:spTree>
    <p:extLst>
      <p:ext uri="{BB962C8B-B14F-4D97-AF65-F5344CB8AC3E}">
        <p14:creationId xmlns:p14="http://schemas.microsoft.com/office/powerpoint/2010/main" val="234737328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الاتجاه ومفاهيم مرتبطة به</a:t>
            </a:r>
            <a:endParaRPr lang="ar-SA" dirty="0"/>
          </a:p>
        </p:txBody>
      </p:sp>
      <p:sp>
        <p:nvSpPr>
          <p:cNvPr id="3" name="عنصر نائب للنص 2"/>
          <p:cNvSpPr>
            <a:spLocks noGrp="1"/>
          </p:cNvSpPr>
          <p:nvPr>
            <p:ph type="body" idx="1"/>
          </p:nvPr>
        </p:nvSpPr>
        <p:spPr>
          <a:blipFill>
            <a:blip r:embed="rId2"/>
            <a:tile tx="0" ty="0" sx="100000" sy="100000" flip="none" algn="tl"/>
          </a:blipFill>
        </p:spPr>
        <p:txBody>
          <a:bodyPr/>
          <a:lstStyle/>
          <a:p>
            <a:r>
              <a:rPr lang="ar-SA" dirty="0" smtClean="0"/>
              <a:t>السمة</a:t>
            </a:r>
            <a:endParaRPr lang="ar-SA" dirty="0"/>
          </a:p>
        </p:txBody>
      </p:sp>
      <p:sp>
        <p:nvSpPr>
          <p:cNvPr id="4" name="عنصر نائب للمحتوى 3"/>
          <p:cNvSpPr>
            <a:spLocks noGrp="1"/>
          </p:cNvSpPr>
          <p:nvPr>
            <p:ph sz="half" idx="2"/>
          </p:nvPr>
        </p:nvSpPr>
        <p:spPr/>
        <p:txBody>
          <a:bodyPr/>
          <a:lstStyle/>
          <a:p>
            <a:r>
              <a:rPr lang="ar-SA" dirty="0" smtClean="0"/>
              <a:t>1- ليس لها موضوع محدد وإنما ميل عام إلى السلوك أو الشعور أو التفكير( الانبساطية, سمة ترتبط بنمط سلوكي عام</a:t>
            </a:r>
          </a:p>
          <a:p>
            <a:r>
              <a:rPr lang="ar-SA" dirty="0" smtClean="0"/>
              <a:t>2- لا تتضمن التقييم</a:t>
            </a:r>
          </a:p>
          <a:p>
            <a:r>
              <a:rPr lang="ar-SA" dirty="0" smtClean="0"/>
              <a:t>3- أكثر ثباتاً نسبياً من الاتجاه التغير من الانبساطية إلى الانطوائية ليس سهلاً</a:t>
            </a:r>
            <a:endParaRPr lang="ar-SA" dirty="0"/>
          </a:p>
        </p:txBody>
      </p:sp>
      <p:sp>
        <p:nvSpPr>
          <p:cNvPr id="5" name="عنصر نائب للنص 4"/>
          <p:cNvSpPr>
            <a:spLocks noGrp="1"/>
          </p:cNvSpPr>
          <p:nvPr>
            <p:ph type="body" sz="quarter" idx="3"/>
          </p:nvPr>
        </p:nvSpPr>
        <p:spPr>
          <a:blipFill>
            <a:blip r:embed="rId2"/>
            <a:tile tx="0" ty="0" sx="100000" sy="100000" flip="none" algn="tl"/>
          </a:blipFill>
        </p:spPr>
        <p:txBody>
          <a:bodyPr/>
          <a:lstStyle/>
          <a:p>
            <a:r>
              <a:rPr lang="ar-SA" dirty="0" smtClean="0"/>
              <a:t>الاتجاه</a:t>
            </a:r>
            <a:endParaRPr lang="ar-SA" dirty="0"/>
          </a:p>
        </p:txBody>
      </p:sp>
      <p:sp>
        <p:nvSpPr>
          <p:cNvPr id="6" name="عنصر نائب للمحتوى 5"/>
          <p:cNvSpPr>
            <a:spLocks noGrp="1"/>
          </p:cNvSpPr>
          <p:nvPr>
            <p:ph sz="quarter" idx="4"/>
          </p:nvPr>
        </p:nvSpPr>
        <p:spPr/>
        <p:txBody>
          <a:bodyPr/>
          <a:lstStyle/>
          <a:p>
            <a:r>
              <a:rPr lang="ar-SA" dirty="0" smtClean="0"/>
              <a:t>1- موجه نحو موضوع ما ميل إلى تقييم يتطلب وجود موضوع يرتبط بالتقييم  الاتجاه عندما نتحدث عن موضوع معين</a:t>
            </a:r>
          </a:p>
          <a:p>
            <a:r>
              <a:rPr lang="ar-SA" dirty="0" smtClean="0"/>
              <a:t>2- قد يكون سلبي أو إيجابي </a:t>
            </a:r>
          </a:p>
          <a:p>
            <a:r>
              <a:rPr lang="ar-SA" dirty="0" smtClean="0"/>
              <a:t>3- يمكن تغيره بسهولة ولكن هناك بعض الاتجاهات  يصعب تغيرها</a:t>
            </a:r>
            <a:endParaRPr lang="ar-SA" dirty="0"/>
          </a:p>
        </p:txBody>
      </p:sp>
      <p:sp>
        <p:nvSpPr>
          <p:cNvPr id="7" name="مربع نص 6"/>
          <p:cNvSpPr txBox="1"/>
          <p:nvPr/>
        </p:nvSpPr>
        <p:spPr>
          <a:xfrm>
            <a:off x="1521732" y="6309320"/>
            <a:ext cx="6763391" cy="369332"/>
          </a:xfrm>
          <a:prstGeom prst="rect">
            <a:avLst/>
          </a:prstGeom>
          <a:noFill/>
        </p:spPr>
        <p:txBody>
          <a:bodyPr wrap="none" rtlCol="1">
            <a:spAutoFit/>
          </a:bodyPr>
          <a:lstStyle/>
          <a:p>
            <a:r>
              <a:rPr lang="ar-SA" dirty="0" smtClean="0"/>
              <a:t>الانبساطية سمة  هو ميل للتفاعل مع الاخرين, ولكن ميلك لجماعة معينة دون أخرى هي اتجاه</a:t>
            </a:r>
            <a:endParaRPr lang="ar-SA" dirty="0"/>
          </a:p>
        </p:txBody>
      </p:sp>
    </p:spTree>
    <p:extLst>
      <p:ext uri="{BB962C8B-B14F-4D97-AF65-F5344CB8AC3E}">
        <p14:creationId xmlns:p14="http://schemas.microsoft.com/office/powerpoint/2010/main" val="104836431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الاتجاه والقيم</a:t>
            </a:r>
            <a:endParaRPr lang="ar-SA" dirty="0"/>
          </a:p>
        </p:txBody>
      </p:sp>
      <p:sp>
        <p:nvSpPr>
          <p:cNvPr id="3" name="عنصر نائب للمحتوى 2"/>
          <p:cNvSpPr>
            <a:spLocks noGrp="1"/>
          </p:cNvSpPr>
          <p:nvPr>
            <p:ph sz="quarter" idx="13"/>
          </p:nvPr>
        </p:nvSpPr>
        <p:spPr/>
        <p:txBody>
          <a:bodyPr/>
          <a:lstStyle/>
          <a:p>
            <a:r>
              <a:rPr lang="ar-SA" dirty="0" smtClean="0"/>
              <a:t>الاتجاه: هو الوحدة الاساسية  التي تتكون منها القيمة </a:t>
            </a:r>
          </a:p>
          <a:p>
            <a:r>
              <a:rPr lang="ar-SA" dirty="0" smtClean="0"/>
              <a:t>يعتمد وجود القيمة على تكون عدد  من الاتجاهات  نحو موضوعات ذات صلة.</a:t>
            </a:r>
          </a:p>
          <a:p>
            <a:r>
              <a:rPr lang="ar-SA" dirty="0" smtClean="0"/>
              <a:t>أي تغيير في أحد الاتجاهات التي ترتبط بقيمة معينة سيؤدي إلى تغيير في الاتجاهات التي تتكون منها هذه القيمة .</a:t>
            </a:r>
            <a:endParaRPr lang="ar-SA" dirty="0"/>
          </a:p>
        </p:txBody>
      </p:sp>
      <p:sp>
        <p:nvSpPr>
          <p:cNvPr id="4" name="عنصر نائب للمحتوى 3"/>
          <p:cNvSpPr>
            <a:spLocks noGrp="1"/>
          </p:cNvSpPr>
          <p:nvPr>
            <p:ph sz="quarter" idx="14"/>
          </p:nvPr>
        </p:nvSpPr>
        <p:spPr/>
        <p:txBody>
          <a:bodyPr>
            <a:normAutofit lnSpcReduction="10000"/>
          </a:bodyPr>
          <a:lstStyle/>
          <a:p>
            <a:r>
              <a:rPr lang="ar-SA" dirty="0" smtClean="0"/>
              <a:t>القيم : هي عبارة عن اتجاهات مركزية , ويتكون من عدد من الاتجاهات المترابطة(حب العمل, قيمة الصحة, الصدق, التعاون..</a:t>
            </a:r>
          </a:p>
          <a:p>
            <a:r>
              <a:rPr lang="ar-SA" dirty="0" smtClean="0"/>
              <a:t>وقد تتجسد هذه القيمة في عدد من الاتجاهات </a:t>
            </a:r>
          </a:p>
          <a:p>
            <a:r>
              <a:rPr lang="ar-SA" dirty="0" smtClean="0"/>
              <a:t>قيمة الصحة: تتضمن اتجاه نحو الاهتمام بالغذاء, الاتجاه نحو الرياضة, اتجاه نحو الفحص الطبي</a:t>
            </a:r>
            <a:endParaRPr lang="ar-SA" dirty="0"/>
          </a:p>
        </p:txBody>
      </p:sp>
    </p:spTree>
    <p:extLst>
      <p:ext uri="{BB962C8B-B14F-4D97-AF65-F5344CB8AC3E}">
        <p14:creationId xmlns:p14="http://schemas.microsoft.com/office/powerpoint/2010/main" val="34964810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2248347"/>
            <a:ext cx="8121225" cy="3877815"/>
          </a:xfrm>
          <a:solidFill>
            <a:srgbClr val="00B050"/>
          </a:solidFill>
        </p:spPr>
        <p:txBody>
          <a:bodyPr/>
          <a:lstStyle/>
          <a:p>
            <a:r>
              <a:rPr lang="ar-SA" dirty="0" smtClean="0"/>
              <a:t>- النموذج الثلاثي لبنية الاتجاه</a:t>
            </a:r>
          </a:p>
          <a:p>
            <a:endParaRPr lang="ar-SA" dirty="0" smtClean="0"/>
          </a:p>
          <a:p>
            <a:endParaRPr lang="ar-SA" dirty="0" smtClean="0"/>
          </a:p>
          <a:p>
            <a:endParaRPr lang="ar-SA" dirty="0"/>
          </a:p>
          <a:p>
            <a:endParaRPr lang="ar-SA" dirty="0" smtClean="0"/>
          </a:p>
          <a:p>
            <a:endParaRPr lang="ar-SA" dirty="0"/>
          </a:p>
        </p:txBody>
      </p:sp>
      <p:sp>
        <p:nvSpPr>
          <p:cNvPr id="3" name="عنوان 2"/>
          <p:cNvSpPr>
            <a:spLocks noGrp="1"/>
          </p:cNvSpPr>
          <p:nvPr>
            <p:ph type="title"/>
          </p:nvPr>
        </p:nvSpPr>
        <p:spPr/>
        <p:txBody>
          <a:bodyPr/>
          <a:lstStyle/>
          <a:p>
            <a:r>
              <a:rPr lang="ar-SA" dirty="0" smtClean="0"/>
              <a:t>طبيعة الاتجاه: بنيته </a:t>
            </a:r>
            <a:endParaRPr lang="ar-SA" dirty="0"/>
          </a:p>
        </p:txBody>
      </p:sp>
      <p:graphicFrame>
        <p:nvGraphicFramePr>
          <p:cNvPr id="4" name="رسم تخطيطي 3"/>
          <p:cNvGraphicFramePr/>
          <p:nvPr>
            <p:extLst>
              <p:ext uri="{D42A27DB-BD31-4B8C-83A1-F6EECF244321}">
                <p14:modId xmlns:p14="http://schemas.microsoft.com/office/powerpoint/2010/main" val="2941490917"/>
              </p:ext>
            </p:extLst>
          </p:nvPr>
        </p:nvGraphicFramePr>
        <p:xfrm>
          <a:off x="827584" y="3140968"/>
          <a:ext cx="4464496" cy="3184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7380312" y="3501008"/>
            <a:ext cx="1440160" cy="923330"/>
          </a:xfrm>
          <a:prstGeom prst="rect">
            <a:avLst/>
          </a:prstGeom>
          <a:noFill/>
        </p:spPr>
        <p:txBody>
          <a:bodyPr wrap="square" rtlCol="1">
            <a:spAutoFit/>
          </a:bodyPr>
          <a:lstStyle/>
          <a:p>
            <a:r>
              <a:rPr lang="ar-SA" dirty="0" smtClean="0"/>
              <a:t>مثيرات , مواقف, أشخاص وموضوعات</a:t>
            </a:r>
            <a:endParaRPr lang="ar-SA" dirty="0"/>
          </a:p>
        </p:txBody>
      </p:sp>
      <p:sp>
        <p:nvSpPr>
          <p:cNvPr id="6" name="مستطيل 5"/>
          <p:cNvSpPr/>
          <p:nvPr/>
        </p:nvSpPr>
        <p:spPr>
          <a:xfrm>
            <a:off x="6012160" y="3962673"/>
            <a:ext cx="1080120" cy="10505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الاتجاه</a:t>
            </a:r>
            <a:endParaRPr lang="ar-SA" dirty="0"/>
          </a:p>
        </p:txBody>
      </p:sp>
    </p:spTree>
    <p:extLst>
      <p:ext uri="{BB962C8B-B14F-4D97-AF65-F5344CB8AC3E}">
        <p14:creationId xmlns:p14="http://schemas.microsoft.com/office/powerpoint/2010/main" val="22768170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252</TotalTime>
  <Words>1988</Words>
  <Application>Microsoft Office PowerPoint</Application>
  <PresentationFormat>عرض على الشاشة (3:4)‏</PresentationFormat>
  <Paragraphs>159</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غلاف فني</vt:lpstr>
      <vt:lpstr>الاتجاهات</vt:lpstr>
      <vt:lpstr>قضايا المناقشة</vt:lpstr>
      <vt:lpstr>صف اتجاهك</vt:lpstr>
      <vt:lpstr>أهمية مفهوم الاتجاه في علم النفس الاجتماعي</vt:lpstr>
      <vt:lpstr>تعريف الاتجاه</vt:lpstr>
      <vt:lpstr>مفهوم الاتجاه</vt:lpstr>
      <vt:lpstr>الاتجاه ومفاهيم مرتبطة به</vt:lpstr>
      <vt:lpstr>الاتجاه والقيم</vt:lpstr>
      <vt:lpstr>طبيعة الاتجاه: بنيته </vt:lpstr>
      <vt:lpstr>التكوين الثلاثي للاتجاه والتقييم</vt:lpstr>
      <vt:lpstr>المكونات الثلاث صدقها وعلاقتها ببعضها</vt:lpstr>
      <vt:lpstr>العلاقة بين المكونات</vt:lpstr>
      <vt:lpstr>وظائف الاتجاه</vt:lpstr>
      <vt:lpstr>وظائف الاتجاهات</vt:lpstr>
      <vt:lpstr>وظائف أخرى للاتجاهات</vt:lpstr>
      <vt:lpstr>أسس تكون الاتجاهات</vt:lpstr>
      <vt:lpstr> عمليات التعلم و تكون الاتجاهات </vt:lpstr>
      <vt:lpstr>عمليات تعلم وتكون الاتجاهات</vt:lpstr>
      <vt:lpstr>سلوك الفرد وتكون الاتجاهات</vt:lpstr>
      <vt:lpstr>طرائق قياس الاتجاهات وأهميته</vt:lpstr>
      <vt:lpstr>أشهر طرائق قياس الاتجاهات</vt:lpstr>
      <vt:lpstr>قياس الاتجاهات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الاتجاهات</dc:title>
  <dc:creator>asus</dc:creator>
  <cp:lastModifiedBy>Win 7</cp:lastModifiedBy>
  <cp:revision>36</cp:revision>
  <dcterms:created xsi:type="dcterms:W3CDTF">2013-11-09T19:47:05Z</dcterms:created>
  <dcterms:modified xsi:type="dcterms:W3CDTF">2015-11-15T20:22:05Z</dcterms:modified>
</cp:coreProperties>
</file>