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59" r:id="rId6"/>
    <p:sldId id="260" r:id="rId7"/>
    <p:sldId id="269" r:id="rId8"/>
    <p:sldId id="261" r:id="rId9"/>
    <p:sldId id="262" r:id="rId10"/>
    <p:sldId id="271" r:id="rId11"/>
    <p:sldId id="263" r:id="rId12"/>
    <p:sldId id="265" r:id="rId13"/>
    <p:sldId id="266" r:id="rId14"/>
    <p:sldId id="267" r:id="rId15"/>
    <p:sldId id="273" r:id="rId16"/>
    <p:sldId id="274"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07"/>
    <p:restoredTop sz="94719"/>
  </p:normalViewPr>
  <p:slideViewPr>
    <p:cSldViewPr>
      <p:cViewPr varScale="1">
        <p:scale>
          <a:sx n="120" d="100"/>
          <a:sy n="120" d="100"/>
        </p:scale>
        <p:origin x="1112"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6E54BC-2DE9-485F-87F6-390B9F80816F}" type="datetimeFigureOut">
              <a:rPr lang="en-US" smtClean="0"/>
              <a:pPr/>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F1E90-BE8D-4E93-BDB7-048994B74F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E54BC-2DE9-485F-87F6-390B9F80816F}" type="datetimeFigureOut">
              <a:rPr lang="en-US" smtClean="0"/>
              <a:pPr/>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F1E90-BE8D-4E93-BDB7-048994B74F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E54BC-2DE9-485F-87F6-390B9F80816F}" type="datetimeFigureOut">
              <a:rPr lang="en-US" smtClean="0"/>
              <a:pPr/>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F1E90-BE8D-4E93-BDB7-048994B74F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E54BC-2DE9-485F-87F6-390B9F80816F}" type="datetimeFigureOut">
              <a:rPr lang="en-US" smtClean="0"/>
              <a:pPr/>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F1E90-BE8D-4E93-BDB7-048994B74F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6E54BC-2DE9-485F-87F6-390B9F80816F}" type="datetimeFigureOut">
              <a:rPr lang="en-US" smtClean="0"/>
              <a:pPr/>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F1E90-BE8D-4E93-BDB7-048994B74F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6E54BC-2DE9-485F-87F6-390B9F80816F}" type="datetimeFigureOut">
              <a:rPr lang="en-US" smtClean="0"/>
              <a:pPr/>
              <a:t>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F1E90-BE8D-4E93-BDB7-048994B74F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6E54BC-2DE9-485F-87F6-390B9F80816F}" type="datetimeFigureOut">
              <a:rPr lang="en-US" smtClean="0"/>
              <a:pPr/>
              <a:t>2/12/20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5F1E90-BE8D-4E93-BDB7-048994B74F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6E54BC-2DE9-485F-87F6-390B9F80816F}" type="datetimeFigureOut">
              <a:rPr lang="en-US" smtClean="0"/>
              <a:pPr/>
              <a:t>2/12/20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5F1E90-BE8D-4E93-BDB7-048994B74F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E54BC-2DE9-485F-87F6-390B9F80816F}" type="datetimeFigureOut">
              <a:rPr lang="en-US" smtClean="0"/>
              <a:pPr/>
              <a:t>2/12/20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5F1E90-BE8D-4E93-BDB7-048994B74F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6E54BC-2DE9-485F-87F6-390B9F80816F}" type="datetimeFigureOut">
              <a:rPr lang="en-US" smtClean="0"/>
              <a:pPr/>
              <a:t>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F1E90-BE8D-4E93-BDB7-048994B74F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6E54BC-2DE9-485F-87F6-390B9F80816F}" type="datetimeFigureOut">
              <a:rPr lang="en-US" smtClean="0"/>
              <a:pPr/>
              <a:t>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F1E90-BE8D-4E93-BDB7-048994B74F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6E54BC-2DE9-485F-87F6-390B9F80816F}" type="datetimeFigureOut">
              <a:rPr lang="en-US" smtClean="0"/>
              <a:pPr/>
              <a:t>2/12/20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F1E90-BE8D-4E93-BDB7-048994B74F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otor.com/%D8%AA%D8%B9%D8%A8%D9%8A%D8%B1-%D8%B9%D9%86-%D8%A7%D9%84%D8%AB%D8%B1%D9%88%D8%A9-%D8%A7%D9%84%D9%85%D8%A7%D8%A6%D9%8A%D8%A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4886643-547B-492D-8E83-30656F734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5871" y="1844574"/>
            <a:ext cx="4225136" cy="31688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Freeform: Shape 35">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6290" y="1422605"/>
            <a:ext cx="5353835" cy="4015376"/>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p:cNvSpPr>
            <a:spLocks noGrp="1"/>
          </p:cNvSpPr>
          <p:nvPr>
            <p:ph type="ctrTitle"/>
          </p:nvPr>
        </p:nvSpPr>
        <p:spPr>
          <a:xfrm>
            <a:off x="837525" y="2452526"/>
            <a:ext cx="3186239" cy="1952947"/>
          </a:xfrm>
          <a:noFill/>
        </p:spPr>
        <p:txBody>
          <a:bodyPr anchor="ctr">
            <a:normAutofit/>
          </a:bodyPr>
          <a:lstStyle/>
          <a:p>
            <a:r>
              <a:rPr lang="ar-SA" sz="3100" b="1" dirty="0">
                <a:solidFill>
                  <a:srgbClr val="080808"/>
                </a:solidFill>
              </a:rPr>
              <a:t>3- الثروات المائية</a:t>
            </a:r>
            <a:br>
              <a:rPr lang="ar-SA" sz="3100" b="1" dirty="0">
                <a:solidFill>
                  <a:srgbClr val="080808"/>
                </a:solidFill>
              </a:rPr>
            </a:br>
            <a:r>
              <a:rPr lang="en-GB" sz="3100" b="1" dirty="0">
                <a:solidFill>
                  <a:srgbClr val="080808"/>
                </a:solidFill>
              </a:rPr>
              <a:t>water recourses</a:t>
            </a:r>
            <a:endParaRPr lang="en-US" sz="3100" dirty="0">
              <a:solidFill>
                <a:srgbClr val="080808"/>
              </a:solidFill>
            </a:endParaRPr>
          </a:p>
        </p:txBody>
      </p:sp>
      <p:sp>
        <p:nvSpPr>
          <p:cNvPr id="3" name="Subtitle 2"/>
          <p:cNvSpPr>
            <a:spLocks noGrp="1"/>
          </p:cNvSpPr>
          <p:nvPr>
            <p:ph type="subTitle" idx="1"/>
          </p:nvPr>
        </p:nvSpPr>
        <p:spPr>
          <a:xfrm>
            <a:off x="1493808" y="4557900"/>
            <a:ext cx="1832018" cy="915772"/>
          </a:xfrm>
          <a:noFill/>
        </p:spPr>
        <p:txBody>
          <a:bodyPr>
            <a:normAutofit/>
          </a:bodyPr>
          <a:lstStyle/>
          <a:p>
            <a:r>
              <a:rPr lang="ar-SA" sz="1700" b="1" dirty="0">
                <a:solidFill>
                  <a:srgbClr val="080808"/>
                </a:solidFill>
              </a:rPr>
              <a:t>محاضرة ٣</a:t>
            </a:r>
            <a:endParaRPr lang="en-US" sz="1700" b="1" dirty="0">
              <a:solidFill>
                <a:srgbClr val="080808"/>
              </a:solidFill>
            </a:endParaRPr>
          </a:p>
        </p:txBody>
      </p:sp>
      <p:grpSp>
        <p:nvGrpSpPr>
          <p:cNvPr id="38" name="Group 37">
            <a:extLst>
              <a:ext uri="{FF2B5EF4-FFF2-40B4-BE49-F238E27FC236}">
                <a16:creationId xmlns:a16="http://schemas.microsoft.com/office/drawing/2014/main" id="{4A0CBA31-096E-4091-9E61-2D558A509D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2"/>
            <a:ext cx="936141" cy="1248189"/>
            <a:chOff x="10943811" y="-2"/>
            <a:chExt cx="1248189" cy="1248189"/>
          </a:xfrm>
        </p:grpSpPr>
        <p:sp>
          <p:nvSpPr>
            <p:cNvPr id="39" name="Isosceles Triangle 38">
              <a:extLst>
                <a:ext uri="{FF2B5EF4-FFF2-40B4-BE49-F238E27FC236}">
                  <a16:creationId xmlns:a16="http://schemas.microsoft.com/office/drawing/2014/main" id="{CB64814D-A361-44E1-8D97-B83E41C8B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943811" y="-2"/>
              <a:ext cx="1248189" cy="1248189"/>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52A6879-032A-4946-9CCA-44D38BEDF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317937" y="24664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7DCEF321-6D7A-4F12-9C40-45B5BCE69D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333952" y="3517915"/>
            <a:ext cx="2539241" cy="3655570"/>
            <a:chOff x="-969545" y="3517915"/>
            <a:chExt cx="3385655" cy="3655570"/>
          </a:xfrm>
        </p:grpSpPr>
        <p:sp>
          <p:nvSpPr>
            <p:cNvPr id="43" name="Freeform: Shape 42">
              <a:extLst>
                <a:ext uri="{FF2B5EF4-FFF2-40B4-BE49-F238E27FC236}">
                  <a16:creationId xmlns:a16="http://schemas.microsoft.com/office/drawing/2014/main" id="{6E5DFE27-9624-478D-A5DB-D1245FF45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474116" y="4022486"/>
              <a:ext cx="3655570" cy="2646427"/>
            </a:xfrm>
            <a:custGeom>
              <a:avLst/>
              <a:gdLst>
                <a:gd name="connsiteX0" fmla="*/ 0 w 2736866"/>
                <a:gd name="connsiteY0" fmla="*/ 0 h 1981337"/>
                <a:gd name="connsiteX1" fmla="*/ 2736866 w 2736866"/>
                <a:gd name="connsiteY1" fmla="*/ 0 h 1981337"/>
                <a:gd name="connsiteX2" fmla="*/ 2736866 w 2736866"/>
                <a:gd name="connsiteY2" fmla="*/ 1225808 h 1981337"/>
                <a:gd name="connsiteX3" fmla="*/ 1981337 w 2736866"/>
                <a:gd name="connsiteY3" fmla="*/ 1981337 h 1981337"/>
              </a:gdLst>
              <a:ahLst/>
              <a:cxnLst>
                <a:cxn ang="0">
                  <a:pos x="connsiteX0" y="connsiteY0"/>
                </a:cxn>
                <a:cxn ang="0">
                  <a:pos x="connsiteX1" y="connsiteY1"/>
                </a:cxn>
                <a:cxn ang="0">
                  <a:pos x="connsiteX2" y="connsiteY2"/>
                </a:cxn>
                <a:cxn ang="0">
                  <a:pos x="connsiteX3" y="connsiteY3"/>
                </a:cxn>
              </a:cxnLst>
              <a:rect l="l" t="t" r="r" b="b"/>
              <a:pathLst>
                <a:path w="2736866" h="1981337">
                  <a:moveTo>
                    <a:pt x="0" y="0"/>
                  </a:moveTo>
                  <a:lnTo>
                    <a:pt x="2736866" y="0"/>
                  </a:lnTo>
                  <a:lnTo>
                    <a:pt x="2736866" y="1225808"/>
                  </a:lnTo>
                  <a:lnTo>
                    <a:pt x="1981337" y="1981337"/>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5BFF565-70E2-42D9-88A5-F588A72AE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616274" y="5778765"/>
              <a:ext cx="799836" cy="79983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27">
            <a:extLst>
              <a:ext uri="{FF2B5EF4-FFF2-40B4-BE49-F238E27FC236}">
                <a16:creationId xmlns:a16="http://schemas.microsoft.com/office/drawing/2014/main" id="{C6F769B9-8D26-4C27-9C4C-998797E30290}"/>
              </a:ext>
            </a:extLst>
          </p:cNvPr>
          <p:cNvPicPr>
            <a:picLocks noChangeAspect="1"/>
          </p:cNvPicPr>
          <p:nvPr/>
        </p:nvPicPr>
        <p:blipFill rotWithShape="1">
          <a:blip r:embed="rId2"/>
          <a:srcRect l="37231" r="9458" b="-1"/>
          <a:stretch/>
        </p:blipFill>
        <p:spPr>
          <a:xfrm>
            <a:off x="4626257" y="-1"/>
            <a:ext cx="3680217" cy="4607926"/>
          </a:xfrm>
          <a:custGeom>
            <a:avLst/>
            <a:gdLst/>
            <a:ahLst/>
            <a:cxnLst/>
            <a:rect l="l" t="t" r="r" b="b"/>
            <a:pathLst>
              <a:path w="5956528" h="5593537">
                <a:moveTo>
                  <a:pt x="2615274" y="0"/>
                </a:moveTo>
                <a:lnTo>
                  <a:pt x="3341256" y="0"/>
                </a:lnTo>
                <a:lnTo>
                  <a:pt x="5956528" y="2615274"/>
                </a:lnTo>
                <a:lnTo>
                  <a:pt x="2978265" y="5593537"/>
                </a:lnTo>
                <a:lnTo>
                  <a:pt x="0" y="2615274"/>
                </a:lnTo>
                <a:lnTo>
                  <a:pt x="2615274" y="0"/>
                </a:lnTo>
                <a:close/>
              </a:path>
            </a:pathLst>
          </a:custGeom>
        </p:spPr>
      </p:pic>
      <p:sp>
        <p:nvSpPr>
          <p:cNvPr id="46" name="Rectangle 45">
            <a:extLst>
              <a:ext uri="{FF2B5EF4-FFF2-40B4-BE49-F238E27FC236}">
                <a16:creationId xmlns:a16="http://schemas.microsoft.com/office/drawing/2014/main" id="{56AB08D7-F0FB-4965-B730-8B874214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69892" y="492089"/>
            <a:ext cx="999162" cy="7493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148D9297-49FA-43ED-AC6B-E2F153B3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50288" y="991052"/>
            <a:ext cx="352820" cy="264615"/>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D12E931-C1A9-4A7E-A98D-CCA7DC6AC0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650637" y="5013012"/>
            <a:ext cx="1333438" cy="1000079"/>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93727061-1ADF-421E-B715-7D4DE0B2E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387091" y="4943651"/>
            <a:ext cx="618664" cy="46399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795338" y="971550"/>
            <a:ext cx="7553325" cy="49149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507288" cy="1008112"/>
          </a:xfrm>
        </p:spPr>
        <p:txBody>
          <a:bodyPr>
            <a:noAutofit/>
          </a:bodyPr>
          <a:lstStyle/>
          <a:p>
            <a:pPr algn="r" rtl="1">
              <a:lnSpc>
                <a:spcPct val="150000"/>
              </a:lnSpc>
            </a:pPr>
            <a:r>
              <a:rPr lang="ar-SA" sz="2800" b="1" u="sng" dirty="0">
                <a:solidFill>
                  <a:srgbClr val="C00000"/>
                </a:solidFill>
              </a:rPr>
              <a:t>المشكلات والتحديات التي تواجه الموارد المائية</a:t>
            </a:r>
            <a:endParaRPr lang="ar-SA" sz="2800" u="sng" dirty="0">
              <a:solidFill>
                <a:srgbClr val="C00000"/>
              </a:solidFill>
            </a:endParaRPr>
          </a:p>
        </p:txBody>
      </p:sp>
      <p:sp>
        <p:nvSpPr>
          <p:cNvPr id="3" name="عنصر نائب للمحتوى 2"/>
          <p:cNvSpPr>
            <a:spLocks noGrp="1"/>
          </p:cNvSpPr>
          <p:nvPr>
            <p:ph idx="1"/>
          </p:nvPr>
        </p:nvSpPr>
        <p:spPr>
          <a:xfrm>
            <a:off x="107504" y="1124744"/>
            <a:ext cx="9036496" cy="5544616"/>
          </a:xfrm>
        </p:spPr>
        <p:txBody>
          <a:bodyPr>
            <a:normAutofit fontScale="92500" lnSpcReduction="10000"/>
          </a:bodyPr>
          <a:lstStyle/>
          <a:p>
            <a:pPr marL="0" lvl="0" indent="0" algn="r" rtl="1">
              <a:lnSpc>
                <a:spcPct val="150000"/>
              </a:lnSpc>
              <a:buNone/>
            </a:pPr>
            <a:r>
              <a:rPr lang="ar-SA" sz="2400" b="1" dirty="0"/>
              <a:t>نصيب الفرد من الماء ضعيفا و قابلاً للانخفاض بسبب عدة عوامل منها: </a:t>
            </a:r>
          </a:p>
          <a:p>
            <a:pPr marL="514350" lvl="0" indent="-514350" algn="r" rtl="1">
              <a:lnSpc>
                <a:spcPct val="150000"/>
              </a:lnSpc>
              <a:buFont typeface="+mj-lt"/>
              <a:buAutoNum type="arabicParenR"/>
            </a:pPr>
            <a:r>
              <a:rPr lang="ar-SA" sz="2400" b="1" dirty="0">
                <a:solidFill>
                  <a:schemeClr val="accent4">
                    <a:lumMod val="50000"/>
                  </a:schemeClr>
                </a:solidFill>
              </a:rPr>
              <a:t>الجفاف و التصحر</a:t>
            </a:r>
            <a:endParaRPr lang="en-US" sz="2400" b="1" dirty="0">
              <a:solidFill>
                <a:schemeClr val="accent4">
                  <a:lumMod val="50000"/>
                </a:schemeClr>
              </a:solidFill>
            </a:endParaRPr>
          </a:p>
          <a:p>
            <a:pPr marL="514350" lvl="0" indent="-514350" algn="r" rtl="1">
              <a:lnSpc>
                <a:spcPct val="150000"/>
              </a:lnSpc>
              <a:buFont typeface="+mj-lt"/>
              <a:buAutoNum type="arabicParenR"/>
            </a:pPr>
            <a:r>
              <a:rPr lang="ar-SA" sz="2400" b="1" dirty="0">
                <a:solidFill>
                  <a:schemeClr val="accent4">
                    <a:lumMod val="50000"/>
                  </a:schemeClr>
                </a:solidFill>
              </a:rPr>
              <a:t>التزايد السكاني </a:t>
            </a:r>
            <a:endParaRPr lang="en-US" sz="2400" b="1" dirty="0">
              <a:solidFill>
                <a:schemeClr val="accent4">
                  <a:lumMod val="50000"/>
                </a:schemeClr>
              </a:solidFill>
            </a:endParaRPr>
          </a:p>
          <a:p>
            <a:pPr marL="514350" lvl="0" indent="-514350" algn="r" rtl="1">
              <a:lnSpc>
                <a:spcPct val="150000"/>
              </a:lnSpc>
              <a:buFont typeface="+mj-lt"/>
              <a:buAutoNum type="arabicParenR"/>
            </a:pPr>
            <a:r>
              <a:rPr lang="ar-SA" sz="2400" b="1" dirty="0">
                <a:solidFill>
                  <a:schemeClr val="accent4">
                    <a:lumMod val="50000"/>
                  </a:schemeClr>
                </a:solidFill>
              </a:rPr>
              <a:t>ضعف ترشيد استعمال المياه  </a:t>
            </a:r>
            <a:endParaRPr lang="en-US" sz="2400" b="1" dirty="0">
              <a:solidFill>
                <a:schemeClr val="accent4">
                  <a:lumMod val="50000"/>
                </a:schemeClr>
              </a:solidFill>
            </a:endParaRPr>
          </a:p>
          <a:p>
            <a:pPr marL="514350" lvl="0" indent="-514350" algn="r" rtl="1">
              <a:lnSpc>
                <a:spcPct val="150000"/>
              </a:lnSpc>
              <a:buNone/>
            </a:pPr>
            <a:r>
              <a:rPr lang="ar-SA" sz="2400" b="1" dirty="0">
                <a:solidFill>
                  <a:schemeClr val="accent4">
                    <a:lumMod val="50000"/>
                  </a:schemeClr>
                </a:solidFill>
              </a:rPr>
              <a:t>4) تلوث المياه الذي يجعل البحيرات وجداول المياه غير مناسبة لمعظم الاستخدامات</a:t>
            </a:r>
            <a:endParaRPr lang="en-US" sz="2400" b="1" dirty="0">
              <a:solidFill>
                <a:schemeClr val="accent4">
                  <a:lumMod val="50000"/>
                </a:schemeClr>
              </a:solidFill>
            </a:endParaRPr>
          </a:p>
          <a:p>
            <a:pPr marL="514350" lvl="0" indent="-514350" algn="r" rtl="1">
              <a:lnSpc>
                <a:spcPct val="150000"/>
              </a:lnSpc>
              <a:buNone/>
            </a:pPr>
            <a:r>
              <a:rPr lang="ar-SA" sz="2400" b="1" dirty="0">
                <a:solidFill>
                  <a:schemeClr val="accent4">
                    <a:lumMod val="50000"/>
                  </a:schemeClr>
                </a:solidFill>
              </a:rPr>
              <a:t>5) تزايد الطلب على الماء باستمرار نتيجة التوسع في الزراعة والصناعة.</a:t>
            </a:r>
          </a:p>
          <a:p>
            <a:pPr marL="514350" lvl="0" indent="-514350" algn="r" rtl="1">
              <a:lnSpc>
                <a:spcPct val="150000"/>
              </a:lnSpc>
              <a:buNone/>
            </a:pPr>
            <a:r>
              <a:rPr lang="ar-SA" sz="2400" b="1" dirty="0">
                <a:solidFill>
                  <a:schemeClr val="accent4">
                    <a:lumMod val="50000"/>
                  </a:schemeClr>
                </a:solidFill>
              </a:rPr>
              <a:t>6) على الرغم من وجود إمدادات وافرة من الماء في الأرض إلا أن الماء غير موزّع بالتساوي.</a:t>
            </a:r>
            <a:endParaRPr lang="en-US" sz="2400" b="1" dirty="0">
              <a:solidFill>
                <a:schemeClr val="accent4">
                  <a:lumMod val="50000"/>
                </a:schemeClr>
              </a:solidFill>
            </a:endParaRPr>
          </a:p>
          <a:p>
            <a:pPr marL="514350" lvl="0" indent="-514350" algn="r" rtl="1">
              <a:lnSpc>
                <a:spcPct val="150000"/>
              </a:lnSpc>
              <a:buNone/>
            </a:pPr>
            <a:r>
              <a:rPr lang="ar-SA" sz="2400" b="1" dirty="0">
                <a:solidFill>
                  <a:schemeClr val="accent4">
                    <a:lumMod val="50000"/>
                  </a:schemeClr>
                </a:solidFill>
              </a:rPr>
              <a:t>7) عدم تلقي بعض المناطق مطرًا كافياً، بينما تتلقى الأخرى أكثر مما تحتاج</a:t>
            </a:r>
            <a:r>
              <a:rPr lang="en-US" sz="2400" b="1" dirty="0">
                <a:solidFill>
                  <a:schemeClr val="accent4">
                    <a:lumMod val="50000"/>
                  </a:schemeClr>
                </a:solidFill>
              </a:rPr>
              <a:t>. </a:t>
            </a:r>
          </a:p>
          <a:p>
            <a:pPr marL="514350" lvl="0" indent="-514350" algn="r" rtl="1">
              <a:lnSpc>
                <a:spcPct val="150000"/>
              </a:lnSpc>
              <a:buNone/>
            </a:pPr>
            <a:r>
              <a:rPr lang="ar-SA" sz="2400" b="1" dirty="0">
                <a:solidFill>
                  <a:schemeClr val="accent4">
                    <a:lumMod val="50000"/>
                  </a:schemeClr>
                </a:solidFill>
              </a:rPr>
              <a:t>8)  حفر آباراً كثيرة في بعض المناطق لتوفير الماء للزراعة أدى إلى انخفاض مستوى المياه الجوفية بدرجة كبيرة</a:t>
            </a:r>
            <a:r>
              <a:rPr lang="en-US" sz="2400" b="1" dirty="0">
                <a:solidFill>
                  <a:schemeClr val="accent4">
                    <a:lumMod val="50000"/>
                  </a:schemeClr>
                </a:solidFill>
              </a:rPr>
              <a:t>.</a:t>
            </a:r>
          </a:p>
          <a:p>
            <a:pPr marL="514350" lvl="0" indent="-514350" algn="r" rtl="1">
              <a:buNone/>
            </a:pPr>
            <a:endParaRPr lang="en-US" sz="2000" b="1" dirty="0">
              <a:solidFill>
                <a:schemeClr val="accent4">
                  <a:lumMod val="50000"/>
                </a:schemeClr>
              </a:solidFill>
            </a:endParaRPr>
          </a:p>
          <a:p>
            <a:pPr marL="514350" indent="-514350" algn="r" rtl="1">
              <a:buFont typeface="+mj-lt"/>
              <a:buAutoNum type="arabicPeriod"/>
            </a:pPr>
            <a:endParaRPr lang="ar-SA" dirty="0"/>
          </a:p>
        </p:txBody>
      </p:sp>
    </p:spTree>
    <p:extLst>
      <p:ext uri="{BB962C8B-B14F-4D97-AF65-F5344CB8AC3E}">
        <p14:creationId xmlns:p14="http://schemas.microsoft.com/office/powerpoint/2010/main" val="2719381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txBody>
          <a:bodyPr>
            <a:normAutofit/>
          </a:bodyPr>
          <a:lstStyle/>
          <a:p>
            <a:r>
              <a:rPr lang="ar-SA" sz="3200" b="1" u="sng" dirty="0">
                <a:solidFill>
                  <a:srgbClr val="C00000"/>
                </a:solidFill>
              </a:rPr>
              <a:t>طرق استغلال وصيانة الموارد المائية</a:t>
            </a:r>
            <a:endParaRPr lang="ar-SA" sz="3200" u="sng" dirty="0">
              <a:solidFill>
                <a:srgbClr val="C00000"/>
              </a:solidFill>
            </a:endParaRPr>
          </a:p>
        </p:txBody>
      </p:sp>
      <p:sp>
        <p:nvSpPr>
          <p:cNvPr id="3" name="عنصر نائب للمحتوى 2"/>
          <p:cNvSpPr>
            <a:spLocks noGrp="1"/>
          </p:cNvSpPr>
          <p:nvPr>
            <p:ph idx="1"/>
          </p:nvPr>
        </p:nvSpPr>
        <p:spPr>
          <a:xfrm>
            <a:off x="179512" y="1124744"/>
            <a:ext cx="8784976" cy="5544616"/>
          </a:xfrm>
        </p:spPr>
        <p:txBody>
          <a:bodyPr/>
          <a:lstStyle/>
          <a:p>
            <a:pPr marL="0" indent="0" algn="r" rtl="1">
              <a:lnSpc>
                <a:spcPct val="150000"/>
              </a:lnSpc>
              <a:buNone/>
            </a:pPr>
            <a:r>
              <a:rPr lang="ar-SA" sz="2800" b="1" u="sng" dirty="0">
                <a:solidFill>
                  <a:schemeClr val="accent6">
                    <a:lumMod val="50000"/>
                  </a:schemeClr>
                </a:solidFill>
              </a:rPr>
              <a:t>1- ترشيد استهلاك الموارد المائية المتاحة :</a:t>
            </a:r>
            <a:endParaRPr lang="en-US" sz="2800" u="sng" dirty="0">
              <a:solidFill>
                <a:schemeClr val="accent6">
                  <a:lumMod val="50000"/>
                </a:schemeClr>
              </a:solidFill>
            </a:endParaRPr>
          </a:p>
          <a:p>
            <a:pPr marL="0" indent="0" algn="r" rtl="1">
              <a:lnSpc>
                <a:spcPct val="150000"/>
              </a:lnSpc>
              <a:buNone/>
            </a:pPr>
            <a:r>
              <a:rPr lang="ar-SA" sz="2400" b="1" u="sng" dirty="0"/>
              <a:t>هناك عدة أساليب يمكن إتباعها مثل:</a:t>
            </a:r>
            <a:endParaRPr lang="en-US" sz="2400" u="sng" dirty="0"/>
          </a:p>
          <a:p>
            <a:pPr marL="514350" lvl="0" indent="-514350" algn="r" rtl="1">
              <a:lnSpc>
                <a:spcPct val="200000"/>
              </a:lnSpc>
              <a:buFont typeface="+mj-lt"/>
              <a:buAutoNum type="arabicParenR"/>
            </a:pPr>
            <a:r>
              <a:rPr lang="ar-SA" sz="2000" b="1" dirty="0">
                <a:solidFill>
                  <a:srgbClr val="002060"/>
                </a:solidFill>
              </a:rPr>
              <a:t>رفع كفاءة وصيانة وتطوير شبكات نقل وتوزيع المياه</a:t>
            </a:r>
            <a:endParaRPr lang="en-US" sz="2000" b="1" dirty="0">
              <a:solidFill>
                <a:srgbClr val="002060"/>
              </a:solidFill>
            </a:endParaRPr>
          </a:p>
          <a:p>
            <a:pPr marL="514350" lvl="0" indent="-514350" algn="r" rtl="1">
              <a:lnSpc>
                <a:spcPct val="200000"/>
              </a:lnSpc>
              <a:buFont typeface="+mj-lt"/>
              <a:buAutoNum type="arabicParenR"/>
            </a:pPr>
            <a:r>
              <a:rPr lang="ar-SA" sz="2000" b="1" dirty="0">
                <a:solidFill>
                  <a:srgbClr val="002060"/>
                </a:solidFill>
              </a:rPr>
              <a:t> تطوير نظم الري</a:t>
            </a:r>
            <a:endParaRPr lang="en-US" sz="2000" b="1" dirty="0">
              <a:solidFill>
                <a:srgbClr val="002060"/>
              </a:solidFill>
            </a:endParaRPr>
          </a:p>
          <a:p>
            <a:pPr marL="514350" lvl="0" indent="-514350" algn="r" rtl="1">
              <a:lnSpc>
                <a:spcPct val="200000"/>
              </a:lnSpc>
              <a:buFont typeface="+mj-lt"/>
              <a:buAutoNum type="arabicParenR"/>
            </a:pPr>
            <a:r>
              <a:rPr lang="ar-SA" sz="2000" b="1" dirty="0">
                <a:solidFill>
                  <a:srgbClr val="002060"/>
                </a:solidFill>
              </a:rPr>
              <a:t> رفع كفاءة الري الحقلي</a:t>
            </a:r>
            <a:endParaRPr lang="en-US" sz="2000" b="1" dirty="0">
              <a:solidFill>
                <a:srgbClr val="002060"/>
              </a:solidFill>
            </a:endParaRPr>
          </a:p>
          <a:p>
            <a:pPr marL="514350" lvl="0" indent="-514350" algn="r" rtl="1">
              <a:lnSpc>
                <a:spcPct val="200000"/>
              </a:lnSpc>
              <a:buFont typeface="+mj-lt"/>
              <a:buAutoNum type="arabicParenR"/>
            </a:pPr>
            <a:r>
              <a:rPr lang="ar-SA" sz="2000" b="1" dirty="0">
                <a:solidFill>
                  <a:srgbClr val="002060"/>
                </a:solidFill>
              </a:rPr>
              <a:t>تغيير التركيب </a:t>
            </a:r>
            <a:r>
              <a:rPr lang="ar-SA" sz="2000" b="1" dirty="0" err="1">
                <a:solidFill>
                  <a:srgbClr val="002060"/>
                </a:solidFill>
              </a:rPr>
              <a:t>المحصولي</a:t>
            </a:r>
            <a:r>
              <a:rPr lang="ar-SA" sz="2000" b="1" dirty="0">
                <a:solidFill>
                  <a:srgbClr val="002060"/>
                </a:solidFill>
              </a:rPr>
              <a:t> واستنباط سلالات وأصناف جديدة من المحاصيل تستهلك كميات اقل من المياه و تتحمل درجات أعلى من الملوحة.</a:t>
            </a:r>
            <a:endParaRPr lang="en-US" sz="2000" b="1" dirty="0">
              <a:solidFill>
                <a:srgbClr val="002060"/>
              </a:solidFill>
            </a:endParaRPr>
          </a:p>
          <a:p>
            <a:pPr marL="0" indent="0" algn="r" rtl="1">
              <a:buNone/>
            </a:pPr>
            <a:endParaRPr lang="ar-SA" dirty="0"/>
          </a:p>
        </p:txBody>
      </p:sp>
    </p:spTree>
    <p:extLst>
      <p:ext uri="{BB962C8B-B14F-4D97-AF65-F5344CB8AC3E}">
        <p14:creationId xmlns:p14="http://schemas.microsoft.com/office/powerpoint/2010/main" val="2774934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363272" cy="5649491"/>
          </a:xfrm>
        </p:spPr>
        <p:txBody>
          <a:bodyPr/>
          <a:lstStyle/>
          <a:p>
            <a:pPr marL="0" indent="0" algn="r" rtl="1">
              <a:lnSpc>
                <a:spcPct val="200000"/>
              </a:lnSpc>
              <a:buNone/>
            </a:pPr>
            <a:r>
              <a:rPr lang="ar-SA" b="1" u="sng" dirty="0">
                <a:solidFill>
                  <a:schemeClr val="accent6">
                    <a:lumMod val="50000"/>
                  </a:schemeClr>
                </a:solidFill>
              </a:rPr>
              <a:t>2- </a:t>
            </a:r>
            <a:r>
              <a:rPr lang="ar-SA" sz="2800" b="1" u="sng" dirty="0">
                <a:solidFill>
                  <a:schemeClr val="accent6">
                    <a:lumMod val="50000"/>
                  </a:schemeClr>
                </a:solidFill>
              </a:rPr>
              <a:t>تنمية الموارد المائية المتاحة :</a:t>
            </a:r>
            <a:endParaRPr lang="ar-SA" sz="2800" u="sng" dirty="0">
              <a:solidFill>
                <a:schemeClr val="accent6">
                  <a:lumMod val="50000"/>
                </a:schemeClr>
              </a:solidFill>
            </a:endParaRPr>
          </a:p>
          <a:p>
            <a:pPr marL="0" indent="0" algn="r" rtl="1">
              <a:lnSpc>
                <a:spcPct val="200000"/>
              </a:lnSpc>
              <a:buNone/>
            </a:pPr>
            <a:r>
              <a:rPr lang="ar-SA" sz="2400" b="1" dirty="0"/>
              <a:t>فهناك عدة جوانب يجب الاهتمام بها مثل:</a:t>
            </a:r>
            <a:endParaRPr lang="en-US" sz="2400" b="1" dirty="0"/>
          </a:p>
          <a:p>
            <a:pPr marL="514350" lvl="0" indent="-514350" algn="r" rtl="1">
              <a:lnSpc>
                <a:spcPct val="200000"/>
              </a:lnSpc>
              <a:buFont typeface="+mj-lt"/>
              <a:buAutoNum type="arabicParenR"/>
            </a:pPr>
            <a:r>
              <a:rPr lang="ar-SA" sz="2400" b="1" dirty="0">
                <a:solidFill>
                  <a:srgbClr val="002060"/>
                </a:solidFill>
              </a:rPr>
              <a:t>مشروعات السدود والخزانات </a:t>
            </a:r>
            <a:endParaRPr lang="en-US" sz="2400" b="1" dirty="0">
              <a:solidFill>
                <a:srgbClr val="002060"/>
              </a:solidFill>
            </a:endParaRPr>
          </a:p>
          <a:p>
            <a:pPr marL="514350" lvl="0" indent="-514350" algn="r" rtl="1">
              <a:lnSpc>
                <a:spcPct val="200000"/>
              </a:lnSpc>
              <a:buFont typeface="+mj-lt"/>
              <a:buAutoNum type="arabicParenR"/>
            </a:pPr>
            <a:r>
              <a:rPr lang="ar-SA" sz="2400" b="1" dirty="0">
                <a:solidFill>
                  <a:srgbClr val="002060"/>
                </a:solidFill>
              </a:rPr>
              <a:t>تقليل المفقود من المياه عن طريق البخر من أسطح الخزانات ومجاري المياه وكذلك التسريب من شبكات نقل المياه.</a:t>
            </a:r>
            <a:endParaRPr lang="en-US" sz="2400" b="1" dirty="0">
              <a:solidFill>
                <a:srgbClr val="002060"/>
              </a:solidFill>
            </a:endParaRPr>
          </a:p>
          <a:p>
            <a:pPr marL="0" indent="0" algn="r" rtl="1">
              <a:buNone/>
            </a:pPr>
            <a:endParaRPr lang="ar-SA" dirty="0"/>
          </a:p>
        </p:txBody>
      </p:sp>
    </p:spTree>
    <p:extLst>
      <p:ext uri="{BB962C8B-B14F-4D97-AF65-F5344CB8AC3E}">
        <p14:creationId xmlns:p14="http://schemas.microsoft.com/office/powerpoint/2010/main" val="1395228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480720"/>
          </a:xfrm>
        </p:spPr>
        <p:txBody>
          <a:bodyPr>
            <a:normAutofit/>
          </a:bodyPr>
          <a:lstStyle/>
          <a:p>
            <a:pPr marL="0" indent="0" algn="r" rtl="1">
              <a:buNone/>
            </a:pPr>
            <a:r>
              <a:rPr lang="ar-SA" sz="2800" b="1" u="sng" dirty="0">
                <a:solidFill>
                  <a:schemeClr val="accent6">
                    <a:lumMod val="50000"/>
                  </a:schemeClr>
                </a:solidFill>
              </a:rPr>
              <a:t>3- إضافة موارد مائية جديدة :</a:t>
            </a:r>
            <a:endParaRPr lang="en-US" sz="2800" u="sng" dirty="0">
              <a:solidFill>
                <a:schemeClr val="accent6">
                  <a:lumMod val="50000"/>
                </a:schemeClr>
              </a:solidFill>
            </a:endParaRPr>
          </a:p>
          <a:p>
            <a:pPr marL="0" indent="0" algn="r" rtl="1">
              <a:lnSpc>
                <a:spcPct val="150000"/>
              </a:lnSpc>
              <a:buNone/>
            </a:pPr>
            <a:r>
              <a:rPr lang="ar-SA" sz="2400" b="1" dirty="0"/>
              <a:t>بخصوص إضافة موارد مائية جديدة فيمكن تحقيقه من خلال محورين:</a:t>
            </a:r>
            <a:endParaRPr lang="en-US" sz="2400" b="1" dirty="0"/>
          </a:p>
          <a:p>
            <a:pPr marL="0" indent="0" algn="r" rtl="1">
              <a:lnSpc>
                <a:spcPct val="200000"/>
              </a:lnSpc>
              <a:buNone/>
            </a:pPr>
            <a:r>
              <a:rPr lang="ar-SA" sz="2200" b="1" u="sng" dirty="0">
                <a:solidFill>
                  <a:schemeClr val="accent1">
                    <a:lumMod val="75000"/>
                  </a:schemeClr>
                </a:solidFill>
              </a:rPr>
              <a:t>اولاً: إضافة موارد مائية تقليديـة مثل المياه السطحية والمياه الجوفية</a:t>
            </a:r>
            <a:r>
              <a:rPr lang="ar-SA" sz="2000" b="1" u="sng" dirty="0">
                <a:solidFill>
                  <a:schemeClr val="accent1">
                    <a:lumMod val="75000"/>
                  </a:schemeClr>
                </a:solidFill>
              </a:rPr>
              <a:t>،</a:t>
            </a:r>
            <a:r>
              <a:rPr lang="ar-SA" sz="2000" b="1" dirty="0">
                <a:solidFill>
                  <a:schemeClr val="accent1">
                    <a:lumMod val="75000"/>
                  </a:schemeClr>
                </a:solidFill>
              </a:rPr>
              <a:t> حيث ان هناك أفكارا طموحة في هذا المجال مثل جر جبال جليديـة من المناطق القطبية وإذابتها وتخزينها، ونقل الفائض المائي من بلد الى آخر عن طريق مد خطوط أنابيب ضخمة وكذلك إجراء دراسات واستكشافات لفترات طويلة لإيجاد خزانات مياه جوفية جديـدة. ولكن جميع هذه الأفكار هي في الواقع أفكار مكلفة للغاية وتحتاج الى وقت طويل لتطبيقها عملياً بالإضافة الى أنها لا يمكن الاعتماد عليها كمصدر أمن للمياه.</a:t>
            </a:r>
            <a:endParaRPr lang="en-US" sz="2000" b="1" dirty="0">
              <a:solidFill>
                <a:schemeClr val="accent1">
                  <a:lumMod val="75000"/>
                </a:schemeClr>
              </a:solidFill>
            </a:endParaRPr>
          </a:p>
          <a:p>
            <a:pPr marL="0" indent="0" algn="r" rtl="1">
              <a:lnSpc>
                <a:spcPct val="150000"/>
              </a:lnSpc>
              <a:buNone/>
            </a:pPr>
            <a:r>
              <a:rPr lang="ar-SA" sz="2200" b="1" u="sng" dirty="0">
                <a:solidFill>
                  <a:srgbClr val="0070C0"/>
                </a:solidFill>
              </a:rPr>
              <a:t>ثانياً: إضافة موارد مائية غير تقليدية (اصطناعية)</a:t>
            </a:r>
            <a:r>
              <a:rPr lang="ar-SA" sz="2200" b="1" dirty="0">
                <a:solidFill>
                  <a:srgbClr val="0070C0"/>
                </a:solidFill>
              </a:rPr>
              <a:t> ويمكن تحقيق ذلك عن طريق استغلال موردين مهمين هما </a:t>
            </a:r>
            <a:r>
              <a:rPr lang="ar-SA" sz="2200" b="1" u="sng" dirty="0">
                <a:solidFill>
                  <a:srgbClr val="0070C0"/>
                </a:solidFill>
              </a:rPr>
              <a:t>مياه الصرف الصحي ومياه التحلية.</a:t>
            </a:r>
            <a:endParaRPr lang="en-US" sz="2200" b="1" u="sng" dirty="0">
              <a:solidFill>
                <a:srgbClr val="0070C0"/>
              </a:solidFill>
            </a:endParaRPr>
          </a:p>
          <a:p>
            <a:pPr marL="0" indent="0" algn="r" rtl="1">
              <a:buNone/>
            </a:pPr>
            <a:endParaRPr lang="ar-SA" dirty="0"/>
          </a:p>
        </p:txBody>
      </p:sp>
    </p:spTree>
    <p:extLst>
      <p:ext uri="{BB962C8B-B14F-4D97-AF65-F5344CB8AC3E}">
        <p14:creationId xmlns:p14="http://schemas.microsoft.com/office/powerpoint/2010/main" val="3191328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21AE99-A138-5C4F-9964-8EE41DCDBBF3}"/>
              </a:ext>
            </a:extLst>
          </p:cNvPr>
          <p:cNvSpPr>
            <a:spLocks noGrp="1"/>
          </p:cNvSpPr>
          <p:nvPr>
            <p:ph type="title"/>
          </p:nvPr>
        </p:nvSpPr>
        <p:spPr>
          <a:xfrm>
            <a:off x="628650" y="365125"/>
            <a:ext cx="7886700" cy="1325563"/>
          </a:xfrm>
        </p:spPr>
        <p:txBody>
          <a:bodyPr>
            <a:normAutofit/>
          </a:bodyPr>
          <a:lstStyle/>
          <a:p>
            <a:pPr rtl="1"/>
            <a:r>
              <a:rPr lang="ar-SA" sz="4000">
                <a:solidFill>
                  <a:srgbClr val="FFFFFF"/>
                </a:solidFill>
              </a:rPr>
              <a:t>الاستراتيجية الوطنية للمياه 2030</a:t>
            </a:r>
            <a:endParaRPr lang="en-US" sz="4000">
              <a:solidFill>
                <a:srgbClr val="FFFFFF"/>
              </a:solidFill>
            </a:endParaRPr>
          </a:p>
        </p:txBody>
      </p:sp>
      <p:sp>
        <p:nvSpPr>
          <p:cNvPr id="3" name="Content Placeholder 2">
            <a:extLst>
              <a:ext uri="{FF2B5EF4-FFF2-40B4-BE49-F238E27FC236}">
                <a16:creationId xmlns:a16="http://schemas.microsoft.com/office/drawing/2014/main" id="{FFBAB494-3E25-C442-9A2F-68DD1A8F5587}"/>
              </a:ext>
            </a:extLst>
          </p:cNvPr>
          <p:cNvSpPr>
            <a:spLocks noGrp="1"/>
          </p:cNvSpPr>
          <p:nvPr>
            <p:ph idx="1"/>
          </p:nvPr>
        </p:nvSpPr>
        <p:spPr>
          <a:xfrm>
            <a:off x="628650" y="2438400"/>
            <a:ext cx="7886700" cy="3738562"/>
          </a:xfrm>
        </p:spPr>
        <p:txBody>
          <a:bodyPr>
            <a:normAutofit/>
          </a:bodyPr>
          <a:lstStyle/>
          <a:p>
            <a:pPr marL="0" indent="0" algn="r" rtl="1">
              <a:buNone/>
            </a:pPr>
            <a:r>
              <a:rPr lang="ar-SA" sz="2300" dirty="0">
                <a:cs typeface="+mj-cs"/>
              </a:rPr>
              <a:t>تُعـد الميـاه احد اهم محـاور التطـور الاقتصـادي والاجتماعـي؛ حيـث أنها أساسية لتلبيـة الاحتياجـات البشريـة، وإدارة البيئـة، وضمان اسـتدامة التطور الاقتصادي، وعـلى الرغـم مـن أهمية الميـاه، فـإن المملكة تواجـه تحديـات كبيرة نظرا للاستخدامات غـير المستدامة لمـوارد الميـاه ،فضـًلا عـن محدوديـة مخـزون الميـاه الجوفيـة غـير المتجـددة، التـي تشـهد اسـتنزافًا متسارعا، وفي ظـل الظـروف المناخيـة القاحلـة، تُعـد الميـاه المتجـددة نـادرة للغايـة، وإضافة </a:t>
            </a:r>
            <a:r>
              <a:rPr lang="ar-SA" sz="2300" dirty="0" err="1">
                <a:cs typeface="+mj-cs"/>
              </a:rPr>
              <a:t>إلى</a:t>
            </a:r>
            <a:r>
              <a:rPr lang="ar-SA" sz="2300" dirty="0">
                <a:cs typeface="+mj-cs"/>
              </a:rPr>
              <a:t> ذلـك، فـإن الطلـب المرتفـع عـلى الميـاه في القطـاع الزراعـي يفاقـم مـن مشـكلة نـدرة الميـاه في المملكـة، كـما تتحمـل الحكومـة تكلفـة مرتفعـة لإنتـاج الميـاه وخدمـات الـصرف الصحـي في القطـاع الحـضري </a:t>
            </a:r>
          </a:p>
          <a:p>
            <a:pPr marL="0" indent="0" rtl="1">
              <a:buNone/>
            </a:pPr>
            <a:endParaRPr lang="en-US" sz="2300" dirty="0">
              <a:cs typeface="+mj-cs"/>
            </a:endParaRPr>
          </a:p>
        </p:txBody>
      </p:sp>
    </p:spTree>
    <p:extLst>
      <p:ext uri="{BB962C8B-B14F-4D97-AF65-F5344CB8AC3E}">
        <p14:creationId xmlns:p14="http://schemas.microsoft.com/office/powerpoint/2010/main" val="1256061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F5629-A08A-AB4A-AC5C-49542B0517E2}"/>
              </a:ext>
            </a:extLst>
          </p:cNvPr>
          <p:cNvSpPr>
            <a:spLocks noGrp="1"/>
          </p:cNvSpPr>
          <p:nvPr>
            <p:ph type="title"/>
          </p:nvPr>
        </p:nvSpPr>
        <p:spPr>
          <a:xfrm>
            <a:off x="628650" y="365125"/>
            <a:ext cx="7886700" cy="1325563"/>
          </a:xfrm>
        </p:spPr>
        <p:txBody>
          <a:bodyPr>
            <a:normAutofit/>
          </a:bodyPr>
          <a:lstStyle/>
          <a:p>
            <a:pPr rtl="1"/>
            <a:r>
              <a:rPr lang="ar-SA" sz="4000" b="1">
                <a:solidFill>
                  <a:srgbClr val="FFFFFF"/>
                </a:solidFill>
              </a:rPr>
              <a:t>الرؤية والأهداف</a:t>
            </a:r>
            <a:endParaRPr lang="en-US" sz="4000">
              <a:solidFill>
                <a:srgbClr val="FFFFFF"/>
              </a:solidFill>
            </a:endParaRPr>
          </a:p>
        </p:txBody>
      </p:sp>
      <p:sp>
        <p:nvSpPr>
          <p:cNvPr id="3" name="Content Placeholder 2">
            <a:extLst>
              <a:ext uri="{FF2B5EF4-FFF2-40B4-BE49-F238E27FC236}">
                <a16:creationId xmlns:a16="http://schemas.microsoft.com/office/drawing/2014/main" id="{BC46169A-1BBF-394B-B9A8-880CD40EE740}"/>
              </a:ext>
            </a:extLst>
          </p:cNvPr>
          <p:cNvSpPr>
            <a:spLocks noGrp="1"/>
          </p:cNvSpPr>
          <p:nvPr>
            <p:ph idx="1"/>
          </p:nvPr>
        </p:nvSpPr>
        <p:spPr>
          <a:xfrm>
            <a:off x="628650" y="2055813"/>
            <a:ext cx="7886700" cy="4121149"/>
          </a:xfrm>
        </p:spPr>
        <p:txBody>
          <a:bodyPr>
            <a:normAutofit/>
          </a:bodyPr>
          <a:lstStyle/>
          <a:p>
            <a:pPr marL="0" indent="0" algn="r" rtl="1">
              <a:lnSpc>
                <a:spcPct val="90000"/>
              </a:lnSpc>
              <a:buNone/>
            </a:pPr>
            <a:r>
              <a:rPr lang="ar-SA" sz="2100"/>
              <a:t>يتمثل بيان الرؤية في: " </a:t>
            </a:r>
            <a:r>
              <a:rPr lang="ar-SA" sz="2100" b="1"/>
              <a:t>قطاع مياه مستدام ينمي الموارد المائية ويحافظ عليها ويصون البيئة ويوفر إمداد آمن وخدمات عالية الجودة والكفاءة تسهم في التنمية الاقتصادية والاجتماعية". </a:t>
            </a:r>
            <a:r>
              <a:rPr lang="ar-SA" sz="2100"/>
              <a:t>وتم تفصيل بيان </a:t>
            </a:r>
            <a:r>
              <a:rPr lang="ar-SA" sz="2100" u="sng"/>
              <a:t>الرؤية في خمسة أهداف استراتيجية كما يلي</a:t>
            </a:r>
            <a:r>
              <a:rPr lang="ar-SA" sz="2100"/>
              <a:t>: </a:t>
            </a:r>
          </a:p>
          <a:p>
            <a:pPr marL="514350" indent="-514350" algn="r" rtl="1">
              <a:lnSpc>
                <a:spcPct val="90000"/>
              </a:lnSpc>
              <a:buFont typeface="+mj-lt"/>
              <a:buAutoNum type="arabicPeriod"/>
            </a:pPr>
            <a:r>
              <a:rPr lang="ar-SA" sz="2100"/>
              <a:t>ضمان الوصول المستمرّ إلى كميات كافية من المياه المؤمنة في الحالات العادية وفي حالات الطوارئ. </a:t>
            </a:r>
          </a:p>
          <a:p>
            <a:pPr marL="514350" indent="-514350" algn="r" rtl="1">
              <a:lnSpc>
                <a:spcPct val="90000"/>
              </a:lnSpc>
              <a:buFont typeface="+mj-lt"/>
              <a:buAutoNum type="arabicPeriod"/>
            </a:pPr>
            <a:r>
              <a:rPr lang="ar-SA" sz="2100"/>
              <a:t>تحسين إدارة الطلب على المياه في جميع الاستخدامات.</a:t>
            </a:r>
          </a:p>
          <a:p>
            <a:pPr marL="514350" indent="-514350" algn="r" rtl="1">
              <a:lnSpc>
                <a:spcPct val="90000"/>
              </a:lnSpc>
              <a:buFont typeface="+mj-lt"/>
              <a:buAutoNum type="arabicPeriod"/>
            </a:pPr>
            <a:r>
              <a:rPr lang="ar-SA" sz="2100"/>
              <a:t>تقديم خدمات مياه وصرف صحي عالية الجودة وموفِرة للكلفة لضمان أسعار مقبولة. </a:t>
            </a:r>
          </a:p>
          <a:p>
            <a:pPr marL="514350" indent="-514350" algn="r" rtl="1">
              <a:lnSpc>
                <a:spcPct val="90000"/>
              </a:lnSpc>
              <a:buFont typeface="+mj-lt"/>
              <a:buAutoNum type="arabicPeriod"/>
            </a:pPr>
            <a:r>
              <a:rPr lang="ar-SA" sz="2100"/>
              <a:t>المحافظة على موارد المياه وتحسين استخدامها مع المحافظة على البيئة المحلية لما فيه مصلحة المجتمع السعودي حاليا ومستقبلا.</a:t>
            </a:r>
          </a:p>
          <a:p>
            <a:pPr marL="514350" indent="-514350" algn="r" rtl="1">
              <a:lnSpc>
                <a:spcPct val="90000"/>
              </a:lnSpc>
              <a:buFont typeface="+mj-lt"/>
              <a:buAutoNum type="arabicPeriod"/>
            </a:pPr>
            <a:r>
              <a:rPr lang="ar-SA" sz="2100"/>
              <a:t>ضمان تنافسية قطاع المياه ومساهمته الإيجابية في الاقتصاد الوطني من خلال تعزيز الحوكمة الفعالة ومشاركة القطاع الخاص وتوطين القدرات والابتكار.</a:t>
            </a:r>
          </a:p>
        </p:txBody>
      </p:sp>
    </p:spTree>
    <p:extLst>
      <p:ext uri="{BB962C8B-B14F-4D97-AF65-F5344CB8AC3E}">
        <p14:creationId xmlns:p14="http://schemas.microsoft.com/office/powerpoint/2010/main" val="3465780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D62E992-4857-8147-8449-ADB72C046532}"/>
              </a:ext>
            </a:extLst>
          </p:cNvPr>
          <p:cNvSpPr>
            <a:spLocks noGrp="1"/>
          </p:cNvSpPr>
          <p:nvPr>
            <p:ph idx="1"/>
          </p:nvPr>
        </p:nvSpPr>
        <p:spPr>
          <a:xfrm>
            <a:off x="457200" y="2785488"/>
            <a:ext cx="8229600" cy="1828800"/>
          </a:xfrm>
        </p:spPr>
        <p:txBody>
          <a:bodyPr>
            <a:normAutofit fontScale="92500" lnSpcReduction="20000"/>
          </a:bodyPr>
          <a:lstStyle/>
          <a:p>
            <a:pPr marL="0" indent="0" algn="r" rtl="1">
              <a:lnSpc>
                <a:spcPct val="150000"/>
              </a:lnSpc>
              <a:buNone/>
            </a:pPr>
            <a:r>
              <a:rPr lang="ar-SA" dirty="0">
                <a:solidFill>
                  <a:srgbClr val="C00000"/>
                </a:solidFill>
                <a:latin typeface="Times New Roman" panose="02020603050405020304" pitchFamily="18" charset="0"/>
                <a:cs typeface="Times New Roman" panose="02020603050405020304" pitchFamily="18" charset="0"/>
              </a:rPr>
              <a:t>١. ما الذي يمكن عمله للحد من تلوث الماء (اعطي مثال واحد فقط)؟</a:t>
            </a:r>
            <a:br>
              <a:rPr lang="ar-SA" dirty="0">
                <a:solidFill>
                  <a:srgbClr val="C00000"/>
                </a:solidFill>
                <a:latin typeface="Times New Roman" panose="02020603050405020304" pitchFamily="18" charset="0"/>
                <a:cs typeface="Times New Roman" panose="02020603050405020304" pitchFamily="18" charset="0"/>
              </a:rPr>
            </a:br>
            <a:r>
              <a:rPr lang="ar-SA" dirty="0">
                <a:solidFill>
                  <a:srgbClr val="C00000"/>
                </a:solidFill>
                <a:latin typeface="Times New Roman" panose="02020603050405020304" pitchFamily="18" charset="0"/>
                <a:cs typeface="Times New Roman" panose="02020603050405020304" pitchFamily="18" charset="0"/>
              </a:rPr>
              <a:t>٢. اذكري ثلاث من اهم السدود في العالم؟</a:t>
            </a:r>
            <a:br>
              <a:rPr lang="en-US" dirty="0">
                <a:solidFill>
                  <a:srgbClr val="C00000"/>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4"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2160" y="232351"/>
            <a:ext cx="6039679" cy="1185287"/>
          </a:xfrm>
          <a:prstGeom prst="rect">
            <a:avLst/>
          </a:prstGeom>
        </p:spPr>
      </p:pic>
    </p:spTree>
    <p:extLst>
      <p:ext uri="{BB962C8B-B14F-4D97-AF65-F5344CB8AC3E}">
        <p14:creationId xmlns:p14="http://schemas.microsoft.com/office/powerpoint/2010/main" val="3467857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D02761-792E-184A-8C7F-6A9B69205C45}"/>
              </a:ext>
            </a:extLst>
          </p:cNvPr>
          <p:cNvSpPr>
            <a:spLocks noGrp="1"/>
          </p:cNvSpPr>
          <p:nvPr>
            <p:ph idx="1"/>
          </p:nvPr>
        </p:nvSpPr>
        <p:spPr>
          <a:xfrm>
            <a:off x="457200" y="1600200"/>
            <a:ext cx="8229600" cy="4493095"/>
          </a:xfrm>
        </p:spPr>
        <p:txBody>
          <a:bodyPr>
            <a:normAutofit fontScale="92500" lnSpcReduction="10000"/>
          </a:bodyPr>
          <a:lstStyle/>
          <a:p>
            <a:pPr algn="r" rtl="1">
              <a:lnSpc>
                <a:spcPct val="150000"/>
              </a:lnSpc>
            </a:pPr>
            <a:r>
              <a:rPr lang="ar-SA" sz="2400" dirty="0"/>
              <a:t>لثروة المائية هبةٌ من الله تعالى، ويجبُ الحفاظ عليها كي تدوم، وأهمّ طريقةٍ للحفاظ عليها هو حمايتها من التلوث بأشكاله كافّة، سواء التلوث الكيميائي أم العضوي أم النووي، كما يجب الحفاظ عليها من الهدر لضمان بقائها واستمرارها للأجيال القادمة، فعلى الرغم من أنّ الثروة المائية من الطاقات المتجددة، إلّا أنها تتعرض للنضوب، وقد تصبح قليلة أيضًا، خصوصًا إن تمّ هدرها بكميات كبيرة في ظلّ حدوث الجفاف في الكثير من المناطق، وهذا يخلق فجوة كبيرة في كميات المياه، ويسبب نقصها، ويكون الحفاظ على الثروة المائية بعدم رمي الملوّثات في البحار والأنهار والمحيطات، والاقتصاد في استخدامها؛ لأنّ حماية المياه تعني حماية الحياة المائية أيضًا، وحماية الحضارات والإنسان والنبات.</a:t>
            </a:r>
          </a:p>
        </p:txBody>
      </p:sp>
      <p:sp>
        <p:nvSpPr>
          <p:cNvPr id="4" name="Rectangle 3">
            <a:extLst>
              <a:ext uri="{FF2B5EF4-FFF2-40B4-BE49-F238E27FC236}">
                <a16:creationId xmlns:a16="http://schemas.microsoft.com/office/drawing/2014/main" id="{0EA4FB06-9B9C-4047-9116-35DE58EF7A52}"/>
              </a:ext>
            </a:extLst>
          </p:cNvPr>
          <p:cNvSpPr/>
          <p:nvPr/>
        </p:nvSpPr>
        <p:spPr>
          <a:xfrm>
            <a:off x="251520" y="6165304"/>
            <a:ext cx="6336704" cy="529119"/>
          </a:xfrm>
          <a:prstGeom prst="rect">
            <a:avLst/>
          </a:prstGeom>
        </p:spPr>
        <p:txBody>
          <a:bodyPr wrap="square">
            <a:spAutoFit/>
          </a:bodyPr>
          <a:lstStyle/>
          <a:p>
            <a:pPr algn="r" rtl="1">
              <a:lnSpc>
                <a:spcPct val="150000"/>
              </a:lnSpc>
            </a:pPr>
            <a:r>
              <a:rPr lang="ar-SA" sz="1000" dirty="0" err="1"/>
              <a:t>إقرأ</a:t>
            </a:r>
            <a:r>
              <a:rPr lang="ar-SA" sz="1000" dirty="0"/>
              <a:t> المزيد على </a:t>
            </a:r>
            <a:r>
              <a:rPr lang="ar-SA" sz="1000" dirty="0" err="1"/>
              <a:t>سطور.كوم</a:t>
            </a:r>
            <a:r>
              <a:rPr lang="ar-SA" sz="1000" dirty="0"/>
              <a:t>: </a:t>
            </a:r>
            <a:r>
              <a:rPr lang="en-US" sz="1000" dirty="0">
                <a:hlinkClick r:id="rId2"/>
              </a:rPr>
              <a:t>https://sotor.com/%D8%AA%D8%B9%D8%A8%D9%8A%D8%B1-%D8%B9%D9%86-%D8%A7%D9%84%D8%AB%D8%B1%D9%88%D8%A9-%D8%A7%D9%84%D9%85%D8%A7%D8%A6%D9%8A%D8%A9/</a:t>
            </a:r>
            <a:endParaRPr lang="ar-SA" sz="1000" dirty="0"/>
          </a:p>
        </p:txBody>
      </p:sp>
    </p:spTree>
    <p:extLst>
      <p:ext uri="{BB962C8B-B14F-4D97-AF65-F5344CB8AC3E}">
        <p14:creationId xmlns:p14="http://schemas.microsoft.com/office/powerpoint/2010/main" val="4286647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8055"/>
            <a:ext cx="5401456" cy="1508760"/>
          </a:xfrm>
          <a:prstGeom prst="rect">
            <a:avLst/>
          </a:prstGeom>
          <a:solidFill>
            <a:srgbClr val="73624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4316" y="450222"/>
            <a:ext cx="1396288" cy="1506594"/>
          </a:xfrm>
          <a:prstGeom prst="rect">
            <a:avLst/>
          </a:prstGeom>
          <a:solidFill>
            <a:srgbClr val="5E99DC">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2735" y="453269"/>
            <a:ext cx="1397074"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2130552"/>
            <a:ext cx="5404104" cy="4270248"/>
          </a:xfrm>
          <a:prstGeom prst="rect">
            <a:avLst/>
          </a:prstGeom>
          <a:solidFill>
            <a:srgbClr val="5E99D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67BC490-A344-1144-B264-45BD4FF8B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606" y="2505936"/>
            <a:ext cx="5096528" cy="3516603"/>
          </a:xfrm>
          <a:prstGeom prst="rect">
            <a:avLst/>
          </a:prstGeom>
        </p:spPr>
      </p:pic>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4316" y="2127680"/>
            <a:ext cx="2915493"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81983" y="2393792"/>
            <a:ext cx="2520159" cy="3740893"/>
          </a:xfrm>
        </p:spPr>
        <p:txBody>
          <a:bodyPr anchor="ctr">
            <a:normAutofit/>
          </a:bodyPr>
          <a:lstStyle/>
          <a:p>
            <a:pPr marL="0" indent="0" rtl="1">
              <a:buNone/>
            </a:pPr>
            <a:r>
              <a:rPr lang="ar-SA" sz="1600" b="1">
                <a:cs typeface="+mj-cs"/>
              </a:rPr>
              <a:t>يمثل الماء 70% من سطح الكرة الأرضية ويعتبر العلماء الماء أساس الحياة على أي كوكب, ويسمى الماء علميا بأكسيد الهيدروجين.</a:t>
            </a:r>
            <a:endParaRPr lang="en-US" sz="1600" b="1">
              <a:cs typeface="+mj-cs"/>
            </a:endParaRPr>
          </a:p>
          <a:p>
            <a:pPr rtl="1"/>
            <a:endParaRPr lang="en-US" sz="1600">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297797-5C89-4791-8204-AB071FA1F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عنوان 1"/>
          <p:cNvSpPr>
            <a:spLocks noGrp="1"/>
          </p:cNvSpPr>
          <p:nvPr>
            <p:ph type="title"/>
          </p:nvPr>
        </p:nvSpPr>
        <p:spPr>
          <a:xfrm>
            <a:off x="482601" y="643467"/>
            <a:ext cx="3603048" cy="5571065"/>
          </a:xfrm>
        </p:spPr>
        <p:txBody>
          <a:bodyPr>
            <a:normAutofit/>
          </a:bodyPr>
          <a:lstStyle/>
          <a:p>
            <a:r>
              <a:rPr lang="ar-SA" sz="3100" b="1" dirty="0"/>
              <a:t>حالات الماء </a:t>
            </a:r>
          </a:p>
        </p:txBody>
      </p:sp>
      <p:sp>
        <p:nvSpPr>
          <p:cNvPr id="10" name="Freeform: Shape 9">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87577" y="3359"/>
            <a:ext cx="1409491" cy="1407490"/>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65267" y="134348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عنصر نائب للمحتوى 2"/>
          <p:cNvSpPr>
            <a:spLocks noGrp="1"/>
          </p:cNvSpPr>
          <p:nvPr>
            <p:ph idx="1"/>
          </p:nvPr>
        </p:nvSpPr>
        <p:spPr>
          <a:xfrm>
            <a:off x="4085649" y="643467"/>
            <a:ext cx="4575749" cy="5571065"/>
          </a:xfrm>
        </p:spPr>
        <p:txBody>
          <a:bodyPr anchor="ctr">
            <a:noAutofit/>
          </a:bodyPr>
          <a:lstStyle/>
          <a:p>
            <a:pPr algn="r" rtl="1">
              <a:lnSpc>
                <a:spcPct val="150000"/>
              </a:lnSpc>
              <a:buFont typeface="Wingdings" panose="05000000000000000000" pitchFamily="2" charset="2"/>
              <a:buChar char="Ø"/>
            </a:pPr>
            <a:r>
              <a:rPr lang="ar-SA" sz="2000" b="1" dirty="0">
                <a:solidFill>
                  <a:srgbClr val="FF0000"/>
                </a:solidFill>
                <a:cs typeface="+mj-cs"/>
              </a:rPr>
              <a:t>الحالة الصلبة </a:t>
            </a:r>
            <a:r>
              <a:rPr lang="ar-SA" sz="2000" b="1" dirty="0">
                <a:cs typeface="+mj-cs"/>
              </a:rPr>
              <a:t>: يكون فيها الماء على شكل جليد  أو ثلج أبيض اللون ناصع، يوجد على هذه الحالة عندما تكون درجة حرارة الماء أقل من الصفر المئوي.</a:t>
            </a:r>
            <a:endParaRPr lang="en-US" sz="2000" b="1" dirty="0">
              <a:cs typeface="+mj-cs"/>
            </a:endParaRPr>
          </a:p>
          <a:p>
            <a:pPr algn="r" rtl="1">
              <a:lnSpc>
                <a:spcPct val="150000"/>
              </a:lnSpc>
              <a:buFont typeface="Wingdings" panose="05000000000000000000" pitchFamily="2" charset="2"/>
              <a:buChar char="Ø"/>
            </a:pPr>
            <a:r>
              <a:rPr lang="ar-SA" sz="2000" b="1" dirty="0">
                <a:solidFill>
                  <a:srgbClr val="FF0000"/>
                </a:solidFill>
                <a:cs typeface="+mj-cs"/>
              </a:rPr>
              <a:t>الحالة السائلة </a:t>
            </a:r>
            <a:r>
              <a:rPr lang="ar-SA" sz="2000" b="1" dirty="0">
                <a:cs typeface="+mj-cs"/>
              </a:rPr>
              <a:t>: يكون فيها الماء سائلا بلا لون، وهي الحالة الأكثر شيوعا للماء, ويوجد الماء على صورته السائلة في درجات الحرارة ما بين الصفر المئوي، ودرجة الغليان، وهي 100 درجة مئوية في الشروط القياسية</a:t>
            </a:r>
            <a:endParaRPr lang="en-US" sz="2000" b="1" dirty="0">
              <a:cs typeface="+mj-cs"/>
            </a:endParaRPr>
          </a:p>
          <a:p>
            <a:pPr algn="r" rtl="1">
              <a:lnSpc>
                <a:spcPct val="150000"/>
              </a:lnSpc>
              <a:buFont typeface="Wingdings" panose="05000000000000000000" pitchFamily="2" charset="2"/>
              <a:buChar char="Ø"/>
            </a:pPr>
            <a:r>
              <a:rPr lang="ar-SA" sz="2000" b="1" dirty="0">
                <a:solidFill>
                  <a:srgbClr val="FF0000"/>
                </a:solidFill>
                <a:cs typeface="+mj-cs"/>
              </a:rPr>
              <a:t>الحالة الغازية </a:t>
            </a:r>
            <a:r>
              <a:rPr lang="ar-SA" sz="2000" b="1" dirty="0">
                <a:cs typeface="+mj-cs"/>
              </a:rPr>
              <a:t>: يكون فيها الماء على شكل بخار، ويكون الماء بالحالة الغازية بدرجات حرارة مختلفة.</a:t>
            </a:r>
            <a:endParaRPr lang="en-US" sz="2000" b="1" dirty="0">
              <a:cs typeface="+mj-cs"/>
            </a:endParaRPr>
          </a:p>
          <a:p>
            <a:pPr marL="0" indent="0" algn="r">
              <a:lnSpc>
                <a:spcPct val="150000"/>
              </a:lnSpc>
              <a:buNone/>
            </a:pPr>
            <a:endParaRPr lang="ar-SA" sz="2000" dirty="0">
              <a:cs typeface="+mj-cs"/>
            </a:endParaRPr>
          </a:p>
        </p:txBody>
      </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52640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2583"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405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عنوان 1"/>
          <p:cNvSpPr>
            <a:spLocks noGrp="1"/>
          </p:cNvSpPr>
          <p:nvPr>
            <p:ph type="title"/>
          </p:nvPr>
        </p:nvSpPr>
        <p:spPr>
          <a:xfrm>
            <a:off x="482601" y="621792"/>
            <a:ext cx="3742417" cy="5413248"/>
          </a:xfrm>
        </p:spPr>
        <p:txBody>
          <a:bodyPr>
            <a:normAutofit/>
          </a:bodyPr>
          <a:lstStyle/>
          <a:p>
            <a:r>
              <a:rPr lang="ar-SA" sz="3100" b="1"/>
              <a:t>مصادر المياه </a:t>
            </a:r>
            <a:endParaRPr lang="ar-SA" sz="3100"/>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2038" y="3077763"/>
            <a:ext cx="1345385" cy="501308"/>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343" y="2812571"/>
            <a:ext cx="418137" cy="313603"/>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81627" y="4124955"/>
            <a:ext cx="476502"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27391" y="4621062"/>
            <a:ext cx="168260"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7631757" y="5597890"/>
            <a:ext cx="2237205"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179492" y="5385682"/>
            <a:ext cx="841505" cy="63112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عنصر نائب للمحتوى 2"/>
          <p:cNvSpPr>
            <a:spLocks noGrp="1"/>
          </p:cNvSpPr>
          <p:nvPr>
            <p:ph idx="1"/>
          </p:nvPr>
        </p:nvSpPr>
        <p:spPr>
          <a:xfrm>
            <a:off x="4572000" y="643466"/>
            <a:ext cx="4089399" cy="5571065"/>
          </a:xfrm>
          <a:noFill/>
        </p:spPr>
        <p:txBody>
          <a:bodyPr anchor="ctr">
            <a:normAutofit/>
          </a:bodyPr>
          <a:lstStyle/>
          <a:p>
            <a:pPr lvl="0" algn="r" rtl="1">
              <a:buFont typeface="Wingdings" panose="05000000000000000000" pitchFamily="2" charset="2"/>
              <a:buChar char="Ø"/>
            </a:pPr>
            <a:r>
              <a:rPr lang="ar-SA" sz="2000" b="1" dirty="0"/>
              <a:t>مياه الأمطار:</a:t>
            </a:r>
            <a:r>
              <a:rPr lang="ar-SA" sz="2000" dirty="0"/>
              <a:t> هي أنقى أنواع المياه الطبيعية، حيث تنحل فيها أثناء سقوطها بعض الغازات المنتشرة في الجو كالأكسجين وثاني أكسيد الكربون وبعض المواد الصلبة العالقة في الجو.</a:t>
            </a:r>
            <a:endParaRPr lang="en-US" sz="2000" dirty="0"/>
          </a:p>
          <a:p>
            <a:pPr lvl="0" algn="r" rtl="1">
              <a:buFont typeface="Wingdings" panose="05000000000000000000" pitchFamily="2" charset="2"/>
              <a:buChar char="Ø"/>
            </a:pPr>
            <a:r>
              <a:rPr lang="ar-SA" sz="2000" b="1" dirty="0"/>
              <a:t>مياه الأنهار:</a:t>
            </a:r>
            <a:r>
              <a:rPr lang="ar-SA" sz="2000" dirty="0"/>
              <a:t> تتكون مياه الأنهار أساسا من الأمطار، وتحتوي هذه المياه على عديد من المواد الصلبة المنحلة فيها بسبب مرورها وانسيابها عبر أنواع التربة المختلفة.</a:t>
            </a:r>
            <a:endParaRPr lang="en-US" sz="2000" dirty="0"/>
          </a:p>
          <a:p>
            <a:pPr lvl="0" algn="r" rtl="1">
              <a:buFont typeface="Wingdings" panose="05000000000000000000" pitchFamily="2" charset="2"/>
              <a:buChar char="Ø"/>
            </a:pPr>
            <a:r>
              <a:rPr lang="ar-SA" sz="2000" b="1" dirty="0"/>
              <a:t>مياه الينابيع:</a:t>
            </a:r>
            <a:r>
              <a:rPr lang="ar-SA" sz="2000" dirty="0"/>
              <a:t> وتنقسم مياه الينابيع إلى نوعين: ينابيع صغيرة الحجم وينابيع كبيرة الحجم.</a:t>
            </a:r>
            <a:endParaRPr lang="en-US" sz="2000" dirty="0"/>
          </a:p>
          <a:p>
            <a:pPr lvl="0" algn="r" rtl="1">
              <a:buFont typeface="Wingdings" panose="05000000000000000000" pitchFamily="2" charset="2"/>
              <a:buChar char="Ø"/>
            </a:pPr>
            <a:r>
              <a:rPr lang="ar-SA" sz="2000" b="1" dirty="0"/>
              <a:t>مياه المحيطات والبحار:</a:t>
            </a:r>
            <a:r>
              <a:rPr lang="ar-SA" sz="2000" dirty="0"/>
              <a:t> وهي تمثل النسبة الكبيرة.</a:t>
            </a:r>
            <a:endParaRPr lang="en-US" sz="2000" dirty="0"/>
          </a:p>
          <a:p>
            <a:pPr lvl="0" algn="r" rtl="1">
              <a:buFont typeface="Wingdings" panose="05000000000000000000" pitchFamily="2" charset="2"/>
              <a:buChar char="Ø"/>
            </a:pPr>
            <a:r>
              <a:rPr lang="ar-SA" sz="2000" b="1" dirty="0"/>
              <a:t>مياه جوفية:</a:t>
            </a:r>
            <a:r>
              <a:rPr lang="ar-SA" sz="2000" dirty="0"/>
              <a:t> وهي المياه الموجودة في باطن الأرض مختزنة في مسام الصخور أو شقوقها. </a:t>
            </a:r>
          </a:p>
        </p:txBody>
      </p:sp>
    </p:spTree>
    <p:extLst>
      <p:ext uri="{BB962C8B-B14F-4D97-AF65-F5344CB8AC3E}">
        <p14:creationId xmlns:p14="http://schemas.microsoft.com/office/powerpoint/2010/main" val="167204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DFAD5-A389-2C4E-83E0-ECC4BA78BE4D}"/>
              </a:ext>
            </a:extLst>
          </p:cNvPr>
          <p:cNvSpPr>
            <a:spLocks noGrp="1"/>
          </p:cNvSpPr>
          <p:nvPr>
            <p:ph type="title"/>
          </p:nvPr>
        </p:nvSpPr>
        <p:spPr/>
        <p:txBody>
          <a:bodyPr>
            <a:normAutofit fontScale="90000"/>
          </a:bodyPr>
          <a:lstStyle/>
          <a:p>
            <a:r>
              <a:rPr lang="ar-SA" b="1" dirty="0"/>
              <a:t>دورة الماء في الطبيعية</a:t>
            </a:r>
            <a:br>
              <a:rPr lang="en-GB" b="1" dirty="0"/>
            </a:br>
            <a:r>
              <a:rPr lang="en-GB" b="1" dirty="0"/>
              <a:t>water cycle</a:t>
            </a:r>
            <a:endParaRPr lang="en-US" dirty="0"/>
          </a:p>
        </p:txBody>
      </p:sp>
      <p:sp>
        <p:nvSpPr>
          <p:cNvPr id="3" name="عنصر نائب للمحتوى 2"/>
          <p:cNvSpPr>
            <a:spLocks noGrp="1"/>
          </p:cNvSpPr>
          <p:nvPr>
            <p:ph idx="1"/>
          </p:nvPr>
        </p:nvSpPr>
        <p:spPr/>
        <p:txBody>
          <a:bodyPr>
            <a:normAutofit/>
          </a:bodyPr>
          <a:lstStyle/>
          <a:p>
            <a:pPr marL="0" indent="0" algn="r" rtl="1">
              <a:lnSpc>
                <a:spcPct val="150000"/>
              </a:lnSpc>
              <a:buNone/>
            </a:pPr>
            <a:r>
              <a:rPr lang="ar-SA" sz="2800" b="1" dirty="0"/>
              <a:t>من خلال دراسة دورة الماء في الطبيعية يتضح أن مياه الأمطار تتوزع في ثلاث مسارات: </a:t>
            </a:r>
          </a:p>
          <a:p>
            <a:pPr marL="0" indent="0" algn="r" rtl="1">
              <a:lnSpc>
                <a:spcPct val="150000"/>
              </a:lnSpc>
              <a:buNone/>
            </a:pPr>
            <a:r>
              <a:rPr lang="ar-SA" sz="2800" b="1" dirty="0">
                <a:solidFill>
                  <a:srgbClr val="7030A0"/>
                </a:solidFill>
              </a:rPr>
              <a:t>الجزء الأول : يتبخر الجزء الأعظم منها ويعود إلى الجو. </a:t>
            </a:r>
          </a:p>
          <a:p>
            <a:pPr marL="0" indent="0" algn="r" rtl="1">
              <a:lnSpc>
                <a:spcPct val="150000"/>
              </a:lnSpc>
              <a:buNone/>
            </a:pPr>
            <a:r>
              <a:rPr lang="ar-SA" sz="2800" b="1" dirty="0">
                <a:solidFill>
                  <a:srgbClr val="0070C0"/>
                </a:solidFill>
              </a:rPr>
              <a:t>الجزء الثاني: فهو مياه الجريان التي ينشأ عنها المياه السطحية</a:t>
            </a:r>
            <a:r>
              <a:rPr lang="ar-SA" sz="2800" b="1" dirty="0">
                <a:solidFill>
                  <a:srgbClr val="7030A0"/>
                </a:solidFill>
              </a:rPr>
              <a:t>.</a:t>
            </a:r>
          </a:p>
          <a:p>
            <a:pPr marL="0" indent="0" algn="r" rtl="1">
              <a:lnSpc>
                <a:spcPct val="150000"/>
              </a:lnSpc>
              <a:buNone/>
            </a:pPr>
            <a:r>
              <a:rPr lang="ar-SA" sz="2800" b="1" dirty="0">
                <a:solidFill>
                  <a:schemeClr val="accent6">
                    <a:lumMod val="50000"/>
                  </a:schemeClr>
                </a:solidFill>
              </a:rPr>
              <a:t>الجزء الثالث: يرشح عبر التربة والصخور إلى باطن الأرض مكونا المياه الجوفية.</a:t>
            </a:r>
            <a:endParaRPr lang="en-US" sz="2800" b="1" dirty="0">
              <a:solidFill>
                <a:schemeClr val="accent6">
                  <a:lumMod val="50000"/>
                </a:schemeClr>
              </a:solidFill>
            </a:endParaRPr>
          </a:p>
          <a:p>
            <a:pPr marL="0" indent="0" algn="r" rtl="1">
              <a:lnSpc>
                <a:spcPct val="150000"/>
              </a:lnSpc>
              <a:buNone/>
            </a:pPr>
            <a:endParaRPr lang="ar-SA" b="1" dirty="0">
              <a:solidFill>
                <a:srgbClr val="00B050"/>
              </a:solidFill>
            </a:endParaRPr>
          </a:p>
        </p:txBody>
      </p:sp>
    </p:spTree>
    <p:extLst>
      <p:ext uri="{BB962C8B-B14F-4D97-AF65-F5344CB8AC3E}">
        <p14:creationId xmlns:p14="http://schemas.microsoft.com/office/powerpoint/2010/main" val="22485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F6CEBE-7239-3B4F-8442-EA0A3AF6A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323850"/>
            <a:ext cx="5769744" cy="6210300"/>
          </a:xfrm>
          <a:prstGeom prst="rect">
            <a:avLst/>
          </a:prstGeom>
        </p:spPr>
      </p:pic>
      <p:sp>
        <p:nvSpPr>
          <p:cNvPr id="7" name="TextBox 6">
            <a:extLst>
              <a:ext uri="{FF2B5EF4-FFF2-40B4-BE49-F238E27FC236}">
                <a16:creationId xmlns:a16="http://schemas.microsoft.com/office/drawing/2014/main" id="{AA02463B-41AF-8A4C-AA41-D910CEBEA5C6}"/>
              </a:ext>
            </a:extLst>
          </p:cNvPr>
          <p:cNvSpPr txBox="1"/>
          <p:nvPr/>
        </p:nvSpPr>
        <p:spPr>
          <a:xfrm>
            <a:off x="0" y="1340768"/>
            <a:ext cx="3033440" cy="3693319"/>
          </a:xfrm>
          <a:prstGeom prst="rect">
            <a:avLst/>
          </a:prstGeom>
          <a:noFill/>
        </p:spPr>
        <p:txBody>
          <a:bodyPr wrap="square" rtlCol="0">
            <a:spAutoFit/>
          </a:bodyPr>
          <a:lstStyle/>
          <a:p>
            <a:pPr marL="342900" indent="-342900" algn="r" defTabSz="914400" rtl="1" eaLnBrk="1" latinLnBrk="0" hangingPunct="1">
              <a:buFont typeface="+mj-lt"/>
              <a:buAutoNum type="arabicPeriod"/>
            </a:pPr>
            <a:r>
              <a:rPr lang="ar-SA" dirty="0">
                <a:cs typeface="+mj-cs"/>
              </a:rPr>
              <a:t>التبخر</a:t>
            </a:r>
          </a:p>
          <a:p>
            <a:pPr marL="800100" lvl="1" indent="-342900" algn="r" rtl="1">
              <a:buFont typeface="+mj-lt"/>
              <a:buAutoNum type="arabicPeriod"/>
            </a:pPr>
            <a:r>
              <a:rPr lang="ar-SA" dirty="0">
                <a:cs typeface="+mj-cs"/>
              </a:rPr>
              <a:t>النتح </a:t>
            </a:r>
            <a:r>
              <a:rPr lang="en-GB" dirty="0">
                <a:cs typeface="+mj-cs"/>
              </a:rPr>
              <a:t>Transpiration</a:t>
            </a:r>
            <a:endParaRPr lang="ar-SA" dirty="0">
              <a:cs typeface="+mj-cs"/>
            </a:endParaRPr>
          </a:p>
          <a:p>
            <a:pPr marL="800100" lvl="1" indent="-342900" algn="r" rtl="1">
              <a:buFont typeface="+mj-lt"/>
              <a:buAutoNum type="arabicPeriod"/>
            </a:pPr>
            <a:r>
              <a:rPr lang="ar-SA" dirty="0">
                <a:cs typeface="+mj-cs"/>
              </a:rPr>
              <a:t>تبخر المياه السطحية</a:t>
            </a:r>
            <a:r>
              <a:rPr lang="en-GB" dirty="0">
                <a:cs typeface="+mj-cs"/>
              </a:rPr>
              <a:t> Evaporation</a:t>
            </a:r>
            <a:endParaRPr lang="ar-SA" dirty="0">
              <a:cs typeface="+mj-cs"/>
            </a:endParaRPr>
          </a:p>
          <a:p>
            <a:pPr marL="342900" indent="-342900" algn="r" defTabSz="914400" rtl="1" eaLnBrk="1" latinLnBrk="0" hangingPunct="1">
              <a:buFont typeface="+mj-lt"/>
              <a:buAutoNum type="arabicPeriod"/>
            </a:pPr>
            <a:r>
              <a:rPr lang="ar-SA" dirty="0">
                <a:cs typeface="+mj-cs"/>
              </a:rPr>
              <a:t>التكثف</a:t>
            </a:r>
            <a:r>
              <a:rPr lang="en-GB" dirty="0">
                <a:cs typeface="+mj-cs"/>
              </a:rPr>
              <a:t> Condensation </a:t>
            </a:r>
            <a:endParaRPr lang="ar-SA" dirty="0">
              <a:cs typeface="+mj-cs"/>
            </a:endParaRPr>
          </a:p>
          <a:p>
            <a:pPr marL="342900" indent="-342900" algn="r" defTabSz="914400" rtl="1" eaLnBrk="1" latinLnBrk="0" hangingPunct="1">
              <a:buFont typeface="+mj-lt"/>
              <a:buAutoNum type="arabicPeriod"/>
            </a:pPr>
            <a:r>
              <a:rPr lang="ar-SA" dirty="0">
                <a:cs typeface="+mj-cs"/>
              </a:rPr>
              <a:t>الهطول</a:t>
            </a:r>
            <a:r>
              <a:rPr lang="en-GB" dirty="0">
                <a:cs typeface="+mj-cs"/>
              </a:rPr>
              <a:t> Precipitation </a:t>
            </a:r>
            <a:endParaRPr lang="ar-SA" dirty="0">
              <a:cs typeface="+mj-cs"/>
            </a:endParaRPr>
          </a:p>
          <a:p>
            <a:pPr marL="800100" lvl="1" indent="-342900" algn="r" rtl="1">
              <a:buFont typeface="+mj-lt"/>
              <a:buAutoNum type="arabicPeriod"/>
            </a:pPr>
            <a:r>
              <a:rPr lang="ar-SA" dirty="0">
                <a:cs typeface="+mj-cs"/>
              </a:rPr>
              <a:t>الثلوج </a:t>
            </a:r>
            <a:r>
              <a:rPr lang="en-GB" dirty="0">
                <a:cs typeface="+mj-cs"/>
              </a:rPr>
              <a:t>Snowmelt runoff</a:t>
            </a:r>
            <a:endParaRPr lang="ar-SA" dirty="0">
              <a:cs typeface="+mj-cs"/>
            </a:endParaRPr>
          </a:p>
          <a:p>
            <a:pPr marL="800100" lvl="1" indent="-342900" algn="r" rtl="1">
              <a:buFont typeface="+mj-lt"/>
              <a:buAutoNum type="arabicPeriod"/>
            </a:pPr>
            <a:r>
              <a:rPr lang="ar-SA" dirty="0">
                <a:cs typeface="+mj-cs"/>
              </a:rPr>
              <a:t>المياه السطحية</a:t>
            </a:r>
            <a:r>
              <a:rPr lang="en-GB" dirty="0">
                <a:cs typeface="+mj-cs"/>
              </a:rPr>
              <a:t> Surface runoff</a:t>
            </a:r>
            <a:endParaRPr lang="ar-SA" dirty="0">
              <a:cs typeface="+mj-cs"/>
            </a:endParaRPr>
          </a:p>
          <a:p>
            <a:pPr marL="800100" lvl="1" indent="-342900" algn="r" rtl="1">
              <a:buFont typeface="+mj-lt"/>
              <a:buAutoNum type="arabicPeriod"/>
            </a:pPr>
            <a:r>
              <a:rPr lang="ar-SA" dirty="0">
                <a:cs typeface="+mj-cs"/>
              </a:rPr>
              <a:t>المياه الجوفية</a:t>
            </a:r>
            <a:r>
              <a:rPr lang="en-GB" dirty="0">
                <a:cs typeface="+mj-cs"/>
              </a:rPr>
              <a:t> Groundwater</a:t>
            </a:r>
            <a:endParaRPr lang="ar-SA" dirty="0">
              <a:cs typeface="+mj-cs"/>
            </a:endParaRPr>
          </a:p>
          <a:p>
            <a:pPr marL="0" algn="r" defTabSz="914400" rtl="1" eaLnBrk="1" latinLnBrk="0" hangingPunct="1"/>
            <a:r>
              <a:rPr lang="ar-SA" dirty="0">
                <a:cs typeface="+mj-cs"/>
              </a:rPr>
              <a:t> </a:t>
            </a:r>
          </a:p>
          <a:p>
            <a:pPr marL="0" algn="r" defTabSz="914400" rtl="1" eaLnBrk="1" latinLnBrk="0" hangingPunct="1"/>
            <a:endParaRPr lang="en-US" dirty="0">
              <a:cs typeface="+mj-cs"/>
            </a:endParaRPr>
          </a:p>
        </p:txBody>
      </p:sp>
    </p:spTree>
    <p:extLst>
      <p:ext uri="{BB962C8B-B14F-4D97-AF65-F5344CB8AC3E}">
        <p14:creationId xmlns:p14="http://schemas.microsoft.com/office/powerpoint/2010/main" val="4274896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b="1" dirty="0"/>
              <a:t>استخدامات الموارد المائية </a:t>
            </a:r>
            <a:endParaRPr lang="ar-SA" sz="3600" dirty="0"/>
          </a:p>
        </p:txBody>
      </p:sp>
      <p:sp>
        <p:nvSpPr>
          <p:cNvPr id="3" name="عنصر نائب للمحتوى 2"/>
          <p:cNvSpPr>
            <a:spLocks noGrp="1"/>
          </p:cNvSpPr>
          <p:nvPr>
            <p:ph idx="1"/>
          </p:nvPr>
        </p:nvSpPr>
        <p:spPr/>
        <p:txBody>
          <a:bodyPr>
            <a:normAutofit/>
          </a:bodyPr>
          <a:lstStyle/>
          <a:p>
            <a:pPr marL="0" indent="0" algn="r" rtl="1">
              <a:lnSpc>
                <a:spcPct val="200000"/>
              </a:lnSpc>
              <a:buNone/>
            </a:pPr>
            <a:r>
              <a:rPr lang="ar-SA" sz="2400" b="1" dirty="0"/>
              <a:t>تتمثل استخدامات المياه في كل أنحاء العالم في خمس مجالات هي :</a:t>
            </a:r>
            <a:endParaRPr lang="en-US" sz="2400" b="1" dirty="0"/>
          </a:p>
          <a:p>
            <a:pPr marL="457200" lvl="0" indent="-457200" algn="r" rtl="1">
              <a:lnSpc>
                <a:spcPct val="150000"/>
              </a:lnSpc>
              <a:buFont typeface="+mj-lt"/>
              <a:buAutoNum type="arabicPeriod"/>
            </a:pPr>
            <a:r>
              <a:rPr lang="ar-SA" sz="2400" dirty="0">
                <a:cs typeface="+mj-cs"/>
              </a:rPr>
              <a:t>لشرب والاحتياجات المنزلية</a:t>
            </a:r>
            <a:r>
              <a:rPr lang="en-GB" sz="2400" dirty="0">
                <a:cs typeface="+mj-cs"/>
              </a:rPr>
              <a:t>  </a:t>
            </a:r>
            <a:r>
              <a:rPr lang="en-US" sz="2400" dirty="0">
                <a:cs typeface="+mj-cs"/>
              </a:rPr>
              <a:t>Drinking and Household Needs </a:t>
            </a:r>
            <a:endParaRPr lang="ar-SA" sz="2400" dirty="0">
              <a:cs typeface="+mj-cs"/>
            </a:endParaRPr>
          </a:p>
          <a:p>
            <a:pPr marL="457200" lvl="0" indent="-457200" algn="r" rtl="1">
              <a:lnSpc>
                <a:spcPct val="150000"/>
              </a:lnSpc>
              <a:buFont typeface="+mj-lt"/>
              <a:buAutoNum type="arabicPeriod"/>
            </a:pPr>
            <a:r>
              <a:rPr lang="ar-SA" sz="2400" dirty="0">
                <a:cs typeface="+mj-cs"/>
              </a:rPr>
              <a:t>الترفيهية</a:t>
            </a:r>
            <a:r>
              <a:rPr lang="en-GB" sz="2400" dirty="0">
                <a:cs typeface="+mj-cs"/>
              </a:rPr>
              <a:t> Recreation </a:t>
            </a:r>
            <a:endParaRPr lang="ar-SA" sz="2400" dirty="0">
              <a:cs typeface="+mj-cs"/>
            </a:endParaRPr>
          </a:p>
          <a:p>
            <a:pPr marL="457200" lvl="0" indent="-457200" algn="r" rtl="1">
              <a:lnSpc>
                <a:spcPct val="150000"/>
              </a:lnSpc>
              <a:buFont typeface="+mj-lt"/>
              <a:buAutoNum type="arabicPeriod"/>
            </a:pPr>
            <a:r>
              <a:rPr lang="ar-SA" sz="2400" dirty="0">
                <a:cs typeface="+mj-cs"/>
              </a:rPr>
              <a:t>والصناعة والتجارة</a:t>
            </a:r>
            <a:r>
              <a:rPr lang="en-GB" sz="2400" dirty="0">
                <a:cs typeface="+mj-cs"/>
              </a:rPr>
              <a:t> Industry and Commerce </a:t>
            </a:r>
            <a:endParaRPr lang="ar-SA" sz="2400" dirty="0">
              <a:cs typeface="+mj-cs"/>
            </a:endParaRPr>
          </a:p>
          <a:p>
            <a:pPr marL="457200" lvl="0" indent="-457200" algn="r" rtl="1">
              <a:lnSpc>
                <a:spcPct val="150000"/>
              </a:lnSpc>
              <a:buFont typeface="+mj-lt"/>
              <a:buAutoNum type="arabicPeriod"/>
            </a:pPr>
            <a:r>
              <a:rPr lang="ar-SA" sz="2400" dirty="0">
                <a:cs typeface="+mj-cs"/>
              </a:rPr>
              <a:t>الزراعة</a:t>
            </a:r>
            <a:r>
              <a:rPr lang="en-GB" sz="2400" dirty="0">
                <a:cs typeface="+mj-cs"/>
              </a:rPr>
              <a:t> Agriculture </a:t>
            </a:r>
            <a:endParaRPr lang="ar-SA" sz="2400" dirty="0">
              <a:cs typeface="+mj-cs"/>
            </a:endParaRPr>
          </a:p>
          <a:p>
            <a:pPr marL="457200" lvl="0" indent="-457200" algn="r" rtl="1">
              <a:lnSpc>
                <a:spcPct val="150000"/>
              </a:lnSpc>
              <a:buFont typeface="+mj-lt"/>
              <a:buAutoNum type="arabicPeriod"/>
            </a:pPr>
            <a:r>
              <a:rPr lang="ar-SA" sz="2400" dirty="0">
                <a:cs typeface="+mj-cs"/>
              </a:rPr>
              <a:t>طاقة</a:t>
            </a:r>
            <a:r>
              <a:rPr lang="en-GB" sz="2400" dirty="0">
                <a:cs typeface="+mj-cs"/>
              </a:rPr>
              <a:t> Energy </a:t>
            </a:r>
            <a:r>
              <a:rPr lang="ar-SA" sz="2400" dirty="0">
                <a:cs typeface="+mj-cs"/>
              </a:rPr>
              <a:t> </a:t>
            </a:r>
            <a:endParaRPr lang="en-US" sz="2400" dirty="0">
              <a:cs typeface="+mj-cs"/>
            </a:endParaRPr>
          </a:p>
        </p:txBody>
      </p:sp>
    </p:spTree>
    <p:extLst>
      <p:ext uri="{BB962C8B-B14F-4D97-AF65-F5344CB8AC3E}">
        <p14:creationId xmlns:p14="http://schemas.microsoft.com/office/powerpoint/2010/main" val="2546409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عنصر نائب للمحتوى 2"/>
          <p:cNvSpPr>
            <a:spLocks noGrp="1"/>
          </p:cNvSpPr>
          <p:nvPr>
            <p:ph idx="1"/>
          </p:nvPr>
        </p:nvSpPr>
        <p:spPr>
          <a:xfrm>
            <a:off x="628650" y="1825625"/>
            <a:ext cx="7886700" cy="4351338"/>
          </a:xfrm>
        </p:spPr>
        <p:txBody>
          <a:bodyPr>
            <a:normAutofit/>
          </a:bodyPr>
          <a:lstStyle/>
          <a:p>
            <a:pPr marL="0" indent="0" algn="r" rtl="1">
              <a:lnSpc>
                <a:spcPct val="90000"/>
              </a:lnSpc>
              <a:buNone/>
            </a:pPr>
            <a:r>
              <a:rPr lang="ar-SA" b="1" dirty="0"/>
              <a:t>ترتفع نسبة الاستخدام الزراعي في الدول النامية ، بينما ترتفع نسبة الاستخدام المنزلي والصناعي في الدول الغنية ، في حين أن استهلاك الفرد للمياه في أمريكا الشمالية والوسطى هو الأكثر ، بينما نجد أن أفريقيا وأمريكا الجنوبية هي اقل القارات استهلاكا للمياه ، حيث لا يتعدى متوسط استهلاك الفرد في أفريقيا عن 206متر مكعب في السنة وحوالي 330متر مكعب في السنة في أمريكا الجنوبية ، وهي معدلات أدنى من خط الفقر المائي المحدد بحوالي 500متر مكعب في السنة لكل فرد . </a:t>
            </a:r>
          </a:p>
          <a:p>
            <a:pPr algn="r" rtl="1">
              <a:lnSpc>
                <a:spcPct val="90000"/>
              </a:lnSpc>
            </a:pPr>
            <a:endParaRPr lang="ar-SA"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471361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1195</Words>
  <Application>Microsoft Macintosh PowerPoint</Application>
  <PresentationFormat>On-screen Show (4:3)</PresentationFormat>
  <Paragraphs>72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Office Theme</vt:lpstr>
      <vt:lpstr>3- الثروات المائية water recourses</vt:lpstr>
      <vt:lpstr>PowerPoint Presentation</vt:lpstr>
      <vt:lpstr>PowerPoint Presentation</vt:lpstr>
      <vt:lpstr>حالات الماء </vt:lpstr>
      <vt:lpstr>مصادر المياه </vt:lpstr>
      <vt:lpstr>دورة الماء في الطبيعية water cycle</vt:lpstr>
      <vt:lpstr>PowerPoint Presentation</vt:lpstr>
      <vt:lpstr>استخدامات الموارد المائية </vt:lpstr>
      <vt:lpstr>PowerPoint Presentation</vt:lpstr>
      <vt:lpstr>PowerPoint Presentation</vt:lpstr>
      <vt:lpstr>المشكلات والتحديات التي تواجه الموارد المائية</vt:lpstr>
      <vt:lpstr>طرق استغلال وصيانة الموارد المائية</vt:lpstr>
      <vt:lpstr>PowerPoint Presentation</vt:lpstr>
      <vt:lpstr>PowerPoint Presentation</vt:lpstr>
      <vt:lpstr>الاستراتيجية الوطنية للمياه 2030</vt:lpstr>
      <vt:lpstr>الرؤية والأهداف</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الثروات المائية water recourses</dc:title>
  <dc:creator>Alanoud Talal Alfaghom</dc:creator>
  <cp:lastModifiedBy>Alanoud Talal Alfaghom</cp:lastModifiedBy>
  <cp:revision>1</cp:revision>
  <dcterms:created xsi:type="dcterms:W3CDTF">2020-02-12T16:27:22Z</dcterms:created>
  <dcterms:modified xsi:type="dcterms:W3CDTF">2020-02-12T16:29:28Z</dcterms:modified>
</cp:coreProperties>
</file>