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0" r:id="rId1"/>
    <p:sldMasterId id="2147483742" r:id="rId2"/>
    <p:sldMasterId id="2147483754" r:id="rId3"/>
  </p:sldMasterIdLst>
  <p:sldIdLst>
    <p:sldId id="256" r:id="rId4"/>
    <p:sldId id="257" r:id="rId5"/>
    <p:sldId id="258" r:id="rId6"/>
    <p:sldId id="265" r:id="rId7"/>
    <p:sldId id="266" r:id="rId8"/>
    <p:sldId id="259" r:id="rId9"/>
    <p:sldId id="260" r:id="rId10"/>
    <p:sldId id="261" r:id="rId11"/>
    <p:sldId id="268" r:id="rId12"/>
    <p:sldId id="262" r:id="rId13"/>
    <p:sldId id="263" r:id="rId14"/>
    <p:sldId id="269" r:id="rId15"/>
    <p:sldId id="270" r:id="rId16"/>
    <p:sldId id="273" r:id="rId17"/>
    <p:sldId id="274" r:id="rId18"/>
    <p:sldId id="267" r:id="rId19"/>
    <p:sldId id="272" r:id="rId20"/>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7" autoAdjust="0"/>
    <p:restoredTop sz="94660"/>
  </p:normalViewPr>
  <p:slideViewPr>
    <p:cSldViewPr snapToGrid="0">
      <p:cViewPr varScale="1">
        <p:scale>
          <a:sx n="122" d="100"/>
          <a:sy n="122" d="100"/>
        </p:scale>
        <p:origin x="24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C419F0-5732-9449-82D1-9431FDD144AA}"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6216F2DA-9908-8347-98CD-24885DB32BDE}">
      <dgm:prSet/>
      <dgm:spPr/>
      <dgm:t>
        <a:bodyPr/>
        <a:lstStyle/>
        <a:p>
          <a:pPr rtl="1"/>
          <a:r>
            <a:rPr lang="ar-SA" b="1" dirty="0"/>
            <a:t>الخواص البصرية :</a:t>
          </a:r>
        </a:p>
        <a:p>
          <a:pPr rtl="1"/>
          <a:r>
            <a:rPr lang="ar-SA" b="1" dirty="0"/>
            <a:t>  وهي مجموعة من الخواص التي تعتمد على الضوء مثل اللون والمخدش والشفافية والبريق والضوء .</a:t>
          </a:r>
          <a:endParaRPr lang="en-US" dirty="0"/>
        </a:p>
      </dgm:t>
    </dgm:pt>
    <dgm:pt modelId="{234995CC-3B5D-3845-A397-5158CE4F07D7}" type="parTrans" cxnId="{33152408-EEFE-7F4B-9183-0B9027C56328}">
      <dgm:prSet/>
      <dgm:spPr/>
      <dgm:t>
        <a:bodyPr/>
        <a:lstStyle/>
        <a:p>
          <a:pPr algn="r" rtl="1"/>
          <a:endParaRPr lang="en-US"/>
        </a:p>
      </dgm:t>
    </dgm:pt>
    <dgm:pt modelId="{F36E6870-4E32-0441-8AF6-7CDEADF437DC}" type="sibTrans" cxnId="{33152408-EEFE-7F4B-9183-0B9027C56328}">
      <dgm:prSet/>
      <dgm:spPr/>
      <dgm:t>
        <a:bodyPr/>
        <a:lstStyle/>
        <a:p>
          <a:pPr rtl="1"/>
          <a:endParaRPr lang="en-US"/>
        </a:p>
      </dgm:t>
    </dgm:pt>
    <dgm:pt modelId="{6577F8A4-037E-7E48-98C0-444078F7F2B5}">
      <dgm:prSet/>
      <dgm:spPr/>
      <dgm:t>
        <a:bodyPr/>
        <a:lstStyle/>
        <a:p>
          <a:pPr rtl="1"/>
          <a:r>
            <a:rPr lang="ar-SA" b="1" dirty="0"/>
            <a:t>الخواص </a:t>
          </a:r>
          <a:r>
            <a:rPr lang="ar-SA" b="1" dirty="0" err="1"/>
            <a:t>التماسكية</a:t>
          </a:r>
          <a:r>
            <a:rPr lang="ar-SA" b="1" dirty="0"/>
            <a:t> :</a:t>
          </a:r>
        </a:p>
        <a:p>
          <a:pPr rtl="1"/>
          <a:r>
            <a:rPr lang="ar-SA" b="1" dirty="0"/>
            <a:t> وهي مجموعة من الخواص التي تتوقف على مقدار تماسك المعدن مثل الصلابة والانفصام  وكذلك قابلية المعدن للسحب والطرق والتشكيل.</a:t>
          </a:r>
          <a:endParaRPr lang="en-US" dirty="0"/>
        </a:p>
      </dgm:t>
    </dgm:pt>
    <dgm:pt modelId="{4811BFB2-493F-2740-8A3E-759B685F2174}" type="parTrans" cxnId="{2570E794-C548-3D4A-9A1B-F73BBE23E092}">
      <dgm:prSet/>
      <dgm:spPr/>
      <dgm:t>
        <a:bodyPr/>
        <a:lstStyle/>
        <a:p>
          <a:pPr algn="r" rtl="1"/>
          <a:endParaRPr lang="en-US"/>
        </a:p>
      </dgm:t>
    </dgm:pt>
    <dgm:pt modelId="{EA83FE0B-D149-BE4A-8386-C57DA905E753}" type="sibTrans" cxnId="{2570E794-C548-3D4A-9A1B-F73BBE23E092}">
      <dgm:prSet/>
      <dgm:spPr/>
      <dgm:t>
        <a:bodyPr/>
        <a:lstStyle/>
        <a:p>
          <a:pPr rtl="1"/>
          <a:endParaRPr lang="en-US"/>
        </a:p>
      </dgm:t>
    </dgm:pt>
    <dgm:pt modelId="{CC54C0F7-80E1-E242-85DE-CB24521A539F}">
      <dgm:prSet/>
      <dgm:spPr/>
      <dgm:t>
        <a:bodyPr/>
        <a:lstStyle/>
        <a:p>
          <a:pPr rtl="1"/>
          <a:r>
            <a:rPr lang="ar-SA" b="1" dirty="0"/>
            <a:t>الوزن النوعي :</a:t>
          </a:r>
        </a:p>
        <a:p>
          <a:pPr rtl="1"/>
          <a:r>
            <a:rPr lang="ar-SA" b="1" dirty="0"/>
            <a:t> وتتوقف هذه الخاصية على كيفية رص وترابط جزيئات وذرات المعدن.</a:t>
          </a:r>
          <a:endParaRPr lang="en-US" dirty="0"/>
        </a:p>
      </dgm:t>
    </dgm:pt>
    <dgm:pt modelId="{D1869E97-8A68-6E4D-88F7-087B8FF211CA}" type="parTrans" cxnId="{90158229-A05E-AE4D-A677-1CCDDCE9DE02}">
      <dgm:prSet/>
      <dgm:spPr/>
      <dgm:t>
        <a:bodyPr/>
        <a:lstStyle/>
        <a:p>
          <a:pPr algn="r" rtl="1"/>
          <a:endParaRPr lang="en-US"/>
        </a:p>
      </dgm:t>
    </dgm:pt>
    <dgm:pt modelId="{46A04EF3-5225-4643-8BAE-D287A3B3C798}" type="sibTrans" cxnId="{90158229-A05E-AE4D-A677-1CCDDCE9DE02}">
      <dgm:prSet/>
      <dgm:spPr/>
      <dgm:t>
        <a:bodyPr/>
        <a:lstStyle/>
        <a:p>
          <a:pPr rtl="1"/>
          <a:endParaRPr lang="en-US"/>
        </a:p>
      </dgm:t>
    </dgm:pt>
    <dgm:pt modelId="{A8A27CF2-1972-C84B-800C-A827353D3100}">
      <dgm:prSet/>
      <dgm:spPr/>
      <dgm:t>
        <a:bodyPr/>
        <a:lstStyle/>
        <a:p>
          <a:pPr rtl="1"/>
          <a:r>
            <a:rPr lang="ar-SA" b="1" dirty="0"/>
            <a:t>الخواص الحسية :</a:t>
          </a:r>
        </a:p>
        <a:p>
          <a:pPr rtl="1"/>
          <a:r>
            <a:rPr lang="ar-SA" b="1" dirty="0"/>
            <a:t>  وهي مجموعة من الخواص التي تعتمد على الحواس مثل الطعم والملمس والرائحة.</a:t>
          </a:r>
          <a:endParaRPr lang="en-US" dirty="0"/>
        </a:p>
      </dgm:t>
    </dgm:pt>
    <dgm:pt modelId="{1019FDCA-792F-B143-9518-D2BCF91E46EC}" type="parTrans" cxnId="{F8D471E4-977D-A14E-A4D6-0265D74F699D}">
      <dgm:prSet/>
      <dgm:spPr/>
      <dgm:t>
        <a:bodyPr/>
        <a:lstStyle/>
        <a:p>
          <a:pPr algn="r" rtl="1"/>
          <a:endParaRPr lang="en-US"/>
        </a:p>
      </dgm:t>
    </dgm:pt>
    <dgm:pt modelId="{3846CC6C-BD72-9C42-8C3C-41C6EA56A8B0}" type="sibTrans" cxnId="{F8D471E4-977D-A14E-A4D6-0265D74F699D}">
      <dgm:prSet/>
      <dgm:spPr/>
      <dgm:t>
        <a:bodyPr/>
        <a:lstStyle/>
        <a:p>
          <a:pPr rtl="1"/>
          <a:endParaRPr lang="en-US"/>
        </a:p>
      </dgm:t>
    </dgm:pt>
    <dgm:pt modelId="{F781CB69-A911-8941-AA7C-63CBC1473F55}">
      <dgm:prSet/>
      <dgm:spPr/>
      <dgm:t>
        <a:bodyPr/>
        <a:lstStyle/>
        <a:p>
          <a:pPr rtl="1"/>
          <a:r>
            <a:rPr lang="ar-SA" b="1" dirty="0"/>
            <a:t>الخواص الحرارية </a:t>
          </a:r>
        </a:p>
        <a:p>
          <a:pPr rtl="1"/>
          <a:r>
            <a:rPr lang="ar-SA" b="1" dirty="0"/>
            <a:t> وهي الخواص  التي تعتمد على الحرارة مثل قابلية المعدن للانصهار.</a:t>
          </a:r>
          <a:endParaRPr lang="en-US" dirty="0"/>
        </a:p>
      </dgm:t>
    </dgm:pt>
    <dgm:pt modelId="{93C68957-EFBD-1D44-AC19-B0D564242C67}" type="parTrans" cxnId="{7AEED03F-9C0B-E341-9BA2-BB3DD0864790}">
      <dgm:prSet/>
      <dgm:spPr/>
      <dgm:t>
        <a:bodyPr/>
        <a:lstStyle/>
        <a:p>
          <a:pPr algn="r" rtl="1"/>
          <a:endParaRPr lang="en-US"/>
        </a:p>
      </dgm:t>
    </dgm:pt>
    <dgm:pt modelId="{0CA31585-7E8F-044A-ABAA-304CBBBD63D2}" type="sibTrans" cxnId="{7AEED03F-9C0B-E341-9BA2-BB3DD0864790}">
      <dgm:prSet/>
      <dgm:spPr/>
      <dgm:t>
        <a:bodyPr/>
        <a:lstStyle/>
        <a:p>
          <a:pPr rtl="1"/>
          <a:endParaRPr lang="en-US"/>
        </a:p>
      </dgm:t>
    </dgm:pt>
    <dgm:pt modelId="{D5DB3415-E70E-CB40-B4F8-0E052EFF451C}">
      <dgm:prSet/>
      <dgm:spPr/>
      <dgm:t>
        <a:bodyPr/>
        <a:lstStyle/>
        <a:p>
          <a:pPr rtl="1"/>
          <a:r>
            <a:rPr lang="ar-SA" b="1"/>
            <a:t>الخواص التي تعتمد على المغناطيسية والكهربائية والنشاط الإشعاعي للمعدن.</a:t>
          </a:r>
          <a:endParaRPr lang="en-US"/>
        </a:p>
      </dgm:t>
    </dgm:pt>
    <dgm:pt modelId="{B341356A-4C81-154D-AD04-9D6C098CABAD}" type="parTrans" cxnId="{3249E46C-95CB-384A-9D20-6BC2916DFCB7}">
      <dgm:prSet/>
      <dgm:spPr/>
      <dgm:t>
        <a:bodyPr/>
        <a:lstStyle/>
        <a:p>
          <a:pPr algn="r" rtl="1"/>
          <a:endParaRPr lang="en-US"/>
        </a:p>
      </dgm:t>
    </dgm:pt>
    <dgm:pt modelId="{6EA39E37-4A7B-C847-87E7-1ABC68D20C8B}" type="sibTrans" cxnId="{3249E46C-95CB-384A-9D20-6BC2916DFCB7}">
      <dgm:prSet/>
      <dgm:spPr/>
      <dgm:t>
        <a:bodyPr/>
        <a:lstStyle/>
        <a:p>
          <a:pPr rtl="1"/>
          <a:endParaRPr lang="en-US"/>
        </a:p>
      </dgm:t>
    </dgm:pt>
    <dgm:pt modelId="{5576C9C9-07BB-C74D-B3EB-CB855A008DB7}">
      <dgm:prSet/>
      <dgm:spPr/>
      <dgm:t>
        <a:bodyPr/>
        <a:lstStyle/>
        <a:p>
          <a:pPr rtl="1"/>
          <a:r>
            <a:rPr lang="ar-SA" b="1"/>
            <a:t>الخواص التي تعتمد على الشكل البلوري للمعدن.</a:t>
          </a:r>
          <a:endParaRPr lang="en-US"/>
        </a:p>
      </dgm:t>
    </dgm:pt>
    <dgm:pt modelId="{0349E5A0-BFBB-C145-BAF4-52B7E0BF3CE7}" type="parTrans" cxnId="{3A6539EA-4BDB-504E-982E-1DBAF0002D00}">
      <dgm:prSet/>
      <dgm:spPr/>
      <dgm:t>
        <a:bodyPr/>
        <a:lstStyle/>
        <a:p>
          <a:pPr algn="r" rtl="1"/>
          <a:endParaRPr lang="en-US"/>
        </a:p>
      </dgm:t>
    </dgm:pt>
    <dgm:pt modelId="{B4A38DCB-ED99-BB47-AF0E-FC51F3E5EA4E}" type="sibTrans" cxnId="{3A6539EA-4BDB-504E-982E-1DBAF0002D00}">
      <dgm:prSet/>
      <dgm:spPr/>
      <dgm:t>
        <a:bodyPr/>
        <a:lstStyle/>
        <a:p>
          <a:pPr rtl="1"/>
          <a:endParaRPr lang="en-US"/>
        </a:p>
      </dgm:t>
    </dgm:pt>
    <dgm:pt modelId="{029B5E74-0EDD-D748-8E36-B70B6E281595}" type="pres">
      <dgm:prSet presAssocID="{FFC419F0-5732-9449-82D1-9431FDD144AA}" presName="diagram" presStyleCnt="0">
        <dgm:presLayoutVars>
          <dgm:dir/>
          <dgm:resizeHandles val="exact"/>
        </dgm:presLayoutVars>
      </dgm:prSet>
      <dgm:spPr/>
    </dgm:pt>
    <dgm:pt modelId="{26A4391A-3509-5C45-977B-9F3B9DBF66B7}" type="pres">
      <dgm:prSet presAssocID="{6216F2DA-9908-8347-98CD-24885DB32BDE}" presName="node" presStyleLbl="node1" presStyleIdx="0" presStyleCnt="7">
        <dgm:presLayoutVars>
          <dgm:bulletEnabled val="1"/>
        </dgm:presLayoutVars>
      </dgm:prSet>
      <dgm:spPr/>
    </dgm:pt>
    <dgm:pt modelId="{A74329D4-CE6C-C348-AF79-D042FC6CDFCD}" type="pres">
      <dgm:prSet presAssocID="{F36E6870-4E32-0441-8AF6-7CDEADF437DC}" presName="sibTrans" presStyleCnt="0"/>
      <dgm:spPr/>
    </dgm:pt>
    <dgm:pt modelId="{CB7BAA77-511C-CF42-B739-AF2FE23B47E9}" type="pres">
      <dgm:prSet presAssocID="{6577F8A4-037E-7E48-98C0-444078F7F2B5}" presName="node" presStyleLbl="node1" presStyleIdx="1" presStyleCnt="7">
        <dgm:presLayoutVars>
          <dgm:bulletEnabled val="1"/>
        </dgm:presLayoutVars>
      </dgm:prSet>
      <dgm:spPr/>
    </dgm:pt>
    <dgm:pt modelId="{49D8E3B3-057C-1349-9583-28DBA4D797B5}" type="pres">
      <dgm:prSet presAssocID="{EA83FE0B-D149-BE4A-8386-C57DA905E753}" presName="sibTrans" presStyleCnt="0"/>
      <dgm:spPr/>
    </dgm:pt>
    <dgm:pt modelId="{7D695466-3668-EA44-B5F0-F37604831898}" type="pres">
      <dgm:prSet presAssocID="{CC54C0F7-80E1-E242-85DE-CB24521A539F}" presName="node" presStyleLbl="node1" presStyleIdx="2" presStyleCnt="7">
        <dgm:presLayoutVars>
          <dgm:bulletEnabled val="1"/>
        </dgm:presLayoutVars>
      </dgm:prSet>
      <dgm:spPr/>
    </dgm:pt>
    <dgm:pt modelId="{9A1BAB90-6810-EA4E-83E5-073D3174E35E}" type="pres">
      <dgm:prSet presAssocID="{46A04EF3-5225-4643-8BAE-D287A3B3C798}" presName="sibTrans" presStyleCnt="0"/>
      <dgm:spPr/>
    </dgm:pt>
    <dgm:pt modelId="{BF70B889-269A-5444-8A01-5C2671BBCDBF}" type="pres">
      <dgm:prSet presAssocID="{A8A27CF2-1972-C84B-800C-A827353D3100}" presName="node" presStyleLbl="node1" presStyleIdx="3" presStyleCnt="7">
        <dgm:presLayoutVars>
          <dgm:bulletEnabled val="1"/>
        </dgm:presLayoutVars>
      </dgm:prSet>
      <dgm:spPr/>
    </dgm:pt>
    <dgm:pt modelId="{E4C9E383-E11E-C442-B73F-32F5457BD0E8}" type="pres">
      <dgm:prSet presAssocID="{3846CC6C-BD72-9C42-8C3C-41C6EA56A8B0}" presName="sibTrans" presStyleCnt="0"/>
      <dgm:spPr/>
    </dgm:pt>
    <dgm:pt modelId="{13992836-B522-1E40-B92D-B2A2FD8F1665}" type="pres">
      <dgm:prSet presAssocID="{F781CB69-A911-8941-AA7C-63CBC1473F55}" presName="node" presStyleLbl="node1" presStyleIdx="4" presStyleCnt="7">
        <dgm:presLayoutVars>
          <dgm:bulletEnabled val="1"/>
        </dgm:presLayoutVars>
      </dgm:prSet>
      <dgm:spPr/>
    </dgm:pt>
    <dgm:pt modelId="{01FAAB39-94DC-D640-9EBD-C3344B84E9DE}" type="pres">
      <dgm:prSet presAssocID="{0CA31585-7E8F-044A-ABAA-304CBBBD63D2}" presName="sibTrans" presStyleCnt="0"/>
      <dgm:spPr/>
    </dgm:pt>
    <dgm:pt modelId="{8CEB03FA-AFEF-3B4A-BE07-57C25E2594B1}" type="pres">
      <dgm:prSet presAssocID="{D5DB3415-E70E-CB40-B4F8-0E052EFF451C}" presName="node" presStyleLbl="node1" presStyleIdx="5" presStyleCnt="7">
        <dgm:presLayoutVars>
          <dgm:bulletEnabled val="1"/>
        </dgm:presLayoutVars>
      </dgm:prSet>
      <dgm:spPr/>
    </dgm:pt>
    <dgm:pt modelId="{B2A62C03-C5E6-A84E-8D1F-FDEB29E9EDEA}" type="pres">
      <dgm:prSet presAssocID="{6EA39E37-4A7B-C847-87E7-1ABC68D20C8B}" presName="sibTrans" presStyleCnt="0"/>
      <dgm:spPr/>
    </dgm:pt>
    <dgm:pt modelId="{FB38FC31-90C6-794F-AB78-06FC71A50AF1}" type="pres">
      <dgm:prSet presAssocID="{5576C9C9-07BB-C74D-B3EB-CB855A008DB7}" presName="node" presStyleLbl="node1" presStyleIdx="6" presStyleCnt="7">
        <dgm:presLayoutVars>
          <dgm:bulletEnabled val="1"/>
        </dgm:presLayoutVars>
      </dgm:prSet>
      <dgm:spPr/>
    </dgm:pt>
  </dgm:ptLst>
  <dgm:cxnLst>
    <dgm:cxn modelId="{33152408-EEFE-7F4B-9183-0B9027C56328}" srcId="{FFC419F0-5732-9449-82D1-9431FDD144AA}" destId="{6216F2DA-9908-8347-98CD-24885DB32BDE}" srcOrd="0" destOrd="0" parTransId="{234995CC-3B5D-3845-A397-5158CE4F07D7}" sibTransId="{F36E6870-4E32-0441-8AF6-7CDEADF437DC}"/>
    <dgm:cxn modelId="{029F7214-D0F2-1541-8ED6-5CF1A892F497}" type="presOf" srcId="{6577F8A4-037E-7E48-98C0-444078F7F2B5}" destId="{CB7BAA77-511C-CF42-B739-AF2FE23B47E9}" srcOrd="0" destOrd="0" presId="urn:microsoft.com/office/officeart/2005/8/layout/default"/>
    <dgm:cxn modelId="{26647018-8066-994F-9B20-58D98B4C0704}" type="presOf" srcId="{6216F2DA-9908-8347-98CD-24885DB32BDE}" destId="{26A4391A-3509-5C45-977B-9F3B9DBF66B7}" srcOrd="0" destOrd="0" presId="urn:microsoft.com/office/officeart/2005/8/layout/default"/>
    <dgm:cxn modelId="{90158229-A05E-AE4D-A677-1CCDDCE9DE02}" srcId="{FFC419F0-5732-9449-82D1-9431FDD144AA}" destId="{CC54C0F7-80E1-E242-85DE-CB24521A539F}" srcOrd="2" destOrd="0" parTransId="{D1869E97-8A68-6E4D-88F7-087B8FF211CA}" sibTransId="{46A04EF3-5225-4643-8BAE-D287A3B3C798}"/>
    <dgm:cxn modelId="{7AEED03F-9C0B-E341-9BA2-BB3DD0864790}" srcId="{FFC419F0-5732-9449-82D1-9431FDD144AA}" destId="{F781CB69-A911-8941-AA7C-63CBC1473F55}" srcOrd="4" destOrd="0" parTransId="{93C68957-EFBD-1D44-AC19-B0D564242C67}" sibTransId="{0CA31585-7E8F-044A-ABAA-304CBBBD63D2}"/>
    <dgm:cxn modelId="{F1C12C4A-BBD1-A14C-8B04-D2ECCD9B4F25}" type="presOf" srcId="{CC54C0F7-80E1-E242-85DE-CB24521A539F}" destId="{7D695466-3668-EA44-B5F0-F37604831898}" srcOrd="0" destOrd="0" presId="urn:microsoft.com/office/officeart/2005/8/layout/default"/>
    <dgm:cxn modelId="{D6401A55-5F0C-554A-8DFC-3248A0835C66}" type="presOf" srcId="{D5DB3415-E70E-CB40-B4F8-0E052EFF451C}" destId="{8CEB03FA-AFEF-3B4A-BE07-57C25E2594B1}" srcOrd="0" destOrd="0" presId="urn:microsoft.com/office/officeart/2005/8/layout/default"/>
    <dgm:cxn modelId="{3249E46C-95CB-384A-9D20-6BC2916DFCB7}" srcId="{FFC419F0-5732-9449-82D1-9431FDD144AA}" destId="{D5DB3415-E70E-CB40-B4F8-0E052EFF451C}" srcOrd="5" destOrd="0" parTransId="{B341356A-4C81-154D-AD04-9D6C098CABAD}" sibTransId="{6EA39E37-4A7B-C847-87E7-1ABC68D20C8B}"/>
    <dgm:cxn modelId="{2570E794-C548-3D4A-9A1B-F73BBE23E092}" srcId="{FFC419F0-5732-9449-82D1-9431FDD144AA}" destId="{6577F8A4-037E-7E48-98C0-444078F7F2B5}" srcOrd="1" destOrd="0" parTransId="{4811BFB2-493F-2740-8A3E-759B685F2174}" sibTransId="{EA83FE0B-D149-BE4A-8386-C57DA905E753}"/>
    <dgm:cxn modelId="{5DE4EB94-F2BF-3341-95AD-7A7AAEE92749}" type="presOf" srcId="{FFC419F0-5732-9449-82D1-9431FDD144AA}" destId="{029B5E74-0EDD-D748-8E36-B70B6E281595}" srcOrd="0" destOrd="0" presId="urn:microsoft.com/office/officeart/2005/8/layout/default"/>
    <dgm:cxn modelId="{423DED97-AFC1-BE47-9529-81B6596C1B39}" type="presOf" srcId="{5576C9C9-07BB-C74D-B3EB-CB855A008DB7}" destId="{FB38FC31-90C6-794F-AB78-06FC71A50AF1}" srcOrd="0" destOrd="0" presId="urn:microsoft.com/office/officeart/2005/8/layout/default"/>
    <dgm:cxn modelId="{43B241E4-2B6E-6F41-A018-257AEB3FCE4B}" type="presOf" srcId="{F781CB69-A911-8941-AA7C-63CBC1473F55}" destId="{13992836-B522-1E40-B92D-B2A2FD8F1665}" srcOrd="0" destOrd="0" presId="urn:microsoft.com/office/officeart/2005/8/layout/default"/>
    <dgm:cxn modelId="{F8D471E4-977D-A14E-A4D6-0265D74F699D}" srcId="{FFC419F0-5732-9449-82D1-9431FDD144AA}" destId="{A8A27CF2-1972-C84B-800C-A827353D3100}" srcOrd="3" destOrd="0" parTransId="{1019FDCA-792F-B143-9518-D2BCF91E46EC}" sibTransId="{3846CC6C-BD72-9C42-8C3C-41C6EA56A8B0}"/>
    <dgm:cxn modelId="{3A6539EA-4BDB-504E-982E-1DBAF0002D00}" srcId="{FFC419F0-5732-9449-82D1-9431FDD144AA}" destId="{5576C9C9-07BB-C74D-B3EB-CB855A008DB7}" srcOrd="6" destOrd="0" parTransId="{0349E5A0-BFBB-C145-BAF4-52B7E0BF3CE7}" sibTransId="{B4A38DCB-ED99-BB47-AF0E-FC51F3E5EA4E}"/>
    <dgm:cxn modelId="{BD445EF8-50F3-934B-AC85-22B9EA7D50B5}" type="presOf" srcId="{A8A27CF2-1972-C84B-800C-A827353D3100}" destId="{BF70B889-269A-5444-8A01-5C2671BBCDBF}" srcOrd="0" destOrd="0" presId="urn:microsoft.com/office/officeart/2005/8/layout/default"/>
    <dgm:cxn modelId="{0F3C478E-38CB-294E-B1D7-6FD799CA5CF2}" type="presParOf" srcId="{029B5E74-0EDD-D748-8E36-B70B6E281595}" destId="{26A4391A-3509-5C45-977B-9F3B9DBF66B7}" srcOrd="0" destOrd="0" presId="urn:microsoft.com/office/officeart/2005/8/layout/default"/>
    <dgm:cxn modelId="{0DE2B005-148E-444E-BEA0-E2A1D96570F1}" type="presParOf" srcId="{029B5E74-0EDD-D748-8E36-B70B6E281595}" destId="{A74329D4-CE6C-C348-AF79-D042FC6CDFCD}" srcOrd="1" destOrd="0" presId="urn:microsoft.com/office/officeart/2005/8/layout/default"/>
    <dgm:cxn modelId="{690A4378-3227-7A4A-8F89-C43D345D587F}" type="presParOf" srcId="{029B5E74-0EDD-D748-8E36-B70B6E281595}" destId="{CB7BAA77-511C-CF42-B739-AF2FE23B47E9}" srcOrd="2" destOrd="0" presId="urn:microsoft.com/office/officeart/2005/8/layout/default"/>
    <dgm:cxn modelId="{14A8E985-9402-7948-913A-276F46A88763}" type="presParOf" srcId="{029B5E74-0EDD-D748-8E36-B70B6E281595}" destId="{49D8E3B3-057C-1349-9583-28DBA4D797B5}" srcOrd="3" destOrd="0" presId="urn:microsoft.com/office/officeart/2005/8/layout/default"/>
    <dgm:cxn modelId="{F955E8B8-82AA-3747-AA05-2DD2AD30DC33}" type="presParOf" srcId="{029B5E74-0EDD-D748-8E36-B70B6E281595}" destId="{7D695466-3668-EA44-B5F0-F37604831898}" srcOrd="4" destOrd="0" presId="urn:microsoft.com/office/officeart/2005/8/layout/default"/>
    <dgm:cxn modelId="{B1B96162-59D2-D24C-BBFE-F44CDC63D010}" type="presParOf" srcId="{029B5E74-0EDD-D748-8E36-B70B6E281595}" destId="{9A1BAB90-6810-EA4E-83E5-073D3174E35E}" srcOrd="5" destOrd="0" presId="urn:microsoft.com/office/officeart/2005/8/layout/default"/>
    <dgm:cxn modelId="{42C4EA13-D12F-3C4C-8AA6-68B41BF3D57E}" type="presParOf" srcId="{029B5E74-0EDD-D748-8E36-B70B6E281595}" destId="{BF70B889-269A-5444-8A01-5C2671BBCDBF}" srcOrd="6" destOrd="0" presId="urn:microsoft.com/office/officeart/2005/8/layout/default"/>
    <dgm:cxn modelId="{209F0B10-2C2F-C14E-9C32-2F49B7E6A019}" type="presParOf" srcId="{029B5E74-0EDD-D748-8E36-B70B6E281595}" destId="{E4C9E383-E11E-C442-B73F-32F5457BD0E8}" srcOrd="7" destOrd="0" presId="urn:microsoft.com/office/officeart/2005/8/layout/default"/>
    <dgm:cxn modelId="{F6ED3F77-AA52-304A-AA4C-3F7093FEF9EC}" type="presParOf" srcId="{029B5E74-0EDD-D748-8E36-B70B6E281595}" destId="{13992836-B522-1E40-B92D-B2A2FD8F1665}" srcOrd="8" destOrd="0" presId="urn:microsoft.com/office/officeart/2005/8/layout/default"/>
    <dgm:cxn modelId="{9A2C764F-8245-2A44-889A-EC807B12BE3A}" type="presParOf" srcId="{029B5E74-0EDD-D748-8E36-B70B6E281595}" destId="{01FAAB39-94DC-D640-9EBD-C3344B84E9DE}" srcOrd="9" destOrd="0" presId="urn:microsoft.com/office/officeart/2005/8/layout/default"/>
    <dgm:cxn modelId="{E107275B-5369-4743-A19C-0D651E685C7D}" type="presParOf" srcId="{029B5E74-0EDD-D748-8E36-B70B6E281595}" destId="{8CEB03FA-AFEF-3B4A-BE07-57C25E2594B1}" srcOrd="10" destOrd="0" presId="urn:microsoft.com/office/officeart/2005/8/layout/default"/>
    <dgm:cxn modelId="{198036ED-C5DA-7844-8ACF-423AA16DC562}" type="presParOf" srcId="{029B5E74-0EDD-D748-8E36-B70B6E281595}" destId="{B2A62C03-C5E6-A84E-8D1F-FDEB29E9EDEA}" srcOrd="11" destOrd="0" presId="urn:microsoft.com/office/officeart/2005/8/layout/default"/>
    <dgm:cxn modelId="{70E0190D-0048-AF44-889A-B4FD919E85FE}" type="presParOf" srcId="{029B5E74-0EDD-D748-8E36-B70B6E281595}" destId="{FB38FC31-90C6-794F-AB78-06FC71A50AF1}"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DD7FE0-695A-42B6-B5F0-8083FBABAA0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B520D1B-36E9-4F6F-ABE6-EE36F230EDE7}">
      <dgm:prSet custT="1"/>
      <dgm:spPr/>
      <dgm:t>
        <a:bodyPr/>
        <a:lstStyle/>
        <a:p>
          <a:pPr rtl="1"/>
          <a:r>
            <a:rPr lang="ar-SA" sz="2000" b="1" dirty="0">
              <a:latin typeface="Times New Roman" panose="02020603050405020304" pitchFamily="18" charset="0"/>
              <a:cs typeface="Times New Roman" panose="02020603050405020304" pitchFamily="18" charset="0"/>
            </a:rPr>
            <a:t>معادن فلزية</a:t>
          </a:r>
          <a:endParaRPr lang="en-GB" sz="2000" b="1" dirty="0">
            <a:latin typeface="Times New Roman" panose="02020603050405020304" pitchFamily="18" charset="0"/>
            <a:cs typeface="Times New Roman" panose="02020603050405020304" pitchFamily="18" charset="0"/>
          </a:endParaRPr>
        </a:p>
        <a:p>
          <a:pPr rtl="1"/>
          <a:r>
            <a:rPr lang="ar-SA" sz="2000" b="1"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 Metallic resources</a:t>
          </a:r>
          <a:endParaRPr lang="en-GB" sz="2000" b="1" dirty="0">
            <a:latin typeface="Times New Roman" panose="02020603050405020304" pitchFamily="18" charset="0"/>
            <a:cs typeface="Times New Roman" panose="02020603050405020304" pitchFamily="18" charset="0"/>
          </a:endParaRPr>
        </a:p>
        <a:p>
          <a:pPr rtl="1"/>
          <a:r>
            <a:rPr lang="ar-SA" sz="2000" dirty="0">
              <a:latin typeface="Times New Roman" panose="02020603050405020304" pitchFamily="18" charset="0"/>
              <a:cs typeface="Times New Roman" panose="02020603050405020304" pitchFamily="18" charset="0"/>
            </a:rPr>
            <a:t>وهي المعادن القابلة للطرق و السحب ، وجيدة التوصيل للحرارة والكهرباء.</a:t>
          </a:r>
          <a:br>
            <a:rPr lang="ar-SA" sz="2000" dirty="0">
              <a:latin typeface="Times New Roman" panose="02020603050405020304" pitchFamily="18" charset="0"/>
              <a:cs typeface="Times New Roman" panose="02020603050405020304" pitchFamily="18" charset="0"/>
            </a:rPr>
          </a:br>
          <a:r>
            <a:rPr lang="ar-SA" sz="2000" b="1" dirty="0">
              <a:latin typeface="Times New Roman" panose="02020603050405020304" pitchFamily="18" charset="0"/>
              <a:cs typeface="Times New Roman" panose="02020603050405020304" pitchFamily="18" charset="0"/>
            </a:rPr>
            <a:t>من أمثلتها:</a:t>
          </a:r>
          <a:r>
            <a:rPr lang="ar-SA" sz="2000" dirty="0">
              <a:latin typeface="Times New Roman" panose="02020603050405020304" pitchFamily="18" charset="0"/>
              <a:cs typeface="Times New Roman" panose="02020603050405020304" pitchFamily="18" charset="0"/>
            </a:rPr>
            <a:t> </a:t>
          </a:r>
          <a:r>
            <a:rPr lang="ar-SA" sz="2000" b="1" dirty="0">
              <a:latin typeface="Times New Roman" panose="02020603050405020304" pitchFamily="18" charset="0"/>
              <a:cs typeface="Times New Roman" panose="02020603050405020304" pitchFamily="18" charset="0"/>
            </a:rPr>
            <a:t>الحديد و النحاس و الذهب ويتواجد الذهب بكثرة في مدينة مهد الذهب</a:t>
          </a:r>
          <a:endParaRPr lang="en-US" sz="2000" b="1" dirty="0">
            <a:latin typeface="Times New Roman" panose="02020603050405020304" pitchFamily="18" charset="0"/>
            <a:cs typeface="Times New Roman" panose="02020603050405020304" pitchFamily="18" charset="0"/>
          </a:endParaRPr>
        </a:p>
      </dgm:t>
    </dgm:pt>
    <dgm:pt modelId="{BD1D2B78-E264-41B7-8A26-06B1195DE07C}" type="parTrans" cxnId="{A3F58650-1CB3-48D8-9AC1-99C03AA9704D}">
      <dgm:prSet/>
      <dgm:spPr/>
      <dgm:t>
        <a:bodyPr/>
        <a:lstStyle/>
        <a:p>
          <a:pPr rtl="1"/>
          <a:endParaRPr lang="en-US" sz="2000">
            <a:latin typeface="Times New Roman" panose="02020603050405020304" pitchFamily="18" charset="0"/>
            <a:cs typeface="Times New Roman" panose="02020603050405020304" pitchFamily="18" charset="0"/>
          </a:endParaRPr>
        </a:p>
      </dgm:t>
    </dgm:pt>
    <dgm:pt modelId="{538FB543-C187-44C9-BC02-FFA5DEB9ABB3}" type="sibTrans" cxnId="{A3F58650-1CB3-48D8-9AC1-99C03AA9704D}">
      <dgm:prSet phldrT="1" phldr="0"/>
      <dgm:spPr/>
      <dgm:t>
        <a:bodyPr/>
        <a:lstStyle/>
        <a:p>
          <a:pPr rtl="1"/>
          <a:endParaRPr lang="en-US" sz="2000">
            <a:latin typeface="Times New Roman" panose="02020603050405020304" pitchFamily="18" charset="0"/>
            <a:cs typeface="Times New Roman" panose="02020603050405020304" pitchFamily="18" charset="0"/>
          </a:endParaRPr>
        </a:p>
      </dgm:t>
    </dgm:pt>
    <dgm:pt modelId="{656EBB08-4E42-4AA9-A870-89E1203A4C5C}">
      <dgm:prSet custT="1"/>
      <dgm:spPr/>
      <dgm:t>
        <a:bodyPr/>
        <a:lstStyle/>
        <a:p>
          <a:pPr rtl="1"/>
          <a:r>
            <a:rPr lang="ar-SA" sz="2000" b="1" dirty="0">
              <a:latin typeface="Times New Roman" panose="02020603050405020304" pitchFamily="18" charset="0"/>
              <a:cs typeface="Times New Roman" panose="02020603050405020304" pitchFamily="18" charset="0"/>
            </a:rPr>
            <a:t>معادن غير فلزية</a:t>
          </a:r>
          <a:endParaRPr lang="en-GB" sz="2000" b="1" dirty="0">
            <a:latin typeface="Times New Roman" panose="02020603050405020304" pitchFamily="18" charset="0"/>
            <a:cs typeface="Times New Roman" panose="02020603050405020304" pitchFamily="18" charset="0"/>
          </a:endParaRPr>
        </a:p>
        <a:p>
          <a:pPr rtl="1"/>
          <a:r>
            <a:rPr lang="ar-SA" sz="2000" b="1" dirty="0">
              <a:latin typeface="Times New Roman" panose="02020603050405020304" pitchFamily="18" charset="0"/>
              <a:cs typeface="Times New Roman" panose="02020603050405020304" pitchFamily="18" charset="0"/>
            </a:rPr>
            <a:t> </a:t>
          </a:r>
          <a:r>
            <a:rPr lang="en-GB" sz="2000" b="1" dirty="0">
              <a:latin typeface="Times New Roman" panose="02020603050405020304" pitchFamily="18" charset="0"/>
              <a:cs typeface="Times New Roman" panose="02020603050405020304" pitchFamily="18" charset="0"/>
            </a:rPr>
            <a:t>non-</a:t>
          </a:r>
          <a:r>
            <a:rPr lang="en-US" sz="2000" dirty="0">
              <a:latin typeface="Times New Roman" panose="02020603050405020304" pitchFamily="18" charset="0"/>
              <a:cs typeface="Times New Roman" panose="02020603050405020304" pitchFamily="18" charset="0"/>
            </a:rPr>
            <a:t> Metallic </a:t>
          </a:r>
          <a:r>
            <a:rPr lang="en-US" sz="2000" b="1" dirty="0">
              <a:latin typeface="Times New Roman" panose="02020603050405020304" pitchFamily="18" charset="0"/>
              <a:cs typeface="Times New Roman" panose="02020603050405020304" pitchFamily="18" charset="0"/>
            </a:rPr>
            <a:t>resources </a:t>
          </a:r>
        </a:p>
        <a:p>
          <a:pPr rtl="1"/>
          <a:r>
            <a:rPr lang="ar-SA" sz="2000" dirty="0">
              <a:latin typeface="Times New Roman" panose="02020603050405020304" pitchFamily="18" charset="0"/>
              <a:cs typeface="Times New Roman" panose="02020603050405020304" pitchFamily="18" charset="0"/>
            </a:rPr>
            <a:t>وهي المعادن الغير قابلة للطرق والسحب وغير موصلة للحرارة والكهرباء</a:t>
          </a:r>
          <a:r>
            <a:rPr lang="en-US" sz="2000" dirty="0">
              <a:latin typeface="Times New Roman" panose="02020603050405020304" pitchFamily="18" charset="0"/>
              <a:cs typeface="Times New Roman" panose="02020603050405020304" pitchFamily="18" charset="0"/>
            </a:rPr>
            <a:t>.</a:t>
          </a:r>
          <a:r>
            <a:rPr lang="ar-SA" sz="2000" b="1" dirty="0">
              <a:latin typeface="Times New Roman" panose="02020603050405020304" pitchFamily="18" charset="0"/>
              <a:cs typeface="Times New Roman" panose="02020603050405020304" pitchFamily="18" charset="0"/>
            </a:rPr>
            <a:t> من أمثلتها: الملح و الجبس والمعادن </a:t>
          </a:r>
          <a:r>
            <a:rPr lang="ar-SA" sz="2000" b="1" dirty="0" err="1">
              <a:latin typeface="Times New Roman" panose="02020603050405020304" pitchFamily="18" charset="0"/>
              <a:cs typeface="Times New Roman" panose="02020603050405020304" pitchFamily="18" charset="0"/>
            </a:rPr>
            <a:t>الطينيه</a:t>
          </a:r>
          <a:r>
            <a:rPr lang="ar-SA" sz="2000" b="1" dirty="0">
              <a:latin typeface="Times New Roman" panose="02020603050405020304" pitchFamily="18" charset="0"/>
              <a:cs typeface="Times New Roman" panose="02020603050405020304" pitchFamily="18" charset="0"/>
            </a:rPr>
            <a:t> . </a:t>
          </a:r>
          <a:endParaRPr lang="en-US" sz="2000" dirty="0">
            <a:latin typeface="Times New Roman" panose="02020603050405020304" pitchFamily="18" charset="0"/>
            <a:cs typeface="Times New Roman" panose="02020603050405020304" pitchFamily="18" charset="0"/>
          </a:endParaRPr>
        </a:p>
      </dgm:t>
    </dgm:pt>
    <dgm:pt modelId="{160E17F2-FD6A-4F93-B028-E80E798C7B3F}" type="parTrans" cxnId="{58213D55-B2F2-4B49-93A1-F39D8B4260AC}">
      <dgm:prSet/>
      <dgm:spPr/>
      <dgm:t>
        <a:bodyPr/>
        <a:lstStyle/>
        <a:p>
          <a:pPr rtl="1"/>
          <a:endParaRPr lang="en-US" sz="2000">
            <a:latin typeface="Times New Roman" panose="02020603050405020304" pitchFamily="18" charset="0"/>
            <a:cs typeface="Times New Roman" panose="02020603050405020304" pitchFamily="18" charset="0"/>
          </a:endParaRPr>
        </a:p>
      </dgm:t>
    </dgm:pt>
    <dgm:pt modelId="{05E3D675-628D-4A26-B708-4BD4D8F0C765}" type="sibTrans" cxnId="{58213D55-B2F2-4B49-93A1-F39D8B4260AC}">
      <dgm:prSet phldrT="2" phldr="0"/>
      <dgm:spPr/>
      <dgm:t>
        <a:bodyPr/>
        <a:lstStyle/>
        <a:p>
          <a:pPr rtl="1"/>
          <a:endParaRPr lang="en-US" sz="2000">
            <a:latin typeface="Times New Roman" panose="02020603050405020304" pitchFamily="18" charset="0"/>
            <a:cs typeface="Times New Roman" panose="02020603050405020304" pitchFamily="18" charset="0"/>
          </a:endParaRPr>
        </a:p>
      </dgm:t>
    </dgm:pt>
    <dgm:pt modelId="{F6A83B69-D30A-3B4F-8DFC-9D76F74C4EFA}" type="pres">
      <dgm:prSet presAssocID="{44DD7FE0-695A-42B6-B5F0-8083FBABAA04}" presName="hierChild1" presStyleCnt="0">
        <dgm:presLayoutVars>
          <dgm:chPref val="1"/>
          <dgm:dir/>
          <dgm:animOne val="branch"/>
          <dgm:animLvl val="lvl"/>
          <dgm:resizeHandles/>
        </dgm:presLayoutVars>
      </dgm:prSet>
      <dgm:spPr/>
    </dgm:pt>
    <dgm:pt modelId="{0EECBE84-C2CD-214B-9035-CB444AFC8D65}" type="pres">
      <dgm:prSet presAssocID="{DB520D1B-36E9-4F6F-ABE6-EE36F230EDE7}" presName="hierRoot1" presStyleCnt="0"/>
      <dgm:spPr/>
    </dgm:pt>
    <dgm:pt modelId="{0D8BD1AD-96B7-8745-A329-F5EFB82C3C1A}" type="pres">
      <dgm:prSet presAssocID="{DB520D1B-36E9-4F6F-ABE6-EE36F230EDE7}" presName="composite" presStyleCnt="0"/>
      <dgm:spPr/>
    </dgm:pt>
    <dgm:pt modelId="{3623B751-ECA0-7D49-BFC5-26C75F0AB0F8}" type="pres">
      <dgm:prSet presAssocID="{DB520D1B-36E9-4F6F-ABE6-EE36F230EDE7}" presName="background" presStyleLbl="node0" presStyleIdx="0" presStyleCnt="2"/>
      <dgm:spPr/>
    </dgm:pt>
    <dgm:pt modelId="{29FF03A8-93FA-C247-821C-A77E6A914945}" type="pres">
      <dgm:prSet presAssocID="{DB520D1B-36E9-4F6F-ABE6-EE36F230EDE7}" presName="text" presStyleLbl="fgAcc0" presStyleIdx="0" presStyleCnt="2">
        <dgm:presLayoutVars>
          <dgm:chPref val="3"/>
        </dgm:presLayoutVars>
      </dgm:prSet>
      <dgm:spPr/>
    </dgm:pt>
    <dgm:pt modelId="{BC406334-8967-C240-96B7-A1216CCB3A20}" type="pres">
      <dgm:prSet presAssocID="{DB520D1B-36E9-4F6F-ABE6-EE36F230EDE7}" presName="hierChild2" presStyleCnt="0"/>
      <dgm:spPr/>
    </dgm:pt>
    <dgm:pt modelId="{EA89308E-77E3-CF4F-8A64-16A76742181C}" type="pres">
      <dgm:prSet presAssocID="{656EBB08-4E42-4AA9-A870-89E1203A4C5C}" presName="hierRoot1" presStyleCnt="0"/>
      <dgm:spPr/>
    </dgm:pt>
    <dgm:pt modelId="{486C1B27-85CD-B141-9E0E-C8F27A4F4B44}" type="pres">
      <dgm:prSet presAssocID="{656EBB08-4E42-4AA9-A870-89E1203A4C5C}" presName="composite" presStyleCnt="0"/>
      <dgm:spPr/>
    </dgm:pt>
    <dgm:pt modelId="{01F5F188-1BB3-6C47-9A5B-E4F49AE6E26D}" type="pres">
      <dgm:prSet presAssocID="{656EBB08-4E42-4AA9-A870-89E1203A4C5C}" presName="background" presStyleLbl="node0" presStyleIdx="1" presStyleCnt="2"/>
      <dgm:spPr/>
    </dgm:pt>
    <dgm:pt modelId="{171E32D7-5A8C-0A40-9A07-13700F750930}" type="pres">
      <dgm:prSet presAssocID="{656EBB08-4E42-4AA9-A870-89E1203A4C5C}" presName="text" presStyleLbl="fgAcc0" presStyleIdx="1" presStyleCnt="2">
        <dgm:presLayoutVars>
          <dgm:chPref val="3"/>
        </dgm:presLayoutVars>
      </dgm:prSet>
      <dgm:spPr/>
    </dgm:pt>
    <dgm:pt modelId="{7A299B28-EFD8-304F-A3FE-750687048C2A}" type="pres">
      <dgm:prSet presAssocID="{656EBB08-4E42-4AA9-A870-89E1203A4C5C}" presName="hierChild2" presStyleCnt="0"/>
      <dgm:spPr/>
    </dgm:pt>
  </dgm:ptLst>
  <dgm:cxnLst>
    <dgm:cxn modelId="{291D0442-918E-3341-98B7-B76EBC506215}" type="presOf" srcId="{44DD7FE0-695A-42B6-B5F0-8083FBABAA04}" destId="{F6A83B69-D30A-3B4F-8DFC-9D76F74C4EFA}" srcOrd="0" destOrd="0" presId="urn:microsoft.com/office/officeart/2005/8/layout/hierarchy1"/>
    <dgm:cxn modelId="{A3F58650-1CB3-48D8-9AC1-99C03AA9704D}" srcId="{44DD7FE0-695A-42B6-B5F0-8083FBABAA04}" destId="{DB520D1B-36E9-4F6F-ABE6-EE36F230EDE7}" srcOrd="0" destOrd="0" parTransId="{BD1D2B78-E264-41B7-8A26-06B1195DE07C}" sibTransId="{538FB543-C187-44C9-BC02-FFA5DEB9ABB3}"/>
    <dgm:cxn modelId="{58213D55-B2F2-4B49-93A1-F39D8B4260AC}" srcId="{44DD7FE0-695A-42B6-B5F0-8083FBABAA04}" destId="{656EBB08-4E42-4AA9-A870-89E1203A4C5C}" srcOrd="1" destOrd="0" parTransId="{160E17F2-FD6A-4F93-B028-E80E798C7B3F}" sibTransId="{05E3D675-628D-4A26-B708-4BD4D8F0C765}"/>
    <dgm:cxn modelId="{75DC2EB5-9761-864A-8D03-0A747485E092}" type="presOf" srcId="{656EBB08-4E42-4AA9-A870-89E1203A4C5C}" destId="{171E32D7-5A8C-0A40-9A07-13700F750930}" srcOrd="0" destOrd="0" presId="urn:microsoft.com/office/officeart/2005/8/layout/hierarchy1"/>
    <dgm:cxn modelId="{B93B39B5-4C3E-9445-AEA4-A7B97BBAEB62}" type="presOf" srcId="{DB520D1B-36E9-4F6F-ABE6-EE36F230EDE7}" destId="{29FF03A8-93FA-C247-821C-A77E6A914945}" srcOrd="0" destOrd="0" presId="urn:microsoft.com/office/officeart/2005/8/layout/hierarchy1"/>
    <dgm:cxn modelId="{000A9E65-1219-8142-81E0-F7F8465AF234}" type="presParOf" srcId="{F6A83B69-D30A-3B4F-8DFC-9D76F74C4EFA}" destId="{0EECBE84-C2CD-214B-9035-CB444AFC8D65}" srcOrd="0" destOrd="0" presId="urn:microsoft.com/office/officeart/2005/8/layout/hierarchy1"/>
    <dgm:cxn modelId="{A80F8B22-9616-F34E-AEAA-BF0D2720A759}" type="presParOf" srcId="{0EECBE84-C2CD-214B-9035-CB444AFC8D65}" destId="{0D8BD1AD-96B7-8745-A329-F5EFB82C3C1A}" srcOrd="0" destOrd="0" presId="urn:microsoft.com/office/officeart/2005/8/layout/hierarchy1"/>
    <dgm:cxn modelId="{7A762D34-DC71-5F49-9450-A142D5348F6F}" type="presParOf" srcId="{0D8BD1AD-96B7-8745-A329-F5EFB82C3C1A}" destId="{3623B751-ECA0-7D49-BFC5-26C75F0AB0F8}" srcOrd="0" destOrd="0" presId="urn:microsoft.com/office/officeart/2005/8/layout/hierarchy1"/>
    <dgm:cxn modelId="{D5A67FCB-3F25-AB45-9A93-F72069C34490}" type="presParOf" srcId="{0D8BD1AD-96B7-8745-A329-F5EFB82C3C1A}" destId="{29FF03A8-93FA-C247-821C-A77E6A914945}" srcOrd="1" destOrd="0" presId="urn:microsoft.com/office/officeart/2005/8/layout/hierarchy1"/>
    <dgm:cxn modelId="{1FA5894A-ADB8-1A4D-A7CB-C9C8F30E5947}" type="presParOf" srcId="{0EECBE84-C2CD-214B-9035-CB444AFC8D65}" destId="{BC406334-8967-C240-96B7-A1216CCB3A20}" srcOrd="1" destOrd="0" presId="urn:microsoft.com/office/officeart/2005/8/layout/hierarchy1"/>
    <dgm:cxn modelId="{563C04ED-5D29-3F4F-B5C1-21BE63C908E0}" type="presParOf" srcId="{F6A83B69-D30A-3B4F-8DFC-9D76F74C4EFA}" destId="{EA89308E-77E3-CF4F-8A64-16A76742181C}" srcOrd="1" destOrd="0" presId="urn:microsoft.com/office/officeart/2005/8/layout/hierarchy1"/>
    <dgm:cxn modelId="{DD4183CF-0A60-FD4F-9E92-ACC4795FA491}" type="presParOf" srcId="{EA89308E-77E3-CF4F-8A64-16A76742181C}" destId="{486C1B27-85CD-B141-9E0E-C8F27A4F4B44}" srcOrd="0" destOrd="0" presId="urn:microsoft.com/office/officeart/2005/8/layout/hierarchy1"/>
    <dgm:cxn modelId="{805C9378-7833-A842-9D20-D9655251050C}" type="presParOf" srcId="{486C1B27-85CD-B141-9E0E-C8F27A4F4B44}" destId="{01F5F188-1BB3-6C47-9A5B-E4F49AE6E26D}" srcOrd="0" destOrd="0" presId="urn:microsoft.com/office/officeart/2005/8/layout/hierarchy1"/>
    <dgm:cxn modelId="{8D037D48-D06E-9B44-AAB4-713B4933E586}" type="presParOf" srcId="{486C1B27-85CD-B141-9E0E-C8F27A4F4B44}" destId="{171E32D7-5A8C-0A40-9A07-13700F750930}" srcOrd="1" destOrd="0" presId="urn:microsoft.com/office/officeart/2005/8/layout/hierarchy1"/>
    <dgm:cxn modelId="{558CC3A3-D012-AB4F-B2F7-3AF719F47ACB}" type="presParOf" srcId="{EA89308E-77E3-CF4F-8A64-16A76742181C}" destId="{7A299B28-EFD8-304F-A3FE-750687048C2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E556F8-2FDE-4D36-AEE2-46D5E7010FD1}" type="doc">
      <dgm:prSet loTypeId="urn:microsoft.com/office/officeart/2005/8/layout/hierarchy1" loCatId="hierarchy" qsTypeId="urn:microsoft.com/office/officeart/2005/8/quickstyle/simple1" qsCatId="simple" csTypeId="urn:microsoft.com/office/officeart/2005/8/colors/accent4_2" csCatId="accent4" phldr="1"/>
      <dgm:spPr/>
      <dgm:t>
        <a:bodyPr/>
        <a:lstStyle/>
        <a:p>
          <a:endParaRPr lang="en-US"/>
        </a:p>
      </dgm:t>
    </dgm:pt>
    <dgm:pt modelId="{18BE2975-29C0-4991-89BA-BE41A10E0E7A}">
      <dgm:prSet/>
      <dgm:spPr/>
      <dgm:t>
        <a:bodyPr/>
        <a:lstStyle/>
        <a:p>
          <a:pPr rtl="1"/>
          <a:r>
            <a:rPr lang="ar-SA" b="1" dirty="0"/>
            <a:t>معادن عنصرية</a:t>
          </a:r>
          <a:r>
            <a:rPr lang="en-GB" b="1" dirty="0"/>
            <a:t> </a:t>
          </a:r>
        </a:p>
        <a:p>
          <a:pPr rtl="1"/>
          <a:r>
            <a:rPr lang="en-US" dirty="0"/>
            <a:t>metals </a:t>
          </a:r>
        </a:p>
        <a:p>
          <a:pPr rtl="1"/>
          <a:r>
            <a:rPr lang="ar-SA" b="1" dirty="0"/>
            <a:t> تتكون من عنصر واحد فقط مثل الذهب والكبريت والجرافيت والماس. وهي ثلاث أنواع : فلزات ولا فلزات واشباه فلزات</a:t>
          </a:r>
          <a:endParaRPr lang="en-US" dirty="0"/>
        </a:p>
      </dgm:t>
    </dgm:pt>
    <dgm:pt modelId="{C96AFF1D-278C-4840-9718-48FF88C2BDF5}" type="parTrans" cxnId="{F15BAC3C-441D-4FEE-94B5-B8E2894A105A}">
      <dgm:prSet/>
      <dgm:spPr/>
      <dgm:t>
        <a:bodyPr/>
        <a:lstStyle/>
        <a:p>
          <a:pPr rtl="1"/>
          <a:endParaRPr lang="en-US"/>
        </a:p>
      </dgm:t>
    </dgm:pt>
    <dgm:pt modelId="{C96C0611-6990-46A6-BA74-1962AF7A2289}" type="sibTrans" cxnId="{F15BAC3C-441D-4FEE-94B5-B8E2894A105A}">
      <dgm:prSet/>
      <dgm:spPr/>
      <dgm:t>
        <a:bodyPr/>
        <a:lstStyle/>
        <a:p>
          <a:pPr rtl="1"/>
          <a:endParaRPr lang="en-US"/>
        </a:p>
      </dgm:t>
    </dgm:pt>
    <dgm:pt modelId="{3C4E85FA-2EE6-4355-8EB9-1D7796EB5BF0}">
      <dgm:prSet/>
      <dgm:spPr/>
      <dgm:t>
        <a:bodyPr/>
        <a:lstStyle/>
        <a:p>
          <a:pPr rtl="1"/>
          <a:r>
            <a:rPr lang="ar-SA" b="1" dirty="0"/>
            <a:t>معادن غير عنصرية</a:t>
          </a:r>
          <a:endParaRPr lang="en-GB" b="1" dirty="0"/>
        </a:p>
        <a:p>
          <a:pPr rtl="1"/>
          <a:r>
            <a:rPr lang="ar-SA" b="1" dirty="0"/>
            <a:t> </a:t>
          </a:r>
          <a:r>
            <a:rPr lang="en-GB" b="1" dirty="0"/>
            <a:t> </a:t>
          </a:r>
          <a:r>
            <a:rPr lang="en-US" dirty="0"/>
            <a:t>non-metals</a:t>
          </a:r>
        </a:p>
        <a:p>
          <a:pPr rtl="1"/>
          <a:r>
            <a:rPr lang="ar-SA" b="1" dirty="0"/>
            <a:t>تتكون من اتحاد عنصرين أو أكثر من عنصرين مثل </a:t>
          </a:r>
          <a:r>
            <a:rPr lang="ar-SA" b="1" dirty="0" err="1"/>
            <a:t>الكالسيت</a:t>
          </a:r>
          <a:r>
            <a:rPr lang="ar-SA" b="1" dirty="0"/>
            <a:t> وهذا النوع يمثل غالبية المعادن. </a:t>
          </a:r>
          <a:endParaRPr lang="en-US" dirty="0"/>
        </a:p>
      </dgm:t>
    </dgm:pt>
    <dgm:pt modelId="{33B3BAEB-49B3-45E0-B883-40A65AC155BE}" type="parTrans" cxnId="{18B23C86-E390-4B95-8AA9-47695460EE81}">
      <dgm:prSet/>
      <dgm:spPr/>
      <dgm:t>
        <a:bodyPr/>
        <a:lstStyle/>
        <a:p>
          <a:pPr rtl="1"/>
          <a:endParaRPr lang="en-US"/>
        </a:p>
      </dgm:t>
    </dgm:pt>
    <dgm:pt modelId="{41FC4258-99BE-4149-A7D5-23509D1CB731}" type="sibTrans" cxnId="{18B23C86-E390-4B95-8AA9-47695460EE81}">
      <dgm:prSet/>
      <dgm:spPr/>
      <dgm:t>
        <a:bodyPr/>
        <a:lstStyle/>
        <a:p>
          <a:pPr rtl="1"/>
          <a:endParaRPr lang="en-US"/>
        </a:p>
      </dgm:t>
    </dgm:pt>
    <dgm:pt modelId="{5DA9ACC4-D500-A04D-A23F-32F866B289C6}" type="pres">
      <dgm:prSet presAssocID="{4AE556F8-2FDE-4D36-AEE2-46D5E7010FD1}" presName="hierChild1" presStyleCnt="0">
        <dgm:presLayoutVars>
          <dgm:chPref val="1"/>
          <dgm:dir/>
          <dgm:animOne val="branch"/>
          <dgm:animLvl val="lvl"/>
          <dgm:resizeHandles/>
        </dgm:presLayoutVars>
      </dgm:prSet>
      <dgm:spPr/>
    </dgm:pt>
    <dgm:pt modelId="{F1300E4C-1AC5-F04C-B269-9FD3E659DD4B}" type="pres">
      <dgm:prSet presAssocID="{18BE2975-29C0-4991-89BA-BE41A10E0E7A}" presName="hierRoot1" presStyleCnt="0"/>
      <dgm:spPr/>
    </dgm:pt>
    <dgm:pt modelId="{144E62A9-1E41-4D40-A202-093EFAAAE297}" type="pres">
      <dgm:prSet presAssocID="{18BE2975-29C0-4991-89BA-BE41A10E0E7A}" presName="composite" presStyleCnt="0"/>
      <dgm:spPr/>
    </dgm:pt>
    <dgm:pt modelId="{0089C0B4-53A0-9B46-9BCA-AA8627588F1E}" type="pres">
      <dgm:prSet presAssocID="{18BE2975-29C0-4991-89BA-BE41A10E0E7A}" presName="background" presStyleLbl="node0" presStyleIdx="0" presStyleCnt="2"/>
      <dgm:spPr/>
    </dgm:pt>
    <dgm:pt modelId="{DE3BFD1D-80DC-C941-8C12-1E259BE8819E}" type="pres">
      <dgm:prSet presAssocID="{18BE2975-29C0-4991-89BA-BE41A10E0E7A}" presName="text" presStyleLbl="fgAcc0" presStyleIdx="0" presStyleCnt="2">
        <dgm:presLayoutVars>
          <dgm:chPref val="3"/>
        </dgm:presLayoutVars>
      </dgm:prSet>
      <dgm:spPr/>
    </dgm:pt>
    <dgm:pt modelId="{2446B4A4-86E6-0641-A749-EC42B6695C38}" type="pres">
      <dgm:prSet presAssocID="{18BE2975-29C0-4991-89BA-BE41A10E0E7A}" presName="hierChild2" presStyleCnt="0"/>
      <dgm:spPr/>
    </dgm:pt>
    <dgm:pt modelId="{84E328C4-F03E-1641-9BD0-A41B023204DC}" type="pres">
      <dgm:prSet presAssocID="{3C4E85FA-2EE6-4355-8EB9-1D7796EB5BF0}" presName="hierRoot1" presStyleCnt="0"/>
      <dgm:spPr/>
    </dgm:pt>
    <dgm:pt modelId="{57DDAC3E-C361-1D4D-8DE7-E03678725B41}" type="pres">
      <dgm:prSet presAssocID="{3C4E85FA-2EE6-4355-8EB9-1D7796EB5BF0}" presName="composite" presStyleCnt="0"/>
      <dgm:spPr/>
    </dgm:pt>
    <dgm:pt modelId="{BF50DA32-FAD7-EF48-98D7-D8AEADF983BE}" type="pres">
      <dgm:prSet presAssocID="{3C4E85FA-2EE6-4355-8EB9-1D7796EB5BF0}" presName="background" presStyleLbl="node0" presStyleIdx="1" presStyleCnt="2"/>
      <dgm:spPr/>
    </dgm:pt>
    <dgm:pt modelId="{C34B59FE-E431-5A45-A6BA-741937756C0A}" type="pres">
      <dgm:prSet presAssocID="{3C4E85FA-2EE6-4355-8EB9-1D7796EB5BF0}" presName="text" presStyleLbl="fgAcc0" presStyleIdx="1" presStyleCnt="2">
        <dgm:presLayoutVars>
          <dgm:chPref val="3"/>
        </dgm:presLayoutVars>
      </dgm:prSet>
      <dgm:spPr/>
    </dgm:pt>
    <dgm:pt modelId="{1CE712BB-957B-C343-A03C-676B3492124A}" type="pres">
      <dgm:prSet presAssocID="{3C4E85FA-2EE6-4355-8EB9-1D7796EB5BF0}" presName="hierChild2" presStyleCnt="0"/>
      <dgm:spPr/>
    </dgm:pt>
  </dgm:ptLst>
  <dgm:cxnLst>
    <dgm:cxn modelId="{EE11080C-E023-ED45-9611-2B6B4B9628B0}" type="presOf" srcId="{4AE556F8-2FDE-4D36-AEE2-46D5E7010FD1}" destId="{5DA9ACC4-D500-A04D-A23F-32F866B289C6}" srcOrd="0" destOrd="0" presId="urn:microsoft.com/office/officeart/2005/8/layout/hierarchy1"/>
    <dgm:cxn modelId="{F15BAC3C-441D-4FEE-94B5-B8E2894A105A}" srcId="{4AE556F8-2FDE-4D36-AEE2-46D5E7010FD1}" destId="{18BE2975-29C0-4991-89BA-BE41A10E0E7A}" srcOrd="0" destOrd="0" parTransId="{C96AFF1D-278C-4840-9718-48FF88C2BDF5}" sibTransId="{C96C0611-6990-46A6-BA74-1962AF7A2289}"/>
    <dgm:cxn modelId="{9C011966-0702-D242-8ACC-4BB6B33825A0}" type="presOf" srcId="{3C4E85FA-2EE6-4355-8EB9-1D7796EB5BF0}" destId="{C34B59FE-E431-5A45-A6BA-741937756C0A}" srcOrd="0" destOrd="0" presId="urn:microsoft.com/office/officeart/2005/8/layout/hierarchy1"/>
    <dgm:cxn modelId="{18B23C86-E390-4B95-8AA9-47695460EE81}" srcId="{4AE556F8-2FDE-4D36-AEE2-46D5E7010FD1}" destId="{3C4E85FA-2EE6-4355-8EB9-1D7796EB5BF0}" srcOrd="1" destOrd="0" parTransId="{33B3BAEB-49B3-45E0-B883-40A65AC155BE}" sibTransId="{41FC4258-99BE-4149-A7D5-23509D1CB731}"/>
    <dgm:cxn modelId="{68F528D4-F71D-9341-822F-CD398BB3011F}" type="presOf" srcId="{18BE2975-29C0-4991-89BA-BE41A10E0E7A}" destId="{DE3BFD1D-80DC-C941-8C12-1E259BE8819E}" srcOrd="0" destOrd="0" presId="urn:microsoft.com/office/officeart/2005/8/layout/hierarchy1"/>
    <dgm:cxn modelId="{D143EF46-FFBA-1243-97B7-F6B968C0C147}" type="presParOf" srcId="{5DA9ACC4-D500-A04D-A23F-32F866B289C6}" destId="{F1300E4C-1AC5-F04C-B269-9FD3E659DD4B}" srcOrd="0" destOrd="0" presId="urn:microsoft.com/office/officeart/2005/8/layout/hierarchy1"/>
    <dgm:cxn modelId="{1672B2AA-3569-D044-9FF6-D4B2696C2B1B}" type="presParOf" srcId="{F1300E4C-1AC5-F04C-B269-9FD3E659DD4B}" destId="{144E62A9-1E41-4D40-A202-093EFAAAE297}" srcOrd="0" destOrd="0" presId="urn:microsoft.com/office/officeart/2005/8/layout/hierarchy1"/>
    <dgm:cxn modelId="{2150D9F1-A8C2-AA45-8E05-EEC9D8320406}" type="presParOf" srcId="{144E62A9-1E41-4D40-A202-093EFAAAE297}" destId="{0089C0B4-53A0-9B46-9BCA-AA8627588F1E}" srcOrd="0" destOrd="0" presId="urn:microsoft.com/office/officeart/2005/8/layout/hierarchy1"/>
    <dgm:cxn modelId="{F60A5D5C-A4EE-CC46-BCD0-9D1655150A40}" type="presParOf" srcId="{144E62A9-1E41-4D40-A202-093EFAAAE297}" destId="{DE3BFD1D-80DC-C941-8C12-1E259BE8819E}" srcOrd="1" destOrd="0" presId="urn:microsoft.com/office/officeart/2005/8/layout/hierarchy1"/>
    <dgm:cxn modelId="{79C46F1B-CA25-BC44-AEDF-BAA5D0220B93}" type="presParOf" srcId="{F1300E4C-1AC5-F04C-B269-9FD3E659DD4B}" destId="{2446B4A4-86E6-0641-A749-EC42B6695C38}" srcOrd="1" destOrd="0" presId="urn:microsoft.com/office/officeart/2005/8/layout/hierarchy1"/>
    <dgm:cxn modelId="{5982A12C-A830-1A43-8D3D-A130E8875E2A}" type="presParOf" srcId="{5DA9ACC4-D500-A04D-A23F-32F866B289C6}" destId="{84E328C4-F03E-1641-9BD0-A41B023204DC}" srcOrd="1" destOrd="0" presId="urn:microsoft.com/office/officeart/2005/8/layout/hierarchy1"/>
    <dgm:cxn modelId="{59FF996E-64E5-E74C-9E1E-05393DF72B83}" type="presParOf" srcId="{84E328C4-F03E-1641-9BD0-A41B023204DC}" destId="{57DDAC3E-C361-1D4D-8DE7-E03678725B41}" srcOrd="0" destOrd="0" presId="urn:microsoft.com/office/officeart/2005/8/layout/hierarchy1"/>
    <dgm:cxn modelId="{EBE8EB69-71CF-3C4B-B615-BA2AD2F7A054}" type="presParOf" srcId="{57DDAC3E-C361-1D4D-8DE7-E03678725B41}" destId="{BF50DA32-FAD7-EF48-98D7-D8AEADF983BE}" srcOrd="0" destOrd="0" presId="urn:microsoft.com/office/officeart/2005/8/layout/hierarchy1"/>
    <dgm:cxn modelId="{61CAE9CD-D9C8-C34F-A7F0-9F6EF03D5DD6}" type="presParOf" srcId="{57DDAC3E-C361-1D4D-8DE7-E03678725B41}" destId="{C34B59FE-E431-5A45-A6BA-741937756C0A}" srcOrd="1" destOrd="0" presId="urn:microsoft.com/office/officeart/2005/8/layout/hierarchy1"/>
    <dgm:cxn modelId="{18AE04E5-61A8-2A47-B1FC-A8C1A5C7408C}" type="presParOf" srcId="{84E328C4-F03E-1641-9BD0-A41B023204DC}" destId="{1CE712BB-957B-C343-A03C-676B3492124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24346D-D9F2-4563-A67C-0EB43ADF5637}" type="doc">
      <dgm:prSet loTypeId="urn:microsoft.com/office/officeart/2016/7/layout/BasicLinearProcessNumbered" loCatId="process" qsTypeId="urn:microsoft.com/office/officeart/2005/8/quickstyle/simple1" qsCatId="simple" csTypeId="urn:microsoft.com/office/officeart/2005/8/colors/colorful5" csCatId="colorful" phldr="1"/>
      <dgm:spPr/>
      <dgm:t>
        <a:bodyPr/>
        <a:lstStyle/>
        <a:p>
          <a:endParaRPr lang="en-US"/>
        </a:p>
      </dgm:t>
    </dgm:pt>
    <dgm:pt modelId="{A0B3A0E4-23F7-4089-866C-E53B89A72C9E}">
      <dgm:prSet/>
      <dgm:spPr/>
      <dgm:t>
        <a:bodyPr/>
        <a:lstStyle/>
        <a:p>
          <a:pPr rtl="1"/>
          <a:r>
            <a:rPr lang="ar-SA" b="1" dirty="0"/>
            <a:t>آثار علي الأرض مثل تشويه معالمها من خلال إزالة الغطاء النباتي والترابي وصولا إلى جسم الخام وما ينتج عن ذلك من أكوام للأتربة والمعادن الغثة خلال المعالجة .إما أعمال التعدين تحت سطح الأرض فينتج عنها كهوف كبيرة يمكن أن تعانى من انهيارات واحتمالات حدوث خسف لها .</a:t>
          </a:r>
          <a:endParaRPr lang="en-US" dirty="0"/>
        </a:p>
      </dgm:t>
    </dgm:pt>
    <dgm:pt modelId="{1C142CC1-A9E2-4E77-81AD-250015C70B65}" type="parTrans" cxnId="{17C56435-C1C3-4C0F-8424-52705C1B4977}">
      <dgm:prSet/>
      <dgm:spPr/>
      <dgm:t>
        <a:bodyPr/>
        <a:lstStyle/>
        <a:p>
          <a:pPr rtl="1"/>
          <a:endParaRPr lang="en-US"/>
        </a:p>
      </dgm:t>
    </dgm:pt>
    <dgm:pt modelId="{DE06776C-6281-4DC6-AB0E-BC3B7B0BDD58}" type="sibTrans" cxnId="{17C56435-C1C3-4C0F-8424-52705C1B4977}">
      <dgm:prSet phldrT="1" phldr="0"/>
      <dgm:spPr/>
      <dgm:t>
        <a:bodyPr/>
        <a:lstStyle/>
        <a:p>
          <a:pPr rtl="1"/>
          <a:r>
            <a:rPr lang="en-US"/>
            <a:t>1</a:t>
          </a:r>
        </a:p>
      </dgm:t>
    </dgm:pt>
    <dgm:pt modelId="{856641AA-BC42-4F28-A659-F3067466C9B2}">
      <dgm:prSet/>
      <dgm:spPr/>
      <dgm:t>
        <a:bodyPr/>
        <a:lstStyle/>
        <a:p>
          <a:pPr rtl="1"/>
          <a:r>
            <a:rPr lang="ar-SA" b="1" dirty="0"/>
            <a:t>آثار على الهواء مثل تصاعد الأتربة خلال التعدين والغازات خلال الصهر .أو تلوث الهواء بالإشعاعات الضارة التي يحتويها الخام المستخرج من باطن الأرض</a:t>
          </a:r>
          <a:r>
            <a:rPr lang="en-GB" b="1" dirty="0"/>
            <a:t>.</a:t>
          </a:r>
          <a:endParaRPr lang="en-US" dirty="0"/>
        </a:p>
      </dgm:t>
    </dgm:pt>
    <dgm:pt modelId="{E12E8A8B-FFBE-4998-8AEC-7F11D59296E1}" type="parTrans" cxnId="{CF931383-9790-4770-960C-04F45B76F168}">
      <dgm:prSet/>
      <dgm:spPr/>
      <dgm:t>
        <a:bodyPr/>
        <a:lstStyle/>
        <a:p>
          <a:pPr rtl="1"/>
          <a:endParaRPr lang="en-US"/>
        </a:p>
      </dgm:t>
    </dgm:pt>
    <dgm:pt modelId="{72DEFE45-7815-4478-913C-E840CA36708F}" type="sibTrans" cxnId="{CF931383-9790-4770-960C-04F45B76F168}">
      <dgm:prSet phldrT="2" phldr="0"/>
      <dgm:spPr/>
      <dgm:t>
        <a:bodyPr/>
        <a:lstStyle/>
        <a:p>
          <a:pPr rtl="1"/>
          <a:r>
            <a:rPr lang="en-US"/>
            <a:t>2</a:t>
          </a:r>
        </a:p>
      </dgm:t>
    </dgm:pt>
    <dgm:pt modelId="{07122E16-8AA1-4B86-BBEB-0B93735B8181}">
      <dgm:prSet/>
      <dgm:spPr/>
      <dgm:t>
        <a:bodyPr/>
        <a:lstStyle/>
        <a:p>
          <a:pPr rtl="1"/>
          <a:r>
            <a:rPr lang="ar-SA" b="1" dirty="0"/>
            <a:t>آثار على الماء مثل تكوين مياه المناجم الحامضية والمياه السامة الحاوية على العناصر الثقيلة والتي يمكن أن تنقل بدورها إلى المياه الجوفية .</a:t>
          </a:r>
          <a:endParaRPr lang="en-US" dirty="0"/>
        </a:p>
      </dgm:t>
    </dgm:pt>
    <dgm:pt modelId="{6EED1B06-8098-4C1A-A445-65D5EA0144E8}" type="parTrans" cxnId="{8DF511BE-F955-4C2E-8EB6-FB64E71AF940}">
      <dgm:prSet/>
      <dgm:spPr/>
      <dgm:t>
        <a:bodyPr/>
        <a:lstStyle/>
        <a:p>
          <a:pPr rtl="1"/>
          <a:endParaRPr lang="en-US"/>
        </a:p>
      </dgm:t>
    </dgm:pt>
    <dgm:pt modelId="{1D5ADB15-0AEA-4B35-8D73-69ED8267962B}" type="sibTrans" cxnId="{8DF511BE-F955-4C2E-8EB6-FB64E71AF940}">
      <dgm:prSet phldrT="3" phldr="0"/>
      <dgm:spPr/>
      <dgm:t>
        <a:bodyPr/>
        <a:lstStyle/>
        <a:p>
          <a:pPr rtl="1"/>
          <a:r>
            <a:rPr lang="en-US"/>
            <a:t>3</a:t>
          </a:r>
        </a:p>
      </dgm:t>
    </dgm:pt>
    <dgm:pt modelId="{6AA7FBCE-2E73-264B-838E-DD6E41643769}" type="pres">
      <dgm:prSet presAssocID="{6224346D-D9F2-4563-A67C-0EB43ADF5637}" presName="Name0" presStyleCnt="0">
        <dgm:presLayoutVars>
          <dgm:animLvl val="lvl"/>
          <dgm:resizeHandles val="exact"/>
        </dgm:presLayoutVars>
      </dgm:prSet>
      <dgm:spPr/>
    </dgm:pt>
    <dgm:pt modelId="{242A3598-42D8-3241-8EA7-FB62FCDC6DDE}" type="pres">
      <dgm:prSet presAssocID="{A0B3A0E4-23F7-4089-866C-E53B89A72C9E}" presName="compositeNode" presStyleCnt="0">
        <dgm:presLayoutVars>
          <dgm:bulletEnabled val="1"/>
        </dgm:presLayoutVars>
      </dgm:prSet>
      <dgm:spPr/>
    </dgm:pt>
    <dgm:pt modelId="{D61FFDE8-38AA-B14F-82E9-6588B195214A}" type="pres">
      <dgm:prSet presAssocID="{A0B3A0E4-23F7-4089-866C-E53B89A72C9E}" presName="bgRect" presStyleLbl="bgAccFollowNode1" presStyleIdx="0" presStyleCnt="3"/>
      <dgm:spPr/>
    </dgm:pt>
    <dgm:pt modelId="{A82D1F35-0144-1B45-8D8E-09D6116DE2BB}" type="pres">
      <dgm:prSet presAssocID="{DE06776C-6281-4DC6-AB0E-BC3B7B0BDD58}" presName="sibTransNodeCircle" presStyleLbl="alignNode1" presStyleIdx="0" presStyleCnt="6">
        <dgm:presLayoutVars>
          <dgm:chMax val="0"/>
          <dgm:bulletEnabled/>
        </dgm:presLayoutVars>
      </dgm:prSet>
      <dgm:spPr/>
    </dgm:pt>
    <dgm:pt modelId="{82AF069F-2452-CC44-9C56-4C1FA7011BF8}" type="pres">
      <dgm:prSet presAssocID="{A0B3A0E4-23F7-4089-866C-E53B89A72C9E}" presName="bottomLine" presStyleLbl="alignNode1" presStyleIdx="1" presStyleCnt="6">
        <dgm:presLayoutVars/>
      </dgm:prSet>
      <dgm:spPr/>
    </dgm:pt>
    <dgm:pt modelId="{3A78F77D-FAA8-4543-AC74-011CB69FF5F9}" type="pres">
      <dgm:prSet presAssocID="{A0B3A0E4-23F7-4089-866C-E53B89A72C9E}" presName="nodeText" presStyleLbl="bgAccFollowNode1" presStyleIdx="0" presStyleCnt="3">
        <dgm:presLayoutVars>
          <dgm:bulletEnabled val="1"/>
        </dgm:presLayoutVars>
      </dgm:prSet>
      <dgm:spPr/>
    </dgm:pt>
    <dgm:pt modelId="{5511769C-CAA6-A84F-86B1-D3B71E50A74F}" type="pres">
      <dgm:prSet presAssocID="{DE06776C-6281-4DC6-AB0E-BC3B7B0BDD58}" presName="sibTrans" presStyleCnt="0"/>
      <dgm:spPr/>
    </dgm:pt>
    <dgm:pt modelId="{F0B6DE4A-002D-2B4B-94CC-019FF986E02E}" type="pres">
      <dgm:prSet presAssocID="{856641AA-BC42-4F28-A659-F3067466C9B2}" presName="compositeNode" presStyleCnt="0">
        <dgm:presLayoutVars>
          <dgm:bulletEnabled val="1"/>
        </dgm:presLayoutVars>
      </dgm:prSet>
      <dgm:spPr/>
    </dgm:pt>
    <dgm:pt modelId="{8C70BBBE-B49F-BA40-B1B0-4DAB4D152CF1}" type="pres">
      <dgm:prSet presAssocID="{856641AA-BC42-4F28-A659-F3067466C9B2}" presName="bgRect" presStyleLbl="bgAccFollowNode1" presStyleIdx="1" presStyleCnt="3"/>
      <dgm:spPr/>
    </dgm:pt>
    <dgm:pt modelId="{2EE7136F-E015-9E41-8387-EFDF081E73CD}" type="pres">
      <dgm:prSet presAssocID="{72DEFE45-7815-4478-913C-E840CA36708F}" presName="sibTransNodeCircle" presStyleLbl="alignNode1" presStyleIdx="2" presStyleCnt="6">
        <dgm:presLayoutVars>
          <dgm:chMax val="0"/>
          <dgm:bulletEnabled/>
        </dgm:presLayoutVars>
      </dgm:prSet>
      <dgm:spPr/>
    </dgm:pt>
    <dgm:pt modelId="{7CFAF842-2107-4243-B20F-FCE0F8C64E16}" type="pres">
      <dgm:prSet presAssocID="{856641AA-BC42-4F28-A659-F3067466C9B2}" presName="bottomLine" presStyleLbl="alignNode1" presStyleIdx="3" presStyleCnt="6">
        <dgm:presLayoutVars/>
      </dgm:prSet>
      <dgm:spPr/>
    </dgm:pt>
    <dgm:pt modelId="{73FFB125-E792-8A4B-87B6-EA0DDDF45F5A}" type="pres">
      <dgm:prSet presAssocID="{856641AA-BC42-4F28-A659-F3067466C9B2}" presName="nodeText" presStyleLbl="bgAccFollowNode1" presStyleIdx="1" presStyleCnt="3">
        <dgm:presLayoutVars>
          <dgm:bulletEnabled val="1"/>
        </dgm:presLayoutVars>
      </dgm:prSet>
      <dgm:spPr/>
    </dgm:pt>
    <dgm:pt modelId="{04368E5D-C40F-974C-9B26-AFDC593C0588}" type="pres">
      <dgm:prSet presAssocID="{72DEFE45-7815-4478-913C-E840CA36708F}" presName="sibTrans" presStyleCnt="0"/>
      <dgm:spPr/>
    </dgm:pt>
    <dgm:pt modelId="{41D9182C-CB7E-F447-BB91-B4865BC5A865}" type="pres">
      <dgm:prSet presAssocID="{07122E16-8AA1-4B86-BBEB-0B93735B8181}" presName="compositeNode" presStyleCnt="0">
        <dgm:presLayoutVars>
          <dgm:bulletEnabled val="1"/>
        </dgm:presLayoutVars>
      </dgm:prSet>
      <dgm:spPr/>
    </dgm:pt>
    <dgm:pt modelId="{511A0F87-6D88-4742-8CE7-4815A4A5B542}" type="pres">
      <dgm:prSet presAssocID="{07122E16-8AA1-4B86-BBEB-0B93735B8181}" presName="bgRect" presStyleLbl="bgAccFollowNode1" presStyleIdx="2" presStyleCnt="3"/>
      <dgm:spPr/>
    </dgm:pt>
    <dgm:pt modelId="{C41BE90E-F7B5-4B4F-A3DF-EFE7739588C2}" type="pres">
      <dgm:prSet presAssocID="{1D5ADB15-0AEA-4B35-8D73-69ED8267962B}" presName="sibTransNodeCircle" presStyleLbl="alignNode1" presStyleIdx="4" presStyleCnt="6">
        <dgm:presLayoutVars>
          <dgm:chMax val="0"/>
          <dgm:bulletEnabled/>
        </dgm:presLayoutVars>
      </dgm:prSet>
      <dgm:spPr/>
    </dgm:pt>
    <dgm:pt modelId="{341D474F-475A-BD4D-8381-F61D6C6ED5AD}" type="pres">
      <dgm:prSet presAssocID="{07122E16-8AA1-4B86-BBEB-0B93735B8181}" presName="bottomLine" presStyleLbl="alignNode1" presStyleIdx="5" presStyleCnt="6">
        <dgm:presLayoutVars/>
      </dgm:prSet>
      <dgm:spPr/>
    </dgm:pt>
    <dgm:pt modelId="{43FC99DB-4F54-0545-ACD3-7C935FC337FF}" type="pres">
      <dgm:prSet presAssocID="{07122E16-8AA1-4B86-BBEB-0B93735B8181}" presName="nodeText" presStyleLbl="bgAccFollowNode1" presStyleIdx="2" presStyleCnt="3">
        <dgm:presLayoutVars>
          <dgm:bulletEnabled val="1"/>
        </dgm:presLayoutVars>
      </dgm:prSet>
      <dgm:spPr/>
    </dgm:pt>
  </dgm:ptLst>
  <dgm:cxnLst>
    <dgm:cxn modelId="{90636803-D43B-CF48-A6BF-E635AC5BC5DF}" type="presOf" srcId="{A0B3A0E4-23F7-4089-866C-E53B89A72C9E}" destId="{D61FFDE8-38AA-B14F-82E9-6588B195214A}" srcOrd="0" destOrd="0" presId="urn:microsoft.com/office/officeart/2016/7/layout/BasicLinearProcessNumbered"/>
    <dgm:cxn modelId="{6B5CAE0C-0ADA-AE41-8A4E-303F9123647C}" type="presOf" srcId="{72DEFE45-7815-4478-913C-E840CA36708F}" destId="{2EE7136F-E015-9E41-8387-EFDF081E73CD}" srcOrd="0" destOrd="0" presId="urn:microsoft.com/office/officeart/2016/7/layout/BasicLinearProcessNumbered"/>
    <dgm:cxn modelId="{17C56435-C1C3-4C0F-8424-52705C1B4977}" srcId="{6224346D-D9F2-4563-A67C-0EB43ADF5637}" destId="{A0B3A0E4-23F7-4089-866C-E53B89A72C9E}" srcOrd="0" destOrd="0" parTransId="{1C142CC1-A9E2-4E77-81AD-250015C70B65}" sibTransId="{DE06776C-6281-4DC6-AB0E-BC3B7B0BDD58}"/>
    <dgm:cxn modelId="{E1F12443-7580-794B-9F38-BF2203C184C3}" type="presOf" srcId="{856641AA-BC42-4F28-A659-F3067466C9B2}" destId="{73FFB125-E792-8A4B-87B6-EA0DDDF45F5A}" srcOrd="1" destOrd="0" presId="urn:microsoft.com/office/officeart/2016/7/layout/BasicLinearProcessNumbered"/>
    <dgm:cxn modelId="{CA2CC061-39E0-7C45-9782-AD4ACEF60C3E}" type="presOf" srcId="{07122E16-8AA1-4B86-BBEB-0B93735B8181}" destId="{511A0F87-6D88-4742-8CE7-4815A4A5B542}" srcOrd="0" destOrd="0" presId="urn:microsoft.com/office/officeart/2016/7/layout/BasicLinearProcessNumbered"/>
    <dgm:cxn modelId="{267BCD80-C298-7144-A20F-1426FD44D76F}" type="presOf" srcId="{856641AA-BC42-4F28-A659-F3067466C9B2}" destId="{8C70BBBE-B49F-BA40-B1B0-4DAB4D152CF1}" srcOrd="0" destOrd="0" presId="urn:microsoft.com/office/officeart/2016/7/layout/BasicLinearProcessNumbered"/>
    <dgm:cxn modelId="{CF931383-9790-4770-960C-04F45B76F168}" srcId="{6224346D-D9F2-4563-A67C-0EB43ADF5637}" destId="{856641AA-BC42-4F28-A659-F3067466C9B2}" srcOrd="1" destOrd="0" parTransId="{E12E8A8B-FFBE-4998-8AEC-7F11D59296E1}" sibTransId="{72DEFE45-7815-4478-913C-E840CA36708F}"/>
    <dgm:cxn modelId="{2DDEAD92-E661-3F4A-B029-093646E5740A}" type="presOf" srcId="{6224346D-D9F2-4563-A67C-0EB43ADF5637}" destId="{6AA7FBCE-2E73-264B-838E-DD6E41643769}" srcOrd="0" destOrd="0" presId="urn:microsoft.com/office/officeart/2016/7/layout/BasicLinearProcessNumbered"/>
    <dgm:cxn modelId="{92E7CFBC-E0BC-1A4B-99DC-BFD199C27E07}" type="presOf" srcId="{1D5ADB15-0AEA-4B35-8D73-69ED8267962B}" destId="{C41BE90E-F7B5-4B4F-A3DF-EFE7739588C2}" srcOrd="0" destOrd="0" presId="urn:microsoft.com/office/officeart/2016/7/layout/BasicLinearProcessNumbered"/>
    <dgm:cxn modelId="{8DF511BE-F955-4C2E-8EB6-FB64E71AF940}" srcId="{6224346D-D9F2-4563-A67C-0EB43ADF5637}" destId="{07122E16-8AA1-4B86-BBEB-0B93735B8181}" srcOrd="2" destOrd="0" parTransId="{6EED1B06-8098-4C1A-A445-65D5EA0144E8}" sibTransId="{1D5ADB15-0AEA-4B35-8D73-69ED8267962B}"/>
    <dgm:cxn modelId="{2B960DCA-8AB4-1D41-8A76-617D0E8D8674}" type="presOf" srcId="{07122E16-8AA1-4B86-BBEB-0B93735B8181}" destId="{43FC99DB-4F54-0545-ACD3-7C935FC337FF}" srcOrd="1" destOrd="0" presId="urn:microsoft.com/office/officeart/2016/7/layout/BasicLinearProcessNumbered"/>
    <dgm:cxn modelId="{17BAABD1-2122-D747-81CF-2C35E69A7A86}" type="presOf" srcId="{DE06776C-6281-4DC6-AB0E-BC3B7B0BDD58}" destId="{A82D1F35-0144-1B45-8D8E-09D6116DE2BB}" srcOrd="0" destOrd="0" presId="urn:microsoft.com/office/officeart/2016/7/layout/BasicLinearProcessNumbered"/>
    <dgm:cxn modelId="{6A0EE9DB-B56D-CA4E-83FA-8CEF1BF537A5}" type="presOf" srcId="{A0B3A0E4-23F7-4089-866C-E53B89A72C9E}" destId="{3A78F77D-FAA8-4543-AC74-011CB69FF5F9}" srcOrd="1" destOrd="0" presId="urn:microsoft.com/office/officeart/2016/7/layout/BasicLinearProcessNumbered"/>
    <dgm:cxn modelId="{0488BB32-0EA1-EC46-89F9-100BC3CCBDBE}" type="presParOf" srcId="{6AA7FBCE-2E73-264B-838E-DD6E41643769}" destId="{242A3598-42D8-3241-8EA7-FB62FCDC6DDE}" srcOrd="0" destOrd="0" presId="urn:microsoft.com/office/officeart/2016/7/layout/BasicLinearProcessNumbered"/>
    <dgm:cxn modelId="{D1AA4AB8-1333-EA46-8734-B298AC8CFA8E}" type="presParOf" srcId="{242A3598-42D8-3241-8EA7-FB62FCDC6DDE}" destId="{D61FFDE8-38AA-B14F-82E9-6588B195214A}" srcOrd="0" destOrd="0" presId="urn:microsoft.com/office/officeart/2016/7/layout/BasicLinearProcessNumbered"/>
    <dgm:cxn modelId="{69F19E85-AAE9-3040-B89D-E5EB2B6FA3AB}" type="presParOf" srcId="{242A3598-42D8-3241-8EA7-FB62FCDC6DDE}" destId="{A82D1F35-0144-1B45-8D8E-09D6116DE2BB}" srcOrd="1" destOrd="0" presId="urn:microsoft.com/office/officeart/2016/7/layout/BasicLinearProcessNumbered"/>
    <dgm:cxn modelId="{32BC0D64-ED14-8B4A-927A-F991D8F2D1BA}" type="presParOf" srcId="{242A3598-42D8-3241-8EA7-FB62FCDC6DDE}" destId="{82AF069F-2452-CC44-9C56-4C1FA7011BF8}" srcOrd="2" destOrd="0" presId="urn:microsoft.com/office/officeart/2016/7/layout/BasicLinearProcessNumbered"/>
    <dgm:cxn modelId="{CF80E16B-384F-E443-94AC-A2A5A67451C9}" type="presParOf" srcId="{242A3598-42D8-3241-8EA7-FB62FCDC6DDE}" destId="{3A78F77D-FAA8-4543-AC74-011CB69FF5F9}" srcOrd="3" destOrd="0" presId="urn:microsoft.com/office/officeart/2016/7/layout/BasicLinearProcessNumbered"/>
    <dgm:cxn modelId="{E89206B5-40C5-104A-A26B-B473B4B38FAA}" type="presParOf" srcId="{6AA7FBCE-2E73-264B-838E-DD6E41643769}" destId="{5511769C-CAA6-A84F-86B1-D3B71E50A74F}" srcOrd="1" destOrd="0" presId="urn:microsoft.com/office/officeart/2016/7/layout/BasicLinearProcessNumbered"/>
    <dgm:cxn modelId="{A93454E0-05C2-2A4C-990B-196AE7CEA9B8}" type="presParOf" srcId="{6AA7FBCE-2E73-264B-838E-DD6E41643769}" destId="{F0B6DE4A-002D-2B4B-94CC-019FF986E02E}" srcOrd="2" destOrd="0" presId="urn:microsoft.com/office/officeart/2016/7/layout/BasicLinearProcessNumbered"/>
    <dgm:cxn modelId="{3B009E1E-E946-844D-B5BB-473E5208F7AF}" type="presParOf" srcId="{F0B6DE4A-002D-2B4B-94CC-019FF986E02E}" destId="{8C70BBBE-B49F-BA40-B1B0-4DAB4D152CF1}" srcOrd="0" destOrd="0" presId="urn:microsoft.com/office/officeart/2016/7/layout/BasicLinearProcessNumbered"/>
    <dgm:cxn modelId="{6AE0336B-9CB6-6443-9720-EF2CE1EF0AEE}" type="presParOf" srcId="{F0B6DE4A-002D-2B4B-94CC-019FF986E02E}" destId="{2EE7136F-E015-9E41-8387-EFDF081E73CD}" srcOrd="1" destOrd="0" presId="urn:microsoft.com/office/officeart/2016/7/layout/BasicLinearProcessNumbered"/>
    <dgm:cxn modelId="{F6045D8D-48AD-0E42-9CD5-08C337693326}" type="presParOf" srcId="{F0B6DE4A-002D-2B4B-94CC-019FF986E02E}" destId="{7CFAF842-2107-4243-B20F-FCE0F8C64E16}" srcOrd="2" destOrd="0" presId="urn:microsoft.com/office/officeart/2016/7/layout/BasicLinearProcessNumbered"/>
    <dgm:cxn modelId="{B9D177C0-CA4C-FF49-8336-6B8CC0B005A4}" type="presParOf" srcId="{F0B6DE4A-002D-2B4B-94CC-019FF986E02E}" destId="{73FFB125-E792-8A4B-87B6-EA0DDDF45F5A}" srcOrd="3" destOrd="0" presId="urn:microsoft.com/office/officeart/2016/7/layout/BasicLinearProcessNumbered"/>
    <dgm:cxn modelId="{3A4BC5AF-5CCE-2542-BBED-4F95706F8F35}" type="presParOf" srcId="{6AA7FBCE-2E73-264B-838E-DD6E41643769}" destId="{04368E5D-C40F-974C-9B26-AFDC593C0588}" srcOrd="3" destOrd="0" presId="urn:microsoft.com/office/officeart/2016/7/layout/BasicLinearProcessNumbered"/>
    <dgm:cxn modelId="{F0DBA908-335C-024A-9C8F-72383B8B39F9}" type="presParOf" srcId="{6AA7FBCE-2E73-264B-838E-DD6E41643769}" destId="{41D9182C-CB7E-F447-BB91-B4865BC5A865}" srcOrd="4" destOrd="0" presId="urn:microsoft.com/office/officeart/2016/7/layout/BasicLinearProcessNumbered"/>
    <dgm:cxn modelId="{DE2FD4F5-5CA7-804D-925A-9B2B53F80FCF}" type="presParOf" srcId="{41D9182C-CB7E-F447-BB91-B4865BC5A865}" destId="{511A0F87-6D88-4742-8CE7-4815A4A5B542}" srcOrd="0" destOrd="0" presId="urn:microsoft.com/office/officeart/2016/7/layout/BasicLinearProcessNumbered"/>
    <dgm:cxn modelId="{90D73B56-3866-A64B-8936-7BDBE1150CD7}" type="presParOf" srcId="{41D9182C-CB7E-F447-BB91-B4865BC5A865}" destId="{C41BE90E-F7B5-4B4F-A3DF-EFE7739588C2}" srcOrd="1" destOrd="0" presId="urn:microsoft.com/office/officeart/2016/7/layout/BasicLinearProcessNumbered"/>
    <dgm:cxn modelId="{75C9EEF2-0BC1-A441-8857-1EEE7B8BA46A}" type="presParOf" srcId="{41D9182C-CB7E-F447-BB91-B4865BC5A865}" destId="{341D474F-475A-BD4D-8381-F61D6C6ED5AD}" srcOrd="2" destOrd="0" presId="urn:microsoft.com/office/officeart/2016/7/layout/BasicLinearProcessNumbered"/>
    <dgm:cxn modelId="{7D92B3A9-8EEC-474F-AC03-B49303367D50}" type="presParOf" srcId="{41D9182C-CB7E-F447-BB91-B4865BC5A865}" destId="{43FC99DB-4F54-0545-ACD3-7C935FC337FF}"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4391A-3509-5C45-977B-9F3B9DBF66B7}">
      <dsp:nvSpPr>
        <dsp:cNvPr id="0" name=""/>
        <dsp:cNvSpPr/>
      </dsp:nvSpPr>
      <dsp:spPr>
        <a:xfrm>
          <a:off x="3192" y="31369"/>
          <a:ext cx="2532608" cy="1519564"/>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b="1" kern="1200" dirty="0"/>
            <a:t>الخواص البصرية :</a:t>
          </a:r>
        </a:p>
        <a:p>
          <a:pPr marL="0" lvl="0" indent="0" algn="ctr" defTabSz="711200" rtl="1">
            <a:lnSpc>
              <a:spcPct val="90000"/>
            </a:lnSpc>
            <a:spcBef>
              <a:spcPct val="0"/>
            </a:spcBef>
            <a:spcAft>
              <a:spcPct val="35000"/>
            </a:spcAft>
            <a:buNone/>
          </a:pPr>
          <a:r>
            <a:rPr lang="ar-SA" sz="1600" b="1" kern="1200" dirty="0"/>
            <a:t>  وهي مجموعة من الخواص التي تعتمد على الضوء مثل اللون والمخدش والشفافية والبريق والضوء .</a:t>
          </a:r>
          <a:endParaRPr lang="en-US" sz="1600" kern="1200" dirty="0"/>
        </a:p>
      </dsp:txBody>
      <dsp:txXfrm>
        <a:off x="3192" y="31369"/>
        <a:ext cx="2532608" cy="1519564"/>
      </dsp:txXfrm>
    </dsp:sp>
    <dsp:sp modelId="{CB7BAA77-511C-CF42-B739-AF2FE23B47E9}">
      <dsp:nvSpPr>
        <dsp:cNvPr id="0" name=""/>
        <dsp:cNvSpPr/>
      </dsp:nvSpPr>
      <dsp:spPr>
        <a:xfrm>
          <a:off x="2789061" y="31369"/>
          <a:ext cx="2532608" cy="1519564"/>
        </a:xfrm>
        <a:prstGeom prst="rect">
          <a:avLst/>
        </a:prstGeom>
        <a:solidFill>
          <a:schemeClr val="accent5">
            <a:hueOff val="392797"/>
            <a:satOff val="-1878"/>
            <a:lumOff val="2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b="1" kern="1200" dirty="0"/>
            <a:t>الخواص </a:t>
          </a:r>
          <a:r>
            <a:rPr lang="ar-SA" sz="1600" b="1" kern="1200" dirty="0" err="1"/>
            <a:t>التماسكية</a:t>
          </a:r>
          <a:r>
            <a:rPr lang="ar-SA" sz="1600" b="1" kern="1200" dirty="0"/>
            <a:t> :</a:t>
          </a:r>
        </a:p>
        <a:p>
          <a:pPr marL="0" lvl="0" indent="0" algn="ctr" defTabSz="711200" rtl="1">
            <a:lnSpc>
              <a:spcPct val="90000"/>
            </a:lnSpc>
            <a:spcBef>
              <a:spcPct val="0"/>
            </a:spcBef>
            <a:spcAft>
              <a:spcPct val="35000"/>
            </a:spcAft>
            <a:buNone/>
          </a:pPr>
          <a:r>
            <a:rPr lang="ar-SA" sz="1600" b="1" kern="1200" dirty="0"/>
            <a:t> وهي مجموعة من الخواص التي تتوقف على مقدار تماسك المعدن مثل الصلابة والانفصام  وكذلك قابلية المعدن للسحب والطرق والتشكيل.</a:t>
          </a:r>
          <a:endParaRPr lang="en-US" sz="1600" kern="1200" dirty="0"/>
        </a:p>
      </dsp:txBody>
      <dsp:txXfrm>
        <a:off x="2789061" y="31369"/>
        <a:ext cx="2532608" cy="1519564"/>
      </dsp:txXfrm>
    </dsp:sp>
    <dsp:sp modelId="{7D695466-3668-EA44-B5F0-F37604831898}">
      <dsp:nvSpPr>
        <dsp:cNvPr id="0" name=""/>
        <dsp:cNvSpPr/>
      </dsp:nvSpPr>
      <dsp:spPr>
        <a:xfrm>
          <a:off x="5574930" y="31369"/>
          <a:ext cx="2532608" cy="1519564"/>
        </a:xfrm>
        <a:prstGeom prst="rect">
          <a:avLst/>
        </a:prstGeom>
        <a:solidFill>
          <a:schemeClr val="accent5">
            <a:hueOff val="785595"/>
            <a:satOff val="-3757"/>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b="1" kern="1200" dirty="0"/>
            <a:t>الوزن النوعي :</a:t>
          </a:r>
        </a:p>
        <a:p>
          <a:pPr marL="0" lvl="0" indent="0" algn="ctr" defTabSz="711200" rtl="1">
            <a:lnSpc>
              <a:spcPct val="90000"/>
            </a:lnSpc>
            <a:spcBef>
              <a:spcPct val="0"/>
            </a:spcBef>
            <a:spcAft>
              <a:spcPct val="35000"/>
            </a:spcAft>
            <a:buNone/>
          </a:pPr>
          <a:r>
            <a:rPr lang="ar-SA" sz="1600" b="1" kern="1200" dirty="0"/>
            <a:t> وتتوقف هذه الخاصية على كيفية رص وترابط جزيئات وذرات المعدن.</a:t>
          </a:r>
          <a:endParaRPr lang="en-US" sz="1600" kern="1200" dirty="0"/>
        </a:p>
      </dsp:txBody>
      <dsp:txXfrm>
        <a:off x="5574930" y="31369"/>
        <a:ext cx="2532608" cy="1519564"/>
      </dsp:txXfrm>
    </dsp:sp>
    <dsp:sp modelId="{BF70B889-269A-5444-8A01-5C2671BBCDBF}">
      <dsp:nvSpPr>
        <dsp:cNvPr id="0" name=""/>
        <dsp:cNvSpPr/>
      </dsp:nvSpPr>
      <dsp:spPr>
        <a:xfrm>
          <a:off x="8360799" y="31369"/>
          <a:ext cx="2532608" cy="1519564"/>
        </a:xfrm>
        <a:prstGeom prst="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b="1" kern="1200" dirty="0"/>
            <a:t>الخواص الحسية :</a:t>
          </a:r>
        </a:p>
        <a:p>
          <a:pPr marL="0" lvl="0" indent="0" algn="ctr" defTabSz="711200" rtl="1">
            <a:lnSpc>
              <a:spcPct val="90000"/>
            </a:lnSpc>
            <a:spcBef>
              <a:spcPct val="0"/>
            </a:spcBef>
            <a:spcAft>
              <a:spcPct val="35000"/>
            </a:spcAft>
            <a:buNone/>
          </a:pPr>
          <a:r>
            <a:rPr lang="ar-SA" sz="1600" b="1" kern="1200" dirty="0"/>
            <a:t>  وهي مجموعة من الخواص التي تعتمد على الحواس مثل الطعم والملمس والرائحة.</a:t>
          </a:r>
          <a:endParaRPr lang="en-US" sz="1600" kern="1200" dirty="0"/>
        </a:p>
      </dsp:txBody>
      <dsp:txXfrm>
        <a:off x="8360799" y="31369"/>
        <a:ext cx="2532608" cy="1519564"/>
      </dsp:txXfrm>
    </dsp:sp>
    <dsp:sp modelId="{13992836-B522-1E40-B92D-B2A2FD8F1665}">
      <dsp:nvSpPr>
        <dsp:cNvPr id="0" name=""/>
        <dsp:cNvSpPr/>
      </dsp:nvSpPr>
      <dsp:spPr>
        <a:xfrm>
          <a:off x="1396126" y="1804195"/>
          <a:ext cx="2532608" cy="1519564"/>
        </a:xfrm>
        <a:prstGeom prst="rect">
          <a:avLst/>
        </a:prstGeom>
        <a:solidFill>
          <a:schemeClr val="accent5">
            <a:hueOff val="1571189"/>
            <a:satOff val="-7513"/>
            <a:lumOff val="8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b="1" kern="1200" dirty="0"/>
            <a:t>الخواص الحرارية </a:t>
          </a:r>
        </a:p>
        <a:p>
          <a:pPr marL="0" lvl="0" indent="0" algn="ctr" defTabSz="711200" rtl="1">
            <a:lnSpc>
              <a:spcPct val="90000"/>
            </a:lnSpc>
            <a:spcBef>
              <a:spcPct val="0"/>
            </a:spcBef>
            <a:spcAft>
              <a:spcPct val="35000"/>
            </a:spcAft>
            <a:buNone/>
          </a:pPr>
          <a:r>
            <a:rPr lang="ar-SA" sz="1600" b="1" kern="1200" dirty="0"/>
            <a:t> وهي الخواص  التي تعتمد على الحرارة مثل قابلية المعدن للانصهار.</a:t>
          </a:r>
          <a:endParaRPr lang="en-US" sz="1600" kern="1200" dirty="0"/>
        </a:p>
      </dsp:txBody>
      <dsp:txXfrm>
        <a:off x="1396126" y="1804195"/>
        <a:ext cx="2532608" cy="1519564"/>
      </dsp:txXfrm>
    </dsp:sp>
    <dsp:sp modelId="{8CEB03FA-AFEF-3B4A-BE07-57C25E2594B1}">
      <dsp:nvSpPr>
        <dsp:cNvPr id="0" name=""/>
        <dsp:cNvSpPr/>
      </dsp:nvSpPr>
      <dsp:spPr>
        <a:xfrm>
          <a:off x="4181995" y="1804195"/>
          <a:ext cx="2532608" cy="1519564"/>
        </a:xfrm>
        <a:prstGeom prst="rect">
          <a:avLst/>
        </a:prstGeom>
        <a:solidFill>
          <a:schemeClr val="accent5">
            <a:hueOff val="1963986"/>
            <a:satOff val="-9392"/>
            <a:lumOff val="10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b="1" kern="1200"/>
            <a:t>الخواص التي تعتمد على المغناطيسية والكهربائية والنشاط الإشعاعي للمعدن.</a:t>
          </a:r>
          <a:endParaRPr lang="en-US" sz="1600" kern="1200"/>
        </a:p>
      </dsp:txBody>
      <dsp:txXfrm>
        <a:off x="4181995" y="1804195"/>
        <a:ext cx="2532608" cy="1519564"/>
      </dsp:txXfrm>
    </dsp:sp>
    <dsp:sp modelId="{FB38FC31-90C6-794F-AB78-06FC71A50AF1}">
      <dsp:nvSpPr>
        <dsp:cNvPr id="0" name=""/>
        <dsp:cNvSpPr/>
      </dsp:nvSpPr>
      <dsp:spPr>
        <a:xfrm>
          <a:off x="6967864" y="1804195"/>
          <a:ext cx="2532608" cy="1519564"/>
        </a:xfrm>
        <a:prstGeom prst="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b="1" kern="1200"/>
            <a:t>الخواص التي تعتمد على الشكل البلوري للمعدن.</a:t>
          </a:r>
          <a:endParaRPr lang="en-US" sz="1600" kern="1200"/>
        </a:p>
      </dsp:txBody>
      <dsp:txXfrm>
        <a:off x="6967864" y="1804195"/>
        <a:ext cx="2532608" cy="15195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3B751-ECA0-7D49-BFC5-26C75F0AB0F8}">
      <dsp:nvSpPr>
        <dsp:cNvPr id="0" name=""/>
        <dsp:cNvSpPr/>
      </dsp:nvSpPr>
      <dsp:spPr>
        <a:xfrm>
          <a:off x="1186"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FF03A8-93FA-C247-821C-A77E6A914945}">
      <dsp:nvSpPr>
        <dsp:cNvPr id="0" name=""/>
        <dsp:cNvSpPr/>
      </dsp:nvSpPr>
      <dsp:spPr>
        <a:xfrm>
          <a:off x="463943"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b="1" kern="1200" dirty="0">
              <a:latin typeface="Times New Roman" panose="02020603050405020304" pitchFamily="18" charset="0"/>
              <a:cs typeface="Times New Roman" panose="02020603050405020304" pitchFamily="18" charset="0"/>
            </a:rPr>
            <a:t>معادن فلزية</a:t>
          </a:r>
          <a:endParaRPr lang="en-GB" sz="2000" b="1" kern="1200" dirty="0">
            <a:latin typeface="Times New Roman" panose="02020603050405020304" pitchFamily="18" charset="0"/>
            <a:cs typeface="Times New Roman" panose="02020603050405020304" pitchFamily="18" charset="0"/>
          </a:endParaRPr>
        </a:p>
        <a:p>
          <a:pPr marL="0" lvl="0" indent="0" algn="ctr" defTabSz="889000" rtl="1">
            <a:lnSpc>
              <a:spcPct val="90000"/>
            </a:lnSpc>
            <a:spcBef>
              <a:spcPct val="0"/>
            </a:spcBef>
            <a:spcAft>
              <a:spcPct val="35000"/>
            </a:spcAft>
            <a:buNone/>
          </a:pPr>
          <a:r>
            <a:rPr lang="ar-SA" sz="2000" b="1" kern="1200" dirty="0">
              <a:latin typeface="Times New Roman" panose="02020603050405020304" pitchFamily="18" charset="0"/>
              <a:cs typeface="Times New Roman" panose="02020603050405020304" pitchFamily="18" charset="0"/>
            </a:rPr>
            <a:t> </a:t>
          </a:r>
          <a:r>
            <a:rPr lang="en-US" sz="2000" b="1" kern="1200" dirty="0">
              <a:latin typeface="Times New Roman" panose="02020603050405020304" pitchFamily="18" charset="0"/>
              <a:cs typeface="Times New Roman" panose="02020603050405020304" pitchFamily="18" charset="0"/>
            </a:rPr>
            <a:t> Metallic resources</a:t>
          </a:r>
          <a:endParaRPr lang="en-GB" sz="2000" b="1" kern="1200" dirty="0">
            <a:latin typeface="Times New Roman" panose="02020603050405020304" pitchFamily="18" charset="0"/>
            <a:cs typeface="Times New Roman" panose="02020603050405020304" pitchFamily="18" charset="0"/>
          </a:endParaRPr>
        </a:p>
        <a:p>
          <a:pPr marL="0" lvl="0" indent="0" algn="ctr" defTabSz="889000" rtl="1">
            <a:lnSpc>
              <a:spcPct val="90000"/>
            </a:lnSpc>
            <a:spcBef>
              <a:spcPct val="0"/>
            </a:spcBef>
            <a:spcAft>
              <a:spcPct val="35000"/>
            </a:spcAft>
            <a:buNone/>
          </a:pPr>
          <a:r>
            <a:rPr lang="ar-SA" sz="2000" kern="1200" dirty="0">
              <a:latin typeface="Times New Roman" panose="02020603050405020304" pitchFamily="18" charset="0"/>
              <a:cs typeface="Times New Roman" panose="02020603050405020304" pitchFamily="18" charset="0"/>
            </a:rPr>
            <a:t>وهي المعادن القابلة للطرق و السحب ، وجيدة التوصيل للحرارة والكهرباء.</a:t>
          </a:r>
          <a:br>
            <a:rPr lang="ar-SA" sz="2000" kern="1200" dirty="0">
              <a:latin typeface="Times New Roman" panose="02020603050405020304" pitchFamily="18" charset="0"/>
              <a:cs typeface="Times New Roman" panose="02020603050405020304" pitchFamily="18" charset="0"/>
            </a:rPr>
          </a:br>
          <a:r>
            <a:rPr lang="ar-SA" sz="2000" b="1" kern="1200" dirty="0">
              <a:latin typeface="Times New Roman" panose="02020603050405020304" pitchFamily="18" charset="0"/>
              <a:cs typeface="Times New Roman" panose="02020603050405020304" pitchFamily="18" charset="0"/>
            </a:rPr>
            <a:t>من أمثلتها:</a:t>
          </a:r>
          <a:r>
            <a:rPr lang="ar-SA" sz="2000" kern="1200" dirty="0">
              <a:latin typeface="Times New Roman" panose="02020603050405020304" pitchFamily="18" charset="0"/>
              <a:cs typeface="Times New Roman" panose="02020603050405020304" pitchFamily="18" charset="0"/>
            </a:rPr>
            <a:t> </a:t>
          </a:r>
          <a:r>
            <a:rPr lang="ar-SA" sz="2000" b="1" kern="1200" dirty="0">
              <a:latin typeface="Times New Roman" panose="02020603050405020304" pitchFamily="18" charset="0"/>
              <a:cs typeface="Times New Roman" panose="02020603050405020304" pitchFamily="18" charset="0"/>
            </a:rPr>
            <a:t>الحديد و النحاس و الذهب ويتواجد الذهب بكثرة في مدينة مهد الذهب</a:t>
          </a:r>
          <a:endParaRPr lang="en-US" sz="2000" b="1" kern="1200" dirty="0">
            <a:latin typeface="Times New Roman" panose="02020603050405020304" pitchFamily="18" charset="0"/>
            <a:cs typeface="Times New Roman" panose="02020603050405020304" pitchFamily="18" charset="0"/>
          </a:endParaRPr>
        </a:p>
      </dsp:txBody>
      <dsp:txXfrm>
        <a:off x="541402" y="986303"/>
        <a:ext cx="4009891" cy="2489736"/>
      </dsp:txXfrm>
    </dsp:sp>
    <dsp:sp modelId="{01F5F188-1BB3-6C47-9A5B-E4F49AE6E26D}">
      <dsp:nvSpPr>
        <dsp:cNvPr id="0" name=""/>
        <dsp:cNvSpPr/>
      </dsp:nvSpPr>
      <dsp:spPr>
        <a:xfrm>
          <a:off x="5091509" y="469226"/>
          <a:ext cx="4164809" cy="264465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1E32D7-5A8C-0A40-9A07-13700F750930}">
      <dsp:nvSpPr>
        <dsp:cNvPr id="0" name=""/>
        <dsp:cNvSpPr/>
      </dsp:nvSpPr>
      <dsp:spPr>
        <a:xfrm>
          <a:off x="5554265"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b="1" kern="1200" dirty="0">
              <a:latin typeface="Times New Roman" panose="02020603050405020304" pitchFamily="18" charset="0"/>
              <a:cs typeface="Times New Roman" panose="02020603050405020304" pitchFamily="18" charset="0"/>
            </a:rPr>
            <a:t>معادن غير فلزية</a:t>
          </a:r>
          <a:endParaRPr lang="en-GB" sz="2000" b="1" kern="1200" dirty="0">
            <a:latin typeface="Times New Roman" panose="02020603050405020304" pitchFamily="18" charset="0"/>
            <a:cs typeface="Times New Roman" panose="02020603050405020304" pitchFamily="18" charset="0"/>
          </a:endParaRPr>
        </a:p>
        <a:p>
          <a:pPr marL="0" lvl="0" indent="0" algn="ctr" defTabSz="889000" rtl="1">
            <a:lnSpc>
              <a:spcPct val="90000"/>
            </a:lnSpc>
            <a:spcBef>
              <a:spcPct val="0"/>
            </a:spcBef>
            <a:spcAft>
              <a:spcPct val="35000"/>
            </a:spcAft>
            <a:buNone/>
          </a:pPr>
          <a:r>
            <a:rPr lang="ar-SA" sz="2000" b="1" kern="1200" dirty="0">
              <a:latin typeface="Times New Roman" panose="02020603050405020304" pitchFamily="18" charset="0"/>
              <a:cs typeface="Times New Roman" panose="02020603050405020304" pitchFamily="18" charset="0"/>
            </a:rPr>
            <a:t> </a:t>
          </a:r>
          <a:r>
            <a:rPr lang="en-GB" sz="2000" b="1" kern="1200" dirty="0">
              <a:latin typeface="Times New Roman" panose="02020603050405020304" pitchFamily="18" charset="0"/>
              <a:cs typeface="Times New Roman" panose="02020603050405020304" pitchFamily="18" charset="0"/>
            </a:rPr>
            <a:t>non-</a:t>
          </a:r>
          <a:r>
            <a:rPr lang="en-US" sz="2000" kern="1200" dirty="0">
              <a:latin typeface="Times New Roman" panose="02020603050405020304" pitchFamily="18" charset="0"/>
              <a:cs typeface="Times New Roman" panose="02020603050405020304" pitchFamily="18" charset="0"/>
            </a:rPr>
            <a:t> Metallic </a:t>
          </a:r>
          <a:r>
            <a:rPr lang="en-US" sz="2000" b="1" kern="1200" dirty="0">
              <a:latin typeface="Times New Roman" panose="02020603050405020304" pitchFamily="18" charset="0"/>
              <a:cs typeface="Times New Roman" panose="02020603050405020304" pitchFamily="18" charset="0"/>
            </a:rPr>
            <a:t>resources </a:t>
          </a:r>
        </a:p>
        <a:p>
          <a:pPr marL="0" lvl="0" indent="0" algn="ctr" defTabSz="889000" rtl="1">
            <a:lnSpc>
              <a:spcPct val="90000"/>
            </a:lnSpc>
            <a:spcBef>
              <a:spcPct val="0"/>
            </a:spcBef>
            <a:spcAft>
              <a:spcPct val="35000"/>
            </a:spcAft>
            <a:buNone/>
          </a:pPr>
          <a:r>
            <a:rPr lang="ar-SA" sz="2000" kern="1200" dirty="0">
              <a:latin typeface="Times New Roman" panose="02020603050405020304" pitchFamily="18" charset="0"/>
              <a:cs typeface="Times New Roman" panose="02020603050405020304" pitchFamily="18" charset="0"/>
            </a:rPr>
            <a:t>وهي المعادن الغير قابلة للطرق والسحب وغير موصلة للحرارة والكهرباء</a:t>
          </a:r>
          <a:r>
            <a:rPr lang="en-US" sz="2000" kern="1200" dirty="0">
              <a:latin typeface="Times New Roman" panose="02020603050405020304" pitchFamily="18" charset="0"/>
              <a:cs typeface="Times New Roman" panose="02020603050405020304" pitchFamily="18" charset="0"/>
            </a:rPr>
            <a:t>.</a:t>
          </a:r>
          <a:r>
            <a:rPr lang="ar-SA" sz="2000" b="1" kern="1200" dirty="0">
              <a:latin typeface="Times New Roman" panose="02020603050405020304" pitchFamily="18" charset="0"/>
              <a:cs typeface="Times New Roman" panose="02020603050405020304" pitchFamily="18" charset="0"/>
            </a:rPr>
            <a:t> من أمثلتها: الملح و الجبس والمعادن </a:t>
          </a:r>
          <a:r>
            <a:rPr lang="ar-SA" sz="2000" b="1" kern="1200" dirty="0" err="1">
              <a:latin typeface="Times New Roman" panose="02020603050405020304" pitchFamily="18" charset="0"/>
              <a:cs typeface="Times New Roman" panose="02020603050405020304" pitchFamily="18" charset="0"/>
            </a:rPr>
            <a:t>الطينيه</a:t>
          </a:r>
          <a:r>
            <a:rPr lang="ar-SA" sz="2000" b="1" kern="1200" dirty="0">
              <a:latin typeface="Times New Roman" panose="02020603050405020304" pitchFamily="18" charset="0"/>
              <a:cs typeface="Times New Roman" panose="02020603050405020304" pitchFamily="18" charset="0"/>
            </a:rPr>
            <a:t> . </a:t>
          </a:r>
          <a:endParaRPr lang="en-US" sz="2000" kern="1200" dirty="0">
            <a:latin typeface="Times New Roman" panose="02020603050405020304" pitchFamily="18" charset="0"/>
            <a:cs typeface="Times New Roman" panose="02020603050405020304" pitchFamily="18" charset="0"/>
          </a:endParaRPr>
        </a:p>
      </dsp:txBody>
      <dsp:txXfrm>
        <a:off x="5631724" y="986303"/>
        <a:ext cx="4009891" cy="24897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9C0B4-53A0-9B46-9BCA-AA8627588F1E}">
      <dsp:nvSpPr>
        <dsp:cNvPr id="0" name=""/>
        <dsp:cNvSpPr/>
      </dsp:nvSpPr>
      <dsp:spPr>
        <a:xfrm>
          <a:off x="1186" y="469226"/>
          <a:ext cx="4164809" cy="2644654"/>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3BFD1D-80DC-C941-8C12-1E259BE8819E}">
      <dsp:nvSpPr>
        <dsp:cNvPr id="0" name=""/>
        <dsp:cNvSpPr/>
      </dsp:nvSpPr>
      <dsp:spPr>
        <a:xfrm>
          <a:off x="463943"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rtl="1">
            <a:lnSpc>
              <a:spcPct val="90000"/>
            </a:lnSpc>
            <a:spcBef>
              <a:spcPct val="0"/>
            </a:spcBef>
            <a:spcAft>
              <a:spcPct val="35000"/>
            </a:spcAft>
            <a:buNone/>
          </a:pPr>
          <a:r>
            <a:rPr lang="ar-SA" sz="2500" b="1" kern="1200" dirty="0"/>
            <a:t>معادن عنصرية</a:t>
          </a:r>
          <a:r>
            <a:rPr lang="en-GB" sz="2500" b="1" kern="1200" dirty="0"/>
            <a:t> </a:t>
          </a:r>
        </a:p>
        <a:p>
          <a:pPr marL="0" lvl="0" indent="0" algn="ctr" defTabSz="1111250" rtl="1">
            <a:lnSpc>
              <a:spcPct val="90000"/>
            </a:lnSpc>
            <a:spcBef>
              <a:spcPct val="0"/>
            </a:spcBef>
            <a:spcAft>
              <a:spcPct val="35000"/>
            </a:spcAft>
            <a:buNone/>
          </a:pPr>
          <a:r>
            <a:rPr lang="en-US" sz="2500" kern="1200" dirty="0"/>
            <a:t>metals </a:t>
          </a:r>
        </a:p>
        <a:p>
          <a:pPr marL="0" lvl="0" indent="0" algn="ctr" defTabSz="1111250" rtl="1">
            <a:lnSpc>
              <a:spcPct val="90000"/>
            </a:lnSpc>
            <a:spcBef>
              <a:spcPct val="0"/>
            </a:spcBef>
            <a:spcAft>
              <a:spcPct val="35000"/>
            </a:spcAft>
            <a:buNone/>
          </a:pPr>
          <a:r>
            <a:rPr lang="ar-SA" sz="2500" b="1" kern="1200" dirty="0"/>
            <a:t> تتكون من عنصر واحد فقط مثل الذهب والكبريت والجرافيت والماس. وهي ثلاث أنواع : فلزات ولا فلزات واشباه فلزات</a:t>
          </a:r>
          <a:endParaRPr lang="en-US" sz="2500" kern="1200" dirty="0"/>
        </a:p>
      </dsp:txBody>
      <dsp:txXfrm>
        <a:off x="541402" y="986303"/>
        <a:ext cx="4009891" cy="2489736"/>
      </dsp:txXfrm>
    </dsp:sp>
    <dsp:sp modelId="{BF50DA32-FAD7-EF48-98D7-D8AEADF983BE}">
      <dsp:nvSpPr>
        <dsp:cNvPr id="0" name=""/>
        <dsp:cNvSpPr/>
      </dsp:nvSpPr>
      <dsp:spPr>
        <a:xfrm>
          <a:off x="5091509" y="469226"/>
          <a:ext cx="4164809" cy="2644654"/>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4B59FE-E431-5A45-A6BA-741937756C0A}">
      <dsp:nvSpPr>
        <dsp:cNvPr id="0" name=""/>
        <dsp:cNvSpPr/>
      </dsp:nvSpPr>
      <dsp:spPr>
        <a:xfrm>
          <a:off x="5554265" y="908844"/>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rtl="1">
            <a:lnSpc>
              <a:spcPct val="90000"/>
            </a:lnSpc>
            <a:spcBef>
              <a:spcPct val="0"/>
            </a:spcBef>
            <a:spcAft>
              <a:spcPct val="35000"/>
            </a:spcAft>
            <a:buNone/>
          </a:pPr>
          <a:r>
            <a:rPr lang="ar-SA" sz="2500" b="1" kern="1200" dirty="0"/>
            <a:t>معادن غير عنصرية</a:t>
          </a:r>
          <a:endParaRPr lang="en-GB" sz="2500" b="1" kern="1200" dirty="0"/>
        </a:p>
        <a:p>
          <a:pPr marL="0" lvl="0" indent="0" algn="ctr" defTabSz="1111250" rtl="1">
            <a:lnSpc>
              <a:spcPct val="90000"/>
            </a:lnSpc>
            <a:spcBef>
              <a:spcPct val="0"/>
            </a:spcBef>
            <a:spcAft>
              <a:spcPct val="35000"/>
            </a:spcAft>
            <a:buNone/>
          </a:pPr>
          <a:r>
            <a:rPr lang="ar-SA" sz="2500" b="1" kern="1200" dirty="0"/>
            <a:t> </a:t>
          </a:r>
          <a:r>
            <a:rPr lang="en-GB" sz="2500" b="1" kern="1200" dirty="0"/>
            <a:t> </a:t>
          </a:r>
          <a:r>
            <a:rPr lang="en-US" sz="2500" kern="1200" dirty="0"/>
            <a:t>non-metals</a:t>
          </a:r>
        </a:p>
        <a:p>
          <a:pPr marL="0" lvl="0" indent="0" algn="ctr" defTabSz="1111250" rtl="1">
            <a:lnSpc>
              <a:spcPct val="90000"/>
            </a:lnSpc>
            <a:spcBef>
              <a:spcPct val="0"/>
            </a:spcBef>
            <a:spcAft>
              <a:spcPct val="35000"/>
            </a:spcAft>
            <a:buNone/>
          </a:pPr>
          <a:r>
            <a:rPr lang="ar-SA" sz="2500" b="1" kern="1200" dirty="0"/>
            <a:t>تتكون من اتحاد عنصرين أو أكثر من عنصرين مثل </a:t>
          </a:r>
          <a:r>
            <a:rPr lang="ar-SA" sz="2500" b="1" kern="1200" dirty="0" err="1"/>
            <a:t>الكالسيت</a:t>
          </a:r>
          <a:r>
            <a:rPr lang="ar-SA" sz="2500" b="1" kern="1200" dirty="0"/>
            <a:t> وهذا النوع يمثل غالبية المعادن. </a:t>
          </a:r>
          <a:endParaRPr lang="en-US" sz="2500" kern="1200" dirty="0"/>
        </a:p>
      </dsp:txBody>
      <dsp:txXfrm>
        <a:off x="5631724" y="986303"/>
        <a:ext cx="4009891" cy="24897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FFDE8-38AA-B14F-82E9-6588B195214A}">
      <dsp:nvSpPr>
        <dsp:cNvPr id="0" name=""/>
        <dsp:cNvSpPr/>
      </dsp:nvSpPr>
      <dsp:spPr>
        <a:xfrm>
          <a:off x="0" y="0"/>
          <a:ext cx="3286125" cy="408097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r" defTabSz="711200" rtl="1">
            <a:lnSpc>
              <a:spcPct val="90000"/>
            </a:lnSpc>
            <a:spcBef>
              <a:spcPct val="0"/>
            </a:spcBef>
            <a:spcAft>
              <a:spcPct val="35000"/>
            </a:spcAft>
            <a:buNone/>
          </a:pPr>
          <a:r>
            <a:rPr lang="ar-SA" sz="1600" b="1" kern="1200" dirty="0"/>
            <a:t>آثار علي الأرض مثل تشويه معالمها من خلال إزالة الغطاء النباتي والترابي وصولا إلى جسم الخام وما ينتج عن ذلك من أكوام للأتربة والمعادن الغثة خلال المعالجة .إما أعمال التعدين تحت سطح الأرض فينتج عنها كهوف كبيرة يمكن أن تعانى من انهيارات واحتمالات حدوث خسف لها .</a:t>
          </a:r>
          <a:endParaRPr lang="en-US" sz="1600" kern="1200" dirty="0"/>
        </a:p>
      </dsp:txBody>
      <dsp:txXfrm>
        <a:off x="0" y="1550770"/>
        <a:ext cx="3286125" cy="2448584"/>
      </dsp:txXfrm>
    </dsp:sp>
    <dsp:sp modelId="{A82D1F35-0144-1B45-8D8E-09D6116DE2BB}">
      <dsp:nvSpPr>
        <dsp:cNvPr id="0" name=""/>
        <dsp:cNvSpPr/>
      </dsp:nvSpPr>
      <dsp:spPr>
        <a:xfrm>
          <a:off x="1030916" y="408097"/>
          <a:ext cx="1224292" cy="1224292"/>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451" tIns="12700" rIns="95451" bIns="12700" numCol="1" spcCol="1270" anchor="ctr" anchorCtr="0">
          <a:noAutofit/>
        </a:bodyPr>
        <a:lstStyle/>
        <a:p>
          <a:pPr marL="0" lvl="0" indent="0" algn="ctr" defTabSz="2133600" rtl="1">
            <a:lnSpc>
              <a:spcPct val="90000"/>
            </a:lnSpc>
            <a:spcBef>
              <a:spcPct val="0"/>
            </a:spcBef>
            <a:spcAft>
              <a:spcPct val="35000"/>
            </a:spcAft>
            <a:buNone/>
          </a:pPr>
          <a:r>
            <a:rPr lang="en-US" sz="4800" kern="1200"/>
            <a:t>1</a:t>
          </a:r>
        </a:p>
      </dsp:txBody>
      <dsp:txXfrm>
        <a:off x="1210209" y="587390"/>
        <a:ext cx="865706" cy="865706"/>
      </dsp:txXfrm>
    </dsp:sp>
    <dsp:sp modelId="{82AF069F-2452-CC44-9C56-4C1FA7011BF8}">
      <dsp:nvSpPr>
        <dsp:cNvPr id="0" name=""/>
        <dsp:cNvSpPr/>
      </dsp:nvSpPr>
      <dsp:spPr>
        <a:xfrm>
          <a:off x="0" y="4080902"/>
          <a:ext cx="3286125" cy="72"/>
        </a:xfrm>
        <a:prstGeom prst="rect">
          <a:avLst/>
        </a:prstGeom>
        <a:solidFill>
          <a:schemeClr val="accent5">
            <a:hueOff val="-1470669"/>
            <a:satOff val="-2046"/>
            <a:lumOff val="-784"/>
            <a:alphaOff val="0"/>
          </a:schemeClr>
        </a:solidFill>
        <a:ln w="12700" cap="flat" cmpd="sng" algn="ctr">
          <a:solidFill>
            <a:schemeClr val="accent5">
              <a:hueOff val="-1470669"/>
              <a:satOff val="-2046"/>
              <a:lumOff val="-7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70BBBE-B49F-BA40-B1B0-4DAB4D152CF1}">
      <dsp:nvSpPr>
        <dsp:cNvPr id="0" name=""/>
        <dsp:cNvSpPr/>
      </dsp:nvSpPr>
      <dsp:spPr>
        <a:xfrm>
          <a:off x="3614737" y="0"/>
          <a:ext cx="3286125" cy="4080974"/>
        </a:xfrm>
        <a:prstGeom prst="rect">
          <a:avLst/>
        </a:prstGeom>
        <a:solidFill>
          <a:schemeClr val="accent5">
            <a:tint val="40000"/>
            <a:alpha val="90000"/>
            <a:hueOff val="-3695877"/>
            <a:satOff val="-6408"/>
            <a:lumOff val="-644"/>
            <a:alphaOff val="0"/>
          </a:schemeClr>
        </a:solidFill>
        <a:ln w="12700" cap="flat" cmpd="sng" algn="ctr">
          <a:solidFill>
            <a:schemeClr val="accent5">
              <a:tint val="40000"/>
              <a:alpha val="90000"/>
              <a:hueOff val="-3695877"/>
              <a:satOff val="-6408"/>
              <a:lumOff val="-6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r" defTabSz="711200" rtl="1">
            <a:lnSpc>
              <a:spcPct val="90000"/>
            </a:lnSpc>
            <a:spcBef>
              <a:spcPct val="0"/>
            </a:spcBef>
            <a:spcAft>
              <a:spcPct val="35000"/>
            </a:spcAft>
            <a:buNone/>
          </a:pPr>
          <a:r>
            <a:rPr lang="ar-SA" sz="1600" b="1" kern="1200" dirty="0"/>
            <a:t>آثار على الهواء مثل تصاعد الأتربة خلال التعدين والغازات خلال الصهر .أو تلوث الهواء بالإشعاعات الضارة التي يحتويها الخام المستخرج من باطن الأرض</a:t>
          </a:r>
          <a:r>
            <a:rPr lang="en-GB" sz="1600" b="1" kern="1200" dirty="0"/>
            <a:t>.</a:t>
          </a:r>
          <a:endParaRPr lang="en-US" sz="1600" kern="1200" dirty="0"/>
        </a:p>
      </dsp:txBody>
      <dsp:txXfrm>
        <a:off x="3614737" y="1550770"/>
        <a:ext cx="3286125" cy="2448584"/>
      </dsp:txXfrm>
    </dsp:sp>
    <dsp:sp modelId="{2EE7136F-E015-9E41-8387-EFDF081E73CD}">
      <dsp:nvSpPr>
        <dsp:cNvPr id="0" name=""/>
        <dsp:cNvSpPr/>
      </dsp:nvSpPr>
      <dsp:spPr>
        <a:xfrm>
          <a:off x="4645653" y="408097"/>
          <a:ext cx="1224292" cy="1224292"/>
        </a:xfrm>
        <a:prstGeom prst="ellipse">
          <a:avLst/>
        </a:prstGeom>
        <a:solidFill>
          <a:schemeClr val="accent5">
            <a:hueOff val="-2941338"/>
            <a:satOff val="-4091"/>
            <a:lumOff val="-1569"/>
            <a:alphaOff val="0"/>
          </a:schemeClr>
        </a:solidFill>
        <a:ln w="12700" cap="flat" cmpd="sng" algn="ctr">
          <a:solidFill>
            <a:schemeClr val="accent5">
              <a:hueOff val="-2941338"/>
              <a:satOff val="-4091"/>
              <a:lumOff val="-15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451" tIns="12700" rIns="95451" bIns="12700" numCol="1" spcCol="1270" anchor="ctr" anchorCtr="0">
          <a:noAutofit/>
        </a:bodyPr>
        <a:lstStyle/>
        <a:p>
          <a:pPr marL="0" lvl="0" indent="0" algn="ctr" defTabSz="2133600" rtl="1">
            <a:lnSpc>
              <a:spcPct val="90000"/>
            </a:lnSpc>
            <a:spcBef>
              <a:spcPct val="0"/>
            </a:spcBef>
            <a:spcAft>
              <a:spcPct val="35000"/>
            </a:spcAft>
            <a:buNone/>
          </a:pPr>
          <a:r>
            <a:rPr lang="en-US" sz="4800" kern="1200"/>
            <a:t>2</a:t>
          </a:r>
        </a:p>
      </dsp:txBody>
      <dsp:txXfrm>
        <a:off x="4824946" y="587390"/>
        <a:ext cx="865706" cy="865706"/>
      </dsp:txXfrm>
    </dsp:sp>
    <dsp:sp modelId="{7CFAF842-2107-4243-B20F-FCE0F8C64E16}">
      <dsp:nvSpPr>
        <dsp:cNvPr id="0" name=""/>
        <dsp:cNvSpPr/>
      </dsp:nvSpPr>
      <dsp:spPr>
        <a:xfrm>
          <a:off x="3614737" y="4080902"/>
          <a:ext cx="3286125" cy="72"/>
        </a:xfrm>
        <a:prstGeom prst="rect">
          <a:avLst/>
        </a:prstGeom>
        <a:solidFill>
          <a:schemeClr val="accent5">
            <a:hueOff val="-4412007"/>
            <a:satOff val="-6137"/>
            <a:lumOff val="-2353"/>
            <a:alphaOff val="0"/>
          </a:schemeClr>
        </a:solidFill>
        <a:ln w="12700" cap="flat" cmpd="sng" algn="ctr">
          <a:solidFill>
            <a:schemeClr val="accent5">
              <a:hueOff val="-4412007"/>
              <a:satOff val="-6137"/>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1A0F87-6D88-4742-8CE7-4815A4A5B542}">
      <dsp:nvSpPr>
        <dsp:cNvPr id="0" name=""/>
        <dsp:cNvSpPr/>
      </dsp:nvSpPr>
      <dsp:spPr>
        <a:xfrm>
          <a:off x="7229475" y="0"/>
          <a:ext cx="3286125" cy="4080974"/>
        </a:xfrm>
        <a:prstGeom prst="rect">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r" defTabSz="711200" rtl="1">
            <a:lnSpc>
              <a:spcPct val="90000"/>
            </a:lnSpc>
            <a:spcBef>
              <a:spcPct val="0"/>
            </a:spcBef>
            <a:spcAft>
              <a:spcPct val="35000"/>
            </a:spcAft>
            <a:buNone/>
          </a:pPr>
          <a:r>
            <a:rPr lang="ar-SA" sz="1600" b="1" kern="1200" dirty="0"/>
            <a:t>آثار على الماء مثل تكوين مياه المناجم الحامضية والمياه السامة الحاوية على العناصر الثقيلة والتي يمكن أن تنقل بدورها إلى المياه الجوفية .</a:t>
          </a:r>
          <a:endParaRPr lang="en-US" sz="1600" kern="1200" dirty="0"/>
        </a:p>
      </dsp:txBody>
      <dsp:txXfrm>
        <a:off x="7229475" y="1550770"/>
        <a:ext cx="3286125" cy="2448584"/>
      </dsp:txXfrm>
    </dsp:sp>
    <dsp:sp modelId="{C41BE90E-F7B5-4B4F-A3DF-EFE7739588C2}">
      <dsp:nvSpPr>
        <dsp:cNvPr id="0" name=""/>
        <dsp:cNvSpPr/>
      </dsp:nvSpPr>
      <dsp:spPr>
        <a:xfrm>
          <a:off x="8260391" y="408097"/>
          <a:ext cx="1224292" cy="1224292"/>
        </a:xfrm>
        <a:prstGeom prst="ellipse">
          <a:avLst/>
        </a:prstGeom>
        <a:solidFill>
          <a:schemeClr val="accent5">
            <a:hueOff val="-5882676"/>
            <a:satOff val="-8182"/>
            <a:lumOff val="-3138"/>
            <a:alphaOff val="0"/>
          </a:schemeClr>
        </a:solidFill>
        <a:ln w="12700" cap="flat" cmpd="sng" algn="ctr">
          <a:solidFill>
            <a:schemeClr val="accent5">
              <a:hueOff val="-5882676"/>
              <a:satOff val="-8182"/>
              <a:lumOff val="-313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451" tIns="12700" rIns="95451" bIns="12700" numCol="1" spcCol="1270" anchor="ctr" anchorCtr="0">
          <a:noAutofit/>
        </a:bodyPr>
        <a:lstStyle/>
        <a:p>
          <a:pPr marL="0" lvl="0" indent="0" algn="ctr" defTabSz="2133600" rtl="1">
            <a:lnSpc>
              <a:spcPct val="90000"/>
            </a:lnSpc>
            <a:spcBef>
              <a:spcPct val="0"/>
            </a:spcBef>
            <a:spcAft>
              <a:spcPct val="35000"/>
            </a:spcAft>
            <a:buNone/>
          </a:pPr>
          <a:r>
            <a:rPr lang="en-US" sz="4800" kern="1200"/>
            <a:t>3</a:t>
          </a:r>
        </a:p>
      </dsp:txBody>
      <dsp:txXfrm>
        <a:off x="8439684" y="587390"/>
        <a:ext cx="865706" cy="865706"/>
      </dsp:txXfrm>
    </dsp:sp>
    <dsp:sp modelId="{341D474F-475A-BD4D-8381-F61D6C6ED5AD}">
      <dsp:nvSpPr>
        <dsp:cNvPr id="0" name=""/>
        <dsp:cNvSpPr/>
      </dsp:nvSpPr>
      <dsp:spPr>
        <a:xfrm>
          <a:off x="7229475" y="4080902"/>
          <a:ext cx="3286125" cy="72"/>
        </a:xfrm>
        <a:prstGeom prst="rect">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lvl1pPr algn="l">
              <a:defRPr/>
            </a:lvl1pPr>
          </a:lstStyle>
          <a:p>
            <a:fld id="{774A09EF-BCDA-41A4-9C58-7E5ACAD9AAF3}" type="datetimeFigureOut">
              <a:rPr lang="ar-SA" smtClean="0"/>
              <a:t>11 جمادى الثانية، 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6AFB5B2-CFC9-4307-A187-10F386DDAF04}" type="slidenum">
              <a:rPr lang="ar-SA" smtClean="0"/>
              <a:t>‹#›</a:t>
            </a:fld>
            <a:endParaRPr lang="ar-S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8603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6AFB5B2-CFC9-4307-A187-10F386DDAF04}" type="slidenum">
              <a:rPr lang="ar-SA" smtClean="0"/>
              <a:t>‹#›</a:t>
            </a:fld>
            <a:endParaRPr lang="ar-SA"/>
          </a:p>
        </p:txBody>
      </p:sp>
    </p:spTree>
    <p:extLst>
      <p:ext uri="{BB962C8B-B14F-4D97-AF65-F5344CB8AC3E}">
        <p14:creationId xmlns:p14="http://schemas.microsoft.com/office/powerpoint/2010/main" val="4098953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6AFB5B2-CFC9-4307-A187-10F386DDAF04}" type="slidenum">
              <a:rPr lang="ar-SA" smtClean="0"/>
              <a:t>‹#›</a:t>
            </a:fld>
            <a:endParaRPr lang="ar-S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590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491428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519969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367171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711660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8226247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476234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59151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14126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6AFB5B2-CFC9-4307-A187-10F386DDAF04}" type="slidenum">
              <a:rPr lang="ar-SA" smtClean="0"/>
              <a:t>‹#›</a:t>
            </a:fld>
            <a:endParaRPr lang="ar-SA"/>
          </a:p>
        </p:txBody>
      </p:sp>
    </p:spTree>
    <p:extLst>
      <p:ext uri="{BB962C8B-B14F-4D97-AF65-F5344CB8AC3E}">
        <p14:creationId xmlns:p14="http://schemas.microsoft.com/office/powerpoint/2010/main" val="29774572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6067929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819458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725682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9515353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9472639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4245449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874773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002273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433572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877124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6AFB5B2-CFC9-4307-A187-10F386DDAF04}" type="slidenum">
              <a:rPr lang="ar-SA" smtClean="0"/>
              <a:t>‹#›</a:t>
            </a:fld>
            <a:endParaRPr lang="ar-S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66247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2112473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6997390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7981313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993715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6AFB5B2-CFC9-4307-A187-10F386DDAF04}" type="slidenum">
              <a:rPr lang="ar-SA" smtClean="0"/>
              <a:t>‹#›</a:t>
            </a:fld>
            <a:endParaRPr lang="ar-SA"/>
          </a:p>
        </p:txBody>
      </p:sp>
    </p:spTree>
    <p:extLst>
      <p:ext uri="{BB962C8B-B14F-4D97-AF65-F5344CB8AC3E}">
        <p14:creationId xmlns:p14="http://schemas.microsoft.com/office/powerpoint/2010/main" val="875151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024128" y="2967788"/>
            <a:ext cx="4754880" cy="3341572"/>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ar-SA"/>
              <a:t>انقر لتحرير أنماط النص الرئيسي</a:t>
            </a:r>
          </a:p>
        </p:txBody>
      </p:sp>
      <p:sp>
        <p:nvSpPr>
          <p:cNvPr id="6" name="Content Placeholder 5"/>
          <p:cNvSpPr>
            <a:spLocks noGrp="1"/>
          </p:cNvSpPr>
          <p:nvPr>
            <p:ph sz="quarter" idx="4"/>
          </p:nvPr>
        </p:nvSpPr>
        <p:spPr>
          <a:xfrm>
            <a:off x="5990888" y="2967788"/>
            <a:ext cx="4754880" cy="3341572"/>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6AFB5B2-CFC9-4307-A187-10F386DDAF04}" type="slidenum">
              <a:rPr lang="ar-SA" smtClean="0"/>
              <a:t>‹#›</a:t>
            </a:fld>
            <a:endParaRPr lang="ar-SA"/>
          </a:p>
        </p:txBody>
      </p:sp>
    </p:spTree>
    <p:extLst>
      <p:ext uri="{BB962C8B-B14F-4D97-AF65-F5344CB8AC3E}">
        <p14:creationId xmlns:p14="http://schemas.microsoft.com/office/powerpoint/2010/main" val="217577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6AFB5B2-CFC9-4307-A187-10F386DDAF04}" type="slidenum">
              <a:rPr lang="ar-SA" smtClean="0"/>
              <a:t>‹#›</a:t>
            </a:fld>
            <a:endParaRPr lang="ar-SA"/>
          </a:p>
        </p:txBody>
      </p:sp>
    </p:spTree>
    <p:extLst>
      <p:ext uri="{BB962C8B-B14F-4D97-AF65-F5344CB8AC3E}">
        <p14:creationId xmlns:p14="http://schemas.microsoft.com/office/powerpoint/2010/main" val="1544060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6AFB5B2-CFC9-4307-A187-10F386DDAF04}" type="slidenum">
              <a:rPr lang="ar-SA" smtClean="0"/>
              <a:t>‹#›</a:t>
            </a:fld>
            <a:endParaRPr lang="ar-SA"/>
          </a:p>
        </p:txBody>
      </p:sp>
    </p:spTree>
    <p:extLst>
      <p:ext uri="{BB962C8B-B14F-4D97-AF65-F5344CB8AC3E}">
        <p14:creationId xmlns:p14="http://schemas.microsoft.com/office/powerpoint/2010/main" val="361134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6AFB5B2-CFC9-4307-A187-10F386DDAF04}" type="slidenum">
              <a:rPr lang="ar-SA" smtClean="0"/>
              <a:t>‹#›</a:t>
            </a:fld>
            <a:endParaRPr lang="ar-SA"/>
          </a:p>
        </p:txBody>
      </p:sp>
    </p:spTree>
    <p:extLst>
      <p:ext uri="{BB962C8B-B14F-4D97-AF65-F5344CB8AC3E}">
        <p14:creationId xmlns:p14="http://schemas.microsoft.com/office/powerpoint/2010/main" val="2451995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774A09EF-BCDA-41A4-9C58-7E5ACAD9AAF3}" type="datetimeFigureOut">
              <a:rPr lang="ar-SA" smtClean="0"/>
              <a:t>11 جمادى الثانية، 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6AFB5B2-CFC9-4307-A187-10F386DDAF04}" type="slidenum">
              <a:rPr lang="ar-SA" smtClean="0"/>
              <a:t>‹#›</a:t>
            </a:fld>
            <a:endParaRPr lang="ar-S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2241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74A09EF-BCDA-41A4-9C58-7E5ACAD9AAF3}" type="datetimeFigureOut">
              <a:rPr lang="ar-SA" smtClean="0"/>
              <a:t>11 جمادى الثانية، 1441</a:t>
            </a:fld>
            <a:endParaRPr lang="ar-S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ar-S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6AFB5B2-CFC9-4307-A187-10F386DDAF04}" type="slidenum">
              <a:rPr lang="ar-SA" smtClean="0"/>
              <a:t>‹#›</a:t>
            </a:fld>
            <a:endParaRPr lang="ar-S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521039"/>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1"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39996298"/>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96A265-8A2C-424C-AB14-953256FFFA18}" type="datetimeFigureOut">
              <a:rPr lang="ar-SA" smtClean="0">
                <a:solidFill>
                  <a:prstClr val="black">
                    <a:tint val="75000"/>
                  </a:prstClr>
                </a:solidFill>
              </a:rPr>
              <a:pPr/>
              <a:t>11 جمادى الثانية، 1441</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0E1F5D5-DBBD-4DF0-9092-F358AD916B21}"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88114202"/>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4">
            <a:extLst>
              <a:ext uri="{FF2B5EF4-FFF2-40B4-BE49-F238E27FC236}">
                <a16:creationId xmlns:a16="http://schemas.microsoft.com/office/drawing/2014/main" id="{6B06BEF3-292E-42D7-B586-6BF92722AB7F}"/>
              </a:ext>
            </a:extLst>
          </p:cNvPr>
          <p:cNvPicPr>
            <a:picLocks noChangeAspect="1"/>
          </p:cNvPicPr>
          <p:nvPr/>
        </p:nvPicPr>
        <p:blipFill rotWithShape="1">
          <a:blip r:embed="rId2"/>
          <a:srcRect/>
          <a:stretch/>
        </p:blipFill>
        <p:spPr>
          <a:xfrm>
            <a:off x="20" y="10"/>
            <a:ext cx="12191980" cy="6857990"/>
          </a:xfrm>
          <a:prstGeom prst="rect">
            <a:avLst/>
          </a:prstGeom>
        </p:spPr>
      </p:pic>
      <p:sp>
        <p:nvSpPr>
          <p:cNvPr id="14" name="Rectangle 8">
            <a:extLst>
              <a:ext uri="{FF2B5EF4-FFF2-40B4-BE49-F238E27FC236}">
                <a16:creationId xmlns:a16="http://schemas.microsoft.com/office/drawing/2014/main" id="{CC1CA635-2D9C-4E3E-820F-5FE35AC14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9968"/>
            <a:ext cx="12192000" cy="2298032"/>
          </a:xfrm>
          <a:prstGeom prst="rect">
            <a:avLst/>
          </a:prstGeom>
          <a:solidFill>
            <a:schemeClr val="accent1">
              <a:lumMod val="75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عنوان 1"/>
          <p:cNvSpPr>
            <a:spLocks noGrp="1"/>
          </p:cNvSpPr>
          <p:nvPr>
            <p:ph type="ctrTitle"/>
          </p:nvPr>
        </p:nvSpPr>
        <p:spPr>
          <a:xfrm>
            <a:off x="457200" y="4960137"/>
            <a:ext cx="7772400" cy="1463040"/>
          </a:xfrm>
        </p:spPr>
        <p:txBody>
          <a:bodyPr>
            <a:normAutofit/>
          </a:bodyPr>
          <a:lstStyle/>
          <a:p>
            <a:r>
              <a:rPr lang="ar-SA" sz="2800">
                <a:solidFill>
                  <a:srgbClr val="FFFFFF"/>
                </a:solidFill>
              </a:rPr>
              <a:t> </a:t>
            </a:r>
            <a:br>
              <a:rPr lang="en-US" sz="2800">
                <a:solidFill>
                  <a:srgbClr val="FFFFFF"/>
                </a:solidFill>
              </a:rPr>
            </a:br>
            <a:r>
              <a:rPr lang="ar-SA" sz="2800" b="1">
                <a:solidFill>
                  <a:srgbClr val="FFFFFF"/>
                </a:solidFill>
              </a:rPr>
              <a:t>1- الثروات  المعدنية </a:t>
            </a:r>
            <a:br>
              <a:rPr lang="en-GB" sz="2800" b="1">
                <a:solidFill>
                  <a:srgbClr val="FFFFFF"/>
                </a:solidFill>
              </a:rPr>
            </a:br>
            <a:r>
              <a:rPr lang="en-GB" sz="2800" b="1">
                <a:solidFill>
                  <a:srgbClr val="FFFFFF"/>
                </a:solidFill>
              </a:rPr>
              <a:t>mineral recourses</a:t>
            </a:r>
            <a:br>
              <a:rPr lang="en-US" sz="2800">
                <a:solidFill>
                  <a:srgbClr val="FFFFFF"/>
                </a:solidFill>
              </a:rPr>
            </a:br>
            <a:endParaRPr lang="ar-SA" sz="2800">
              <a:solidFill>
                <a:srgbClr val="FFFFFF"/>
              </a:solidFill>
            </a:endParaRPr>
          </a:p>
        </p:txBody>
      </p:sp>
      <p:sp>
        <p:nvSpPr>
          <p:cNvPr id="3" name="عنوان فرعي 2"/>
          <p:cNvSpPr>
            <a:spLocks noGrp="1"/>
          </p:cNvSpPr>
          <p:nvPr>
            <p:ph type="subTitle" idx="1"/>
          </p:nvPr>
        </p:nvSpPr>
        <p:spPr>
          <a:xfrm>
            <a:off x="8610600" y="4960137"/>
            <a:ext cx="3200400" cy="1463040"/>
          </a:xfrm>
        </p:spPr>
        <p:txBody>
          <a:bodyPr>
            <a:normAutofit/>
          </a:bodyPr>
          <a:lstStyle/>
          <a:p>
            <a:r>
              <a:rPr lang="ar-SA" b="1">
                <a:solidFill>
                  <a:srgbClr val="FFFFFF"/>
                </a:solidFill>
              </a:rPr>
              <a:t>محاضرة 2</a:t>
            </a:r>
          </a:p>
        </p:txBody>
      </p:sp>
      <p:cxnSp>
        <p:nvCxnSpPr>
          <p:cNvPr id="15" name="Straight Connector 10">
            <a:extLst>
              <a:ext uri="{FF2B5EF4-FFF2-40B4-BE49-F238E27FC236}">
                <a16:creationId xmlns:a16="http://schemas.microsoft.com/office/drawing/2014/main" id="{E0E62FBC-456F-48AE-91ED-3956405D76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15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024128" y="585216"/>
            <a:ext cx="8018272" cy="1499616"/>
          </a:xfrm>
        </p:spPr>
        <p:txBody>
          <a:bodyPr>
            <a:normAutofit/>
          </a:bodyPr>
          <a:lstStyle/>
          <a:p>
            <a:r>
              <a:rPr lang="ar-SA" b="1"/>
              <a:t>المشكلات والتحديات التي تواجه القطاع المعدني</a:t>
            </a:r>
            <a:endParaRPr lang="ar-SA"/>
          </a:p>
        </p:txBody>
      </p:sp>
      <p:sp>
        <p:nvSpPr>
          <p:cNvPr id="3" name="عنصر نائب للمحتوى 2"/>
          <p:cNvSpPr>
            <a:spLocks noGrp="1"/>
          </p:cNvSpPr>
          <p:nvPr>
            <p:ph idx="1"/>
          </p:nvPr>
        </p:nvSpPr>
        <p:spPr>
          <a:xfrm>
            <a:off x="1024128" y="2286000"/>
            <a:ext cx="8018271" cy="4023360"/>
          </a:xfrm>
        </p:spPr>
        <p:txBody>
          <a:bodyPr>
            <a:normAutofit/>
          </a:bodyPr>
          <a:lstStyle/>
          <a:p>
            <a:pPr marL="457200" indent="-457200">
              <a:buClrTx/>
              <a:buFont typeface="+mj-lt"/>
              <a:buAutoNum type="arabicPeriod"/>
            </a:pPr>
            <a:r>
              <a:rPr lang="ar-SA" b="1" dirty="0">
                <a:latin typeface="Times New Roman" panose="02020603050405020304" pitchFamily="18" charset="0"/>
                <a:cs typeface="Times New Roman" panose="02020603050405020304" pitchFamily="18" charset="0"/>
              </a:rPr>
              <a:t>ارتفاع تكاليف الاستخراج  .</a:t>
            </a:r>
            <a:endParaRPr lang="en-US" b="1" dirty="0">
              <a:latin typeface="Times New Roman" panose="02020603050405020304" pitchFamily="18" charset="0"/>
              <a:cs typeface="Times New Roman" panose="02020603050405020304" pitchFamily="18" charset="0"/>
            </a:endParaRPr>
          </a:p>
          <a:p>
            <a:pPr marL="457200" indent="-457200">
              <a:buClrTx/>
              <a:buFont typeface="+mj-lt"/>
              <a:buAutoNum type="arabicPeriod"/>
            </a:pPr>
            <a:r>
              <a:rPr lang="ar-SA" b="1" dirty="0">
                <a:latin typeface="Times New Roman" panose="02020603050405020304" pitchFamily="18" charset="0"/>
                <a:cs typeface="Times New Roman" panose="02020603050405020304" pitchFamily="18" charset="0"/>
              </a:rPr>
              <a:t> تراجع مداخيل الصادرات .</a:t>
            </a:r>
            <a:endParaRPr lang="en-US" b="1" dirty="0">
              <a:latin typeface="Times New Roman" panose="02020603050405020304" pitchFamily="18" charset="0"/>
              <a:cs typeface="Times New Roman" panose="02020603050405020304" pitchFamily="18" charset="0"/>
            </a:endParaRPr>
          </a:p>
          <a:p>
            <a:pPr marL="457200" indent="-457200">
              <a:buClrTx/>
              <a:buFont typeface="+mj-lt"/>
              <a:buAutoNum type="arabicPeriod"/>
            </a:pPr>
            <a:r>
              <a:rPr lang="ar-SA" b="1" dirty="0">
                <a:latin typeface="Times New Roman" panose="02020603050405020304" pitchFamily="18" charset="0"/>
                <a:cs typeface="Times New Roman" panose="02020603050405020304" pitchFamily="18" charset="0"/>
              </a:rPr>
              <a:t>زيادة تكلفة استخلاص المعدن الخام .</a:t>
            </a:r>
            <a:endParaRPr lang="en-US" b="1" dirty="0">
              <a:latin typeface="Times New Roman" panose="02020603050405020304" pitchFamily="18" charset="0"/>
              <a:cs typeface="Times New Roman" panose="02020603050405020304" pitchFamily="18" charset="0"/>
            </a:endParaRPr>
          </a:p>
          <a:p>
            <a:pPr marL="457200" indent="-457200">
              <a:buClrTx/>
              <a:buFont typeface="+mj-lt"/>
              <a:buAutoNum type="arabicPeriod"/>
            </a:pPr>
            <a:r>
              <a:rPr lang="ar-SA" b="1" dirty="0">
                <a:latin typeface="Times New Roman" panose="02020603050405020304" pitchFamily="18" charset="0"/>
                <a:cs typeface="Times New Roman" panose="02020603050405020304" pitchFamily="18" charset="0"/>
              </a:rPr>
              <a:t>التأخر التقني في بعض البلدان الغنية بالثروات المعدنية .</a:t>
            </a:r>
            <a:endParaRPr lang="en-US" b="1"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ar-SA" dirty="0">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431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024128" y="585216"/>
            <a:ext cx="8018272" cy="1499616"/>
          </a:xfrm>
        </p:spPr>
        <p:txBody>
          <a:bodyPr>
            <a:normAutofit/>
          </a:bodyPr>
          <a:lstStyle/>
          <a:p>
            <a:r>
              <a:rPr lang="ar-SA" b="1"/>
              <a:t>طرق استغلال الموارد العدنية  </a:t>
            </a:r>
            <a:endParaRPr lang="ar-SA"/>
          </a:p>
        </p:txBody>
      </p:sp>
      <p:sp>
        <p:nvSpPr>
          <p:cNvPr id="3" name="عنصر نائب للمحتوى 2"/>
          <p:cNvSpPr>
            <a:spLocks noGrp="1"/>
          </p:cNvSpPr>
          <p:nvPr>
            <p:ph idx="1"/>
          </p:nvPr>
        </p:nvSpPr>
        <p:spPr>
          <a:xfrm>
            <a:off x="1024128" y="2286000"/>
            <a:ext cx="8018271" cy="4023360"/>
          </a:xfrm>
        </p:spPr>
        <p:txBody>
          <a:bodyPr>
            <a:normAutofit/>
          </a:bodyPr>
          <a:lstStyle/>
          <a:p>
            <a:pPr marL="457200" lvl="0" indent="-457200">
              <a:buClrTx/>
              <a:buFont typeface="+mj-lt"/>
              <a:buAutoNum type="arabicParenR"/>
            </a:pPr>
            <a:r>
              <a:rPr lang="ar-SA" sz="2000" b="1">
                <a:latin typeface="Times New Roman" panose="02020603050405020304" pitchFamily="18" charset="0"/>
                <a:cs typeface="Times New Roman" panose="02020603050405020304" pitchFamily="18" charset="0"/>
              </a:rPr>
              <a:t>التنقيب عن مناجم جديدة  وجلب الاستثمارات الأجنبية لخلق صناعات لتحويل المعادن داخل البلاد.</a:t>
            </a:r>
            <a:endParaRPr lang="en-US" sz="2000" b="1">
              <a:latin typeface="Times New Roman" panose="02020603050405020304" pitchFamily="18" charset="0"/>
              <a:cs typeface="Times New Roman" panose="02020603050405020304" pitchFamily="18" charset="0"/>
            </a:endParaRPr>
          </a:p>
          <a:p>
            <a:pPr marL="457200" lvl="0" indent="-457200">
              <a:buClrTx/>
              <a:buFont typeface="+mj-lt"/>
              <a:buAutoNum type="arabicParenR"/>
            </a:pPr>
            <a:r>
              <a:rPr lang="ar-SA" sz="2000" b="1">
                <a:latin typeface="Times New Roman" panose="02020603050405020304" pitchFamily="18" charset="0"/>
                <a:cs typeface="Times New Roman" panose="02020603050405020304" pitchFamily="18" charset="0"/>
              </a:rPr>
              <a:t>يعتقد العلماء و الاقتصاديون بأن الناس لا يستطيعون أبدًا استخدام كل المواد الخام المعدنية كالحديد والألومنيوم والرمل ومخصبات التربة, فهناك كميات كافية منها في الأرض والبحر.</a:t>
            </a:r>
            <a:endParaRPr lang="en-US" sz="2000" b="1">
              <a:latin typeface="Times New Roman" panose="02020603050405020304" pitchFamily="18" charset="0"/>
              <a:cs typeface="Times New Roman" panose="02020603050405020304" pitchFamily="18" charset="0"/>
            </a:endParaRPr>
          </a:p>
          <a:p>
            <a:pPr marL="457200" lvl="0" indent="-457200">
              <a:buClrTx/>
              <a:buFont typeface="+mj-lt"/>
              <a:buAutoNum type="arabicParenR"/>
            </a:pPr>
            <a:r>
              <a:rPr lang="ar-SA" sz="2000" b="1">
                <a:latin typeface="Times New Roman" panose="02020603050405020304" pitchFamily="18" charset="0"/>
                <a:cs typeface="Times New Roman" panose="02020603050405020304" pitchFamily="18" charset="0"/>
              </a:rPr>
              <a:t>أغلب المواد يمكن إعادة استخدامها فالحديد الخردة مثلاً يمكن إعادة صهره واستخدامه مرة أخرى في إنتاج الفولاذ.</a:t>
            </a:r>
            <a:endParaRPr lang="en-US" sz="2000" b="1">
              <a:latin typeface="Times New Roman" panose="02020603050405020304" pitchFamily="18" charset="0"/>
              <a:cs typeface="Times New Roman" panose="02020603050405020304" pitchFamily="18" charset="0"/>
            </a:endParaRPr>
          </a:p>
          <a:p>
            <a:pPr marL="457200" lvl="0" indent="-457200">
              <a:buClrTx/>
              <a:buFont typeface="+mj-lt"/>
              <a:buAutoNum type="arabicParenR"/>
            </a:pPr>
            <a:r>
              <a:rPr lang="ar-SA" sz="2000" b="1">
                <a:latin typeface="Times New Roman" panose="02020603050405020304" pitchFamily="18" charset="0"/>
                <a:cs typeface="Times New Roman" panose="02020603050405020304" pitchFamily="18" charset="0"/>
              </a:rPr>
              <a:t>على المختصين أن يكتشفوا في مناطق أبعد ويحفروا لأعماق أكثر لكي يحصلوا على </a:t>
            </a:r>
            <a:r>
              <a:rPr lang="ar-SA" sz="2000" b="1" err="1">
                <a:latin typeface="Times New Roman" panose="02020603050405020304" pitchFamily="18" charset="0"/>
                <a:cs typeface="Times New Roman" panose="02020603050405020304" pitchFamily="18" charset="0"/>
              </a:rPr>
              <a:t>مايحتاجون</a:t>
            </a:r>
            <a:r>
              <a:rPr lang="ar-SA" sz="2000" b="1">
                <a:latin typeface="Times New Roman" panose="02020603050405020304" pitchFamily="18" charset="0"/>
                <a:cs typeface="Times New Roman" panose="02020603050405020304" pitchFamily="18" charset="0"/>
              </a:rPr>
              <a:t> إليه من المعادن</a:t>
            </a:r>
            <a:r>
              <a:rPr lang="en-US" sz="2000" b="1">
                <a:latin typeface="Times New Roman" panose="02020603050405020304" pitchFamily="18" charset="0"/>
                <a:cs typeface="Times New Roman" panose="02020603050405020304" pitchFamily="18" charset="0"/>
              </a:rPr>
              <a:t>. </a:t>
            </a:r>
          </a:p>
          <a:p>
            <a:pPr marL="457200" indent="-457200">
              <a:buClrTx/>
              <a:buFont typeface="+mj-lt"/>
              <a:buAutoNum type="arabicParenR"/>
            </a:pPr>
            <a:r>
              <a:rPr lang="ar-SA" sz="2000" b="1">
                <a:latin typeface="Times New Roman" panose="02020603050405020304" pitchFamily="18" charset="0"/>
                <a:cs typeface="Times New Roman" panose="02020603050405020304" pitchFamily="18" charset="0"/>
              </a:rPr>
              <a:t>يُمْكِن </a:t>
            </a:r>
            <a:r>
              <a:rPr lang="ar-SA" sz="2000" b="1" err="1">
                <a:latin typeface="Times New Roman" panose="02020603050405020304" pitchFamily="18" charset="0"/>
                <a:cs typeface="Times New Roman" panose="02020603050405020304" pitchFamily="18" charset="0"/>
              </a:rPr>
              <a:t>الإستبدال</a:t>
            </a:r>
            <a:r>
              <a:rPr lang="ar-SA" sz="2000" b="1">
                <a:latin typeface="Times New Roman" panose="02020603050405020304" pitchFamily="18" charset="0"/>
                <a:cs typeface="Times New Roman" panose="02020603050405020304" pitchFamily="18" charset="0"/>
              </a:rPr>
              <a:t> بالمواد التي أصبحت أكثر ندرة، مواد أخرى فمثلاً، يمكن استخدام الألومنيوم بديلاً عن النحاس في كثير من الأغراض فبينما يندر النحاس فإن تراكمات </a:t>
            </a:r>
            <a:r>
              <a:rPr lang="ar-SA" sz="2000" b="1" err="1">
                <a:latin typeface="Times New Roman" panose="02020603050405020304" pitchFamily="18" charset="0"/>
                <a:cs typeface="Times New Roman" panose="02020603050405020304" pitchFamily="18" charset="0"/>
              </a:rPr>
              <a:t>البوكسيت</a:t>
            </a:r>
            <a:r>
              <a:rPr lang="ar-SA" sz="2000" b="1">
                <a:latin typeface="Times New Roman" panose="02020603050405020304" pitchFamily="18" charset="0"/>
                <a:cs typeface="Times New Roman" panose="02020603050405020304" pitchFamily="18" charset="0"/>
              </a:rPr>
              <a:t> والطين تحتوي على كمية من الألومنيوم أكبر مما يستطيع الناس استخدامه</a:t>
            </a:r>
          </a:p>
        </p:txBody>
      </p:sp>
      <p:sp>
        <p:nvSpPr>
          <p:cNvPr id="15" name="Rectangle 14">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2855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p:cNvSpPr>
            <a:spLocks noGrp="1"/>
          </p:cNvSpPr>
          <p:nvPr>
            <p:ph type="title"/>
          </p:nvPr>
        </p:nvSpPr>
        <p:spPr>
          <a:xfrm>
            <a:off x="838200" y="963877"/>
            <a:ext cx="3494362" cy="4930246"/>
          </a:xfrm>
        </p:spPr>
        <p:txBody>
          <a:bodyPr>
            <a:normAutofit/>
          </a:bodyPr>
          <a:lstStyle/>
          <a:p>
            <a:r>
              <a:rPr lang="ar-SA" b="1">
                <a:solidFill>
                  <a:schemeClr val="accent1"/>
                </a:solidFill>
              </a:rPr>
              <a:t>استدامة المصادر المعدنية </a:t>
            </a:r>
            <a:r>
              <a:rPr lang="en-US" b="1">
                <a:solidFill>
                  <a:schemeClr val="accent1"/>
                </a:solidFill>
              </a:rPr>
              <a:t>conserving Minerals.</a:t>
            </a:r>
            <a:endParaRPr lang="ar-SA">
              <a:solidFill>
                <a:schemeClr val="accent1"/>
              </a:solidFill>
            </a:endParaRPr>
          </a:p>
        </p:txBody>
      </p:sp>
      <p:cxnSp>
        <p:nvCxnSpPr>
          <p:cNvPr id="43" name="Straight Connector 42">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عنصر نائب للمحتوى 2"/>
          <p:cNvSpPr>
            <a:spLocks noGrp="1"/>
          </p:cNvSpPr>
          <p:nvPr>
            <p:ph idx="1"/>
          </p:nvPr>
        </p:nvSpPr>
        <p:spPr>
          <a:xfrm>
            <a:off x="4976031" y="963877"/>
            <a:ext cx="6377769" cy="4930246"/>
          </a:xfrm>
        </p:spPr>
        <p:txBody>
          <a:bodyPr anchor="ctr">
            <a:normAutofit/>
          </a:bodyPr>
          <a:lstStyle/>
          <a:p>
            <a:pPr marL="0" indent="0">
              <a:buNone/>
            </a:pPr>
            <a:r>
              <a:rPr lang="ar-SA" sz="2000" b="1" dirty="0"/>
              <a:t>وبالإمكان تحقيق ذلك عن طريقين هما :</a:t>
            </a:r>
            <a:endParaRPr lang="en-US" sz="2000" b="1" dirty="0"/>
          </a:p>
          <a:p>
            <a:pPr marL="0" indent="0">
              <a:buNone/>
            </a:pPr>
            <a:r>
              <a:rPr lang="ar-SA" sz="2000" b="1" dirty="0"/>
              <a:t>1. التدوير </a:t>
            </a:r>
            <a:r>
              <a:rPr lang="en-US" sz="2000" b="1"/>
              <a:t>Recycling</a:t>
            </a:r>
            <a:endParaRPr lang="en-US" sz="2000" b="1" dirty="0"/>
          </a:p>
          <a:p>
            <a:pPr marL="0" indent="0">
              <a:buNone/>
            </a:pPr>
            <a:r>
              <a:rPr lang="ar-SA" sz="2000" b="1" dirty="0"/>
              <a:t>2. البحث عن بدائل </a:t>
            </a:r>
            <a:r>
              <a:rPr lang="en-US" sz="2000" b="1" dirty="0"/>
              <a:t> alternatives </a:t>
            </a:r>
            <a:r>
              <a:rPr lang="ar-SA" sz="2000" b="1" dirty="0"/>
              <a:t>لهذه المصادر .</a:t>
            </a:r>
            <a:endParaRPr lang="en-US" sz="2000" b="1" dirty="0"/>
          </a:p>
          <a:p>
            <a:pPr marL="0" indent="0">
              <a:buNone/>
            </a:pPr>
            <a:r>
              <a:rPr lang="ar-SA" sz="2000" dirty="0"/>
              <a:t>يتضمن الطريق الأول إعادة استغلال ما تلف </a:t>
            </a:r>
            <a:r>
              <a:rPr lang="en-US" sz="2000" dirty="0"/>
              <a:t>scrap</a:t>
            </a:r>
            <a:r>
              <a:rPr lang="ar-SA" sz="2000" dirty="0"/>
              <a:t> من منتجات تصنيع المصادر المعدنية كالسيارات والطائرات .</a:t>
            </a:r>
            <a:r>
              <a:rPr lang="ar-SA" sz="2000" dirty="0" err="1"/>
              <a:t>فالالومنيوم</a:t>
            </a:r>
            <a:r>
              <a:rPr lang="ar-SA" sz="2000" dirty="0"/>
              <a:t> مثلا يمكن استغلاله مما تلف من أدوات وفى ذلك توفير هائل للطاقة التي نحتاجها لاستخلاصه من خام </a:t>
            </a:r>
            <a:r>
              <a:rPr lang="ar-SA" sz="2000" dirty="0" err="1"/>
              <a:t>البوكسيت</a:t>
            </a:r>
            <a:r>
              <a:rPr lang="ar-SA" sz="2000" dirty="0"/>
              <a:t> . ومن الفلزات الأخرى التي يعاد استغلالها من تالف الأدوات :الفضة و النحاس والرصاص والحديد .</a:t>
            </a:r>
            <a:endParaRPr lang="en-US" sz="2000" dirty="0"/>
          </a:p>
          <a:p>
            <a:pPr marL="0" indent="0">
              <a:buNone/>
            </a:pPr>
            <a:r>
              <a:rPr lang="ar-SA" sz="2000" b="1" u="sng" dirty="0"/>
              <a:t>أما الطريقة الثانية فتتضمن البحث عن بدائل للمصادر المعدنية فمثلاً: </a:t>
            </a:r>
            <a:endParaRPr lang="en-US" sz="2000" b="1" u="sng" dirty="0"/>
          </a:p>
          <a:p>
            <a:pPr marL="0" indent="0">
              <a:buNone/>
            </a:pPr>
            <a:r>
              <a:rPr lang="ar-SA" sz="2000" dirty="0"/>
              <a:t>1.الاستعاضة عن الحجارة بالبرونز وعن البرنز بالحديد .</a:t>
            </a:r>
            <a:endParaRPr lang="en-US" sz="2000" dirty="0"/>
          </a:p>
          <a:p>
            <a:pPr marL="0" indent="0">
              <a:buNone/>
            </a:pPr>
            <a:r>
              <a:rPr lang="ar-SA" sz="2000" dirty="0"/>
              <a:t>2. حالياً يستخدم نوع من البلاستك </a:t>
            </a:r>
            <a:r>
              <a:rPr lang="en-US" sz="2000" dirty="0" err="1"/>
              <a:t>pvc</a:t>
            </a:r>
            <a:r>
              <a:rPr lang="ar-SA" sz="2000" dirty="0"/>
              <a:t> في صناعة الأنابيب عوضا عن النحاس والرصاص والحديد.</a:t>
            </a:r>
            <a:endParaRPr lang="en-US" sz="2000" dirty="0"/>
          </a:p>
          <a:p>
            <a:pPr marL="0" indent="0">
              <a:buNone/>
            </a:pPr>
            <a:r>
              <a:rPr lang="ar-SA" sz="2000" dirty="0"/>
              <a:t>3. اكتشاف واستخدام الألياف البصرية اختزال الحاجة للنحاس لصناعة أسلاك التلفونات. </a:t>
            </a:r>
            <a:endParaRPr lang="en-US" sz="2000" dirty="0"/>
          </a:p>
          <a:p>
            <a:pPr marL="0" indent="0">
              <a:buNone/>
            </a:pPr>
            <a:endParaRPr lang="ar-SA" sz="2000" b="1" dirty="0"/>
          </a:p>
        </p:txBody>
      </p:sp>
    </p:spTree>
    <p:extLst>
      <p:ext uri="{BB962C8B-B14F-4D97-AF65-F5344CB8AC3E}">
        <p14:creationId xmlns:p14="http://schemas.microsoft.com/office/powerpoint/2010/main" val="1776520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5FBF5B-4252-B448-AFC5-29E25D4FAE73}"/>
              </a:ext>
            </a:extLst>
          </p:cNvPr>
          <p:cNvSpPr>
            <a:spLocks noGrp="1"/>
          </p:cNvSpPr>
          <p:nvPr>
            <p:ph type="title"/>
          </p:nvPr>
        </p:nvSpPr>
        <p:spPr>
          <a:xfrm>
            <a:off x="838200" y="963877"/>
            <a:ext cx="3494362" cy="4930246"/>
          </a:xfrm>
        </p:spPr>
        <p:txBody>
          <a:bodyPr>
            <a:normAutofit/>
          </a:bodyPr>
          <a:lstStyle/>
          <a:p>
            <a:pPr defTabSz="914400" rtl="1" eaLnBrk="1" latinLnBrk="0" hangingPunct="1">
              <a:spcBef>
                <a:spcPct val="0"/>
              </a:spcBef>
              <a:buNone/>
            </a:pPr>
            <a:r>
              <a:rPr lang="ar-SA" dirty="0">
                <a:solidFill>
                  <a:schemeClr val="accent1"/>
                </a:solidFill>
              </a:rPr>
              <a:t>الثروة المعدنية في المملكة العربية السعودية</a:t>
            </a:r>
            <a:endParaRPr lang="en-US" dirty="0">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40BEEC2-2AAA-354A-B6F6-798AF743A2EB}"/>
              </a:ext>
            </a:extLst>
          </p:cNvPr>
          <p:cNvSpPr>
            <a:spLocks noGrp="1"/>
          </p:cNvSpPr>
          <p:nvPr>
            <p:ph idx="1"/>
          </p:nvPr>
        </p:nvSpPr>
        <p:spPr>
          <a:xfrm>
            <a:off x="4976031" y="963877"/>
            <a:ext cx="6377769" cy="4930246"/>
          </a:xfrm>
        </p:spPr>
        <p:txBody>
          <a:bodyPr anchor="ctr">
            <a:normAutofit fontScale="92500" lnSpcReduction="20000"/>
          </a:bodyPr>
          <a:lstStyle/>
          <a:p>
            <a:pPr marL="0" indent="0">
              <a:buNone/>
            </a:pPr>
            <a:r>
              <a:rPr lang="ar-SA" sz="2000" dirty="0">
                <a:cs typeface="+mj-cs"/>
              </a:rPr>
              <a:t>المملكة العربية السعودية تحتوي على تنوع كبير في الموارد المعدنية الفلزية والغير فلزية. معظم المعادن الفلزية تقع في غرب المملكة العربية السعودية في الصخور </a:t>
            </a:r>
            <a:r>
              <a:rPr lang="ar-SA" sz="2000" dirty="0" err="1">
                <a:cs typeface="+mj-cs"/>
              </a:rPr>
              <a:t>البرتورزيك</a:t>
            </a:r>
            <a:r>
              <a:rPr lang="ar-SA" sz="2000" dirty="0">
                <a:cs typeface="+mj-cs"/>
              </a:rPr>
              <a:t> </a:t>
            </a:r>
            <a:r>
              <a:rPr lang="en-US" sz="2000" dirty="0">
                <a:cs typeface="+mj-cs"/>
              </a:rPr>
              <a:t>Proterozoic</a:t>
            </a:r>
            <a:r>
              <a:rPr lang="ar-SA" sz="2000" dirty="0">
                <a:cs typeface="+mj-cs"/>
              </a:rPr>
              <a:t> ضمن تكوين الدرع العربي </a:t>
            </a:r>
            <a:r>
              <a:rPr lang="en-US" sz="2000" dirty="0">
                <a:cs typeface="+mj-cs"/>
              </a:rPr>
              <a:t>Arabian Shield</a:t>
            </a:r>
            <a:r>
              <a:rPr lang="ar-SA" sz="2000" dirty="0">
                <a:cs typeface="+mj-cs"/>
              </a:rPr>
              <a:t> </a:t>
            </a:r>
            <a:r>
              <a:rPr lang="ar-SA" sz="2000" dirty="0" err="1">
                <a:cs typeface="+mj-cs"/>
              </a:rPr>
              <a:t>للجزيره</a:t>
            </a:r>
            <a:r>
              <a:rPr lang="ar-SA" sz="2000" dirty="0">
                <a:cs typeface="+mj-cs"/>
              </a:rPr>
              <a:t> العربية. اما المعادن الفلزية فتوجد في الشرق والشمال من المملكة وكذلك على طول ساحل البحر الأحمر.</a:t>
            </a:r>
          </a:p>
          <a:p>
            <a:pPr marL="0" indent="0">
              <a:buNone/>
            </a:pPr>
            <a:r>
              <a:rPr lang="ar-SA" sz="2000" b="1" dirty="0">
                <a:cs typeface="+mj-cs"/>
              </a:rPr>
              <a:t>اهم المعادن الغير فلزية:</a:t>
            </a:r>
          </a:p>
          <a:p>
            <a:r>
              <a:rPr lang="ar-SA" sz="2000" b="1" dirty="0" err="1">
                <a:cs typeface="+mj-cs"/>
              </a:rPr>
              <a:t>الاسبست</a:t>
            </a:r>
            <a:r>
              <a:rPr lang="ar-SA" sz="2000" b="1" dirty="0">
                <a:cs typeface="+mj-cs"/>
              </a:rPr>
              <a:t>  </a:t>
            </a:r>
            <a:r>
              <a:rPr lang="en-GB" sz="2000" b="1" dirty="0">
                <a:cs typeface="+mj-cs"/>
              </a:rPr>
              <a:t> </a:t>
            </a:r>
            <a:r>
              <a:rPr lang="en-GB" sz="2000" b="1" dirty="0" err="1">
                <a:cs typeface="+mj-cs"/>
              </a:rPr>
              <a:t>Asbstos</a:t>
            </a:r>
            <a:r>
              <a:rPr lang="ar-SA" sz="2000" b="1" dirty="0">
                <a:cs typeface="+mj-cs"/>
              </a:rPr>
              <a:t>(الحرير الصخري) </a:t>
            </a:r>
            <a:r>
              <a:rPr lang="ar-SA" sz="2000" dirty="0">
                <a:cs typeface="+mj-cs"/>
              </a:rPr>
              <a:t>وهو عباره عن مجموعه من المعادن </a:t>
            </a:r>
            <a:r>
              <a:rPr lang="ar-SA" sz="2000" dirty="0" err="1">
                <a:cs typeface="+mj-cs"/>
              </a:rPr>
              <a:t>المختلطه</a:t>
            </a:r>
            <a:r>
              <a:rPr lang="ar-SA" sz="2000" dirty="0">
                <a:cs typeface="+mj-cs"/>
              </a:rPr>
              <a:t> يستخدم </a:t>
            </a:r>
            <a:r>
              <a:rPr lang="ar-SA" sz="2000" dirty="0" err="1">
                <a:cs typeface="+mj-cs"/>
              </a:rPr>
              <a:t>الأسبست</a:t>
            </a:r>
            <a:r>
              <a:rPr lang="ar-SA" sz="2000" dirty="0">
                <a:cs typeface="+mj-cs"/>
              </a:rPr>
              <a:t> في مجال البناء وتسقيف المنازل والعوازل الداخلية والخارجية وأنابيب صرف المياه والأدخنة والتهوية، وتعتبر صناعة </a:t>
            </a:r>
            <a:r>
              <a:rPr lang="ar-SA" sz="2000" dirty="0" err="1">
                <a:cs typeface="+mj-cs"/>
              </a:rPr>
              <a:t>الأسمنت</a:t>
            </a:r>
            <a:r>
              <a:rPr lang="ar-SA" sz="2000" dirty="0">
                <a:cs typeface="+mj-cs"/>
              </a:rPr>
              <a:t> </a:t>
            </a:r>
            <a:r>
              <a:rPr lang="ar-SA" sz="2000" dirty="0" err="1">
                <a:cs typeface="+mj-cs"/>
              </a:rPr>
              <a:t>الأسبستي</a:t>
            </a:r>
            <a:r>
              <a:rPr lang="ar-SA" sz="2000" dirty="0">
                <a:cs typeface="+mj-cs"/>
              </a:rPr>
              <a:t>. وتدخل ألياف </a:t>
            </a:r>
            <a:r>
              <a:rPr lang="ar-SA" sz="2000" dirty="0" err="1">
                <a:cs typeface="+mj-cs"/>
              </a:rPr>
              <a:t>الأسبست</a:t>
            </a:r>
            <a:r>
              <a:rPr lang="ar-SA" sz="2000" dirty="0">
                <a:cs typeface="+mj-cs"/>
              </a:rPr>
              <a:t> في صناعة أغلفة الأبواب المقاومة للحريق والخزائن الفولاذية، كما تستخدم في صناعة الملابس الواقية من الحريق وكوابح السيارات وبعض أجزاء السيارات وكذلك كمادة عازلة للكابلات والأسلاك واللوحات الكهربائية. لكن تم التوقف عن إنتاجه في معظم دول العالم وذلك لخطورته على صحة الانسان.</a:t>
            </a:r>
          </a:p>
          <a:p>
            <a:r>
              <a:rPr lang="ar-SA" sz="2000" b="1" dirty="0" err="1">
                <a:cs typeface="+mj-cs"/>
              </a:rPr>
              <a:t>الاجريجيت</a:t>
            </a:r>
            <a:r>
              <a:rPr lang="en-GB" sz="2000" b="1" dirty="0">
                <a:cs typeface="+mj-cs"/>
              </a:rPr>
              <a:t>  </a:t>
            </a:r>
            <a:r>
              <a:rPr lang="en-US" sz="2000" b="1" dirty="0">
                <a:cs typeface="+mj-cs"/>
              </a:rPr>
              <a:t>Aggregate </a:t>
            </a:r>
            <a:r>
              <a:rPr lang="ar-SA" sz="2000" b="1" dirty="0">
                <a:cs typeface="+mj-cs"/>
              </a:rPr>
              <a:t>(الركام) </a:t>
            </a:r>
            <a:r>
              <a:rPr lang="ar-SA" sz="2000" dirty="0">
                <a:cs typeface="+mj-cs"/>
              </a:rPr>
              <a:t>وهو عبارة عن رمل أو حصى أو صخور مطحونة تم تعدينها أو استخراجها لاستخدامها كمواد بناء وصناعة الخرسانة .يوجد في غرب المملكة وتتركز المصانع </a:t>
            </a:r>
            <a:r>
              <a:rPr lang="ar-SA" sz="2000" dirty="0" err="1">
                <a:cs typeface="+mj-cs"/>
              </a:rPr>
              <a:t>المنتجه</a:t>
            </a:r>
            <a:r>
              <a:rPr lang="ar-SA" sz="2000" dirty="0">
                <a:cs typeface="+mj-cs"/>
              </a:rPr>
              <a:t> له في شرق ووسط المملكة. </a:t>
            </a:r>
          </a:p>
          <a:p>
            <a:r>
              <a:rPr lang="ar-SA" sz="2000" b="1" dirty="0" err="1">
                <a:cs typeface="+mj-cs"/>
              </a:rPr>
              <a:t>البرايت</a:t>
            </a:r>
            <a:r>
              <a:rPr lang="ar-SA" sz="2000" b="1" dirty="0">
                <a:cs typeface="+mj-cs"/>
              </a:rPr>
              <a:t> </a:t>
            </a:r>
            <a:r>
              <a:rPr lang="en-GB" sz="2000" b="1" dirty="0">
                <a:cs typeface="+mj-cs"/>
              </a:rPr>
              <a:t>Barite</a:t>
            </a:r>
            <a:r>
              <a:rPr lang="ar-SA" sz="2000" b="1" dirty="0">
                <a:cs typeface="+mj-cs"/>
              </a:rPr>
              <a:t> </a:t>
            </a:r>
            <a:r>
              <a:rPr lang="ar-SA" sz="2000" dirty="0">
                <a:cs typeface="+mj-cs"/>
              </a:rPr>
              <a:t>و معدن مركب من كبريتات الباريوم. يستخدم في موازنة عملية الحفر لاستخراج النفط لقمع ضغط التكوين العالي ومنع الانفجارات. وكذلك يستخدم في الصناعات المختلفة مثل الطلاء والاسمنت </a:t>
            </a:r>
            <a:r>
              <a:rPr lang="ar-SA" sz="2000" dirty="0" err="1">
                <a:cs typeface="+mj-cs"/>
              </a:rPr>
              <a:t>والعوازل.وتم</a:t>
            </a:r>
            <a:r>
              <a:rPr lang="ar-SA" sz="2000" dirty="0">
                <a:cs typeface="+mj-cs"/>
              </a:rPr>
              <a:t> </a:t>
            </a:r>
            <a:r>
              <a:rPr lang="ar-SA" sz="2000" dirty="0" err="1">
                <a:cs typeface="+mj-cs"/>
              </a:rPr>
              <a:t>استخراجة</a:t>
            </a:r>
            <a:r>
              <a:rPr lang="ar-SA" sz="2000" dirty="0">
                <a:cs typeface="+mj-cs"/>
              </a:rPr>
              <a:t> من رابغ شمال المملكة. </a:t>
            </a:r>
          </a:p>
          <a:p>
            <a:pPr marL="0" indent="0">
              <a:buNone/>
            </a:pPr>
            <a:endParaRPr lang="en-US" sz="2000" dirty="0">
              <a:cs typeface="+mj-cs"/>
            </a:endParaRPr>
          </a:p>
        </p:txBody>
      </p:sp>
    </p:spTree>
    <p:extLst>
      <p:ext uri="{BB962C8B-B14F-4D97-AF65-F5344CB8AC3E}">
        <p14:creationId xmlns:p14="http://schemas.microsoft.com/office/powerpoint/2010/main" val="3183087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DC8716-169D-234D-AA79-E3F61AF0ED48}"/>
              </a:ext>
            </a:extLst>
          </p:cNvPr>
          <p:cNvSpPr>
            <a:spLocks noGrp="1"/>
          </p:cNvSpPr>
          <p:nvPr>
            <p:ph type="title"/>
          </p:nvPr>
        </p:nvSpPr>
        <p:spPr>
          <a:xfrm>
            <a:off x="838200" y="963877"/>
            <a:ext cx="3494362" cy="4930246"/>
          </a:xfrm>
        </p:spPr>
        <p:txBody>
          <a:bodyPr>
            <a:normAutofit/>
          </a:bodyPr>
          <a:lstStyle/>
          <a:p>
            <a:r>
              <a:rPr lang="ar-SA" dirty="0">
                <a:solidFill>
                  <a:schemeClr val="accent1"/>
                </a:solidFill>
              </a:rPr>
              <a:t>الثروة المعدنية في المملكة العربية السعودية</a:t>
            </a:r>
            <a:endParaRPr lang="en-US">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7E60FED-C3AB-B54E-B577-E0C9C76019B6}"/>
              </a:ext>
            </a:extLst>
          </p:cNvPr>
          <p:cNvSpPr>
            <a:spLocks noGrp="1"/>
          </p:cNvSpPr>
          <p:nvPr>
            <p:ph idx="1"/>
          </p:nvPr>
        </p:nvSpPr>
        <p:spPr>
          <a:xfrm>
            <a:off x="4976031" y="963877"/>
            <a:ext cx="6377769" cy="4930246"/>
          </a:xfrm>
        </p:spPr>
        <p:txBody>
          <a:bodyPr anchor="ctr">
            <a:normAutofit/>
          </a:bodyPr>
          <a:lstStyle/>
          <a:p>
            <a:pPr marL="0" indent="0">
              <a:buNone/>
            </a:pPr>
            <a:r>
              <a:rPr lang="ar-SA" sz="2200" b="1" dirty="0"/>
              <a:t>الذهب </a:t>
            </a:r>
            <a:r>
              <a:rPr lang="en-GB" sz="2200" b="1" dirty="0"/>
              <a:t>Gold</a:t>
            </a:r>
            <a:r>
              <a:rPr lang="ar-SA" sz="2200" dirty="0"/>
              <a:t> </a:t>
            </a:r>
          </a:p>
          <a:p>
            <a:pPr marL="0" indent="0">
              <a:buNone/>
            </a:pPr>
            <a:r>
              <a:rPr lang="ar-SA" sz="2200" dirty="0"/>
              <a:t>تم العثور على الذهب والفضة بكميات متفاوتة في </a:t>
            </a:r>
            <a:r>
              <a:rPr lang="ar-SA" sz="2200" dirty="0" err="1"/>
              <a:t>ضالوم</a:t>
            </a:r>
            <a:r>
              <a:rPr lang="ar-SA" sz="2200" dirty="0"/>
              <a:t> وأم القريات ومهد الذهب في الشمال الغربي وعسير في الجنوب. حددت وزارة البترول والثروة المعدنية أكثر من ثلاثة وخمسين موقعًا تحتوي على خام الذهب. تم اختيار أفضل هذه الودائع لتوفير أدلة إيجابية للاستخدام الاقتصادي في المستقبل. في 1993-1994 (1413-1414 هـ) ، بلغ إنتاج الذهب 752 أوقية من مناجم مهد الذهب </a:t>
            </a:r>
            <a:r>
              <a:rPr lang="ar-SA" sz="2200" dirty="0" err="1"/>
              <a:t>والسخيرات</a:t>
            </a:r>
            <a:r>
              <a:rPr lang="ar-SA" sz="2200" dirty="0"/>
              <a:t>. </a:t>
            </a:r>
            <a:endParaRPr lang="en-US" sz="2200" dirty="0"/>
          </a:p>
        </p:txBody>
      </p:sp>
    </p:spTree>
    <p:extLst>
      <p:ext uri="{BB962C8B-B14F-4D97-AF65-F5344CB8AC3E}">
        <p14:creationId xmlns:p14="http://schemas.microsoft.com/office/powerpoint/2010/main" val="3428335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DEBB24-D82C-2E4E-87B4-AEB0DE1869BF}"/>
              </a:ext>
            </a:extLst>
          </p:cNvPr>
          <p:cNvSpPr>
            <a:spLocks noGrp="1"/>
          </p:cNvSpPr>
          <p:nvPr>
            <p:ph type="title"/>
          </p:nvPr>
        </p:nvSpPr>
        <p:spPr>
          <a:xfrm>
            <a:off x="838200" y="963877"/>
            <a:ext cx="3494362" cy="4930246"/>
          </a:xfrm>
        </p:spPr>
        <p:txBody>
          <a:bodyPr>
            <a:normAutofit/>
          </a:bodyPr>
          <a:lstStyle/>
          <a:p>
            <a:r>
              <a:rPr lang="ar-SA" dirty="0">
                <a:solidFill>
                  <a:schemeClr val="accent1"/>
                </a:solidFill>
              </a:rPr>
              <a:t>الثروة المعدنية في المملكة العربية السعودية</a:t>
            </a:r>
            <a:endParaRPr lang="en-US">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F23CAF4-39AF-3245-A79E-FED1CA0EF758}"/>
              </a:ext>
            </a:extLst>
          </p:cNvPr>
          <p:cNvSpPr>
            <a:spLocks noGrp="1"/>
          </p:cNvSpPr>
          <p:nvPr>
            <p:ph idx="1"/>
          </p:nvPr>
        </p:nvSpPr>
        <p:spPr>
          <a:xfrm>
            <a:off x="4976031" y="963877"/>
            <a:ext cx="6377769" cy="4930246"/>
          </a:xfrm>
        </p:spPr>
        <p:txBody>
          <a:bodyPr anchor="ctr">
            <a:normAutofit/>
          </a:bodyPr>
          <a:lstStyle/>
          <a:p>
            <a:r>
              <a:rPr lang="ar-SA" sz="1600" b="1" dirty="0"/>
              <a:t>فضة </a:t>
            </a:r>
            <a:r>
              <a:rPr lang="en-GB" sz="1600" b="1" dirty="0"/>
              <a:t>silver</a:t>
            </a:r>
            <a:endParaRPr lang="ar-SA" sz="1600" b="1" dirty="0"/>
          </a:p>
          <a:p>
            <a:pPr marL="0" indent="0">
              <a:buNone/>
            </a:pPr>
            <a:r>
              <a:rPr lang="ar-SA" sz="1600" dirty="0"/>
              <a:t>تم العثور على الفضة في الشمال الشرقي بالقرب من سمرة وأم القصور وأبو السنون وأم الحديد وفي أماكن أخرى في شركة الذهب والنحاس والزنك. الموقع الأكثر أهمية هو في منطقة النكرة ، على بعد 230 كم شمال شرق المدينة المنورة. وتقدر الاحتياطيات في جنوب النكرة بحوالي 466300 طن ، وهناك حوالي 400 ألف طن في شمال النكرة.</a:t>
            </a:r>
          </a:p>
          <a:p>
            <a:r>
              <a:rPr lang="ar-SA" sz="1600" b="1" dirty="0"/>
              <a:t>نحاس</a:t>
            </a:r>
            <a:r>
              <a:rPr lang="en-GB" sz="1600" b="1" dirty="0"/>
              <a:t> copper </a:t>
            </a:r>
            <a:endParaRPr lang="ar-SA" sz="1600" b="1" dirty="0"/>
          </a:p>
          <a:p>
            <a:pPr marL="0" indent="0">
              <a:buNone/>
            </a:pPr>
            <a:r>
              <a:rPr lang="ar-SA" sz="1600" dirty="0"/>
              <a:t>تم العثور على النحاس بالتعاون مع الزنك على طول الجزء الغربي من المنطقة الوسطى. كما أنه موجود في منطقة أم سيد شمال شرق جدة ، مع احتياطيات تقدر بنحو 29 مليون طن من هذه الرواسب. لقد ثبت أنه من الممكن تقنيًا إنتاج تركيزات من النحاس بنسبة 29 بالمائة بإنتاج سنوي يبلغ حوالي 120،000 طن. كما يوجد خام النحاس في منطقة المصانع بالقرب من الرياض في احتياطيات تقدر بنحو 7 ملايين طن. كما توجد احتياطيات بحوالي 4 ملايين طن إلى الغرب من الرياض. تم اكتشاف كميات كبيره منه حديثا في جبل سعد وعلى طول ساحل البحر الأحمر. </a:t>
            </a:r>
          </a:p>
          <a:p>
            <a:r>
              <a:rPr lang="ar-SA" sz="1600" b="1" dirty="0"/>
              <a:t>حديد</a:t>
            </a:r>
            <a:r>
              <a:rPr lang="en-GB" sz="1600" b="1" dirty="0"/>
              <a:t> Iron </a:t>
            </a:r>
            <a:endParaRPr lang="ar-SA" sz="1600" b="1" dirty="0"/>
          </a:p>
          <a:p>
            <a:pPr marL="0" indent="0">
              <a:buNone/>
            </a:pPr>
            <a:r>
              <a:rPr lang="ar-SA" sz="1600" dirty="0"/>
              <a:t>تم العثور على هذا المعدن في منطقة  الصوان إلى الغرب من بلدة تبوك</a:t>
            </a:r>
            <a:r>
              <a:rPr lang="en-US" sz="1600" dirty="0"/>
              <a:t> </a:t>
            </a:r>
            <a:r>
              <a:rPr lang="ar-SA" sz="1600" dirty="0"/>
              <a:t>في شمال غرب المملكة العربية السعودية في احتياطيات تقدر ب 84 مليون طن وبنسبة تركيز 42.5 في المئة. كما توجد رواسب حديدية حيوية في منطقة جبال أدساس جنوب غرب الرياض في احتياطيات تقدر بحوالي 300 مليون طن من الحديد يتراوح بين 18 إلى 20 في المائة. تقدر احتياطيات وادي فاطمة الواقعة شرق جدة بحوالي 48.4 مليون طن بتركيز الحديد بنسبة 46.2٪.</a:t>
            </a:r>
          </a:p>
        </p:txBody>
      </p:sp>
    </p:spTree>
    <p:extLst>
      <p:ext uri="{BB962C8B-B14F-4D97-AF65-F5344CB8AC3E}">
        <p14:creationId xmlns:p14="http://schemas.microsoft.com/office/powerpoint/2010/main" val="4036458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024128" y="585216"/>
            <a:ext cx="3133581" cy="1499616"/>
          </a:xfrm>
        </p:spPr>
        <p:txBody>
          <a:bodyPr>
            <a:normAutofit/>
          </a:bodyPr>
          <a:lstStyle/>
          <a:p>
            <a:r>
              <a:rPr lang="ar-SA" sz="4000" b="1"/>
              <a:t>الواجب :</a:t>
            </a:r>
          </a:p>
        </p:txBody>
      </p:sp>
      <p:sp>
        <p:nvSpPr>
          <p:cNvPr id="3" name="عنصر نائب للمحتوى 2"/>
          <p:cNvSpPr>
            <a:spLocks noGrp="1"/>
          </p:cNvSpPr>
          <p:nvPr>
            <p:ph idx="1"/>
          </p:nvPr>
        </p:nvSpPr>
        <p:spPr>
          <a:xfrm>
            <a:off x="1017800" y="2084832"/>
            <a:ext cx="4820292" cy="3931920"/>
          </a:xfrm>
        </p:spPr>
        <p:txBody>
          <a:bodyPr>
            <a:normAutofit/>
          </a:bodyPr>
          <a:lstStyle/>
          <a:p>
            <a:pPr marL="457200" indent="-457200">
              <a:buFont typeface="+mj-lt"/>
              <a:buAutoNum type="arabicPeriod"/>
            </a:pPr>
            <a:r>
              <a:rPr lang="ar-SA" sz="2400">
                <a:latin typeface="Times New Roman" panose="02020603050405020304" pitchFamily="18" charset="0"/>
                <a:cs typeface="Times New Roman" panose="02020603050405020304" pitchFamily="18" charset="0"/>
              </a:rPr>
              <a:t>ماهي المعادن الغثة ؟</a:t>
            </a:r>
          </a:p>
          <a:p>
            <a:pPr marL="457200" indent="-457200">
              <a:buFont typeface="+mj-lt"/>
              <a:buAutoNum type="arabicPeriod"/>
            </a:pPr>
            <a:r>
              <a:rPr lang="ar-SA" sz="2400">
                <a:latin typeface="Times New Roman" panose="02020603050405020304" pitchFamily="18" charset="0"/>
                <a:cs typeface="Times New Roman" panose="02020603050405020304" pitchFamily="18" charset="0"/>
              </a:rPr>
              <a:t>لكي تتكون المصادر المعدنية لا بد من عملية أو مجموعة من العمليات يحدث منها  تركيز معدن أو مجموعة من المعادن عددي 5 عمليات أرضية تؤدي الى تكون المصادر المعدنية ؟</a:t>
            </a:r>
            <a:endParaRPr lang="en-GB" sz="2400">
              <a:latin typeface="Times New Roman" panose="02020603050405020304" pitchFamily="18" charset="0"/>
              <a:cs typeface="Times New Roman" panose="02020603050405020304" pitchFamily="18" charset="0"/>
            </a:endParaRPr>
          </a:p>
          <a:p>
            <a:pPr marL="457200" indent="-457200">
              <a:buFont typeface="+mj-lt"/>
              <a:buAutoNum type="arabicPeriod"/>
            </a:pPr>
            <a:r>
              <a:rPr lang="ar-SA" sz="2400">
                <a:latin typeface="Times New Roman" panose="02020603050405020304" pitchFamily="18" charset="0"/>
                <a:cs typeface="Times New Roman" panose="02020603050405020304" pitchFamily="18" charset="0"/>
              </a:rPr>
              <a:t>اهم مناطق النتاج الذهب والفضة والنحاس في المملكة العربية السعودية؟</a:t>
            </a:r>
          </a:p>
          <a:p>
            <a:pPr marL="457200" indent="-457200">
              <a:buFont typeface="+mj-lt"/>
              <a:buAutoNum type="arabicPeriod"/>
            </a:pPr>
            <a:endParaRPr lang="ar-SA" sz="2400">
              <a:latin typeface="Times New Roman" panose="02020603050405020304" pitchFamily="18" charset="0"/>
              <a:cs typeface="Times New Roman" panose="02020603050405020304" pitchFamily="18" charset="0"/>
            </a:endParaRPr>
          </a:p>
        </p:txBody>
      </p:sp>
      <p:pic>
        <p:nvPicPr>
          <p:cNvPr id="4" name="Picture 3" descr="C:\Users\halrabeah\AppData\Local\Microsoft\Windows\Temporary Internet Files\Content.IE5\8TU92YZJ\dji_schooltop_homework_c_revised[1].png"/>
          <p:cNvPicPr>
            <a:picLocks noChangeAspect="1" noChangeArrowheads="1"/>
          </p:cNvPicPr>
          <p:nvPr/>
        </p:nvPicPr>
        <p:blipFill>
          <a:blip r:embed="rId2" cstate="print"/>
          <a:stretch>
            <a:fillRect/>
          </a:stretch>
        </p:blipFill>
        <p:spPr bwMode="auto">
          <a:xfrm>
            <a:off x="6564617" y="2743200"/>
            <a:ext cx="4987302" cy="2231817"/>
          </a:xfrm>
          <a:prstGeom prst="rect">
            <a:avLst/>
          </a:prstGeom>
          <a:noFill/>
        </p:spPr>
      </p:pic>
    </p:spTree>
    <p:extLst>
      <p:ext uri="{BB962C8B-B14F-4D97-AF65-F5344CB8AC3E}">
        <p14:creationId xmlns:p14="http://schemas.microsoft.com/office/powerpoint/2010/main" val="922434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5DB5A-9FED-3944-8F4C-02751F38EDA0}"/>
              </a:ext>
            </a:extLst>
          </p:cNvPr>
          <p:cNvSpPr>
            <a:spLocks noGrp="1"/>
          </p:cNvSpPr>
          <p:nvPr>
            <p:ph type="title"/>
          </p:nvPr>
        </p:nvSpPr>
        <p:spPr/>
        <p:txBody>
          <a:bodyPr/>
          <a:lstStyle/>
          <a:p>
            <a:r>
              <a:rPr lang="ar-SA" dirty="0"/>
              <a:t>بحث من صفحه واحدة (يتم التسليم قبل موعد الاختبار النهائي).</a:t>
            </a:r>
            <a:endParaRPr lang="en-US" dirty="0"/>
          </a:p>
        </p:txBody>
      </p:sp>
      <p:sp>
        <p:nvSpPr>
          <p:cNvPr id="3" name="Content Placeholder 2">
            <a:extLst>
              <a:ext uri="{FF2B5EF4-FFF2-40B4-BE49-F238E27FC236}">
                <a16:creationId xmlns:a16="http://schemas.microsoft.com/office/drawing/2014/main" id="{367A2640-F33E-084C-BA39-CFBA3E1E728C}"/>
              </a:ext>
            </a:extLst>
          </p:cNvPr>
          <p:cNvSpPr>
            <a:spLocks noGrp="1"/>
          </p:cNvSpPr>
          <p:nvPr>
            <p:ph idx="1"/>
          </p:nvPr>
        </p:nvSpPr>
        <p:spPr>
          <a:xfrm>
            <a:off x="838200" y="1825625"/>
            <a:ext cx="10515600" cy="3261382"/>
          </a:xfrm>
        </p:spPr>
        <p:txBody>
          <a:bodyPr/>
          <a:lstStyle/>
          <a:p>
            <a:r>
              <a:rPr lang="ar-SA" dirty="0"/>
              <a:t>البترول (النفط)</a:t>
            </a:r>
          </a:p>
          <a:p>
            <a:r>
              <a:rPr lang="ar-SA" dirty="0"/>
              <a:t>ماهية النفط؟</a:t>
            </a:r>
          </a:p>
          <a:p>
            <a:r>
              <a:rPr lang="ar-SA" dirty="0"/>
              <a:t>أماكن استخراجه في المملكة العربية السعودية؟</a:t>
            </a:r>
          </a:p>
          <a:p>
            <a:r>
              <a:rPr lang="ar-SA" dirty="0"/>
              <a:t>اهم الشركات المستخرجة للنفط (تعداد فقط)؟</a:t>
            </a:r>
          </a:p>
          <a:p>
            <a:r>
              <a:rPr lang="ar-SA" dirty="0"/>
              <a:t>اذكري الأهمية الاقتصادية ،مكانة المملكة العربية السعودية في سوق النفط؟</a:t>
            </a:r>
          </a:p>
          <a:p>
            <a:r>
              <a:rPr lang="ar-SA" dirty="0"/>
              <a:t>وانعكاسه على المعيشة في المملكة العربية السعودية؟</a:t>
            </a:r>
          </a:p>
          <a:p>
            <a:endParaRPr lang="ar-SA" dirty="0"/>
          </a:p>
          <a:p>
            <a:endParaRPr lang="ar-SA" dirty="0"/>
          </a:p>
        </p:txBody>
      </p:sp>
    </p:spTree>
    <p:extLst>
      <p:ext uri="{BB962C8B-B14F-4D97-AF65-F5344CB8AC3E}">
        <p14:creationId xmlns:p14="http://schemas.microsoft.com/office/powerpoint/2010/main" val="2841390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024128" y="585216"/>
            <a:ext cx="8018272" cy="1499616"/>
          </a:xfrm>
        </p:spPr>
        <p:txBody>
          <a:bodyPr>
            <a:normAutofit/>
          </a:bodyPr>
          <a:lstStyle/>
          <a:p>
            <a:r>
              <a:rPr lang="ar-SA" b="1"/>
              <a:t>المعدن</a:t>
            </a:r>
            <a:r>
              <a:rPr lang="en-GB" b="1"/>
              <a:t> Mineral </a:t>
            </a:r>
            <a:endParaRPr lang="ar-SA" b="1"/>
          </a:p>
        </p:txBody>
      </p:sp>
      <p:sp>
        <p:nvSpPr>
          <p:cNvPr id="3" name="عنصر نائب للمحتوى 2"/>
          <p:cNvSpPr>
            <a:spLocks noGrp="1"/>
          </p:cNvSpPr>
          <p:nvPr>
            <p:ph idx="1"/>
          </p:nvPr>
        </p:nvSpPr>
        <p:spPr>
          <a:xfrm>
            <a:off x="1024128" y="2286000"/>
            <a:ext cx="8018271" cy="4023360"/>
          </a:xfrm>
        </p:spPr>
        <p:txBody>
          <a:bodyPr>
            <a:normAutofit/>
          </a:bodyPr>
          <a:lstStyle/>
          <a:p>
            <a:pPr marL="0" indent="0">
              <a:buNone/>
            </a:pPr>
            <a:r>
              <a:rPr lang="ar-SA" b="1">
                <a:latin typeface="Times New Roman" panose="02020603050405020304" pitchFamily="18" charset="0"/>
                <a:cs typeface="Times New Roman" panose="02020603050405020304" pitchFamily="18" charset="0"/>
              </a:rPr>
              <a:t>عبارة عن مادة طبيعية ذات تركيب كيميائي مميز أو متغير في نطاق محدود وله تركيب بلوري داخلي ثابت ويظهر أحياناً على شكل بلورات ويوجد على شكل متبلور في أغلب الأحيان وهو من الموارد الطبيعية الغير متجددة </a:t>
            </a:r>
            <a:r>
              <a:rPr lang="en-GB" b="1">
                <a:latin typeface="Times New Roman" panose="02020603050405020304" pitchFamily="18" charset="0"/>
                <a:cs typeface="Times New Roman" panose="02020603050405020304" pitchFamily="18" charset="0"/>
              </a:rPr>
              <a:t>non-</a:t>
            </a:r>
            <a:r>
              <a:rPr lang="en-GB" b="1" err="1">
                <a:latin typeface="Times New Roman" panose="02020603050405020304" pitchFamily="18" charset="0"/>
                <a:cs typeface="Times New Roman" panose="02020603050405020304" pitchFamily="18" charset="0"/>
              </a:rPr>
              <a:t>renwable</a:t>
            </a:r>
            <a:r>
              <a:rPr lang="ar-SA" b="1">
                <a:latin typeface="Times New Roman" panose="02020603050405020304" pitchFamily="18" charset="0"/>
                <a:cs typeface="Times New Roman" panose="02020603050405020304" pitchFamily="18" charset="0"/>
              </a:rPr>
              <a:t>. وهي أي صخره او معدن او مركب يمكن استخراجه من الأرض مع تحقيق فائدة اقتصادية .</a:t>
            </a:r>
          </a:p>
          <a:p>
            <a:pPr marL="0" indent="0">
              <a:buNone/>
            </a:pPr>
            <a:r>
              <a:rPr lang="ar-SA" b="1">
                <a:latin typeface="Times New Roman" panose="02020603050405020304" pitchFamily="18" charset="0"/>
                <a:cs typeface="Times New Roman" panose="02020603050405020304" pitchFamily="18" charset="0"/>
              </a:rPr>
              <a:t>يلاحظ من التعريف السابق أن المعدن هو مادة توجد في الطبيعة وليس للإنسان أو الحيوان أو النبات دخل في تكوينها. كما نلاحظ أن التركيب الكيميائي ليس كافياً لتحديد المعدن حيث أنه لا بد أن نعرف التركيب البلوري الذي يتحكم في كثير من الصفات الطبيعية للمعدن مثل الصلابة والخشونة والوزن النوعي</a:t>
            </a:r>
          </a:p>
        </p:txBody>
      </p:sp>
      <p:sp>
        <p:nvSpPr>
          <p:cNvPr id="15" name="Rectangle 14">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158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024128" y="585216"/>
            <a:ext cx="8018272" cy="1499616"/>
          </a:xfrm>
        </p:spPr>
        <p:txBody>
          <a:bodyPr>
            <a:normAutofit/>
          </a:bodyPr>
          <a:lstStyle/>
          <a:p>
            <a:r>
              <a:rPr lang="ar-SA" b="1" dirty="0"/>
              <a:t>الخواص الطبيعية للمعادن</a:t>
            </a:r>
          </a:p>
        </p:txBody>
      </p:sp>
      <p:sp>
        <p:nvSpPr>
          <p:cNvPr id="3" name="عنصر نائب للمحتوى 2"/>
          <p:cNvSpPr>
            <a:spLocks noGrp="1"/>
          </p:cNvSpPr>
          <p:nvPr>
            <p:ph idx="1"/>
          </p:nvPr>
        </p:nvSpPr>
        <p:spPr>
          <a:xfrm>
            <a:off x="1024128" y="1786759"/>
            <a:ext cx="8018271" cy="4522601"/>
          </a:xfrm>
        </p:spPr>
        <p:txBody>
          <a:bodyPr>
            <a:normAutofit fontScale="85000" lnSpcReduction="20000"/>
          </a:bodyPr>
          <a:lstStyle/>
          <a:p>
            <a:pPr marL="0" lvl="0" indent="0">
              <a:lnSpc>
                <a:spcPct val="150000"/>
              </a:lnSpc>
              <a:buNone/>
            </a:pPr>
            <a:r>
              <a:rPr lang="ar-SA" b="1" dirty="0">
                <a:cs typeface="+mj-cs"/>
              </a:rPr>
              <a:t>إن نوع الذرات وترتيبها الداخلي في أي معدن لا يحددان شكله البلوري فقط ولكنهما يحددان كذلك خواصه الطبيعية والكيميائية والضوئية.</a:t>
            </a:r>
          </a:p>
          <a:p>
            <a:pPr marL="0" lvl="0" indent="0">
              <a:lnSpc>
                <a:spcPct val="150000"/>
              </a:lnSpc>
              <a:buNone/>
            </a:pPr>
            <a:r>
              <a:rPr lang="ar-SA" b="1" dirty="0">
                <a:cs typeface="+mj-cs"/>
              </a:rPr>
              <a:t>تمتاز المصادر المعدنية بالمعالم التالية :</a:t>
            </a:r>
            <a:endParaRPr lang="en-GB" b="1" dirty="0">
              <a:cs typeface="+mj-cs"/>
            </a:endParaRPr>
          </a:p>
          <a:p>
            <a:pPr marL="457200" lvl="0" indent="-457200">
              <a:lnSpc>
                <a:spcPct val="150000"/>
              </a:lnSpc>
              <a:buFont typeface="+mj-lt"/>
              <a:buAutoNum type="arabicPeriod"/>
            </a:pPr>
            <a:r>
              <a:rPr lang="ar-SA" b="1" dirty="0">
                <a:cs typeface="+mj-cs"/>
              </a:rPr>
              <a:t>انها من مكونات القشرة الأرضية </a:t>
            </a:r>
          </a:p>
          <a:p>
            <a:pPr marL="457200" lvl="0" indent="-457200">
              <a:lnSpc>
                <a:spcPct val="150000"/>
              </a:lnSpc>
              <a:buFont typeface="+mj-lt"/>
              <a:buAutoNum type="arabicPeriod"/>
            </a:pPr>
            <a:r>
              <a:rPr lang="ar-SA" b="1" dirty="0">
                <a:cs typeface="+mj-cs"/>
              </a:rPr>
              <a:t>غير متجددة </a:t>
            </a:r>
          </a:p>
          <a:p>
            <a:pPr marL="457200" lvl="0" indent="-457200">
              <a:lnSpc>
                <a:spcPct val="150000"/>
              </a:lnSpc>
              <a:buFont typeface="+mj-lt"/>
              <a:buAutoNum type="arabicPeriod"/>
            </a:pPr>
            <a:r>
              <a:rPr lang="ar-SA" b="1" dirty="0">
                <a:cs typeface="+mj-cs"/>
              </a:rPr>
              <a:t>ما تحتويه كل بلد منها غير معلوم بدقة . </a:t>
            </a:r>
            <a:endParaRPr lang="en-US" b="1" dirty="0">
              <a:cs typeface="+mj-cs"/>
            </a:endParaRPr>
          </a:p>
          <a:p>
            <a:pPr marL="0" lvl="0" indent="0">
              <a:lnSpc>
                <a:spcPct val="150000"/>
              </a:lnSpc>
              <a:buNone/>
            </a:pPr>
            <a:r>
              <a:rPr lang="ar-SA" b="1" dirty="0">
                <a:cs typeface="+mj-cs"/>
              </a:rPr>
              <a:t>يمكن التعرف على المعادن إما بواسطة فحصها بالعين المجردة أوعن طريق  اختبارات طبيعية أو كيميائية أو ضوئية, وتعتبر الخواص الطبيعية مهمة جداً للتعرف على المعادن ويمكن تقسيمها إلى التالي :</a:t>
            </a:r>
          </a:p>
          <a:p>
            <a:pPr marL="0" lvl="0" indent="0">
              <a:lnSpc>
                <a:spcPct val="150000"/>
              </a:lnSpc>
              <a:buNone/>
            </a:pPr>
            <a:endParaRPr lang="en-US" dirty="0"/>
          </a:p>
          <a:p>
            <a:pPr marL="0" indent="0">
              <a:lnSpc>
                <a:spcPct val="150000"/>
              </a:lnSpc>
              <a:buNone/>
            </a:pPr>
            <a:endParaRPr lang="ar-SA" dirty="0"/>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9488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AE4C84F-7457-4662-AFA3-554A32B9C3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5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DF9B39E-8A25-4BC3-B3C0-ACD46B94E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457"/>
            <a:ext cx="12188952"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334408-44CA-CD4A-A576-6109EC42CA99}"/>
              </a:ext>
            </a:extLst>
          </p:cNvPr>
          <p:cNvSpPr>
            <a:spLocks noGrp="1"/>
          </p:cNvSpPr>
          <p:nvPr>
            <p:ph type="title"/>
          </p:nvPr>
        </p:nvSpPr>
        <p:spPr>
          <a:xfrm>
            <a:off x="1024128" y="4971088"/>
            <a:ext cx="9720072" cy="1499616"/>
          </a:xfrm>
        </p:spPr>
        <p:txBody>
          <a:bodyPr>
            <a:normAutofit/>
          </a:bodyPr>
          <a:lstStyle/>
          <a:p>
            <a:r>
              <a:rPr lang="ar-SA" b="1">
                <a:solidFill>
                  <a:srgbClr val="FFFFFF"/>
                </a:solidFill>
              </a:rPr>
              <a:t>الخواص الطبيعية للمعادن</a:t>
            </a:r>
            <a:endParaRPr lang="en-US">
              <a:solidFill>
                <a:srgbClr val="FFFFFF"/>
              </a:solidFill>
            </a:endParaRPr>
          </a:p>
        </p:txBody>
      </p:sp>
      <p:cxnSp>
        <p:nvCxnSpPr>
          <p:cNvPr id="13" name="Straight Connector 12">
            <a:extLst>
              <a:ext uri="{FF2B5EF4-FFF2-40B4-BE49-F238E27FC236}">
                <a16:creationId xmlns:a16="http://schemas.microsoft.com/office/drawing/2014/main" id="{BA91CE2E-0B4F-41F3-95F2-0EB7003685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5242273"/>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3">
            <a:extLst>
              <a:ext uri="{FF2B5EF4-FFF2-40B4-BE49-F238E27FC236}">
                <a16:creationId xmlns:a16="http://schemas.microsoft.com/office/drawing/2014/main" id="{B93BFE85-462C-274E-9E3F-136D669C0F4E}"/>
              </a:ext>
            </a:extLst>
          </p:cNvPr>
          <p:cNvGraphicFramePr>
            <a:graphicFrameLocks noGrp="1"/>
          </p:cNvGraphicFramePr>
          <p:nvPr>
            <p:ph idx="1"/>
            <p:extLst>
              <p:ext uri="{D42A27DB-BD31-4B8C-83A1-F6EECF244321}">
                <p14:modId xmlns:p14="http://schemas.microsoft.com/office/powerpoint/2010/main" val="4292923500"/>
              </p:ext>
            </p:extLst>
          </p:nvPr>
        </p:nvGraphicFramePr>
        <p:xfrm>
          <a:off x="642938" y="642938"/>
          <a:ext cx="10896600" cy="3355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5210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024128" y="585216"/>
            <a:ext cx="8018272" cy="1499616"/>
          </a:xfrm>
        </p:spPr>
        <p:txBody>
          <a:bodyPr>
            <a:normAutofit/>
          </a:bodyPr>
          <a:lstStyle/>
          <a:p>
            <a:r>
              <a:rPr lang="ar-SA" b="1" dirty="0"/>
              <a:t>المعادن الغثة</a:t>
            </a:r>
            <a:br>
              <a:rPr lang="ar-SA" b="1" u="sng" dirty="0"/>
            </a:br>
            <a:r>
              <a:rPr lang="en-US" dirty="0"/>
              <a:t>gangue minerals</a:t>
            </a:r>
            <a:endParaRPr lang="ar-SA" dirty="0"/>
          </a:p>
        </p:txBody>
      </p:sp>
      <p:sp>
        <p:nvSpPr>
          <p:cNvPr id="3" name="عنصر نائب للمحتوى 2"/>
          <p:cNvSpPr>
            <a:spLocks noGrp="1"/>
          </p:cNvSpPr>
          <p:nvPr>
            <p:ph idx="1"/>
          </p:nvPr>
        </p:nvSpPr>
        <p:spPr>
          <a:xfrm>
            <a:off x="1024128" y="2286000"/>
            <a:ext cx="8018271" cy="4023360"/>
          </a:xfrm>
        </p:spPr>
        <p:txBody>
          <a:bodyPr>
            <a:normAutofit/>
          </a:bodyPr>
          <a:lstStyle/>
          <a:p>
            <a:r>
              <a:rPr lang="ar-SA" dirty="0"/>
              <a:t>عادة ما تحوى خامات المعادن على معادن ليست ذات فائدة اقتصادية مثل هذه المعادن تسمى معادن غثة</a:t>
            </a:r>
            <a:r>
              <a:rPr lang="en-US" dirty="0"/>
              <a:t>gangue minerals </a:t>
            </a:r>
            <a:r>
              <a:rPr lang="ar-SA" dirty="0"/>
              <a:t> كالكوارتز و </a:t>
            </a:r>
            <a:r>
              <a:rPr lang="ar-SA" dirty="0" err="1"/>
              <a:t>الفلسبار</a:t>
            </a:r>
            <a:r>
              <a:rPr lang="ar-SA" dirty="0"/>
              <a:t> </a:t>
            </a:r>
            <a:r>
              <a:rPr lang="ar-SA" dirty="0" err="1"/>
              <a:t>والمايكا</a:t>
            </a:r>
            <a:r>
              <a:rPr lang="ar-SA" dirty="0"/>
              <a:t> و </a:t>
            </a:r>
            <a:r>
              <a:rPr lang="ar-SA" dirty="0" err="1"/>
              <a:t>الكالسيت</a:t>
            </a:r>
            <a:r>
              <a:rPr lang="ar-SA" dirty="0"/>
              <a:t> و </a:t>
            </a:r>
            <a:r>
              <a:rPr lang="ar-SA" dirty="0" err="1"/>
              <a:t>الدولوميت</a:t>
            </a:r>
            <a:r>
              <a:rPr lang="ar-SA" dirty="0"/>
              <a:t> .</a:t>
            </a:r>
          </a:p>
          <a:p>
            <a:r>
              <a:rPr lang="ar-SA" dirty="0"/>
              <a:t> </a:t>
            </a:r>
            <a:r>
              <a:rPr lang="ar-SA" b="1" dirty="0"/>
              <a:t>وقد تسبب بعض من أكوام المعادن الغثة هموما بيئية . إذ يمكن ان يؤدي تخلل ماء المطر إلى داخلها إلى تشكيل مياه حامضية أو مياه سامة لذا تجري معالجة مثل هذه الأكوام ومراقبتها بكثير من العناية كما يجري اعادة استصلاح مواقع التعدين وتحويلها إلى مناطق تتلاءم مع طبيعة الأرض من حولها. </a:t>
            </a:r>
            <a:endParaRPr lang="en-US" b="1" dirty="0"/>
          </a:p>
          <a:p>
            <a:endParaRPr lang="ar-SA" dirty="0"/>
          </a:p>
        </p:txBody>
      </p:sp>
      <p:sp>
        <p:nvSpPr>
          <p:cNvPr id="15" name="Rectangle 14">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3538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024128" y="585216"/>
            <a:ext cx="9720072" cy="1499616"/>
          </a:xfrm>
        </p:spPr>
        <p:txBody>
          <a:bodyPr>
            <a:normAutofit/>
          </a:bodyPr>
          <a:lstStyle/>
          <a:p>
            <a:pPr algn="ctr"/>
            <a:r>
              <a:rPr lang="ar-SA" b="1" dirty="0"/>
              <a:t>تنقسم الموارد المعدنية حسب قابليتها للسحب :</a:t>
            </a:r>
            <a:endParaRPr lang="ar-SA" dirty="0"/>
          </a:p>
        </p:txBody>
      </p:sp>
      <p:graphicFrame>
        <p:nvGraphicFramePr>
          <p:cNvPr id="5" name="عنصر نائب للمحتوى 2">
            <a:extLst>
              <a:ext uri="{FF2B5EF4-FFF2-40B4-BE49-F238E27FC236}">
                <a16:creationId xmlns:a16="http://schemas.microsoft.com/office/drawing/2014/main" id="{F42C17F4-E8C3-41EB-9E18-7C97790AAD60}"/>
              </a:ext>
            </a:extLst>
          </p:cNvPr>
          <p:cNvGraphicFramePr>
            <a:graphicFrameLocks noGrp="1"/>
          </p:cNvGraphicFramePr>
          <p:nvPr>
            <p:ph idx="1"/>
            <p:extLst>
              <p:ext uri="{D42A27DB-BD31-4B8C-83A1-F6EECF244321}">
                <p14:modId xmlns:p14="http://schemas.microsoft.com/office/powerpoint/2010/main" val="3686556541"/>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9007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024128" y="585216"/>
            <a:ext cx="9720072" cy="1499616"/>
          </a:xfrm>
        </p:spPr>
        <p:txBody>
          <a:bodyPr>
            <a:normAutofit/>
          </a:bodyPr>
          <a:lstStyle/>
          <a:p>
            <a:pPr algn="ctr"/>
            <a:r>
              <a:rPr lang="ar-SA" b="1" dirty="0"/>
              <a:t>تنقسم المعادن من حيث تركيبها وتكوينها إلى نوعين هما : </a:t>
            </a:r>
            <a:endParaRPr lang="ar-SA" dirty="0"/>
          </a:p>
        </p:txBody>
      </p:sp>
      <p:graphicFrame>
        <p:nvGraphicFramePr>
          <p:cNvPr id="5" name="عنصر نائب للمحتوى 2">
            <a:extLst>
              <a:ext uri="{FF2B5EF4-FFF2-40B4-BE49-F238E27FC236}">
                <a16:creationId xmlns:a16="http://schemas.microsoft.com/office/drawing/2014/main" id="{075FF976-F38C-489E-B2A5-2CDBCFA51980}"/>
              </a:ext>
            </a:extLst>
          </p:cNvPr>
          <p:cNvGraphicFramePr>
            <a:graphicFrameLocks noGrp="1"/>
          </p:cNvGraphicFramePr>
          <p:nvPr>
            <p:ph idx="1"/>
            <p:extLst>
              <p:ext uri="{D42A27DB-BD31-4B8C-83A1-F6EECF244321}">
                <p14:modId xmlns:p14="http://schemas.microsoft.com/office/powerpoint/2010/main" val="4225064322"/>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2082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024128" y="585216"/>
            <a:ext cx="8018272" cy="1499616"/>
          </a:xfrm>
        </p:spPr>
        <p:txBody>
          <a:bodyPr>
            <a:normAutofit/>
          </a:bodyPr>
          <a:lstStyle/>
          <a:p>
            <a:r>
              <a:rPr lang="ar-SA" b="1"/>
              <a:t>أهمية المعادن</a:t>
            </a:r>
            <a:endParaRPr lang="ar-SA"/>
          </a:p>
        </p:txBody>
      </p:sp>
      <p:sp>
        <p:nvSpPr>
          <p:cNvPr id="3" name="عنصر نائب للمحتوى 2"/>
          <p:cNvSpPr>
            <a:spLocks noGrp="1"/>
          </p:cNvSpPr>
          <p:nvPr>
            <p:ph idx="1"/>
          </p:nvPr>
        </p:nvSpPr>
        <p:spPr>
          <a:xfrm>
            <a:off x="1024128" y="2286000"/>
            <a:ext cx="8018271" cy="4023360"/>
          </a:xfrm>
        </p:spPr>
        <p:txBody>
          <a:bodyPr>
            <a:normAutofit/>
          </a:bodyPr>
          <a:lstStyle/>
          <a:p>
            <a:pPr marL="514350" indent="-514350">
              <a:buClrTx/>
              <a:buFont typeface="+mj-lt"/>
              <a:buAutoNum type="arabicPeriod"/>
            </a:pPr>
            <a:r>
              <a:rPr lang="ar-SA" b="1">
                <a:latin typeface="Times New Roman" panose="02020603050405020304" pitchFamily="18" charset="0"/>
                <a:cs typeface="Times New Roman" panose="02020603050405020304" pitchFamily="18" charset="0"/>
              </a:rPr>
              <a:t>إنسان العصر الحجري صنع السكاكين والحراب من معدن الصوان للصيد والدفاع عن النفس. </a:t>
            </a:r>
            <a:endParaRPr lang="en-US" b="1">
              <a:latin typeface="Times New Roman" panose="02020603050405020304" pitchFamily="18" charset="0"/>
              <a:cs typeface="Times New Roman" panose="02020603050405020304" pitchFamily="18" charset="0"/>
            </a:endParaRPr>
          </a:p>
          <a:p>
            <a:pPr marL="514350" lvl="0" indent="-514350">
              <a:buClrTx/>
              <a:buFont typeface="+mj-lt"/>
              <a:buAutoNum type="arabicPeriod"/>
            </a:pPr>
            <a:r>
              <a:rPr lang="ar-SA" b="1">
                <a:latin typeface="Times New Roman" panose="02020603050405020304" pitchFamily="18" charset="0"/>
                <a:cs typeface="Times New Roman" panose="02020603050405020304" pitchFamily="18" charset="0"/>
              </a:rPr>
              <a:t>استخدم المعادن الزاهية الألوان في الزينة (مثل الفيروز و </a:t>
            </a:r>
            <a:r>
              <a:rPr lang="ar-SA" b="1" err="1">
                <a:latin typeface="Times New Roman" panose="02020603050405020304" pitchFamily="18" charset="0"/>
                <a:cs typeface="Times New Roman" panose="02020603050405020304" pitchFamily="18" charset="0"/>
              </a:rPr>
              <a:t>المالاكيت</a:t>
            </a:r>
            <a:r>
              <a:rPr lang="ar-SA" b="1">
                <a:latin typeface="Times New Roman" panose="02020603050405020304" pitchFamily="18" charset="0"/>
                <a:cs typeface="Times New Roman" panose="02020603050405020304" pitchFamily="18" charset="0"/>
              </a:rPr>
              <a:t> والزمرد و </a:t>
            </a:r>
            <a:r>
              <a:rPr lang="ar-SA" b="1" err="1">
                <a:latin typeface="Times New Roman" panose="02020603050405020304" pitchFamily="18" charset="0"/>
                <a:cs typeface="Times New Roman" panose="02020603050405020304" pitchFamily="18" charset="0"/>
              </a:rPr>
              <a:t>الجمشت</a:t>
            </a:r>
            <a:r>
              <a:rPr lang="ar-SA" b="1">
                <a:latin typeface="Times New Roman" panose="02020603050405020304" pitchFamily="18" charset="0"/>
                <a:cs typeface="Times New Roman" panose="02020603050405020304" pitchFamily="18" charset="0"/>
              </a:rPr>
              <a:t> كأحجار كريمة).</a:t>
            </a:r>
            <a:endParaRPr lang="en-US" b="1">
              <a:latin typeface="Times New Roman" panose="02020603050405020304" pitchFamily="18" charset="0"/>
              <a:cs typeface="Times New Roman" panose="02020603050405020304" pitchFamily="18" charset="0"/>
            </a:endParaRPr>
          </a:p>
          <a:p>
            <a:pPr marL="514350" lvl="0" indent="-514350">
              <a:buClrTx/>
              <a:buFont typeface="+mj-lt"/>
              <a:buAutoNum type="arabicPeriod"/>
            </a:pPr>
            <a:r>
              <a:rPr lang="ar-SA" b="1">
                <a:latin typeface="Times New Roman" panose="02020603050405020304" pitchFamily="18" charset="0"/>
                <a:cs typeface="Times New Roman" panose="02020603050405020304" pitchFamily="18" charset="0"/>
              </a:rPr>
              <a:t>بعض المعادن لها أهمية </a:t>
            </a:r>
            <a:r>
              <a:rPr lang="ar-SA" b="1" err="1">
                <a:latin typeface="Times New Roman" panose="02020603050405020304" pitchFamily="18" charset="0"/>
                <a:cs typeface="Times New Roman" panose="02020603050405020304" pitchFamily="18" charset="0"/>
              </a:rPr>
              <a:t>إقتصادية</a:t>
            </a:r>
            <a:r>
              <a:rPr lang="ar-SA" b="1">
                <a:latin typeface="Times New Roman" panose="02020603050405020304" pitchFamily="18" charset="0"/>
                <a:cs typeface="Times New Roman" panose="02020603050405020304" pitchFamily="18" charset="0"/>
              </a:rPr>
              <a:t> كبرى مثل الذهب والماس والفضة والنحاس وغيرها.</a:t>
            </a:r>
            <a:endParaRPr lang="en-US" b="1">
              <a:latin typeface="Times New Roman" panose="02020603050405020304" pitchFamily="18" charset="0"/>
              <a:cs typeface="Times New Roman" panose="02020603050405020304" pitchFamily="18" charset="0"/>
            </a:endParaRPr>
          </a:p>
          <a:p>
            <a:pPr marL="514350" lvl="0" indent="-514350">
              <a:buClrTx/>
              <a:buFont typeface="+mj-lt"/>
              <a:buAutoNum type="arabicPeriod"/>
            </a:pPr>
            <a:r>
              <a:rPr lang="ar-SA" b="1">
                <a:latin typeface="Times New Roman" panose="02020603050405020304" pitchFamily="18" charset="0"/>
                <a:cs typeface="Times New Roman" panose="02020603050405020304" pitchFamily="18" charset="0"/>
              </a:rPr>
              <a:t>المعدن هو الوحدة الأساسية ( البنائية ) لتكوين الصخر.</a:t>
            </a:r>
            <a:endParaRPr lang="en-US" b="1">
              <a:latin typeface="Times New Roman" panose="02020603050405020304" pitchFamily="18" charset="0"/>
              <a:cs typeface="Times New Roman" panose="02020603050405020304" pitchFamily="18" charset="0"/>
            </a:endParaRPr>
          </a:p>
          <a:p>
            <a:pPr marL="514350" lvl="0" indent="-514350">
              <a:buClrTx/>
              <a:buFont typeface="+mj-lt"/>
              <a:buAutoNum type="arabicPeriod"/>
            </a:pPr>
            <a:r>
              <a:rPr lang="ar-SA" b="1">
                <a:latin typeface="Times New Roman" panose="02020603050405020304" pitchFamily="18" charset="0"/>
                <a:cs typeface="Times New Roman" panose="02020603050405020304" pitchFamily="18" charset="0"/>
              </a:rPr>
              <a:t>تستخدم المعادن كمواد خام لإنتاج السلع النهائية كالسيارات والقوالب البلاستيكية والثلاجات</a:t>
            </a:r>
            <a:r>
              <a:rPr lang="en-US" b="1">
                <a:latin typeface="Times New Roman" panose="02020603050405020304" pitchFamily="18" charset="0"/>
                <a:cs typeface="Times New Roman" panose="02020603050405020304" pitchFamily="18" charset="0"/>
              </a:rPr>
              <a:t>.</a:t>
            </a:r>
          </a:p>
          <a:p>
            <a:pPr marL="457200" indent="-457200">
              <a:buClrTx/>
              <a:buFont typeface="+mj-lt"/>
              <a:buAutoNum type="arabicPeriod"/>
            </a:pPr>
            <a:endParaRPr lang="ar-SA" dirty="0"/>
          </a:p>
        </p:txBody>
      </p:sp>
      <p:sp>
        <p:nvSpPr>
          <p:cNvPr id="15" name="Rectangle 14">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3439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DB66F6E8-4D4A-4907-940A-774703A2D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016005" y="5367908"/>
            <a:ext cx="3175996" cy="1490093"/>
          </a:xfrm>
          <a:custGeom>
            <a:avLst/>
            <a:gdLst>
              <a:gd name="connsiteX0" fmla="*/ 2485888 w 3175996"/>
              <a:gd name="connsiteY0" fmla="*/ 1490093 h 1490093"/>
              <a:gd name="connsiteX1" fmla="*/ 0 w 3175996"/>
              <a:gd name="connsiteY1" fmla="*/ 1490093 h 1490093"/>
              <a:gd name="connsiteX2" fmla="*/ 0 w 3175996"/>
              <a:gd name="connsiteY2" fmla="*/ 0 h 1490093"/>
              <a:gd name="connsiteX3" fmla="*/ 3175996 w 3175996"/>
              <a:gd name="connsiteY3" fmla="*/ 0 h 1490093"/>
            </a:gdLst>
            <a:ahLst/>
            <a:cxnLst>
              <a:cxn ang="0">
                <a:pos x="connsiteX0" y="connsiteY0"/>
              </a:cxn>
              <a:cxn ang="0">
                <a:pos x="connsiteX1" y="connsiteY1"/>
              </a:cxn>
              <a:cxn ang="0">
                <a:pos x="connsiteX2" y="connsiteY2"/>
              </a:cxn>
              <a:cxn ang="0">
                <a:pos x="connsiteX3" y="connsiteY3"/>
              </a:cxn>
            </a:cxnLst>
            <a:rect l="l" t="t" r="r" b="b"/>
            <a:pathLst>
              <a:path w="3175996" h="1490093">
                <a:moveTo>
                  <a:pt x="2485888" y="1490093"/>
                </a:moveTo>
                <a:lnTo>
                  <a:pt x="0" y="1490093"/>
                </a:lnTo>
                <a:lnTo>
                  <a:pt x="0" y="0"/>
                </a:lnTo>
                <a:lnTo>
                  <a:pt x="3175996"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8F1F5A56-E82B-4FD5-9025-B72896FFB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9566296" cy="1490093"/>
          </a:xfrm>
          <a:custGeom>
            <a:avLst/>
            <a:gdLst>
              <a:gd name="connsiteX0" fmla="*/ 0 w 9566296"/>
              <a:gd name="connsiteY0" fmla="*/ 0 h 1490093"/>
              <a:gd name="connsiteX1" fmla="*/ 405267 w 9566296"/>
              <a:gd name="connsiteY1" fmla="*/ 0 h 1490093"/>
              <a:gd name="connsiteX2" fmla="*/ 631857 w 9566296"/>
              <a:gd name="connsiteY2" fmla="*/ 0 h 1490093"/>
              <a:gd name="connsiteX3" fmla="*/ 2451761 w 9566296"/>
              <a:gd name="connsiteY3" fmla="*/ 0 h 1490093"/>
              <a:gd name="connsiteX4" fmla="*/ 2901880 w 9566296"/>
              <a:gd name="connsiteY4" fmla="*/ 0 h 1490093"/>
              <a:gd name="connsiteX5" fmla="*/ 3641106 w 9566296"/>
              <a:gd name="connsiteY5" fmla="*/ 0 h 1490093"/>
              <a:gd name="connsiteX6" fmla="*/ 9566296 w 9566296"/>
              <a:gd name="connsiteY6" fmla="*/ 0 h 1490093"/>
              <a:gd name="connsiteX7" fmla="*/ 8876188 w 9566296"/>
              <a:gd name="connsiteY7" fmla="*/ 1490093 h 1490093"/>
              <a:gd name="connsiteX8" fmla="*/ 631857 w 9566296"/>
              <a:gd name="connsiteY8" fmla="*/ 1490093 h 1490093"/>
              <a:gd name="connsiteX9" fmla="*/ 405267 w 9566296"/>
              <a:gd name="connsiteY9" fmla="*/ 1490093 h 1490093"/>
              <a:gd name="connsiteX10" fmla="*/ 0 w 9566296"/>
              <a:gd name="connsiteY10"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566296" h="1490093">
                <a:moveTo>
                  <a:pt x="0" y="0"/>
                </a:moveTo>
                <a:lnTo>
                  <a:pt x="405267" y="0"/>
                </a:lnTo>
                <a:lnTo>
                  <a:pt x="631857" y="0"/>
                </a:lnTo>
                <a:lnTo>
                  <a:pt x="2451761" y="0"/>
                </a:lnTo>
                <a:lnTo>
                  <a:pt x="2901880" y="0"/>
                </a:lnTo>
                <a:lnTo>
                  <a:pt x="3641106" y="0"/>
                </a:lnTo>
                <a:lnTo>
                  <a:pt x="9566296" y="0"/>
                </a:lnTo>
                <a:lnTo>
                  <a:pt x="8876188" y="1490093"/>
                </a:lnTo>
                <a:lnTo>
                  <a:pt x="631857" y="1490093"/>
                </a:lnTo>
                <a:lnTo>
                  <a:pt x="405267" y="1490093"/>
                </a:lnTo>
                <a:lnTo>
                  <a:pt x="0" y="1490093"/>
                </a:lnTo>
                <a:close/>
              </a:path>
            </a:pathLst>
          </a:cu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عنوان 1"/>
          <p:cNvSpPr>
            <a:spLocks noGrp="1"/>
          </p:cNvSpPr>
          <p:nvPr>
            <p:ph type="title"/>
          </p:nvPr>
        </p:nvSpPr>
        <p:spPr>
          <a:xfrm>
            <a:off x="838200" y="5529884"/>
            <a:ext cx="8078342" cy="1096331"/>
          </a:xfrm>
        </p:spPr>
        <p:txBody>
          <a:bodyPr>
            <a:normAutofit/>
          </a:bodyPr>
          <a:lstStyle/>
          <a:p>
            <a:r>
              <a:rPr lang="ar-SA" b="1"/>
              <a:t>الآثار البيئية لأعمال التعدين</a:t>
            </a:r>
            <a:endParaRPr lang="ar-SA"/>
          </a:p>
        </p:txBody>
      </p:sp>
      <p:graphicFrame>
        <p:nvGraphicFramePr>
          <p:cNvPr id="5" name="عنصر نائب للمحتوى 2">
            <a:extLst>
              <a:ext uri="{FF2B5EF4-FFF2-40B4-BE49-F238E27FC236}">
                <a16:creationId xmlns:a16="http://schemas.microsoft.com/office/drawing/2014/main" id="{FF1FA8C8-55EB-408E-9051-19051906D260}"/>
              </a:ext>
            </a:extLst>
          </p:cNvPr>
          <p:cNvGraphicFramePr>
            <a:graphicFrameLocks noGrp="1"/>
          </p:cNvGraphicFramePr>
          <p:nvPr>
            <p:ph idx="1"/>
            <p:extLst>
              <p:ext uri="{D42A27DB-BD31-4B8C-83A1-F6EECF244321}">
                <p14:modId xmlns:p14="http://schemas.microsoft.com/office/powerpoint/2010/main" val="3741113271"/>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23810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كامل">
  <a:themeElements>
    <a:clrScheme name="تكامل">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تكامل">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تكامل">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1612</Words>
  <Application>Microsoft Macintosh PowerPoint</Application>
  <PresentationFormat>Widescreen</PresentationFormat>
  <Paragraphs>102</Paragraphs>
  <Slides>17</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17</vt:i4>
      </vt:variant>
    </vt:vector>
  </HeadingPairs>
  <TitlesOfParts>
    <vt:vector size="27" baseType="lpstr">
      <vt:lpstr>Arial</vt:lpstr>
      <vt:lpstr>Calibri</vt:lpstr>
      <vt:lpstr>Calibri Light</vt:lpstr>
      <vt:lpstr>Times New Roman</vt:lpstr>
      <vt:lpstr>Tw Cen MT</vt:lpstr>
      <vt:lpstr>Tw Cen MT Condensed</vt:lpstr>
      <vt:lpstr>Wingdings 3</vt:lpstr>
      <vt:lpstr>تكامل</vt:lpstr>
      <vt:lpstr>نسق Office</vt:lpstr>
      <vt:lpstr>1_نسق Office</vt:lpstr>
      <vt:lpstr>  1- الثروات  المعدنية  mineral recourses </vt:lpstr>
      <vt:lpstr>المعدن Mineral </vt:lpstr>
      <vt:lpstr>الخواص الطبيعية للمعادن</vt:lpstr>
      <vt:lpstr>الخواص الطبيعية للمعادن</vt:lpstr>
      <vt:lpstr>المعادن الغثة gangue minerals</vt:lpstr>
      <vt:lpstr>تنقسم الموارد المعدنية حسب قابليتها للسحب :</vt:lpstr>
      <vt:lpstr>تنقسم المعادن من حيث تركيبها وتكوينها إلى نوعين هما : </vt:lpstr>
      <vt:lpstr>أهمية المعادن</vt:lpstr>
      <vt:lpstr>الآثار البيئية لأعمال التعدين</vt:lpstr>
      <vt:lpstr>المشكلات والتحديات التي تواجه القطاع المعدني</vt:lpstr>
      <vt:lpstr>طرق استغلال الموارد العدنية  </vt:lpstr>
      <vt:lpstr>استدامة المصادر المعدنية conserving Minerals.</vt:lpstr>
      <vt:lpstr>الثروة المعدنية في المملكة العربية السعودية</vt:lpstr>
      <vt:lpstr>الثروة المعدنية في المملكة العربية السعودية</vt:lpstr>
      <vt:lpstr>الثروة المعدنية في المملكة العربية السعودية</vt:lpstr>
      <vt:lpstr>الواجب :</vt:lpstr>
      <vt:lpstr>بحث من صفحه واحدة (يتم التسليم قبل موعد الاختبار النهائي).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 الثروات  المعدنية  mineral recourses </dc:title>
  <dc:creator>Alanoud Talal Alfaghom</dc:creator>
  <cp:lastModifiedBy>Alanoud Talal Alfaghom</cp:lastModifiedBy>
  <cp:revision>1</cp:revision>
  <dcterms:created xsi:type="dcterms:W3CDTF">2020-02-05T14:29:07Z</dcterms:created>
  <dcterms:modified xsi:type="dcterms:W3CDTF">2020-02-05T14:30:39Z</dcterms:modified>
</cp:coreProperties>
</file>