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5"/>
  </p:notesMasterIdLst>
  <p:handoutMasterIdLst>
    <p:handoutMasterId r:id="rId46"/>
  </p:handoutMasterIdLst>
  <p:sldIdLst>
    <p:sldId id="257" r:id="rId2"/>
    <p:sldId id="258" r:id="rId3"/>
    <p:sldId id="302" r:id="rId4"/>
    <p:sldId id="304" r:id="rId5"/>
    <p:sldId id="259" r:id="rId6"/>
    <p:sldId id="260" r:id="rId7"/>
    <p:sldId id="261" r:id="rId8"/>
    <p:sldId id="263" r:id="rId9"/>
    <p:sldId id="264" r:id="rId10"/>
    <p:sldId id="265" r:id="rId11"/>
    <p:sldId id="266"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300" r:id="rId39"/>
    <p:sldId id="295" r:id="rId40"/>
    <p:sldId id="296" r:id="rId41"/>
    <p:sldId id="297" r:id="rId42"/>
    <p:sldId id="298" r:id="rId43"/>
    <p:sldId id="299"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821" autoAdjust="0"/>
  </p:normalViewPr>
  <p:slideViewPr>
    <p:cSldViewPr>
      <p:cViewPr varScale="1">
        <p:scale>
          <a:sx n="58" d="100"/>
          <a:sy n="5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2414799-3023-4CDB-A039-1B05FE7C1C61}" type="datetimeFigureOut">
              <a:rPr lang="ar-SA" smtClean="0"/>
              <a:pPr/>
              <a:t>13/06/35</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309F03E-EBE2-4913-BCF7-0FA17F3FFDB8}" type="slidenum">
              <a:rPr lang="ar-SA" smtClean="0"/>
              <a:pPr/>
              <a:t>‹#›</a:t>
            </a:fld>
            <a:endParaRPr lang="ar-S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41D144A-781D-429D-98CA-604673817E87}" type="datetimeFigureOut">
              <a:rPr lang="ar-SA" smtClean="0"/>
              <a:pPr/>
              <a:t>13/06/35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F75415F-0424-46B0-8576-C617EDEDA7B8}" type="slidenum">
              <a:rPr lang="ar-SA" smtClean="0"/>
              <a:pPr/>
              <a:t>‹#›</a:t>
            </a:fld>
            <a:endParaRPr lang="ar-SA"/>
          </a:p>
        </p:txBody>
      </p:sp>
    </p:spTree>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F75415F-0424-46B0-8576-C617EDEDA7B8}" type="slidenum">
              <a:rPr lang="ar-SA" smtClean="0"/>
              <a:pPr/>
              <a:t>22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F75415F-0424-46B0-8576-C617EDEDA7B8}" type="slidenum">
              <a:rPr lang="ar-SA" smtClean="0"/>
              <a:pPr/>
              <a:t>24</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5F75415F-0424-46B0-8576-C617EDEDA7B8}" type="slidenum">
              <a:rPr lang="ar-SA" smtClean="0"/>
              <a:pPr/>
              <a:t>25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pPr algn="l" rtl="0"/>
            <a:endParaRPr lang="ar-SA">
              <a:solidFill>
                <a:srgbClr val="FFF39D">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rtl="0"/>
            <a:fld id="{B7A21E1A-F9D5-4656-A785-6505C1881A85}" type="datetime1">
              <a:rPr lang="ar-SA" smtClean="0">
                <a:solidFill>
                  <a:srgbClr val="FFF39D">
                    <a:shade val="50000"/>
                    <a:satMod val="200000"/>
                  </a:srgbClr>
                </a:solidFill>
              </a:rPr>
              <a:pPr rtl="0"/>
              <a:t>13/06/35</a:t>
            </a:fld>
            <a:endParaRPr lang="ar-SA">
              <a:solidFill>
                <a:srgbClr val="FFF39D">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l" rtl="0"/>
            <a:endParaRPr lang="ar-SA">
              <a:solidFill>
                <a:srgbClr val="FFF39D">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rtl="0"/>
            <a:fld id="{51617D36-C35D-4CE5-B5AF-52663CF74550}" type="slidenum">
              <a:rPr lang="ar-SA" smtClean="0">
                <a:solidFill>
                  <a:srgbClr val="FFF39D">
                    <a:shade val="50000"/>
                    <a:satMod val="200000"/>
                  </a:srgbClr>
                </a:solidFill>
              </a:rPr>
              <a:pPr rtl="0"/>
              <a:t>‹#›</a:t>
            </a:fld>
            <a:endParaRPr lang="ar-SA">
              <a:solidFill>
                <a:srgbClr val="FFF39D">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187624" y="332656"/>
            <a:ext cx="7669360" cy="2016224"/>
          </a:xfrm>
          <a:prstGeom prst="rect">
            <a:avLst/>
          </a:prstGeom>
          <a:ln>
            <a:noFill/>
          </a:ln>
          <a:effectLst>
            <a:softEdge rad="112500"/>
          </a:effectLst>
        </p:spPr>
      </p:pic>
      <p:sp>
        <p:nvSpPr>
          <p:cNvPr id="5" name="Rectangle 4"/>
          <p:cNvSpPr/>
          <p:nvPr/>
        </p:nvSpPr>
        <p:spPr>
          <a:xfrm>
            <a:off x="1331640" y="908720"/>
            <a:ext cx="7272808" cy="1200329"/>
          </a:xfrm>
          <a:prstGeom prst="rect">
            <a:avLst/>
          </a:prstGeom>
        </p:spPr>
        <p:txBody>
          <a:bodyPr wrap="square">
            <a:spAutoFit/>
          </a:bodyPr>
          <a:lstStyle/>
          <a:p>
            <a:pPr algn="ctr"/>
            <a:r>
              <a:rPr lang="ar-SA" sz="3600" b="1" dirty="0"/>
              <a:t>الفصل السادس </a:t>
            </a:r>
            <a:r>
              <a:rPr lang="ar-SA" sz="3600" b="1" dirty="0" smtClean="0"/>
              <a:t>عشر</a:t>
            </a:r>
          </a:p>
          <a:p>
            <a:pPr algn="ctr"/>
            <a:r>
              <a:rPr lang="ar-SA" sz="3600" b="1" dirty="0" smtClean="0"/>
              <a:t> </a:t>
            </a:r>
            <a:r>
              <a:rPr lang="ar-SA" sz="3600" b="1" dirty="0"/>
              <a:t>( تحليل التقارير المالية)</a:t>
            </a:r>
            <a:endParaRPr lang="en-US" sz="3600" dirty="0"/>
          </a:p>
        </p:txBody>
      </p:sp>
      <p:pic>
        <p:nvPicPr>
          <p:cNvPr id="9" name="Picture 8" descr="Fotolia_42378692_XS.jpg"/>
          <p:cNvPicPr>
            <a:picLocks noChangeAspect="1"/>
          </p:cNvPicPr>
          <p:nvPr/>
        </p:nvPicPr>
        <p:blipFill>
          <a:blip r:embed="rId3" cstate="print"/>
          <a:stretch>
            <a:fillRect/>
          </a:stretch>
        </p:blipFill>
        <p:spPr>
          <a:xfrm>
            <a:off x="1259632" y="2780928"/>
            <a:ext cx="2376264" cy="17648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498080" cy="576064"/>
          </a:xfrm>
        </p:spPr>
        <p:txBody>
          <a:bodyPr>
            <a:noAutofit/>
          </a:bodyPr>
          <a:lstStyle/>
          <a:p>
            <a:pPr algn="ctr"/>
            <a:r>
              <a:rPr lang="ar-SA" sz="3600" b="1" dirty="0" smtClean="0">
                <a:solidFill>
                  <a:schemeClr val="tx1"/>
                </a:solidFill>
              </a:rPr>
              <a:t>أولا: مقارنة القوائم المالية</a:t>
            </a:r>
            <a:endParaRPr lang="ar-SA" sz="3600" dirty="0"/>
          </a:p>
        </p:txBody>
      </p:sp>
      <p:sp>
        <p:nvSpPr>
          <p:cNvPr id="3" name="Content Placeholder 2"/>
          <p:cNvSpPr>
            <a:spLocks noGrp="1"/>
          </p:cNvSpPr>
          <p:nvPr>
            <p:ph idx="1"/>
          </p:nvPr>
        </p:nvSpPr>
        <p:spPr>
          <a:xfrm>
            <a:off x="1043608" y="764704"/>
            <a:ext cx="7920880" cy="5904656"/>
          </a:xfrm>
        </p:spPr>
        <p:txBody>
          <a:bodyPr>
            <a:normAutofit fontScale="62500" lnSpcReduction="20000"/>
          </a:bodyPr>
          <a:lstStyle/>
          <a:p>
            <a:pPr>
              <a:buFont typeface="Wingdings" pitchFamily="2" charset="2"/>
              <a:buChar char="Ø"/>
            </a:pPr>
            <a:r>
              <a:rPr lang="ar-SA" sz="3400" b="1" dirty="0" smtClean="0">
                <a:solidFill>
                  <a:schemeClr val="accent1">
                    <a:lumMod val="75000"/>
                  </a:schemeClr>
                </a:solidFill>
              </a:rPr>
              <a:t>المطلوب:</a:t>
            </a:r>
            <a:endParaRPr lang="en-US" sz="3400" dirty="0" smtClean="0">
              <a:solidFill>
                <a:schemeClr val="accent1">
                  <a:lumMod val="75000"/>
                </a:schemeClr>
              </a:solidFill>
            </a:endParaRPr>
          </a:p>
          <a:p>
            <a:pPr>
              <a:buNone/>
            </a:pPr>
            <a:r>
              <a:rPr lang="ar-SA" sz="2900" b="1" dirty="0" smtClean="0">
                <a:solidFill>
                  <a:schemeClr val="accent1">
                    <a:lumMod val="75000"/>
                  </a:schemeClr>
                </a:solidFill>
              </a:rPr>
              <a:t>إكمال الجدول السابق باستخدام التحليل الأفقي؟</a:t>
            </a:r>
            <a:endParaRPr lang="en-US" sz="2900" dirty="0" smtClean="0">
              <a:solidFill>
                <a:schemeClr val="accent1">
                  <a:lumMod val="75000"/>
                </a:schemeClr>
              </a:solidFill>
            </a:endParaRPr>
          </a:p>
          <a:p>
            <a:pPr>
              <a:buNone/>
            </a:pPr>
            <a:r>
              <a:rPr lang="ar-SA" sz="2900" b="1" dirty="0" smtClean="0"/>
              <a:t>طريقة الحل:</a:t>
            </a:r>
            <a:endParaRPr lang="en-US" sz="2900" dirty="0" smtClean="0"/>
          </a:p>
          <a:p>
            <a:pPr marL="539496" indent="-457200">
              <a:lnSpc>
                <a:spcPct val="150000"/>
              </a:lnSpc>
              <a:buClr>
                <a:schemeClr val="accent1">
                  <a:lumMod val="75000"/>
                </a:schemeClr>
              </a:buClr>
              <a:buFont typeface="+mj-lt"/>
              <a:buAutoNum type="arabicParenR"/>
            </a:pPr>
            <a:r>
              <a:rPr lang="ar-SA" sz="2600" dirty="0" smtClean="0"/>
              <a:t>توضع خانة للتغيير  و خانة أخرى نسبة التغير.</a:t>
            </a:r>
          </a:p>
          <a:p>
            <a:pPr marL="539496" indent="-457200">
              <a:lnSpc>
                <a:spcPct val="150000"/>
              </a:lnSpc>
              <a:buClr>
                <a:schemeClr val="accent1">
                  <a:lumMod val="75000"/>
                </a:schemeClr>
              </a:buClr>
              <a:buFont typeface="+mj-lt"/>
              <a:buAutoNum type="arabicParenR"/>
            </a:pPr>
            <a:r>
              <a:rPr lang="ar-SA" sz="2600" dirty="0" smtClean="0"/>
              <a:t> تحدد قيمة التغيير= رقم العنصر (في السنة التالية) – رقم نفس العنصر (في سنة الأساس)</a:t>
            </a:r>
          </a:p>
          <a:p>
            <a:pPr marL="539496" indent="-457200">
              <a:lnSpc>
                <a:spcPct val="150000"/>
              </a:lnSpc>
              <a:buClr>
                <a:schemeClr val="accent1">
                  <a:lumMod val="75000"/>
                </a:schemeClr>
              </a:buClr>
              <a:buFont typeface="+mj-lt"/>
              <a:buAutoNum type="arabicParenR"/>
            </a:pPr>
            <a:r>
              <a:rPr lang="ar-SA" sz="2600" dirty="0" smtClean="0"/>
              <a:t> تحدد نسبة التغير = </a:t>
            </a:r>
            <a:r>
              <a:rPr lang="ar-SA" sz="2600" u="sng" dirty="0" smtClean="0"/>
              <a:t>قيمة التغير</a:t>
            </a:r>
            <a:r>
              <a:rPr lang="ar-SA" sz="2600" dirty="0" smtClean="0"/>
              <a:t>    × 100</a:t>
            </a:r>
            <a:endParaRPr lang="en-US" sz="2600" dirty="0" smtClean="0"/>
          </a:p>
          <a:p>
            <a:pPr>
              <a:buNone/>
            </a:pPr>
            <a:r>
              <a:rPr lang="ar-SA" sz="2600" dirty="0" smtClean="0"/>
              <a:t>                               سنة الأساس</a:t>
            </a:r>
          </a:p>
          <a:p>
            <a:pPr>
              <a:buNone/>
            </a:pPr>
            <a:r>
              <a:rPr lang="ar-SA" sz="2900" b="1" dirty="0" smtClean="0">
                <a:solidFill>
                  <a:schemeClr val="accent1">
                    <a:lumMod val="75000"/>
                  </a:schemeClr>
                </a:solidFill>
              </a:rPr>
              <a:t>كم قيمة التغير في إجمالي أصول الشركة؟</a:t>
            </a:r>
            <a:endParaRPr lang="en-US" sz="2900" dirty="0" smtClean="0">
              <a:solidFill>
                <a:schemeClr val="accent1">
                  <a:lumMod val="75000"/>
                </a:schemeClr>
              </a:solidFill>
            </a:endParaRPr>
          </a:p>
          <a:p>
            <a:pPr>
              <a:buNone/>
            </a:pPr>
            <a:r>
              <a:rPr lang="ar-SA" sz="2900" b="1" dirty="0" smtClean="0"/>
              <a:t>الحل: </a:t>
            </a:r>
            <a:endParaRPr lang="en-US" sz="2900" b="1" dirty="0" smtClean="0"/>
          </a:p>
          <a:p>
            <a:pPr>
              <a:buNone/>
            </a:pPr>
            <a:r>
              <a:rPr lang="ar-SA" sz="2900" dirty="0" smtClean="0"/>
              <a:t>2). تحدد قيمة التغيير= </a:t>
            </a:r>
            <a:r>
              <a:rPr lang="ar-SA" sz="2900" b="1" dirty="0" smtClean="0"/>
              <a:t>12,809,000</a:t>
            </a:r>
            <a:r>
              <a:rPr lang="ar-SA" sz="2900" dirty="0" smtClean="0"/>
              <a:t> (في السنة التالية) – </a:t>
            </a:r>
            <a:r>
              <a:rPr lang="ar-SA" sz="2900" b="1" dirty="0" smtClean="0"/>
              <a:t>12,993,000</a:t>
            </a:r>
            <a:r>
              <a:rPr lang="ar-SA" sz="2900" dirty="0" smtClean="0"/>
              <a:t> (في سنة الأساس )</a:t>
            </a:r>
            <a:endParaRPr lang="en-US" sz="2900" dirty="0" smtClean="0"/>
          </a:p>
          <a:p>
            <a:pPr>
              <a:buNone/>
            </a:pPr>
            <a:r>
              <a:rPr lang="ar-SA" sz="2900" dirty="0" smtClean="0"/>
              <a:t>                  = </a:t>
            </a:r>
            <a:r>
              <a:rPr lang="ar-SA" sz="2900" b="1" dirty="0" smtClean="0"/>
              <a:t>(184,000)</a:t>
            </a:r>
            <a:endParaRPr lang="en-US" sz="2900" dirty="0" smtClean="0"/>
          </a:p>
          <a:p>
            <a:pPr>
              <a:buNone/>
            </a:pPr>
            <a:r>
              <a:rPr lang="ar-SA" sz="2900" dirty="0" smtClean="0"/>
              <a:t>3). تحدد نسبة التغير = </a:t>
            </a:r>
            <a:r>
              <a:rPr lang="ar-SA" sz="2900" u="sng" dirty="0" smtClean="0"/>
              <a:t>قيمة التغير</a:t>
            </a:r>
            <a:r>
              <a:rPr lang="ar-SA" sz="2900" dirty="0" smtClean="0"/>
              <a:t>    × 100</a:t>
            </a:r>
            <a:endParaRPr lang="en-US" sz="2900" dirty="0" smtClean="0"/>
          </a:p>
          <a:p>
            <a:pPr>
              <a:buNone/>
            </a:pPr>
            <a:r>
              <a:rPr lang="ar-SA" sz="2900" dirty="0" smtClean="0"/>
              <a:t>                          سنة الأساس</a:t>
            </a:r>
            <a:endParaRPr lang="en-US" sz="2900" dirty="0" smtClean="0"/>
          </a:p>
          <a:p>
            <a:pPr>
              <a:buNone/>
            </a:pPr>
            <a:r>
              <a:rPr lang="ar-SA" sz="2900" dirty="0" smtClean="0"/>
              <a:t>                        =</a:t>
            </a:r>
            <a:r>
              <a:rPr lang="ar-SA" sz="2900" b="1" u="sng" dirty="0" smtClean="0"/>
              <a:t>(184,000</a:t>
            </a:r>
            <a:r>
              <a:rPr lang="ar-SA" sz="2900" b="1" dirty="0" smtClean="0"/>
              <a:t>) × 100    =</a:t>
            </a:r>
            <a:r>
              <a:rPr lang="ar-SA" sz="2900" dirty="0" smtClean="0"/>
              <a:t>(1,4 %)</a:t>
            </a:r>
            <a:endParaRPr lang="en-US" sz="2900" dirty="0" smtClean="0"/>
          </a:p>
          <a:p>
            <a:pPr>
              <a:buNone/>
            </a:pPr>
            <a:r>
              <a:rPr lang="ar-SA" sz="2900" dirty="0" smtClean="0"/>
              <a:t>                         </a:t>
            </a:r>
            <a:r>
              <a:rPr lang="ar-SA" sz="2900" b="1" dirty="0" smtClean="0"/>
              <a:t>12,993,000</a:t>
            </a:r>
            <a:r>
              <a:rPr lang="ar-SA" sz="2900" dirty="0" smtClean="0"/>
              <a:t> </a:t>
            </a:r>
          </a:p>
          <a:p>
            <a:pPr>
              <a:buNone/>
            </a:pPr>
            <a:r>
              <a:rPr lang="ar-SA" b="1" dirty="0" smtClean="0">
                <a:solidFill>
                  <a:schemeClr val="accent1">
                    <a:lumMod val="75000"/>
                  </a:schemeClr>
                </a:solidFill>
              </a:rPr>
              <a:t>كم قيمة التغير في حقوق الملكية ؟</a:t>
            </a:r>
            <a:endParaRPr lang="en-US" dirty="0" smtClean="0">
              <a:solidFill>
                <a:schemeClr val="accent1">
                  <a:lumMod val="75000"/>
                </a:schemeClr>
              </a:solidFill>
            </a:endParaRPr>
          </a:p>
          <a:p>
            <a:pPr>
              <a:buNone/>
            </a:pPr>
            <a:r>
              <a:rPr lang="ar-SA" sz="2900" b="1" dirty="0" smtClean="0"/>
              <a:t>الحل: </a:t>
            </a:r>
          </a:p>
          <a:p>
            <a:pPr>
              <a:buNone/>
            </a:pPr>
            <a:r>
              <a:rPr lang="ar-SA" sz="2900" b="1" dirty="0" smtClean="0"/>
              <a:t>أن حقوق الملكية زيادتها جاءت من الزيادة في الأرباح المبقاة التي زادت بمبلغ 431,000 ريال أي بنسبة 12,5 %</a:t>
            </a:r>
            <a:endParaRPr lang="ar-SA" sz="2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498080" cy="634082"/>
          </a:xfrm>
        </p:spPr>
        <p:txBody>
          <a:bodyPr>
            <a:noAutofit/>
          </a:bodyPr>
          <a:lstStyle/>
          <a:p>
            <a:pPr algn="ctr"/>
            <a:r>
              <a:rPr lang="ar-SA" sz="3200" b="1" dirty="0" smtClean="0">
                <a:solidFill>
                  <a:schemeClr val="tx1"/>
                </a:solidFill>
              </a:rPr>
              <a:t>أولا: مقارنة القوائم المالية</a:t>
            </a:r>
            <a:endParaRPr lang="ar-SA" sz="3200" dirty="0"/>
          </a:p>
        </p:txBody>
      </p:sp>
      <p:sp>
        <p:nvSpPr>
          <p:cNvPr id="3" name="Content Placeholder 2"/>
          <p:cNvSpPr>
            <a:spLocks noGrp="1"/>
          </p:cNvSpPr>
          <p:nvPr>
            <p:ph idx="1"/>
          </p:nvPr>
        </p:nvSpPr>
        <p:spPr>
          <a:xfrm>
            <a:off x="1115616" y="836712"/>
            <a:ext cx="7818072" cy="6021288"/>
          </a:xfrm>
        </p:spPr>
        <p:txBody>
          <a:bodyPr/>
          <a:lstStyle/>
          <a:p>
            <a:pPr>
              <a:buNone/>
            </a:pPr>
            <a:r>
              <a:rPr lang="ar-SA" sz="2400" b="1" dirty="0" smtClean="0">
                <a:solidFill>
                  <a:schemeClr val="accent2">
                    <a:lumMod val="75000"/>
                  </a:schemeClr>
                </a:solidFill>
              </a:rPr>
              <a:t>ب). مقارنة أفقية لقوائم المنشأة مع منشآت أخرى:</a:t>
            </a:r>
            <a:r>
              <a:rPr lang="ar-SA" sz="2400" dirty="0" smtClean="0">
                <a:solidFill>
                  <a:schemeClr val="accent2">
                    <a:lumMod val="75000"/>
                  </a:schemeClr>
                </a:solidFill>
              </a:rPr>
              <a:t> </a:t>
            </a:r>
            <a:endParaRPr lang="en-US" sz="2400" dirty="0" smtClean="0">
              <a:solidFill>
                <a:schemeClr val="accent2">
                  <a:lumMod val="75000"/>
                </a:schemeClr>
              </a:solidFill>
            </a:endParaRPr>
          </a:p>
          <a:p>
            <a:pPr>
              <a:buNone/>
            </a:pPr>
            <a:endParaRPr lang="ar-SA" dirty="0"/>
          </a:p>
        </p:txBody>
      </p:sp>
      <p:sp>
        <p:nvSpPr>
          <p:cNvPr id="4" name="Right Bracket 3"/>
          <p:cNvSpPr/>
          <p:nvPr/>
        </p:nvSpPr>
        <p:spPr>
          <a:xfrm rot="16200000">
            <a:off x="4824028" y="-1719572"/>
            <a:ext cx="288032" cy="6408712"/>
          </a:xfrm>
          <a:prstGeom prst="rightBracket">
            <a:avLst>
              <a:gd name="adj" fmla="val 11001"/>
            </a:avLst>
          </a:prstGeom>
        </p:spPr>
        <p:style>
          <a:lnRef idx="2">
            <a:schemeClr val="accent4"/>
          </a:lnRef>
          <a:fillRef idx="0">
            <a:schemeClr val="accent4"/>
          </a:fillRef>
          <a:effectRef idx="1">
            <a:schemeClr val="accent4"/>
          </a:effectRef>
          <a:fontRef idx="minor">
            <a:schemeClr val="tx1"/>
          </a:fontRef>
        </p:style>
        <p:txBody>
          <a:bodyPr rtlCol="1" anchor="ctr"/>
          <a:lstStyle/>
          <a:p>
            <a:pPr algn="ctr"/>
            <a:endParaRPr lang="ar-SA"/>
          </a:p>
        </p:txBody>
      </p:sp>
      <p:sp>
        <p:nvSpPr>
          <p:cNvPr id="5" name="Rounded Rectangle 4"/>
          <p:cNvSpPr/>
          <p:nvPr/>
        </p:nvSpPr>
        <p:spPr>
          <a:xfrm>
            <a:off x="5255568" y="1700808"/>
            <a:ext cx="3888432" cy="576064"/>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b="1" dirty="0" smtClean="0"/>
              <a:t>مقارنة المنشأة             مع المنشآت أخرى </a:t>
            </a:r>
            <a:endParaRPr lang="ar-SA" b="1" dirty="0"/>
          </a:p>
        </p:txBody>
      </p:sp>
      <p:cxnSp>
        <p:nvCxnSpPr>
          <p:cNvPr id="7" name="Straight Arrow Connector 6"/>
          <p:cNvCxnSpPr/>
          <p:nvPr/>
        </p:nvCxnSpPr>
        <p:spPr>
          <a:xfrm flipH="1">
            <a:off x="6948264" y="2060848"/>
            <a:ext cx="720080"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8" name="Rounded Rectangle 7"/>
          <p:cNvSpPr/>
          <p:nvPr/>
        </p:nvSpPr>
        <p:spPr>
          <a:xfrm>
            <a:off x="755576" y="1700808"/>
            <a:ext cx="4176464" cy="576064"/>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lvl="0"/>
            <a:r>
              <a:rPr lang="ar-SA" b="1" dirty="0" smtClean="0"/>
              <a:t>مقارنة المنشأة          مع متوسط مجموع المنشآت. </a:t>
            </a:r>
            <a:endParaRPr lang="en-US" b="1" dirty="0" smtClean="0"/>
          </a:p>
        </p:txBody>
      </p:sp>
      <p:cxnSp>
        <p:nvCxnSpPr>
          <p:cNvPr id="11" name="Straight Arrow Connector 10"/>
          <p:cNvCxnSpPr/>
          <p:nvPr/>
        </p:nvCxnSpPr>
        <p:spPr>
          <a:xfrm flipH="1">
            <a:off x="3131840" y="1988840"/>
            <a:ext cx="43204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7" name="Rounded Rectangle 16"/>
          <p:cNvSpPr/>
          <p:nvPr/>
        </p:nvSpPr>
        <p:spPr>
          <a:xfrm>
            <a:off x="1115616" y="2420888"/>
            <a:ext cx="7776864" cy="3096344"/>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19461" name="Rectangle 5"/>
          <p:cNvSpPr>
            <a:spLocks noChangeArrowheads="1"/>
          </p:cNvSpPr>
          <p:nvPr/>
        </p:nvSpPr>
        <p:spPr bwMode="auto">
          <a:xfrm>
            <a:off x="971600" y="2348880"/>
            <a:ext cx="7775848"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tab pos="457200" algn="r"/>
                <a:tab pos="2743200" algn="ctr"/>
                <a:tab pos="5486400" algn="r"/>
              </a:tabLst>
            </a:pPr>
            <a:r>
              <a:rPr lang="ar-SA" b="1" dirty="0" smtClean="0">
                <a:solidFill>
                  <a:schemeClr val="dk1"/>
                </a:solidFill>
              </a:rPr>
              <a:t>طريقة المقارنة:</a:t>
            </a:r>
            <a:endParaRPr lang="en-US" b="1" dirty="0" smtClean="0">
              <a:solidFill>
                <a:schemeClr val="dk1"/>
              </a:solidFill>
            </a:endParaRPr>
          </a:p>
          <a:p>
            <a:pPr marL="0" marR="0" lvl="0" indent="0" algn="r" defTabSz="914400" rtl="1" eaLnBrk="0" fontAlgn="base" latinLnBrk="0" hangingPunct="0">
              <a:lnSpc>
                <a:spcPct val="150000"/>
              </a:lnSpc>
              <a:spcBef>
                <a:spcPct val="0"/>
              </a:spcBef>
              <a:spcAft>
                <a:spcPct val="0"/>
              </a:spcAft>
              <a:buClrTx/>
              <a:buSzTx/>
              <a:buFontTx/>
              <a:buNone/>
              <a:tabLst>
                <a:tab pos="457200" algn="r"/>
                <a:tab pos="2743200" algn="ctr"/>
                <a:tab pos="5486400" algn="r"/>
              </a:tabLst>
            </a:pPr>
            <a:r>
              <a:rPr lang="ar-SA" b="1" dirty="0" smtClean="0">
                <a:solidFill>
                  <a:schemeClr val="dk1"/>
                </a:solidFill>
              </a:rPr>
              <a:t>1). إضافة خانة توضع فيها الفرق.</a:t>
            </a:r>
            <a:endParaRPr lang="en-US" b="1" dirty="0" smtClean="0">
              <a:solidFill>
                <a:schemeClr val="dk1"/>
              </a:solidFill>
            </a:endParaRPr>
          </a:p>
          <a:p>
            <a:pPr marL="0" marR="0" lvl="0" indent="0" algn="r" defTabSz="914400" rtl="1" eaLnBrk="0" fontAlgn="base" latinLnBrk="0" hangingPunct="0">
              <a:lnSpc>
                <a:spcPct val="150000"/>
              </a:lnSpc>
              <a:spcBef>
                <a:spcPct val="0"/>
              </a:spcBef>
              <a:spcAft>
                <a:spcPct val="0"/>
              </a:spcAft>
              <a:buClrTx/>
              <a:buSzTx/>
              <a:buFontTx/>
              <a:buNone/>
              <a:tabLst>
                <a:tab pos="457200" algn="r"/>
                <a:tab pos="2743200" algn="ctr"/>
                <a:tab pos="5486400" algn="r"/>
              </a:tabLst>
            </a:pPr>
            <a:r>
              <a:rPr lang="ar-SA" b="1" dirty="0" smtClean="0">
                <a:solidFill>
                  <a:schemeClr val="dk1"/>
                </a:solidFill>
              </a:rPr>
              <a:t>2). إضافة خانة توضع فيها نسبة الفرق.</a:t>
            </a:r>
            <a:endParaRPr lang="en-US" b="1" dirty="0" smtClean="0">
              <a:solidFill>
                <a:schemeClr val="dk1"/>
              </a:solidFill>
            </a:endParaRPr>
          </a:p>
          <a:p>
            <a:pPr marL="0" marR="0" lvl="0" indent="0" algn="r" defTabSz="914400" rtl="1" eaLnBrk="0" fontAlgn="base" latinLnBrk="0" hangingPunct="0">
              <a:lnSpc>
                <a:spcPct val="150000"/>
              </a:lnSpc>
              <a:spcBef>
                <a:spcPct val="0"/>
              </a:spcBef>
              <a:spcAft>
                <a:spcPct val="0"/>
              </a:spcAft>
              <a:buClrTx/>
              <a:buSzTx/>
              <a:buFontTx/>
              <a:buNone/>
              <a:tabLst>
                <a:tab pos="457200" algn="r"/>
                <a:tab pos="2743200" algn="ctr"/>
                <a:tab pos="5486400" algn="r"/>
              </a:tabLst>
            </a:pPr>
            <a:r>
              <a:rPr lang="ar-SA" b="1" dirty="0" smtClean="0">
                <a:solidFill>
                  <a:schemeClr val="dk1"/>
                </a:solidFill>
              </a:rPr>
              <a:t>3). يتم حساب كل من:</a:t>
            </a:r>
            <a:endParaRPr lang="en-US" b="1" dirty="0" smtClean="0">
              <a:solidFill>
                <a:schemeClr val="dk1"/>
              </a:solidFill>
            </a:endParaRPr>
          </a:p>
          <a:p>
            <a:pPr marL="0" marR="0" lvl="0" indent="0" algn="r" defTabSz="914400" rtl="1" eaLnBrk="0" fontAlgn="base" latinLnBrk="0" hangingPunct="0">
              <a:lnSpc>
                <a:spcPct val="150000"/>
              </a:lnSpc>
              <a:spcBef>
                <a:spcPct val="0"/>
              </a:spcBef>
              <a:spcAft>
                <a:spcPct val="0"/>
              </a:spcAft>
              <a:buClrTx/>
              <a:buSzTx/>
              <a:buFont typeface="Wingdings" pitchFamily="2" charset="2"/>
              <a:buChar char="Ø"/>
              <a:tabLst>
                <a:tab pos="457200" algn="r"/>
                <a:tab pos="2743200" algn="ctr"/>
                <a:tab pos="5486400" algn="r"/>
              </a:tabLst>
            </a:pPr>
            <a:r>
              <a:rPr lang="ar-SA" b="1" dirty="0" smtClean="0">
                <a:solidFill>
                  <a:schemeClr val="dk1"/>
                </a:solidFill>
              </a:rPr>
              <a:t>قيمة الفرق = رقم العنصر في( المنشاة محل المقارنة)</a:t>
            </a:r>
            <a:r>
              <a:rPr lang="ar-SA" b="1" dirty="0" smtClean="0">
                <a:solidFill>
                  <a:schemeClr val="accent3"/>
                </a:solidFill>
              </a:rPr>
              <a:t> -</a:t>
            </a:r>
            <a:r>
              <a:rPr lang="ar-SA" b="1" dirty="0" smtClean="0">
                <a:solidFill>
                  <a:schemeClr val="dk1"/>
                </a:solidFill>
              </a:rPr>
              <a:t> رقم العنصر في( المتوسط أو شركة أخرى)</a:t>
            </a:r>
            <a:endParaRPr lang="en-US" b="1" dirty="0" smtClean="0">
              <a:solidFill>
                <a:schemeClr val="dk1"/>
              </a:solidFill>
            </a:endParaRPr>
          </a:p>
          <a:p>
            <a:pPr marL="0" marR="0" lvl="0" indent="0" algn="r" defTabSz="914400" rtl="1" eaLnBrk="0" fontAlgn="base" latinLnBrk="0" hangingPunct="0">
              <a:lnSpc>
                <a:spcPct val="150000"/>
              </a:lnSpc>
              <a:spcBef>
                <a:spcPct val="0"/>
              </a:spcBef>
              <a:spcAft>
                <a:spcPct val="0"/>
              </a:spcAft>
              <a:buClrTx/>
              <a:buSzTx/>
              <a:buFont typeface="Wingdings" pitchFamily="2" charset="2"/>
              <a:buChar char="Ø"/>
              <a:tabLst>
                <a:tab pos="457200" algn="r"/>
                <a:tab pos="2743200" algn="ctr"/>
                <a:tab pos="5486400" algn="r"/>
              </a:tabLst>
            </a:pPr>
            <a:r>
              <a:rPr lang="ar-SA" b="1" dirty="0" smtClean="0">
                <a:solidFill>
                  <a:schemeClr val="dk1"/>
                </a:solidFill>
              </a:rPr>
              <a:t>نسبة الفرق =  </a:t>
            </a:r>
            <a:r>
              <a:rPr lang="ar-SA" b="1" u="sng" dirty="0" smtClean="0">
                <a:solidFill>
                  <a:schemeClr val="dk1"/>
                </a:solidFill>
              </a:rPr>
              <a:t>قيمة الفرق   </a:t>
            </a:r>
            <a:r>
              <a:rPr lang="ar-SA" b="1" dirty="0" smtClean="0">
                <a:solidFill>
                  <a:schemeClr val="dk1"/>
                </a:solidFill>
              </a:rPr>
              <a:t>× 100</a:t>
            </a:r>
            <a:endParaRPr lang="en-US" b="1" dirty="0" smtClean="0">
              <a:solidFill>
                <a:schemeClr val="dk1"/>
              </a:solidFill>
            </a:endParaRPr>
          </a:p>
          <a:p>
            <a:pPr marL="0" marR="0" lvl="0" indent="0" algn="r" defTabSz="914400" rtl="1" eaLnBrk="0" fontAlgn="base" latinLnBrk="0" hangingPunct="0">
              <a:lnSpc>
                <a:spcPct val="150000"/>
              </a:lnSpc>
              <a:spcBef>
                <a:spcPct val="0"/>
              </a:spcBef>
              <a:spcAft>
                <a:spcPct val="0"/>
              </a:spcAft>
              <a:buClrTx/>
              <a:buSzTx/>
              <a:tabLst>
                <a:tab pos="457200" algn="r"/>
                <a:tab pos="2743200" algn="ctr"/>
                <a:tab pos="5486400" algn="r"/>
              </a:tabLst>
            </a:pPr>
            <a:r>
              <a:rPr lang="ar-SA" b="1" dirty="0" smtClean="0">
                <a:solidFill>
                  <a:schemeClr val="dk1"/>
                </a:solidFill>
              </a:rPr>
              <a:t>               رقم العنصر في( المتوسط أو شركة أخرى)</a:t>
            </a:r>
          </a:p>
        </p:txBody>
      </p:sp>
      <p:sp>
        <p:nvSpPr>
          <p:cNvPr id="21" name="Rounded Rectangle 20"/>
          <p:cNvSpPr/>
          <p:nvPr/>
        </p:nvSpPr>
        <p:spPr>
          <a:xfrm>
            <a:off x="971600" y="5661248"/>
            <a:ext cx="8028384" cy="1008112"/>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r>
              <a:rPr lang="ar-SA" b="1" dirty="0" smtClean="0">
                <a:solidFill>
                  <a:schemeClr val="accent1">
                    <a:lumMod val="75000"/>
                  </a:schemeClr>
                </a:solidFill>
              </a:rPr>
              <a:t>مثـــال2 </a:t>
            </a:r>
            <a:r>
              <a:rPr lang="ar-SA" b="1" dirty="0" smtClean="0"/>
              <a:t>: فيما يلي  قائمة المركز المالي لمنشأة الوطن تعمل في تجارة الأثاث و المفروشات و أن متوسط مفردات القوائم المالية في التجارة تظهر كما يلي</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88640"/>
            <a:ext cx="7128792" cy="369332"/>
          </a:xfrm>
          <a:prstGeom prst="rect">
            <a:avLst/>
          </a:prstGeom>
        </p:spPr>
        <p:txBody>
          <a:bodyPr wrap="square">
            <a:spAutoFit/>
          </a:bodyPr>
          <a:lstStyle/>
          <a:p>
            <a:pPr algn="ctr"/>
            <a:r>
              <a:rPr lang="ar-SA" b="1" dirty="0" smtClean="0"/>
              <a:t>قائمة المركز المالي لمنشأة الوطن في 30 / 12 / 1427 هـ , 30 / 12 / 1428 هـ</a:t>
            </a:r>
            <a:endParaRPr lang="ar-SA" dirty="0"/>
          </a:p>
        </p:txBody>
      </p:sp>
      <p:graphicFrame>
        <p:nvGraphicFramePr>
          <p:cNvPr id="3" name="Table 2"/>
          <p:cNvGraphicFramePr>
            <a:graphicFrameLocks noGrp="1"/>
          </p:cNvGraphicFramePr>
          <p:nvPr/>
        </p:nvGraphicFramePr>
        <p:xfrm>
          <a:off x="1115615" y="692697"/>
          <a:ext cx="7848873" cy="5761066"/>
        </p:xfrm>
        <a:graphic>
          <a:graphicData uri="http://schemas.openxmlformats.org/drawingml/2006/table">
            <a:tbl>
              <a:tblPr rtl="1" firstRow="1" bandRow="1">
                <a:tableStyleId>{ED083AE6-46FA-4A59-8FB0-9F97EB10719F}</a:tableStyleId>
              </a:tblPr>
              <a:tblGrid>
                <a:gridCol w="1696180"/>
                <a:gridCol w="1453232"/>
                <a:gridCol w="1566487"/>
                <a:gridCol w="1426413"/>
                <a:gridCol w="1706561"/>
              </a:tblGrid>
              <a:tr h="541381">
                <a:tc>
                  <a:txBody>
                    <a:bodyPr/>
                    <a:lstStyle/>
                    <a:p>
                      <a:pPr algn="ctr" rtl="1"/>
                      <a:r>
                        <a:rPr lang="ar-SA" sz="1800" b="1" dirty="0">
                          <a:solidFill>
                            <a:srgbClr val="000000"/>
                          </a:solidFill>
                          <a:latin typeface="Times New Roman"/>
                          <a:cs typeface="Traditional Arabic"/>
                        </a:rPr>
                        <a:t>البيان</a:t>
                      </a:r>
                      <a:endParaRPr lang="en-US" sz="1800" b="1" dirty="0">
                        <a:solidFill>
                          <a:srgbClr val="000000"/>
                        </a:solidFill>
                        <a:latin typeface="Times New Roman"/>
                        <a:cs typeface="Traditional Arabic"/>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1428هـ (منشأة الوطن)</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u="sng" dirty="0">
                          <a:latin typeface="Times New Roman"/>
                          <a:ea typeface="Times New Roman"/>
                          <a:cs typeface="Traditional Arabic"/>
                        </a:rPr>
                        <a:t>متوسط تجارة الأثاث و المفروشات</a:t>
                      </a:r>
                      <a:endParaRPr lang="en-US" sz="1800" dirty="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الفرق</a:t>
                      </a:r>
                      <a:endParaRPr lang="en-US" sz="1800" dirty="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نسبة الفرق</a:t>
                      </a:r>
                      <a:endParaRPr lang="en-US" sz="1800" dirty="0">
                        <a:latin typeface="Times New Roman"/>
                        <a:ea typeface="Times New Roman"/>
                      </a:endParaRPr>
                    </a:p>
                  </a:txBody>
                  <a:tcPr marL="68580" marR="68580" marT="0" marB="0" anchor="ctr"/>
                </a:tc>
              </a:tr>
              <a:tr h="422505">
                <a:tc>
                  <a:txBody>
                    <a:bodyPr/>
                    <a:lstStyle/>
                    <a:p>
                      <a:pPr algn="justLow" rtl="1">
                        <a:spcAft>
                          <a:spcPts val="0"/>
                        </a:spcAft>
                      </a:pPr>
                      <a:r>
                        <a:rPr lang="ar-SA" sz="1600" b="1" dirty="0">
                          <a:solidFill>
                            <a:srgbClr val="000000"/>
                          </a:solidFill>
                          <a:latin typeface="Times New Roman"/>
                          <a:ea typeface="Times New Roman"/>
                          <a:cs typeface="Traditional Arabic"/>
                        </a:rPr>
                        <a:t>الأصول المتداولة(قصيرة الأجل)</a:t>
                      </a:r>
                      <a:endParaRPr lang="en-US" sz="1600" b="1" dirty="0">
                        <a:latin typeface="Times New Roman"/>
                        <a:ea typeface="Times New Roman"/>
                      </a:endParaRPr>
                    </a:p>
                  </a:txBody>
                  <a:tcPr marL="0" marR="0" marT="0" marB="0" anchor="ctr"/>
                </a:tc>
                <a:tc>
                  <a:txBody>
                    <a:bodyPr/>
                    <a:lstStyle/>
                    <a:p>
                      <a:pPr algn="ctr" rtl="0">
                        <a:spcAft>
                          <a:spcPts val="0"/>
                        </a:spcAft>
                      </a:pPr>
                      <a:endParaRPr lang="en-US" sz="1600" b="1">
                        <a:solidFill>
                          <a:srgbClr val="000000"/>
                        </a:solidFill>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 </a:t>
                      </a:r>
                      <a:endParaRPr lang="en-US" sz="1600" b="1">
                        <a:latin typeface="Times New Roman"/>
                        <a:ea typeface="Times New Roman"/>
                      </a:endParaRPr>
                    </a:p>
                  </a:txBody>
                  <a:tcPr marL="68580" marR="68580" marT="0" marB="0" anchor="ctr"/>
                </a:tc>
                <a:tc>
                  <a:txBody>
                    <a:bodyPr/>
                    <a:lstStyle/>
                    <a:p>
                      <a:endParaRPr lang="ar-SA" sz="1400" b="1" dirty="0"/>
                    </a:p>
                  </a:txBody>
                  <a:tcPr marL="68580" marR="68580" marT="0" marB="0" anchor="ctr"/>
                </a:tc>
                <a:tc>
                  <a:txBody>
                    <a:bodyPr/>
                    <a:lstStyle/>
                    <a:p>
                      <a:endParaRPr lang="ar-SA" sz="1400" b="1" dirty="0"/>
                    </a:p>
                  </a:txBody>
                  <a:tcPr marL="68580" marR="68580" marT="0" marB="0" anchor="ctr"/>
                </a:tc>
              </a:tr>
              <a:tr h="363442">
                <a:tc>
                  <a:txBody>
                    <a:bodyPr/>
                    <a:lstStyle/>
                    <a:p>
                      <a:pPr algn="justLow" rtl="1">
                        <a:spcAft>
                          <a:spcPts val="0"/>
                        </a:spcAft>
                      </a:pPr>
                      <a:r>
                        <a:rPr lang="ar-SA" sz="1600" b="1" dirty="0">
                          <a:solidFill>
                            <a:srgbClr val="000000"/>
                          </a:solidFill>
                          <a:latin typeface="Times New Roman"/>
                          <a:ea typeface="Times New Roman"/>
                          <a:cs typeface="Traditional Arabic"/>
                        </a:rPr>
                        <a:t>نقدية بالصندوق و البنك</a:t>
                      </a:r>
                      <a:endParaRPr lang="en-US" sz="1600" b="1" dirty="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1,250,000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1,500,000</a:t>
                      </a:r>
                      <a:endParaRPr lang="en-US" sz="1600" b="1">
                        <a:latin typeface="Times New Roman"/>
                        <a:ea typeface="Times New Roman"/>
                      </a:endParaRPr>
                    </a:p>
                  </a:txBody>
                  <a:tcPr marL="68580" marR="68580" marT="0" marB="0" anchor="ctr"/>
                </a:tc>
                <a:tc>
                  <a:txBody>
                    <a:bodyPr/>
                    <a:lstStyle/>
                    <a:p>
                      <a:endParaRPr lang="ar-SA" dirty="0"/>
                    </a:p>
                  </a:txBody>
                  <a:tcPr marL="68580" marR="68580" marT="0" marB="0"/>
                </a:tc>
                <a:tc>
                  <a:txBody>
                    <a:bodyPr/>
                    <a:lstStyle/>
                    <a:p>
                      <a:endParaRPr lang="ar-SA" dirty="0"/>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أوراق قبض</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950,000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900,000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مدينون</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3,350,000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3,200,000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المخزون السلعي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1,300,000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1,500,000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المصاريف المدفوعة مقدما</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200,000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100,000</a:t>
                      </a:r>
                      <a:endParaRPr lang="en-US" sz="1600" b="1" dirty="0">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مجموع الأصول المتداولة</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7,050,000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7,200,000</a:t>
                      </a:r>
                      <a:endParaRPr lang="en-US" sz="1600" b="1" dirty="0">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u="none" dirty="0">
                          <a:solidFill>
                            <a:srgbClr val="000000"/>
                          </a:solidFill>
                          <a:latin typeface="Times New Roman"/>
                          <a:ea typeface="Times New Roman"/>
                          <a:cs typeface="Traditional Arabic"/>
                        </a:rPr>
                        <a:t>الأصول الثابتة (طويلة الأجل)</a:t>
                      </a:r>
                      <a:endParaRPr lang="en-US" sz="1600" b="1" u="none" dirty="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 </a:t>
                      </a:r>
                      <a:endParaRPr lang="en-US" sz="1600" b="1">
                        <a:latin typeface="Times New Roman"/>
                        <a:ea typeface="Times New Roman"/>
                      </a:endParaRPr>
                    </a:p>
                  </a:txBody>
                  <a:tcPr marL="68580" marR="68580" marT="0" marB="0" anchor="ctr"/>
                </a:tc>
                <a:tc>
                  <a:txBody>
                    <a:bodyPr/>
                    <a:lstStyle/>
                    <a:p>
                      <a:pPr algn="ctr" rtl="0">
                        <a:spcAft>
                          <a:spcPts val="0"/>
                        </a:spcAft>
                      </a:pPr>
                      <a:endParaRPr lang="en-US" sz="1600" b="1" dirty="0">
                        <a:solidFill>
                          <a:srgbClr val="000000"/>
                        </a:solidFill>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سيارات و معدات (صافي)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450,000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550،000</a:t>
                      </a:r>
                      <a:endParaRPr lang="en-US" sz="1600" b="1" dirty="0">
                        <a:latin typeface="Times New Roman"/>
                        <a:ea typeface="Times New Roman"/>
                      </a:endParaRPr>
                    </a:p>
                  </a:txBody>
                  <a:tcPr marL="68580" marR="68580" marT="0" marB="0" anchor="ctr"/>
                </a:tc>
                <a:tc>
                  <a:txBody>
                    <a:bodyPr/>
                    <a:lstStyle/>
                    <a:p>
                      <a:endParaRPr lang="ar-SA" dirty="0"/>
                    </a:p>
                  </a:txBody>
                  <a:tcPr marL="68580" marR="68580" marT="0" marB="0" anchor="ctr"/>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الأثاث و لوازم مكتبية (صافي)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900,000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1,300,000</a:t>
                      </a:r>
                      <a:endParaRPr lang="en-US" sz="1600" b="1">
                        <a:latin typeface="Times New Roman"/>
                        <a:ea typeface="Times New Roman"/>
                      </a:endParaRPr>
                    </a:p>
                  </a:txBody>
                  <a:tcPr marL="68580" marR="68580" marT="0" marB="0" anchor="ctr"/>
                </a:tc>
                <a:tc>
                  <a:txBody>
                    <a:bodyPr/>
                    <a:lstStyle/>
                    <a:p>
                      <a:endParaRPr lang="ar-SA" dirty="0"/>
                    </a:p>
                  </a:txBody>
                  <a:tcPr marL="68580" marR="68580" marT="0" marB="0" anchor="ctr"/>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المباني (صافي)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2,234,000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2000,000</a:t>
                      </a:r>
                      <a:endParaRPr lang="en-US" sz="1600" b="1">
                        <a:latin typeface="Times New Roman"/>
                        <a:ea typeface="Times New Roman"/>
                      </a:endParaRPr>
                    </a:p>
                  </a:txBody>
                  <a:tcPr marL="68580" marR="68580" marT="0" marB="0" anchor="ctr"/>
                </a:tc>
                <a:tc>
                  <a:txBody>
                    <a:bodyPr/>
                    <a:lstStyle/>
                    <a:p>
                      <a:endParaRPr lang="ar-SA" dirty="0"/>
                    </a:p>
                  </a:txBody>
                  <a:tcPr marL="68580" marR="68580" marT="0" marB="0" anchor="ctr"/>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أراضي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2,175,000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2000,000</a:t>
                      </a:r>
                      <a:endParaRPr lang="en-US" sz="1600" b="1" dirty="0">
                        <a:latin typeface="Times New Roman"/>
                        <a:ea typeface="Times New Roman"/>
                      </a:endParaRPr>
                    </a:p>
                  </a:txBody>
                  <a:tcPr marL="68580" marR="68580" marT="0" marB="0" anchor="ctr"/>
                </a:tc>
                <a:tc>
                  <a:txBody>
                    <a:bodyPr/>
                    <a:lstStyle/>
                    <a:p>
                      <a:endParaRPr lang="ar-SA" dirty="0"/>
                    </a:p>
                  </a:txBody>
                  <a:tcPr marL="68580" marR="68580" marT="0" marB="0" anchor="ctr"/>
                </a:tc>
                <a:tc>
                  <a:txBody>
                    <a:bodyPr/>
                    <a:lstStyle/>
                    <a:p>
                      <a:endParaRPr lang="ar-SA"/>
                    </a:p>
                  </a:txBody>
                  <a:tcPr marL="68580" marR="68580" marT="0" marB="0" anchor="ctr"/>
                </a:tc>
              </a:tr>
              <a:tr h="363442">
                <a:tc>
                  <a:txBody>
                    <a:bodyPr/>
                    <a:lstStyle/>
                    <a:p>
                      <a:pPr algn="justLow" rtl="1">
                        <a:spcAft>
                          <a:spcPts val="0"/>
                        </a:spcAft>
                      </a:pPr>
                      <a:r>
                        <a:rPr lang="ar-SA" sz="1600" b="1">
                          <a:solidFill>
                            <a:srgbClr val="000000"/>
                          </a:solidFill>
                          <a:latin typeface="Times New Roman"/>
                          <a:ea typeface="Times New Roman"/>
                          <a:cs typeface="Traditional Arabic"/>
                        </a:rPr>
                        <a:t>إجمالي الأصول الثابتة</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5,759,000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5,850,000</a:t>
                      </a:r>
                      <a:endParaRPr lang="en-US" sz="1600" b="1" dirty="0">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63442">
                <a:tc>
                  <a:txBody>
                    <a:bodyPr/>
                    <a:lstStyle/>
                    <a:p>
                      <a:pPr algn="justLow" rtl="1">
                        <a:spcAft>
                          <a:spcPts val="0"/>
                        </a:spcAft>
                      </a:pPr>
                      <a:r>
                        <a:rPr lang="ar-SA" sz="1600" b="1" dirty="0">
                          <a:solidFill>
                            <a:srgbClr val="000000"/>
                          </a:solidFill>
                          <a:latin typeface="Times New Roman"/>
                          <a:ea typeface="Times New Roman"/>
                          <a:cs typeface="Traditional Arabic"/>
                        </a:rPr>
                        <a:t>إجمالي الأصول</a:t>
                      </a:r>
                      <a:endParaRPr lang="en-US" sz="1600" b="1" dirty="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12,809,000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13.050,000</a:t>
                      </a:r>
                      <a:endParaRPr lang="en-US" sz="1600" b="1" dirty="0">
                        <a:latin typeface="Times New Roman"/>
                        <a:ea typeface="Times New Roman"/>
                      </a:endParaRPr>
                    </a:p>
                  </a:txBody>
                  <a:tcPr marL="68580" marR="68580" marT="0" marB="0" anchor="ctr"/>
                </a:tc>
                <a:tc>
                  <a:txBody>
                    <a:bodyPr/>
                    <a:lstStyle/>
                    <a:p>
                      <a:endParaRPr lang="ar-SA" dirty="0"/>
                    </a:p>
                  </a:txBody>
                  <a:tcPr marL="68580" marR="68580" marT="0" marB="0" anchor="ctr"/>
                </a:tc>
                <a:tc>
                  <a:txBody>
                    <a:bodyPr/>
                    <a:lstStyle/>
                    <a:p>
                      <a:endParaRPr lang="ar-SA"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88640"/>
            <a:ext cx="7128792" cy="369332"/>
          </a:xfrm>
          <a:prstGeom prst="rect">
            <a:avLst/>
          </a:prstGeom>
        </p:spPr>
        <p:txBody>
          <a:bodyPr wrap="square">
            <a:spAutoFit/>
          </a:bodyPr>
          <a:lstStyle/>
          <a:p>
            <a:pPr algn="ctr"/>
            <a:r>
              <a:rPr lang="ar-SA" b="1" dirty="0" smtClean="0"/>
              <a:t>قائمة المركز المالي لمنشأة الوطن في 30 / 12 / 1427 هـ , 30 / 12 / 1428 هـ</a:t>
            </a:r>
            <a:endParaRPr lang="ar-SA" dirty="0"/>
          </a:p>
        </p:txBody>
      </p:sp>
      <p:graphicFrame>
        <p:nvGraphicFramePr>
          <p:cNvPr id="3" name="Table 2"/>
          <p:cNvGraphicFramePr>
            <a:graphicFrameLocks noGrp="1"/>
          </p:cNvGraphicFramePr>
          <p:nvPr/>
        </p:nvGraphicFramePr>
        <p:xfrm>
          <a:off x="1259632" y="692699"/>
          <a:ext cx="7200800" cy="5688630"/>
        </p:xfrm>
        <a:graphic>
          <a:graphicData uri="http://schemas.openxmlformats.org/drawingml/2006/table">
            <a:tbl>
              <a:tblPr rtl="1" firstRow="1" bandRow="1">
                <a:tableStyleId>{ED083AE6-46FA-4A59-8FB0-9F97EB10719F}</a:tableStyleId>
              </a:tblPr>
              <a:tblGrid>
                <a:gridCol w="1531332"/>
                <a:gridCol w="1348988"/>
                <a:gridCol w="1440160"/>
                <a:gridCol w="1440160"/>
                <a:gridCol w="1440160"/>
              </a:tblGrid>
              <a:tr h="516960">
                <a:tc>
                  <a:txBody>
                    <a:bodyPr/>
                    <a:lstStyle/>
                    <a:p>
                      <a:pPr algn="justLow" rtl="1">
                        <a:spcAft>
                          <a:spcPts val="0"/>
                        </a:spcAft>
                      </a:pPr>
                      <a:r>
                        <a:rPr lang="ar-SA" sz="1600" b="1" u="none" dirty="0">
                          <a:solidFill>
                            <a:srgbClr val="000000"/>
                          </a:solidFill>
                          <a:latin typeface="Times New Roman"/>
                          <a:ea typeface="Times New Roman"/>
                          <a:cs typeface="Traditional Arabic"/>
                        </a:rPr>
                        <a:t>الخصوم المتداولة(قصيرة الأجل)</a:t>
                      </a:r>
                      <a:endParaRPr lang="en-US" sz="1600" u="none" dirty="0">
                        <a:latin typeface="Times New Roman"/>
                        <a:ea typeface="Times New Roman"/>
                      </a:endParaRPr>
                    </a:p>
                  </a:txBody>
                  <a:tcPr marL="0" marR="0" marT="0" marB="0" anchor="ctr"/>
                </a:tc>
                <a:tc>
                  <a:txBody>
                    <a:bodyPr/>
                    <a:lstStyle/>
                    <a:p>
                      <a:pPr algn="ctr" rtl="0">
                        <a:spcAft>
                          <a:spcPts val="0"/>
                        </a:spcAft>
                      </a:pPr>
                      <a:endParaRPr lang="en-US" sz="1600" b="1">
                        <a:solidFill>
                          <a:srgbClr val="000000"/>
                        </a:solidFill>
                        <a:latin typeface="Times New Roman"/>
                        <a:ea typeface="Times New Roman"/>
                        <a:cs typeface="Traditional Arabic"/>
                      </a:endParaRPr>
                    </a:p>
                  </a:txBody>
                  <a:tcPr marL="68580" marR="68580" marT="0" marB="0" anchor="ctr"/>
                </a:tc>
                <a:tc>
                  <a:txBody>
                    <a:bodyPr/>
                    <a:lstStyle/>
                    <a:p>
                      <a:pPr algn="ctr" rtl="0">
                        <a:spcAft>
                          <a:spcPts val="0"/>
                        </a:spcAft>
                      </a:pPr>
                      <a:endParaRPr lang="en-US" sz="1600" b="1">
                        <a:solidFill>
                          <a:srgbClr val="000000"/>
                        </a:solidFill>
                        <a:latin typeface="Times New Roman"/>
                        <a:ea typeface="Times New Roman"/>
                        <a:cs typeface="Traditional Arabic"/>
                      </a:endParaRPr>
                    </a:p>
                  </a:txBody>
                  <a:tcPr marL="68580" marR="68580" marT="0" marB="0" anchor="ctr"/>
                </a:tc>
                <a:tc>
                  <a:txBody>
                    <a:bodyPr/>
                    <a:lstStyle/>
                    <a:p>
                      <a:pPr algn="ctr" rtl="1">
                        <a:spcAft>
                          <a:spcPts val="0"/>
                        </a:spcAft>
                      </a:pPr>
                      <a:r>
                        <a:rPr lang="en-US" sz="1600" b="1">
                          <a:solidFill>
                            <a:srgbClr val="000000"/>
                          </a:solidFill>
                          <a:latin typeface="Times New Roman"/>
                          <a:ea typeface="Times New Roman"/>
                          <a:cs typeface="Traditional Arabic"/>
                        </a:rPr>
                        <a:t> </a:t>
                      </a:r>
                      <a:endParaRPr lang="en-US" sz="1600">
                        <a:latin typeface="Times New Roman"/>
                        <a:ea typeface="Times New Roman"/>
                      </a:endParaRPr>
                    </a:p>
                  </a:txBody>
                  <a:tcPr marL="68580" marR="68580" marT="0" marB="0"/>
                </a:tc>
                <a:tc>
                  <a:txBody>
                    <a:bodyPr/>
                    <a:lstStyle/>
                    <a:p>
                      <a:pPr algn="justLow" rtl="0">
                        <a:spcAft>
                          <a:spcPts val="0"/>
                        </a:spcAft>
                      </a:pPr>
                      <a:endParaRPr lang="en-US" sz="1600">
                        <a:solidFill>
                          <a:srgbClr val="000000"/>
                        </a:solidFill>
                        <a:latin typeface="Times New Roman"/>
                        <a:ea typeface="Times New Roman"/>
                        <a:cs typeface="Traditional Arabic"/>
                      </a:endParaRPr>
                    </a:p>
                  </a:txBody>
                  <a:tcPr marL="68580" marR="68580" marT="0" marB="0" anchor="ctr"/>
                </a:tc>
              </a:tr>
              <a:tr h="516960">
                <a:tc>
                  <a:txBody>
                    <a:bodyPr/>
                    <a:lstStyle/>
                    <a:p>
                      <a:pPr algn="justLow" rtl="1">
                        <a:spcAft>
                          <a:spcPts val="0"/>
                        </a:spcAft>
                      </a:pPr>
                      <a:r>
                        <a:rPr lang="ar-SA" sz="1600" dirty="0">
                          <a:solidFill>
                            <a:srgbClr val="000000"/>
                          </a:solidFill>
                          <a:latin typeface="Times New Roman"/>
                          <a:ea typeface="Times New Roman"/>
                          <a:cs typeface="Traditional Arabic"/>
                        </a:rPr>
                        <a:t>أوراق الدفع </a:t>
                      </a:r>
                      <a:endParaRPr lang="en-US" sz="1600" dirty="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350,000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500,000</a:t>
                      </a:r>
                      <a:endParaRPr lang="en-US" sz="1600" b="1">
                        <a:latin typeface="Times New Roman"/>
                        <a:ea typeface="Times New Roman"/>
                      </a:endParaRPr>
                    </a:p>
                  </a:txBody>
                  <a:tcPr marL="68580" marR="68580" marT="0" marB="0" anchor="ctr"/>
                </a:tc>
                <a:tc>
                  <a:txBody>
                    <a:bodyPr/>
                    <a:lstStyle/>
                    <a:p>
                      <a:endParaRPr lang="ar-SA" dirty="0"/>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dirty="0">
                          <a:solidFill>
                            <a:srgbClr val="000000"/>
                          </a:solidFill>
                          <a:latin typeface="Times New Roman"/>
                          <a:ea typeface="Times New Roman"/>
                          <a:cs typeface="Traditional Arabic"/>
                        </a:rPr>
                        <a:t>الدائنين (الموردين)</a:t>
                      </a:r>
                      <a:endParaRPr lang="en-US" sz="1600" dirty="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571,000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400,000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a:solidFill>
                            <a:srgbClr val="000000"/>
                          </a:solidFill>
                          <a:latin typeface="Times New Roman"/>
                          <a:ea typeface="Times New Roman"/>
                          <a:cs typeface="Traditional Arabic"/>
                        </a:rPr>
                        <a:t>أجور مستحقة</a:t>
                      </a:r>
                      <a:endParaRPr lang="en-US" sz="160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30,000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10,000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b="1">
                          <a:solidFill>
                            <a:srgbClr val="000000"/>
                          </a:solidFill>
                          <a:latin typeface="Times New Roman"/>
                          <a:ea typeface="Times New Roman"/>
                          <a:cs typeface="Traditional Arabic"/>
                        </a:rPr>
                        <a:t>إجمالي الخصوم المتداولة</a:t>
                      </a:r>
                      <a:endParaRPr lang="en-US" sz="160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951,000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rPr>
                        <a:t>910,000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9030">
                <a:tc>
                  <a:txBody>
                    <a:bodyPr/>
                    <a:lstStyle/>
                    <a:p>
                      <a:pPr algn="justLow" rtl="1">
                        <a:spcAft>
                          <a:spcPts val="0"/>
                        </a:spcAft>
                      </a:pPr>
                      <a:r>
                        <a:rPr lang="ar-SA" sz="1600" b="1" u="none" dirty="0">
                          <a:solidFill>
                            <a:srgbClr val="000000"/>
                          </a:solidFill>
                          <a:latin typeface="Times New Roman"/>
                          <a:ea typeface="Times New Roman"/>
                          <a:cs typeface="Traditional Arabic"/>
                        </a:rPr>
                        <a:t>الخصوم الثابتة (طويلة الأجل)</a:t>
                      </a:r>
                      <a:endParaRPr lang="en-US" sz="1600" u="none" dirty="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 </a:t>
                      </a:r>
                      <a:endParaRPr lang="en-US" sz="1600" b="1" dirty="0">
                        <a:latin typeface="Times New Roman"/>
                        <a:ea typeface="Times New Roman"/>
                      </a:endParaRPr>
                    </a:p>
                  </a:txBody>
                  <a:tcPr marL="68580" marR="68580" marT="0" marB="0" anchor="ctr"/>
                </a:tc>
                <a:tc>
                  <a:txBody>
                    <a:bodyPr/>
                    <a:lstStyle/>
                    <a:p>
                      <a:pPr algn="ctr" rtl="0">
                        <a:spcAft>
                          <a:spcPts val="0"/>
                        </a:spcAft>
                      </a:pPr>
                      <a:endParaRPr lang="en-US" sz="1600" b="1">
                        <a:solidFill>
                          <a:srgbClr val="000000"/>
                        </a:solidFill>
                        <a:latin typeface="Times New Roman"/>
                        <a:ea typeface="Times New Roman"/>
                      </a:endParaRPr>
                    </a:p>
                  </a:txBody>
                  <a:tcPr marL="68580" marR="68580" marT="0" marB="0" anchor="ctr"/>
                </a:tc>
                <a:tc>
                  <a:txBody>
                    <a:bodyPr/>
                    <a:lstStyle/>
                    <a:p>
                      <a:endParaRPr lang="ar-SA"/>
                    </a:p>
                  </a:txBody>
                  <a:tcPr marL="68580" marR="68580" marT="0" marB="0" anchor="ctr"/>
                </a:tc>
                <a:tc>
                  <a:txBody>
                    <a:bodyPr/>
                    <a:lstStyle/>
                    <a:p>
                      <a:endParaRPr lang="ar-SA"/>
                    </a:p>
                  </a:txBody>
                  <a:tcPr marL="68580" marR="68580" marT="0" marB="0" anchor="ctr"/>
                </a:tc>
              </a:tr>
              <a:tr h="516960">
                <a:tc>
                  <a:txBody>
                    <a:bodyPr/>
                    <a:lstStyle/>
                    <a:p>
                      <a:pPr algn="justLow" rtl="1">
                        <a:spcAft>
                          <a:spcPts val="0"/>
                        </a:spcAft>
                      </a:pPr>
                      <a:r>
                        <a:rPr lang="ar-SA" sz="1600">
                          <a:solidFill>
                            <a:srgbClr val="000000"/>
                          </a:solidFill>
                          <a:latin typeface="Times New Roman"/>
                          <a:ea typeface="Times New Roman"/>
                          <a:cs typeface="Traditional Arabic"/>
                        </a:rPr>
                        <a:t>قرض صندوق التنمية الصناعية</a:t>
                      </a:r>
                      <a:endParaRPr lang="en-US" sz="160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1,350,000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1,200,000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a:solidFill>
                            <a:srgbClr val="000000"/>
                          </a:solidFill>
                          <a:latin typeface="Times New Roman"/>
                          <a:ea typeface="Times New Roman"/>
                          <a:cs typeface="Traditional Arabic"/>
                        </a:rPr>
                        <a:t>قرض صندوق التنمية العقارية</a:t>
                      </a:r>
                      <a:endParaRPr lang="en-US" sz="160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1,232,000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a:solidFill>
                            <a:srgbClr val="000000"/>
                          </a:solidFill>
                          <a:latin typeface="Times New Roman"/>
                          <a:ea typeface="Times New Roman"/>
                          <a:cs typeface="Traditional Arabic"/>
                        </a:rPr>
                        <a:t>1,100,000</a:t>
                      </a:r>
                      <a:endParaRPr lang="en-US" sz="1600" b="1">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a:solidFill>
                            <a:srgbClr val="000000"/>
                          </a:solidFill>
                          <a:latin typeface="Times New Roman"/>
                          <a:ea typeface="Times New Roman"/>
                          <a:cs typeface="Traditional Arabic"/>
                        </a:rPr>
                        <a:t>قرض من بنك تجاري</a:t>
                      </a:r>
                      <a:endParaRPr lang="en-US" sz="160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400,000</a:t>
                      </a:r>
                      <a:endParaRPr lang="en-US" sz="1600" b="1" dirty="0">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500,000</a:t>
                      </a:r>
                      <a:endParaRPr lang="en-US" sz="1600" b="1" dirty="0">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b="1" u="none" dirty="0">
                          <a:solidFill>
                            <a:srgbClr val="000000"/>
                          </a:solidFill>
                          <a:latin typeface="Times New Roman"/>
                          <a:ea typeface="Times New Roman"/>
                          <a:cs typeface="Traditional Arabic"/>
                        </a:rPr>
                        <a:t>إجمالي الخصوم الثابتة</a:t>
                      </a:r>
                      <a:endParaRPr lang="en-US" sz="1600" u="none" dirty="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2,982,000</a:t>
                      </a:r>
                      <a:endParaRPr lang="en-US" sz="1600" b="1">
                        <a:latin typeface="Times New Roman"/>
                        <a:ea typeface="Times New Roman"/>
                      </a:endParaRPr>
                    </a:p>
                  </a:txBody>
                  <a:tcPr marL="68580" marR="6858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2,800,000</a:t>
                      </a:r>
                      <a:endParaRPr lang="en-US" sz="1600" b="1" dirty="0">
                        <a:latin typeface="Times New Roman"/>
                        <a:ea typeface="Times New Roman"/>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516960">
                <a:tc>
                  <a:txBody>
                    <a:bodyPr/>
                    <a:lstStyle/>
                    <a:p>
                      <a:pPr algn="justLow" rtl="1">
                        <a:spcAft>
                          <a:spcPts val="0"/>
                        </a:spcAft>
                      </a:pPr>
                      <a:r>
                        <a:rPr lang="ar-SA" sz="1600" b="1" u="none" dirty="0">
                          <a:solidFill>
                            <a:srgbClr val="000000"/>
                          </a:solidFill>
                          <a:latin typeface="Times New Roman"/>
                          <a:ea typeface="Times New Roman"/>
                          <a:cs typeface="Traditional Arabic"/>
                        </a:rPr>
                        <a:t>إجمالي الخصوم </a:t>
                      </a:r>
                      <a:endParaRPr lang="en-US" sz="1600" u="none" dirty="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3,933,000</a:t>
                      </a:r>
                      <a:endParaRPr lang="en-US" sz="1600" b="1">
                        <a:latin typeface="Times New Roman"/>
                        <a:ea typeface="Times New Roman"/>
                      </a:endParaRPr>
                    </a:p>
                  </a:txBody>
                  <a:tcPr marL="68580" marR="68580" marT="0" marB="0"/>
                </a:tc>
                <a:tc>
                  <a:txBody>
                    <a:bodyPr/>
                    <a:lstStyle/>
                    <a:p>
                      <a:pPr algn="ctr" rtl="1"/>
                      <a:r>
                        <a:rPr lang="ar-SA" sz="1600" b="1" dirty="0">
                          <a:solidFill>
                            <a:srgbClr val="000000"/>
                          </a:solidFill>
                          <a:latin typeface="Times New Roman"/>
                          <a:cs typeface="Traditional Arabic"/>
                        </a:rPr>
                        <a:t>3,710,000</a:t>
                      </a:r>
                      <a:endParaRPr lang="en-US" sz="1600" b="1" dirty="0">
                        <a:solidFill>
                          <a:srgbClr val="000000"/>
                        </a:solidFill>
                        <a:latin typeface="Times New Roman"/>
                        <a:cs typeface="Traditional Arabic"/>
                      </a:endParaRPr>
                    </a:p>
                  </a:txBody>
                  <a:tcPr marL="68580" marR="68580" marT="0" marB="0"/>
                </a:tc>
                <a:tc>
                  <a:txBody>
                    <a:bodyPr/>
                    <a:lstStyle/>
                    <a:p>
                      <a:endParaRPr lang="ar-SA"/>
                    </a:p>
                  </a:txBody>
                  <a:tcPr marL="68580" marR="68580" marT="0" marB="0"/>
                </a:tc>
                <a:tc>
                  <a:txBody>
                    <a:bodyPr/>
                    <a:lstStyle/>
                    <a:p>
                      <a:endParaRPr lang="ar-SA"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260648"/>
            <a:ext cx="7128792" cy="369332"/>
          </a:xfrm>
          <a:prstGeom prst="rect">
            <a:avLst/>
          </a:prstGeom>
        </p:spPr>
        <p:txBody>
          <a:bodyPr wrap="square">
            <a:spAutoFit/>
          </a:bodyPr>
          <a:lstStyle/>
          <a:p>
            <a:pPr algn="ctr"/>
            <a:r>
              <a:rPr lang="ar-SA" b="1" dirty="0" smtClean="0"/>
              <a:t>قائمة المركز المالي لمنشأة الوطن في 30 / 12 / 1427 هـ , 30 / 12 / 1428 هـ</a:t>
            </a:r>
            <a:endParaRPr lang="ar-SA" dirty="0"/>
          </a:p>
        </p:txBody>
      </p:sp>
      <p:graphicFrame>
        <p:nvGraphicFramePr>
          <p:cNvPr id="3" name="Table 2"/>
          <p:cNvGraphicFramePr>
            <a:graphicFrameLocks noGrp="1"/>
          </p:cNvGraphicFramePr>
          <p:nvPr/>
        </p:nvGraphicFramePr>
        <p:xfrm>
          <a:off x="1547664" y="764704"/>
          <a:ext cx="6984775" cy="2160240"/>
        </p:xfrm>
        <a:graphic>
          <a:graphicData uri="http://schemas.openxmlformats.org/drawingml/2006/table">
            <a:tbl>
              <a:tblPr rtl="1" firstRow="1" bandRow="1">
                <a:tableStyleId>{ED083AE6-46FA-4A59-8FB0-9F97EB10719F}</a:tableStyleId>
              </a:tblPr>
              <a:tblGrid>
                <a:gridCol w="1396955"/>
                <a:gridCol w="1396955"/>
                <a:gridCol w="1396955"/>
                <a:gridCol w="1396955"/>
                <a:gridCol w="1396955"/>
              </a:tblGrid>
              <a:tr h="406437">
                <a:tc>
                  <a:txBody>
                    <a:bodyPr/>
                    <a:lstStyle/>
                    <a:p>
                      <a:pPr algn="justLow" rtl="1">
                        <a:spcAft>
                          <a:spcPts val="0"/>
                        </a:spcAft>
                      </a:pPr>
                      <a:r>
                        <a:rPr lang="ar-SA" sz="1600" b="1" dirty="0">
                          <a:solidFill>
                            <a:srgbClr val="000000"/>
                          </a:solidFill>
                          <a:latin typeface="Times New Roman"/>
                          <a:ea typeface="Times New Roman"/>
                          <a:cs typeface="Traditional Arabic"/>
                        </a:rPr>
                        <a:t>حقوق الملاك</a:t>
                      </a:r>
                      <a:endParaRPr lang="en-US" sz="1600" b="1" dirty="0">
                        <a:latin typeface="Times New Roman"/>
                        <a:ea typeface="Times New Roman"/>
                      </a:endParaRPr>
                    </a:p>
                  </a:txBody>
                  <a:tcPr marL="0" marR="0" marT="0" marB="0" anchor="ctr"/>
                </a:tc>
                <a:tc>
                  <a:txBody>
                    <a:bodyPr/>
                    <a:lstStyle/>
                    <a:p>
                      <a:pPr algn="ctr" rtl="1">
                        <a:spcAft>
                          <a:spcPts val="0"/>
                        </a:spcAft>
                      </a:pPr>
                      <a:endParaRPr lang="en-US" sz="1600" b="1">
                        <a:latin typeface="Times New Roman"/>
                        <a:ea typeface="Times New Roman"/>
                      </a:endParaRPr>
                    </a:p>
                  </a:txBody>
                  <a:tcPr marL="68580" marR="68580" marT="0" marB="0"/>
                </a:tc>
                <a:tc>
                  <a:txBody>
                    <a:bodyPr/>
                    <a:lstStyle/>
                    <a:p>
                      <a:pPr algn="ctr" rtl="1">
                        <a:spcAft>
                          <a:spcPts val="0"/>
                        </a:spcAft>
                      </a:pPr>
                      <a:endParaRPr lang="en-US" sz="1600" b="1">
                        <a:latin typeface="Times New Roman"/>
                        <a:ea typeface="Times New Roman"/>
                      </a:endParaRPr>
                    </a:p>
                  </a:txBody>
                  <a:tcPr marL="68580" marR="68580" marT="0" marB="0"/>
                </a:tc>
                <a:tc>
                  <a:txBody>
                    <a:bodyPr/>
                    <a:lstStyle/>
                    <a:p>
                      <a:pPr algn="ctr" rtl="1">
                        <a:spcAft>
                          <a:spcPts val="0"/>
                        </a:spcAft>
                      </a:pPr>
                      <a:endParaRPr lang="en-US" sz="1600">
                        <a:latin typeface="Times New Roman"/>
                        <a:ea typeface="Times New Roman"/>
                      </a:endParaRPr>
                    </a:p>
                  </a:txBody>
                  <a:tcPr marL="68580" marR="68580" marT="0" marB="0" anchor="ctr"/>
                </a:tc>
                <a:tc>
                  <a:txBody>
                    <a:bodyPr/>
                    <a:lstStyle/>
                    <a:p>
                      <a:pPr algn="justLow" rtl="1">
                        <a:spcAft>
                          <a:spcPts val="0"/>
                        </a:spcAft>
                      </a:pPr>
                      <a:endParaRPr lang="en-US" sz="1600">
                        <a:latin typeface="Times New Roman"/>
                        <a:ea typeface="Times New Roman"/>
                      </a:endParaRPr>
                    </a:p>
                  </a:txBody>
                  <a:tcPr marL="68580" marR="68580" marT="0" marB="0" anchor="ctr"/>
                </a:tc>
              </a:tr>
              <a:tr h="406437">
                <a:tc>
                  <a:txBody>
                    <a:bodyPr/>
                    <a:lstStyle/>
                    <a:p>
                      <a:pPr algn="justLow" rtl="1">
                        <a:spcAft>
                          <a:spcPts val="0"/>
                        </a:spcAft>
                      </a:pPr>
                      <a:r>
                        <a:rPr lang="ar-SA" sz="1600" b="1">
                          <a:solidFill>
                            <a:srgbClr val="000000"/>
                          </a:solidFill>
                          <a:latin typeface="Times New Roman"/>
                          <a:ea typeface="Times New Roman"/>
                          <a:cs typeface="Traditional Arabic"/>
                        </a:rPr>
                        <a:t>رأس المال</a:t>
                      </a:r>
                      <a:endParaRPr lang="en-US" sz="1600" b="1">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5,000,000</a:t>
                      </a:r>
                      <a:endParaRPr lang="en-US" sz="1600" b="1" dirty="0">
                        <a:latin typeface="Times New Roman"/>
                        <a:ea typeface="Times New Roman"/>
                      </a:endParaRPr>
                    </a:p>
                  </a:txBody>
                  <a:tcPr marL="68580" marR="68580" marT="0" marB="0"/>
                </a:tc>
                <a:tc>
                  <a:txBody>
                    <a:bodyPr/>
                    <a:lstStyle/>
                    <a:p>
                      <a:pPr algn="ctr" rtl="1">
                        <a:spcAft>
                          <a:spcPts val="0"/>
                        </a:spcAft>
                      </a:pPr>
                      <a:r>
                        <a:rPr lang="ar-SA" sz="1600" b="1">
                          <a:solidFill>
                            <a:srgbClr val="000000"/>
                          </a:solidFill>
                          <a:latin typeface="Times New Roman"/>
                          <a:ea typeface="Times New Roman"/>
                          <a:cs typeface="Traditional Arabic"/>
                        </a:rPr>
                        <a:t>4,840,000</a:t>
                      </a:r>
                      <a:endParaRPr lang="en-US" sz="1600" b="1">
                        <a:latin typeface="Times New Roman"/>
                        <a:ea typeface="Times New Roman"/>
                      </a:endParaRPr>
                    </a:p>
                  </a:txBody>
                  <a:tcPr marL="68580" marR="68580" marT="0" marB="0"/>
                </a:tc>
                <a:tc>
                  <a:txBody>
                    <a:bodyPr/>
                    <a:lstStyle/>
                    <a:p>
                      <a:endParaRPr lang="ar-SA" dirty="0"/>
                    </a:p>
                  </a:txBody>
                  <a:tcPr marL="68580" marR="68580" marT="0" marB="0" anchor="ctr"/>
                </a:tc>
                <a:tc>
                  <a:txBody>
                    <a:bodyPr/>
                    <a:lstStyle/>
                    <a:p>
                      <a:endParaRPr lang="ar-SA"/>
                    </a:p>
                  </a:txBody>
                  <a:tcPr marL="68580" marR="68580" marT="0" marB="0" anchor="ctr"/>
                </a:tc>
              </a:tr>
              <a:tr h="406437">
                <a:tc>
                  <a:txBody>
                    <a:bodyPr/>
                    <a:lstStyle/>
                    <a:p>
                      <a:pPr algn="justLow" rtl="1">
                        <a:spcAft>
                          <a:spcPts val="0"/>
                        </a:spcAft>
                      </a:pPr>
                      <a:r>
                        <a:rPr lang="ar-SA" sz="1600" b="1">
                          <a:solidFill>
                            <a:srgbClr val="000000"/>
                          </a:solidFill>
                          <a:latin typeface="Times New Roman"/>
                          <a:ea typeface="Times New Roman"/>
                          <a:cs typeface="Traditional Arabic"/>
                        </a:rPr>
                        <a:t>أرباح مبقاة</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3,876,000</a:t>
                      </a:r>
                      <a:endParaRPr lang="en-US" sz="1600" b="1">
                        <a:latin typeface="Times New Roman"/>
                        <a:ea typeface="Times New Roman"/>
                      </a:endParaRPr>
                    </a:p>
                  </a:txBody>
                  <a:tcPr marL="68580" marR="68580" marT="0" marB="0"/>
                </a:tc>
                <a:tc>
                  <a:txBody>
                    <a:bodyPr/>
                    <a:lstStyle/>
                    <a:p>
                      <a:pPr algn="ctr" rtl="1">
                        <a:spcAft>
                          <a:spcPts val="0"/>
                        </a:spcAft>
                      </a:pPr>
                      <a:r>
                        <a:rPr lang="ar-SA" sz="1600" b="1">
                          <a:solidFill>
                            <a:srgbClr val="000000"/>
                          </a:solidFill>
                          <a:latin typeface="Times New Roman"/>
                          <a:ea typeface="Times New Roman"/>
                          <a:cs typeface="Traditional Arabic"/>
                        </a:rPr>
                        <a:t>4,500,000</a:t>
                      </a:r>
                      <a:endParaRPr lang="en-US" sz="1600" b="1">
                        <a:latin typeface="Times New Roman"/>
                        <a:ea typeface="Times New Roman"/>
                      </a:endParaRPr>
                    </a:p>
                  </a:txBody>
                  <a:tcPr marL="68580" marR="68580" marT="0" marB="0"/>
                </a:tc>
                <a:tc>
                  <a:txBody>
                    <a:bodyPr/>
                    <a:lstStyle/>
                    <a:p>
                      <a:endParaRPr lang="ar-SA"/>
                    </a:p>
                  </a:txBody>
                  <a:tcPr marL="68580" marR="68580" marT="0" marB="0" anchor="ctr"/>
                </a:tc>
                <a:tc>
                  <a:txBody>
                    <a:bodyPr/>
                    <a:lstStyle/>
                    <a:p>
                      <a:endParaRPr lang="ar-SA"/>
                    </a:p>
                  </a:txBody>
                  <a:tcPr marL="68580" marR="68580" marT="0" marB="0" anchor="ctr"/>
                </a:tc>
              </a:tr>
              <a:tr h="406437">
                <a:tc>
                  <a:txBody>
                    <a:bodyPr/>
                    <a:lstStyle/>
                    <a:p>
                      <a:pPr algn="justLow" rtl="1">
                        <a:spcAft>
                          <a:spcPts val="0"/>
                        </a:spcAft>
                      </a:pPr>
                      <a:r>
                        <a:rPr lang="ar-SA" sz="1600" b="1" dirty="0">
                          <a:solidFill>
                            <a:srgbClr val="000000"/>
                          </a:solidFill>
                          <a:latin typeface="Times New Roman"/>
                          <a:ea typeface="Times New Roman"/>
                          <a:cs typeface="Traditional Arabic"/>
                        </a:rPr>
                        <a:t>إجمالي حقوق الملكية</a:t>
                      </a:r>
                      <a:endParaRPr lang="en-US" sz="1600" b="1" dirty="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8,876,000</a:t>
                      </a:r>
                      <a:endParaRPr lang="en-US" sz="1600" b="1" dirty="0">
                        <a:latin typeface="Times New Roman"/>
                        <a:ea typeface="Times New Roman"/>
                      </a:endParaRPr>
                    </a:p>
                  </a:txBody>
                  <a:tcPr marL="68580" marR="68580" marT="0" marB="0"/>
                </a:tc>
                <a:tc>
                  <a:txBody>
                    <a:bodyPr/>
                    <a:lstStyle/>
                    <a:p>
                      <a:pPr algn="ctr" rtl="1">
                        <a:spcAft>
                          <a:spcPts val="0"/>
                        </a:spcAft>
                      </a:pPr>
                      <a:r>
                        <a:rPr lang="ar-SA" sz="1600" b="1">
                          <a:solidFill>
                            <a:srgbClr val="000000"/>
                          </a:solidFill>
                          <a:latin typeface="Times New Roman"/>
                          <a:ea typeface="Times New Roman"/>
                          <a:cs typeface="Traditional Arabic"/>
                        </a:rPr>
                        <a:t>9,340,000</a:t>
                      </a:r>
                      <a:endParaRPr lang="en-US" sz="1600" b="1">
                        <a:latin typeface="Times New Roman"/>
                        <a:ea typeface="Times New Roman"/>
                      </a:endParaRPr>
                    </a:p>
                  </a:txBody>
                  <a:tcPr marL="68580" marR="68580" marT="0" marB="0"/>
                </a:tc>
                <a:tc>
                  <a:txBody>
                    <a:bodyPr/>
                    <a:lstStyle/>
                    <a:p>
                      <a:endParaRPr lang="ar-SA"/>
                    </a:p>
                  </a:txBody>
                  <a:tcPr marL="68580" marR="68580" marT="0" marB="0" anchor="ctr"/>
                </a:tc>
                <a:tc>
                  <a:txBody>
                    <a:bodyPr/>
                    <a:lstStyle/>
                    <a:p>
                      <a:endParaRPr lang="ar-SA"/>
                    </a:p>
                  </a:txBody>
                  <a:tcPr marL="68580" marR="68580" marT="0" marB="0" anchor="ctr"/>
                </a:tc>
              </a:tr>
              <a:tr h="534492">
                <a:tc>
                  <a:txBody>
                    <a:bodyPr/>
                    <a:lstStyle/>
                    <a:p>
                      <a:pPr algn="justLow" rtl="1">
                        <a:spcAft>
                          <a:spcPts val="0"/>
                        </a:spcAft>
                      </a:pPr>
                      <a:r>
                        <a:rPr lang="ar-SA" sz="1600" b="1">
                          <a:solidFill>
                            <a:srgbClr val="000000"/>
                          </a:solidFill>
                          <a:latin typeface="Times New Roman"/>
                          <a:ea typeface="Times New Roman"/>
                          <a:cs typeface="Traditional Arabic"/>
                        </a:rPr>
                        <a:t>إجمالي الخصوم وحقوق الملكية</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12,809,000</a:t>
                      </a:r>
                      <a:endParaRPr lang="en-US" sz="1600" b="1">
                        <a:latin typeface="Times New Roman"/>
                        <a:ea typeface="Times New Roman"/>
                      </a:endParaRPr>
                    </a:p>
                  </a:txBody>
                  <a:tcPr marL="68580" marR="68580" marT="0" marB="0"/>
                </a:tc>
                <a:tc>
                  <a:txBody>
                    <a:bodyPr/>
                    <a:lstStyle/>
                    <a:p>
                      <a:pPr algn="ctr" rtl="1">
                        <a:spcAft>
                          <a:spcPts val="0"/>
                        </a:spcAft>
                      </a:pPr>
                      <a:r>
                        <a:rPr lang="ar-SA" sz="1600" b="1" dirty="0">
                          <a:solidFill>
                            <a:srgbClr val="000000"/>
                          </a:solidFill>
                          <a:latin typeface="Times New Roman"/>
                          <a:ea typeface="Times New Roman"/>
                          <a:cs typeface="Traditional Arabic"/>
                        </a:rPr>
                        <a:t>13,050,000</a:t>
                      </a:r>
                      <a:endParaRPr lang="en-US" sz="1600" b="1" dirty="0">
                        <a:latin typeface="Times New Roman"/>
                        <a:ea typeface="Times New Roman"/>
                      </a:endParaRPr>
                    </a:p>
                  </a:txBody>
                  <a:tcPr marL="68580" marR="68580" marT="0" marB="0"/>
                </a:tc>
                <a:tc>
                  <a:txBody>
                    <a:bodyPr/>
                    <a:lstStyle/>
                    <a:p>
                      <a:endParaRPr lang="ar-SA"/>
                    </a:p>
                  </a:txBody>
                  <a:tcPr marL="68580" marR="68580" marT="0" marB="0" anchor="ctr"/>
                </a:tc>
                <a:tc>
                  <a:txBody>
                    <a:bodyPr/>
                    <a:lstStyle/>
                    <a:p>
                      <a:endParaRPr lang="ar-SA" dirty="0"/>
                    </a:p>
                  </a:txBody>
                  <a:tcPr marL="68580" marR="68580" marT="0" marB="0" anchor="ctr"/>
                </a:tc>
              </a:tr>
            </a:tbl>
          </a:graphicData>
        </a:graphic>
      </p:graphicFrame>
      <p:sp>
        <p:nvSpPr>
          <p:cNvPr id="4" name="Rounded Rectangle 3"/>
          <p:cNvSpPr/>
          <p:nvPr/>
        </p:nvSpPr>
        <p:spPr>
          <a:xfrm>
            <a:off x="1547664" y="3212976"/>
            <a:ext cx="6984776" cy="1728192"/>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3553" name="Rectangle 1"/>
          <p:cNvSpPr>
            <a:spLocks noChangeArrowheads="1"/>
          </p:cNvSpPr>
          <p:nvPr/>
        </p:nvSpPr>
        <p:spPr bwMode="auto">
          <a:xfrm>
            <a:off x="2339752" y="3356992"/>
            <a:ext cx="597666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tab pos="457200" algn="r"/>
                <a:tab pos="2743200" algn="ctr"/>
                <a:tab pos="5486400" algn="r"/>
              </a:tabLst>
            </a:pPr>
            <a:r>
              <a:rPr lang="ar-SA" sz="2000" b="1" dirty="0" smtClean="0">
                <a:solidFill>
                  <a:schemeClr val="accent1">
                    <a:lumMod val="75000"/>
                  </a:schemeClr>
                </a:solidFill>
                <a:latin typeface="Times New Roman"/>
                <a:ea typeface="Times New Roman"/>
                <a:cs typeface="Traditional Arabic"/>
              </a:rPr>
              <a:t>المطلوب:</a:t>
            </a:r>
            <a:endParaRPr lang="en-US" sz="2000" b="1" dirty="0" smtClean="0">
              <a:solidFill>
                <a:schemeClr val="accent1">
                  <a:lumMod val="75000"/>
                </a:schemeClr>
              </a:solidFill>
              <a:latin typeface="Times New Roman"/>
              <a:ea typeface="Times New Roman"/>
              <a:cs typeface="Traditional Arabic"/>
            </a:endParaRPr>
          </a:p>
          <a:p>
            <a:pPr marL="0" marR="0" lvl="0" indent="0" defTabSz="914400" rtl="1" eaLnBrk="0" fontAlgn="base" latinLnBrk="0" hangingPunct="0">
              <a:lnSpc>
                <a:spcPct val="100000"/>
              </a:lnSpc>
              <a:spcBef>
                <a:spcPct val="0"/>
              </a:spcBef>
              <a:spcAft>
                <a:spcPct val="0"/>
              </a:spcAft>
              <a:buClrTx/>
              <a:buSzTx/>
              <a:tabLst>
                <a:tab pos="457200" algn="r"/>
                <a:tab pos="2743200" algn="ctr"/>
                <a:tab pos="5486400" algn="r"/>
              </a:tabLst>
            </a:pPr>
            <a:r>
              <a:rPr lang="ar-SA" sz="2000" b="1" dirty="0" smtClean="0">
                <a:solidFill>
                  <a:srgbClr val="000000"/>
                </a:solidFill>
                <a:latin typeface="Times New Roman"/>
                <a:ea typeface="Times New Roman"/>
                <a:cs typeface="Traditional Arabic"/>
              </a:rPr>
              <a:t>إكمال الجدول السابق باستخدام التحليل الأفقي؟</a:t>
            </a:r>
            <a:endParaRPr lang="en-US" sz="2000" b="1" dirty="0" smtClean="0">
              <a:solidFill>
                <a:srgbClr val="000000"/>
              </a:solidFill>
              <a:latin typeface="Times New Roman"/>
              <a:ea typeface="Times New Roman"/>
              <a:cs typeface="Traditional Arabic"/>
            </a:endParaRPr>
          </a:p>
          <a:p>
            <a:pPr marL="0" marR="0" lvl="0" indent="0" defTabSz="914400" rtl="1" eaLnBrk="0" fontAlgn="base" latinLnBrk="0" hangingPunct="0">
              <a:lnSpc>
                <a:spcPct val="100000"/>
              </a:lnSpc>
              <a:spcBef>
                <a:spcPct val="0"/>
              </a:spcBef>
              <a:spcAft>
                <a:spcPct val="0"/>
              </a:spcAft>
              <a:buClrTx/>
              <a:buSzTx/>
              <a:tabLst>
                <a:tab pos="457200" algn="r"/>
                <a:tab pos="2743200" algn="ctr"/>
                <a:tab pos="5486400" algn="r"/>
              </a:tabLst>
            </a:pPr>
            <a:r>
              <a:rPr lang="ar-SA" sz="2000" b="1" dirty="0" smtClean="0">
                <a:solidFill>
                  <a:srgbClr val="000000"/>
                </a:solidFill>
                <a:latin typeface="Times New Roman"/>
                <a:ea typeface="Times New Roman"/>
                <a:cs typeface="Traditional Arabic"/>
              </a:rPr>
              <a:t>كم قيمة التغير في إجمالي أصول الشركة مع متوسط تجارة الأثاث؟</a:t>
            </a:r>
          </a:p>
          <a:p>
            <a:pPr marL="0" marR="0" lvl="0" indent="0"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ar-SA" sz="20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كم قيمة التغير في حقوق الملكية للشركة مع متوسط تجارة الأثاث؟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ounded Rectangle 5"/>
          <p:cNvSpPr/>
          <p:nvPr/>
        </p:nvSpPr>
        <p:spPr>
          <a:xfrm>
            <a:off x="1691680" y="5301208"/>
            <a:ext cx="6840760" cy="122413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3554" name="Rectangle 2"/>
          <p:cNvSpPr>
            <a:spLocks noChangeArrowheads="1"/>
          </p:cNvSpPr>
          <p:nvPr/>
        </p:nvSpPr>
        <p:spPr bwMode="auto">
          <a:xfrm>
            <a:off x="1691680" y="5429836"/>
            <a:ext cx="676875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r"/>
                <a:tab pos="2743200" algn="ctr"/>
                <a:tab pos="5486400" algn="r"/>
              </a:tabLst>
            </a:pPr>
            <a:r>
              <a:rPr lang="ar-SA" sz="2000" b="1" dirty="0" smtClean="0">
                <a:solidFill>
                  <a:schemeClr val="accent1">
                    <a:lumMod val="75000"/>
                  </a:schemeClr>
                </a:solidFill>
              </a:rPr>
              <a:t>مـــــثال 3</a:t>
            </a:r>
            <a:endParaRPr lang="ar-SA" sz="2000" b="1" dirty="0" smtClean="0"/>
          </a:p>
          <a:p>
            <a:pPr marL="0" marR="0" lvl="0" indent="0"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lang="ar-SA" b="1" dirty="0" smtClean="0"/>
              <a:t>فيما يلي  قائمة الدخل لمنشأة الوطن تعمل في تجارة الأثاث و المفروشات و أن متوسط مفردات قائمة الدخل في التجارة تظهر كما يلي:</a:t>
            </a:r>
            <a:r>
              <a:rPr lang="en-US" b="1"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75656" y="238091"/>
            <a:ext cx="66247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b="1" dirty="0" smtClean="0"/>
              <a:t>منشأة الوطن العربي التجارية</a:t>
            </a:r>
            <a:endParaRPr lang="en-US" b="1" dirty="0" smtClean="0"/>
          </a:p>
          <a:p>
            <a:pPr marL="0" marR="0" lvl="0" indent="0" algn="ctr" defTabSz="914400" rtl="1" eaLnBrk="0" fontAlgn="base" latinLnBrk="0" hangingPunct="0">
              <a:lnSpc>
                <a:spcPct val="100000"/>
              </a:lnSpc>
              <a:spcBef>
                <a:spcPct val="0"/>
              </a:spcBef>
              <a:spcAft>
                <a:spcPct val="0"/>
              </a:spcAft>
              <a:buClrTx/>
              <a:buSzTx/>
              <a:buFontTx/>
              <a:buNone/>
              <a:tabLst/>
            </a:pPr>
            <a:r>
              <a:rPr lang="ar-SA" b="1" dirty="0" smtClean="0"/>
              <a:t>قائمة الدخل عن السنة المنتهية في 30 / 12 / 14227هـ</a:t>
            </a:r>
          </a:p>
        </p:txBody>
      </p:sp>
      <p:graphicFrame>
        <p:nvGraphicFramePr>
          <p:cNvPr id="4" name="Table 3"/>
          <p:cNvGraphicFramePr>
            <a:graphicFrameLocks noGrp="1"/>
          </p:cNvGraphicFramePr>
          <p:nvPr/>
        </p:nvGraphicFramePr>
        <p:xfrm>
          <a:off x="1115614" y="1052735"/>
          <a:ext cx="7632850" cy="4470654"/>
        </p:xfrm>
        <a:graphic>
          <a:graphicData uri="http://schemas.openxmlformats.org/drawingml/2006/table">
            <a:tbl>
              <a:tblPr rtl="1" firstRow="1" bandRow="1">
                <a:tableStyleId>{ED083AE6-46FA-4A59-8FB0-9F97EB10719F}</a:tableStyleId>
              </a:tblPr>
              <a:tblGrid>
                <a:gridCol w="1526570"/>
                <a:gridCol w="1526570"/>
                <a:gridCol w="1526570"/>
                <a:gridCol w="1526570"/>
                <a:gridCol w="1526570"/>
              </a:tblGrid>
              <a:tr h="722283">
                <a:tc>
                  <a:txBody>
                    <a:bodyPr/>
                    <a:lstStyle/>
                    <a:p>
                      <a:pPr algn="justLow" rtl="1">
                        <a:spcAft>
                          <a:spcPts val="0"/>
                        </a:spcAft>
                      </a:pPr>
                      <a:endParaRPr lang="ar-SA" sz="1600" dirty="0">
                        <a:solidFill>
                          <a:srgbClr val="000000"/>
                        </a:solidFill>
                        <a:latin typeface="Times New Roman"/>
                        <a:ea typeface="Times New Roman"/>
                        <a:cs typeface="Traditional Arabic"/>
                      </a:endParaRPr>
                    </a:p>
                  </a:txBody>
                  <a:tcPr marL="68580" marR="68580" marT="0" marB="0"/>
                </a:tc>
                <a:tc>
                  <a:txBody>
                    <a:bodyPr/>
                    <a:lstStyle/>
                    <a:p>
                      <a:pPr algn="ctr" rtl="1">
                        <a:lnSpc>
                          <a:spcPct val="150000"/>
                        </a:lnSpc>
                        <a:spcAft>
                          <a:spcPts val="0"/>
                        </a:spcAft>
                      </a:pPr>
                      <a:r>
                        <a:rPr lang="ar-SA" sz="1600" b="1" dirty="0">
                          <a:solidFill>
                            <a:srgbClr val="000000"/>
                          </a:solidFill>
                          <a:latin typeface="Times New Roman"/>
                          <a:ea typeface="Times New Roman"/>
                          <a:cs typeface="Traditional Arabic"/>
                        </a:rPr>
                        <a:t>(منشأة الوطن)</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ar-SA" sz="1600" b="1" dirty="0">
                          <a:latin typeface="Times New Roman"/>
                          <a:ea typeface="Times New Roman"/>
                          <a:cs typeface="Traditional Arabic"/>
                        </a:rPr>
                        <a:t>متوسط تجارة الأثاث و المفروشات</a:t>
                      </a:r>
                      <a:endParaRPr lang="en-US" sz="1600" dirty="0">
                        <a:latin typeface="Times New Roman"/>
                        <a:ea typeface="Times New Roman"/>
                      </a:endParaRPr>
                    </a:p>
                  </a:txBody>
                  <a:tcPr marL="68580" marR="68580" marT="0" marB="0"/>
                </a:tc>
                <a:tc>
                  <a:txBody>
                    <a:bodyPr/>
                    <a:lstStyle/>
                    <a:p>
                      <a:pPr algn="ctr" rtl="1">
                        <a:spcAft>
                          <a:spcPts val="0"/>
                        </a:spcAft>
                      </a:pPr>
                      <a:r>
                        <a:rPr kumimoji="0" lang="ar-SA" sz="1600" b="1" kern="1200" dirty="0">
                          <a:solidFill>
                            <a:schemeClr val="tx1"/>
                          </a:solidFill>
                          <a:latin typeface="Times New Roman"/>
                          <a:ea typeface="Times New Roman"/>
                          <a:cs typeface="Traditional Arabic"/>
                        </a:rPr>
                        <a:t>الفرق</a:t>
                      </a:r>
                      <a:endParaRPr kumimoji="0" lang="en-US" sz="1600" b="1" kern="1200" dirty="0">
                        <a:solidFill>
                          <a:schemeClr val="tx1"/>
                        </a:solidFill>
                        <a:latin typeface="Times New Roman"/>
                        <a:ea typeface="Times New Roman"/>
                        <a:cs typeface="Traditional Arabic"/>
                      </a:endParaRPr>
                    </a:p>
                  </a:txBody>
                  <a:tcPr marL="0" marR="0" marT="0" marB="0" anchor="ctr"/>
                </a:tc>
                <a:tc>
                  <a:txBody>
                    <a:bodyPr/>
                    <a:lstStyle/>
                    <a:p>
                      <a:pPr algn="ctr" rtl="1">
                        <a:spcAft>
                          <a:spcPts val="0"/>
                        </a:spcAft>
                      </a:pPr>
                      <a:r>
                        <a:rPr kumimoji="0" lang="ar-SA" sz="1600" b="1" kern="1200" dirty="0">
                          <a:solidFill>
                            <a:schemeClr val="tx1"/>
                          </a:solidFill>
                          <a:latin typeface="Times New Roman"/>
                          <a:ea typeface="Times New Roman"/>
                          <a:cs typeface="Traditional Arabic"/>
                        </a:rPr>
                        <a:t>نسبة الفرق</a:t>
                      </a:r>
                      <a:endParaRPr kumimoji="0" lang="en-US" sz="1600" b="1" kern="1200" dirty="0">
                        <a:solidFill>
                          <a:schemeClr val="tx1"/>
                        </a:solidFill>
                        <a:latin typeface="Times New Roman"/>
                        <a:ea typeface="Times New Roman"/>
                        <a:cs typeface="Traditional Arabic"/>
                      </a:endParaRPr>
                    </a:p>
                  </a:txBody>
                  <a:tcPr marL="0" marR="0" marT="0" marB="0" anchor="ctr"/>
                </a:tc>
              </a:tr>
              <a:tr h="481523">
                <a:tc>
                  <a:txBody>
                    <a:bodyPr/>
                    <a:lstStyle/>
                    <a:p>
                      <a:pPr algn="justLow" rtl="1">
                        <a:spcAft>
                          <a:spcPts val="0"/>
                        </a:spcAft>
                      </a:pPr>
                      <a:r>
                        <a:rPr lang="ar-SA" sz="1600" b="1" dirty="0">
                          <a:solidFill>
                            <a:srgbClr val="000000"/>
                          </a:solidFill>
                          <a:latin typeface="Times New Roman"/>
                          <a:ea typeface="Times New Roman"/>
                          <a:cs typeface="Traditional Arabic"/>
                        </a:rPr>
                        <a:t>مجموع إيرادات المبيعات</a:t>
                      </a:r>
                      <a:endParaRPr lang="en-US" sz="1600" b="1" dirty="0">
                        <a:latin typeface="Times New Roman"/>
                        <a:ea typeface="Times New Roman"/>
                      </a:endParaRPr>
                    </a:p>
                  </a:txBody>
                  <a:tcPr marL="68580" marR="68580" marT="0" marB="0"/>
                </a:tc>
                <a:tc>
                  <a:txBody>
                    <a:bodyPr/>
                    <a:lstStyle/>
                    <a:p>
                      <a:pPr algn="just" rtl="1"/>
                      <a:r>
                        <a:rPr lang="ar-SA" sz="1600" b="1" dirty="0">
                          <a:solidFill>
                            <a:srgbClr val="000000"/>
                          </a:solidFill>
                          <a:latin typeface="Times New Roman"/>
                          <a:ea typeface="Times New Roman"/>
                          <a:cs typeface="Traditional Arabic"/>
                        </a:rPr>
                        <a:t>5,496,000</a:t>
                      </a:r>
                      <a:endParaRPr lang="en-US" sz="1600" b="1" dirty="0">
                        <a:solidFill>
                          <a:srgbClr val="000000"/>
                        </a:solidFill>
                        <a:latin typeface="Times New Roman"/>
                        <a:ea typeface="Times New Roman"/>
                        <a:cs typeface="Traditional Arabic"/>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6,500,000</a:t>
                      </a:r>
                      <a:endParaRPr lang="en-US" sz="1600" b="1">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505303">
                <a:tc>
                  <a:txBody>
                    <a:bodyPr/>
                    <a:lstStyle/>
                    <a:p>
                      <a:pPr algn="justLow" rtl="1">
                        <a:spcAft>
                          <a:spcPts val="0"/>
                        </a:spcAft>
                      </a:pPr>
                      <a:r>
                        <a:rPr lang="ar-SA" sz="1600" b="1">
                          <a:solidFill>
                            <a:srgbClr val="000000"/>
                          </a:solidFill>
                          <a:latin typeface="Times New Roman"/>
                          <a:ea typeface="Times New Roman"/>
                          <a:cs typeface="Traditional Arabic"/>
                        </a:rPr>
                        <a:t>مردودات و مسموحات المبيعات</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 (180,000)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200,000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378978">
                <a:tc>
                  <a:txBody>
                    <a:bodyPr/>
                    <a:lstStyle/>
                    <a:p>
                      <a:pPr algn="justLow" rtl="1">
                        <a:spcAft>
                          <a:spcPts val="0"/>
                        </a:spcAft>
                      </a:pPr>
                      <a:r>
                        <a:rPr lang="ar-SA" sz="1600" b="1">
                          <a:solidFill>
                            <a:srgbClr val="000000"/>
                          </a:solidFill>
                          <a:latin typeface="Times New Roman"/>
                          <a:ea typeface="Times New Roman"/>
                          <a:cs typeface="Traditional Arabic"/>
                        </a:rPr>
                        <a:t>صافي الإيرادات</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5,316,000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6,300,000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481523">
                <a:tc>
                  <a:txBody>
                    <a:bodyPr/>
                    <a:lstStyle/>
                    <a:p>
                      <a:pPr algn="justLow" rtl="1">
                        <a:spcAft>
                          <a:spcPts val="0"/>
                        </a:spcAft>
                      </a:pPr>
                      <a:r>
                        <a:rPr lang="ar-SA" sz="1600" b="1">
                          <a:solidFill>
                            <a:srgbClr val="000000"/>
                          </a:solidFill>
                          <a:latin typeface="Times New Roman"/>
                          <a:ea typeface="Times New Roman"/>
                          <a:cs typeface="Traditional Arabic"/>
                        </a:rPr>
                        <a:t>يطرح :تكلفة المبيعات</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(4,300,000)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4,500,000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378978">
                <a:tc>
                  <a:txBody>
                    <a:bodyPr/>
                    <a:lstStyle/>
                    <a:p>
                      <a:pPr algn="justLow" rtl="1">
                        <a:spcAft>
                          <a:spcPts val="0"/>
                        </a:spcAft>
                      </a:pPr>
                      <a:r>
                        <a:rPr lang="ar-SA" sz="1600" b="1">
                          <a:solidFill>
                            <a:srgbClr val="000000"/>
                          </a:solidFill>
                          <a:latin typeface="Times New Roman"/>
                          <a:ea typeface="Times New Roman"/>
                          <a:cs typeface="Traditional Arabic"/>
                        </a:rPr>
                        <a:t>مجمل الربح</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1,016,000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1,800,000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505303">
                <a:tc>
                  <a:txBody>
                    <a:bodyPr/>
                    <a:lstStyle/>
                    <a:p>
                      <a:pPr algn="justLow" rtl="1">
                        <a:spcAft>
                          <a:spcPts val="0"/>
                        </a:spcAft>
                      </a:pPr>
                      <a:r>
                        <a:rPr lang="ar-SA" sz="1600" b="1">
                          <a:solidFill>
                            <a:srgbClr val="000000"/>
                          </a:solidFill>
                          <a:latin typeface="Times New Roman"/>
                          <a:ea typeface="Times New Roman"/>
                          <a:cs typeface="Traditional Arabic"/>
                        </a:rPr>
                        <a:t>يطرح: المصروفات البيعية</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 (110,000)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150,000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505303">
                <a:tc>
                  <a:txBody>
                    <a:bodyPr/>
                    <a:lstStyle/>
                    <a:p>
                      <a:pPr algn="justLow" rtl="1">
                        <a:spcAft>
                          <a:spcPts val="0"/>
                        </a:spcAft>
                      </a:pPr>
                      <a:r>
                        <a:rPr lang="ar-SA" sz="1600" b="1">
                          <a:solidFill>
                            <a:srgbClr val="000000"/>
                          </a:solidFill>
                          <a:latin typeface="Times New Roman"/>
                          <a:ea typeface="Times New Roman"/>
                          <a:cs typeface="Traditional Arabic"/>
                        </a:rPr>
                        <a:t>المصروفات الإدارية و العامة</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 (175,000)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160,000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a:p>
                  </a:txBody>
                  <a:tcPr/>
                </a:tc>
              </a:tr>
              <a:tr h="505303">
                <a:tc>
                  <a:txBody>
                    <a:bodyPr/>
                    <a:lstStyle/>
                    <a:p>
                      <a:pPr algn="justLow" rtl="1">
                        <a:spcAft>
                          <a:spcPts val="0"/>
                        </a:spcAft>
                      </a:pPr>
                      <a:r>
                        <a:rPr lang="ar-SA" sz="1600" b="1">
                          <a:solidFill>
                            <a:srgbClr val="000000"/>
                          </a:solidFill>
                          <a:latin typeface="Times New Roman"/>
                          <a:ea typeface="Times New Roman"/>
                          <a:cs typeface="Traditional Arabic"/>
                        </a:rPr>
                        <a:t>صافي الربح ( أو صافي الخسارة </a:t>
                      </a:r>
                      <a:endParaRPr lang="en-US" sz="1600" b="1">
                        <a:latin typeface="Times New Roman"/>
                        <a:ea typeface="Times New Roman"/>
                      </a:endParaRPr>
                    </a:p>
                  </a:txBody>
                  <a:tcPr marL="68580" marR="68580" marT="0" marB="0"/>
                </a:tc>
                <a:tc>
                  <a:txBody>
                    <a:bodyPr/>
                    <a:lstStyle/>
                    <a:p>
                      <a:pPr algn="justLow" rtl="1">
                        <a:spcAft>
                          <a:spcPts val="0"/>
                        </a:spcAft>
                      </a:pPr>
                      <a:r>
                        <a:rPr lang="ar-SA" sz="1600" b="1">
                          <a:solidFill>
                            <a:srgbClr val="000000"/>
                          </a:solidFill>
                          <a:latin typeface="Times New Roman"/>
                          <a:ea typeface="Times New Roman"/>
                          <a:cs typeface="Traditional Arabic"/>
                        </a:rPr>
                        <a:t>731,000</a:t>
                      </a:r>
                      <a:endParaRPr lang="en-US" sz="1600" b="1">
                        <a:latin typeface="Times New Roman"/>
                        <a:ea typeface="Times New Roman"/>
                      </a:endParaRPr>
                    </a:p>
                  </a:txBody>
                  <a:tcPr marL="68580" marR="68580" marT="0" marB="0"/>
                </a:tc>
                <a:tc>
                  <a:txBody>
                    <a:bodyPr/>
                    <a:lstStyle/>
                    <a:p>
                      <a:pPr algn="justLow" rtl="1">
                        <a:spcAft>
                          <a:spcPts val="0"/>
                        </a:spcAft>
                      </a:pPr>
                      <a:r>
                        <a:rPr lang="ar-SA" sz="1600" b="1" dirty="0">
                          <a:solidFill>
                            <a:srgbClr val="000000"/>
                          </a:solidFill>
                          <a:latin typeface="Times New Roman"/>
                          <a:ea typeface="Times New Roman"/>
                          <a:cs typeface="Traditional Arabic"/>
                        </a:rPr>
                        <a:t>1,490,000</a:t>
                      </a:r>
                      <a:endParaRPr lang="en-US" sz="1600" b="1" dirty="0">
                        <a:latin typeface="Times New Roman"/>
                        <a:ea typeface="Times New Roman"/>
                      </a:endParaRPr>
                    </a:p>
                  </a:txBody>
                  <a:tcPr marL="68580" marR="68580" marT="0" marB="0"/>
                </a:tc>
                <a:tc>
                  <a:txBody>
                    <a:bodyPr/>
                    <a:lstStyle/>
                    <a:p>
                      <a:pPr rtl="1"/>
                      <a:endParaRPr lang="ar-SA"/>
                    </a:p>
                  </a:txBody>
                  <a:tcPr/>
                </a:tc>
                <a:tc>
                  <a:txBody>
                    <a:bodyPr/>
                    <a:lstStyle/>
                    <a:p>
                      <a:pPr rtl="1"/>
                      <a:endParaRPr lang="ar-SA" dirty="0"/>
                    </a:p>
                  </a:txBody>
                  <a:tcPr/>
                </a:tc>
              </a:tr>
            </a:tbl>
          </a:graphicData>
        </a:graphic>
      </p:graphicFrame>
      <p:sp>
        <p:nvSpPr>
          <p:cNvPr id="5" name="Rounded Rectangle 4"/>
          <p:cNvSpPr/>
          <p:nvPr/>
        </p:nvSpPr>
        <p:spPr>
          <a:xfrm>
            <a:off x="1331640" y="5661248"/>
            <a:ext cx="7344816" cy="1008112"/>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7650" name="Rectangle 2"/>
          <p:cNvSpPr>
            <a:spLocks noChangeArrowheads="1"/>
          </p:cNvSpPr>
          <p:nvPr/>
        </p:nvSpPr>
        <p:spPr bwMode="auto">
          <a:xfrm>
            <a:off x="-540568" y="5666765"/>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ar-SA" sz="2000" b="1" i="0" strike="noStrike" cap="none" normalizeH="0" baseline="0" dirty="0" smtClean="0">
                <a:ln>
                  <a:noFill/>
                </a:ln>
                <a:solidFill>
                  <a:schemeClr val="accent1">
                    <a:lumMod val="75000"/>
                  </a:schemeClr>
                </a:solidFill>
                <a:effectLst/>
                <a:latin typeface="Traditional Arabic" pitchFamily="2" charset="-78"/>
                <a:ea typeface="Times New Roman" pitchFamily="18" charset="0"/>
                <a:cs typeface="Traditional Arabic" pitchFamily="2" charset="-78"/>
              </a:rPr>
              <a:t>المطلوب:</a:t>
            </a:r>
            <a:endParaRPr kumimoji="0" lang="en-US" sz="2000" b="0" i="0"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tab pos="457200" algn="r"/>
                <a:tab pos="2743200" algn="ctr"/>
                <a:tab pos="5486400" algn="r"/>
              </a:tabLst>
            </a:pPr>
            <a:r>
              <a:rPr kumimoji="0" lang="ar-SA" sz="20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إكمال الجدول السابق باستخدام التحليل الأفقي؟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tab pos="457200" algn="r"/>
                <a:tab pos="2743200" algn="ctr"/>
                <a:tab pos="5486400" algn="r"/>
              </a:tabLst>
            </a:pPr>
            <a:r>
              <a:rPr kumimoji="0" lang="ar-SA" sz="20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كم قيمة التغير في إجمالي ايرادات الشركة مع متوسط تجارة الأثاث؟</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498080" cy="634082"/>
          </a:xfrm>
        </p:spPr>
        <p:txBody>
          <a:bodyPr>
            <a:normAutofit/>
          </a:bodyPr>
          <a:lstStyle/>
          <a:p>
            <a:pPr algn="ctr"/>
            <a:r>
              <a:rPr lang="ar-SA" sz="3200" b="1" dirty="0" smtClean="0">
                <a:solidFill>
                  <a:schemeClr val="tx1"/>
                </a:solidFill>
              </a:rPr>
              <a:t>أولا: مقارنة القوائم المالية</a:t>
            </a:r>
            <a:endParaRPr lang="ar-SA" sz="3200" dirty="0"/>
          </a:p>
        </p:txBody>
      </p:sp>
      <p:sp>
        <p:nvSpPr>
          <p:cNvPr id="3" name="Content Placeholder 2"/>
          <p:cNvSpPr>
            <a:spLocks noGrp="1"/>
          </p:cNvSpPr>
          <p:nvPr>
            <p:ph idx="1"/>
          </p:nvPr>
        </p:nvSpPr>
        <p:spPr>
          <a:xfrm>
            <a:off x="1043608" y="836712"/>
            <a:ext cx="7962088" cy="5832648"/>
          </a:xfrm>
          <a:ln>
            <a:solidFill>
              <a:schemeClr val="bg1"/>
            </a:solidFill>
          </a:ln>
        </p:spPr>
        <p:style>
          <a:lnRef idx="2">
            <a:schemeClr val="accent5"/>
          </a:lnRef>
          <a:fillRef idx="1">
            <a:schemeClr val="lt1"/>
          </a:fillRef>
          <a:effectRef idx="0">
            <a:schemeClr val="accent5"/>
          </a:effectRef>
          <a:fontRef idx="minor">
            <a:schemeClr val="dk1"/>
          </a:fontRef>
        </p:style>
        <p:txBody>
          <a:bodyPr>
            <a:normAutofit/>
          </a:bodyPr>
          <a:lstStyle/>
          <a:p>
            <a:pPr>
              <a:buNone/>
            </a:pPr>
            <a:r>
              <a:rPr lang="ar-SA" sz="2400" b="1" dirty="0" smtClean="0">
                <a:solidFill>
                  <a:schemeClr val="accent1">
                    <a:lumMod val="75000"/>
                  </a:schemeClr>
                </a:solidFill>
              </a:rPr>
              <a:t>2- مقارنة رأسية: </a:t>
            </a:r>
          </a:p>
          <a:p>
            <a:pPr>
              <a:lnSpc>
                <a:spcPct val="150000"/>
              </a:lnSpc>
              <a:buNone/>
            </a:pPr>
            <a:r>
              <a:rPr lang="ar-SA" sz="1800" b="1" dirty="0" smtClean="0"/>
              <a:t>تتم بنسبة أرقام مفردات القوائم المالية إلى إحدى هذه المفردات التي يرغب المحلل نسبة الأرقام أو المفردات أخرى إليها أو إلى مجموع المفردات إذا أراد المحلل نسبة الجزء إلى الكل.</a:t>
            </a:r>
          </a:p>
          <a:p>
            <a:endParaRPr lang="en-US" sz="1800" dirty="0" smtClean="0"/>
          </a:p>
          <a:p>
            <a:pPr algn="ctr">
              <a:buNone/>
            </a:pPr>
            <a:endParaRPr lang="ar-SA" sz="1800" b="1" dirty="0" smtClean="0"/>
          </a:p>
          <a:p>
            <a:pPr algn="ctr">
              <a:buNone/>
            </a:pPr>
            <a:endParaRPr lang="ar-SA" sz="1800" b="1" dirty="0" smtClean="0"/>
          </a:p>
          <a:p>
            <a:pPr algn="ctr">
              <a:buNone/>
            </a:pPr>
            <a:endParaRPr lang="ar-SA" sz="1800" b="1" dirty="0" smtClean="0"/>
          </a:p>
          <a:p>
            <a:pPr algn="ctr">
              <a:buNone/>
            </a:pPr>
            <a:endParaRPr lang="ar-SA" sz="1800" b="1" dirty="0" smtClean="0"/>
          </a:p>
          <a:p>
            <a:pPr>
              <a:buNone/>
            </a:pPr>
            <a:endParaRPr lang="ar-SA" sz="2400" dirty="0">
              <a:solidFill>
                <a:schemeClr val="accent1">
                  <a:lumMod val="75000"/>
                </a:schemeClr>
              </a:solidFill>
            </a:endParaRPr>
          </a:p>
        </p:txBody>
      </p:sp>
      <p:sp>
        <p:nvSpPr>
          <p:cNvPr id="4" name="Rounded Rectangle 3"/>
          <p:cNvSpPr/>
          <p:nvPr/>
        </p:nvSpPr>
        <p:spPr>
          <a:xfrm>
            <a:off x="3491880" y="2420888"/>
            <a:ext cx="3384376" cy="50405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buNone/>
            </a:pPr>
            <a:r>
              <a:rPr lang="ar-SA" b="1" dirty="0" smtClean="0"/>
              <a:t>ويتم تقسيمها إلى: </a:t>
            </a:r>
            <a:endParaRPr lang="en-US" b="1" dirty="0" smtClean="0"/>
          </a:p>
        </p:txBody>
      </p:sp>
      <p:sp>
        <p:nvSpPr>
          <p:cNvPr id="5" name="Rounded Rectangle 4"/>
          <p:cNvSpPr/>
          <p:nvPr/>
        </p:nvSpPr>
        <p:spPr>
          <a:xfrm>
            <a:off x="3491880" y="3140968"/>
            <a:ext cx="3384376" cy="432048"/>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buNone/>
            </a:pPr>
            <a:r>
              <a:rPr lang="ar-SA" b="1" dirty="0" smtClean="0"/>
              <a:t>و تتم المقارنة الرأسية لكل من :</a:t>
            </a:r>
            <a:endParaRPr lang="en-US" b="1" dirty="0" smtClean="0"/>
          </a:p>
        </p:txBody>
      </p:sp>
      <p:cxnSp>
        <p:nvCxnSpPr>
          <p:cNvPr id="7" name="Straight Connector 6"/>
          <p:cNvCxnSpPr>
            <a:stCxn id="4" idx="2"/>
            <a:endCxn id="5" idx="0"/>
          </p:cNvCxnSpPr>
          <p:nvPr/>
        </p:nvCxnSpPr>
        <p:spPr>
          <a:xfrm>
            <a:off x="5184068" y="2924944"/>
            <a:ext cx="0" cy="216024"/>
          </a:xfrm>
          <a:prstGeom prst="line">
            <a:avLst/>
          </a:prstGeom>
        </p:spPr>
        <p:style>
          <a:lnRef idx="2">
            <a:schemeClr val="accent4"/>
          </a:lnRef>
          <a:fillRef idx="0">
            <a:schemeClr val="accent4"/>
          </a:fillRef>
          <a:effectRef idx="1">
            <a:schemeClr val="accent4"/>
          </a:effectRef>
          <a:fontRef idx="minor">
            <a:schemeClr val="tx1"/>
          </a:fontRef>
        </p:style>
      </p:cxnSp>
      <p:sp>
        <p:nvSpPr>
          <p:cNvPr id="9" name="Right Brace 8"/>
          <p:cNvSpPr/>
          <p:nvPr/>
        </p:nvSpPr>
        <p:spPr>
          <a:xfrm rot="16200000">
            <a:off x="4824028" y="1088740"/>
            <a:ext cx="792088" cy="5760640"/>
          </a:xfrm>
          <a:prstGeom prst="rightBrace">
            <a:avLst/>
          </a:prstGeom>
        </p:spPr>
        <p:style>
          <a:lnRef idx="2">
            <a:schemeClr val="accent4"/>
          </a:lnRef>
          <a:fillRef idx="0">
            <a:schemeClr val="accent4"/>
          </a:fillRef>
          <a:effectRef idx="1">
            <a:schemeClr val="accent4"/>
          </a:effectRef>
          <a:fontRef idx="minor">
            <a:schemeClr val="tx1"/>
          </a:fontRef>
        </p:style>
        <p:txBody>
          <a:bodyPr rtlCol="1" anchor="ctr"/>
          <a:lstStyle/>
          <a:p>
            <a:pPr algn="ctr"/>
            <a:endParaRPr lang="ar-SA"/>
          </a:p>
        </p:txBody>
      </p:sp>
      <p:sp>
        <p:nvSpPr>
          <p:cNvPr id="10" name="Rounded Rectangle 9"/>
          <p:cNvSpPr/>
          <p:nvPr/>
        </p:nvSpPr>
        <p:spPr>
          <a:xfrm>
            <a:off x="6156176" y="4437112"/>
            <a:ext cx="2448272" cy="50405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lvl="0" algn="ctr" fontAlgn="base">
              <a:spcBef>
                <a:spcPct val="0"/>
              </a:spcBef>
              <a:spcAft>
                <a:spcPct val="0"/>
              </a:spcAft>
            </a:pPr>
            <a:r>
              <a:rPr lang="ar-SA" b="1" dirty="0" smtClean="0">
                <a:solidFill>
                  <a:schemeClr val="tx1"/>
                </a:solidFill>
                <a:latin typeface="Traditional Arabic" pitchFamily="2" charset="-78"/>
                <a:ea typeface="Times New Roman" pitchFamily="18" charset="0"/>
                <a:cs typeface="Traditional Arabic" pitchFamily="2" charset="-78"/>
              </a:rPr>
              <a:t>1- المقارنة لقائمة المركز المالي:</a:t>
            </a:r>
            <a:endParaRPr lang="ar-SA" sz="2400" dirty="0" smtClean="0">
              <a:solidFill>
                <a:schemeClr val="tx1"/>
              </a:solidFill>
              <a:latin typeface="Arial" pitchFamily="34" charset="0"/>
              <a:cs typeface="Arial" pitchFamily="34" charset="0"/>
            </a:endParaRPr>
          </a:p>
        </p:txBody>
      </p:sp>
      <p:sp>
        <p:nvSpPr>
          <p:cNvPr id="12" name="Rounded Rectangle 11"/>
          <p:cNvSpPr/>
          <p:nvPr/>
        </p:nvSpPr>
        <p:spPr>
          <a:xfrm>
            <a:off x="1259632" y="4437112"/>
            <a:ext cx="2520280" cy="50405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b="1" dirty="0" smtClean="0"/>
              <a:t>2- المقارنة لقائمة الدخل :</a:t>
            </a:r>
            <a:endParaRPr lang="ar-SA" dirty="0"/>
          </a:p>
        </p:txBody>
      </p:sp>
      <p:sp>
        <p:nvSpPr>
          <p:cNvPr id="13" name="Rounded Rectangle 12"/>
          <p:cNvSpPr/>
          <p:nvPr/>
        </p:nvSpPr>
        <p:spPr>
          <a:xfrm>
            <a:off x="1115616" y="5085184"/>
            <a:ext cx="3168352" cy="1512168"/>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8675" name="Rectangle 3"/>
          <p:cNvSpPr>
            <a:spLocks noChangeArrowheads="1"/>
          </p:cNvSpPr>
          <p:nvPr/>
        </p:nvSpPr>
        <p:spPr bwMode="auto">
          <a:xfrm>
            <a:off x="1187624" y="5157192"/>
            <a:ext cx="30243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lang="ar-SA" sz="1600" b="1" dirty="0" smtClean="0">
                <a:solidFill>
                  <a:schemeClr val="dk1"/>
                </a:solidFill>
              </a:rPr>
              <a:t>يتم نسبة كل عنصر من عناصر قائمة الدخل إلى صافي المبيعات ( صافي الإيرادات)</a:t>
            </a:r>
            <a:endParaRPr lang="en-US" sz="1600" b="1" dirty="0" smtClean="0">
              <a:solidFill>
                <a:schemeClr val="dk1"/>
              </a:solidFill>
            </a:endParaRPr>
          </a:p>
          <a:p>
            <a:pPr marL="0" marR="0" lvl="0" indent="0" algn="ctr" defTabSz="914400" eaLnBrk="0" fontAlgn="base" latinLnBrk="0" hangingPunct="0">
              <a:lnSpc>
                <a:spcPct val="100000"/>
              </a:lnSpc>
              <a:spcBef>
                <a:spcPct val="0"/>
              </a:spcBef>
              <a:spcAft>
                <a:spcPct val="0"/>
              </a:spcAft>
              <a:buClrTx/>
              <a:buSzTx/>
              <a:buFontTx/>
              <a:buNone/>
              <a:tabLst/>
            </a:pPr>
            <a:r>
              <a:rPr lang="ar-SA" sz="1600" b="1" u="sng" dirty="0" smtClean="0">
                <a:solidFill>
                  <a:schemeClr val="dk1"/>
                </a:solidFill>
              </a:rPr>
              <a:t>رقم عنصر قائمة الدخل </a:t>
            </a:r>
            <a:r>
              <a:rPr lang="ar-SA" sz="1600" b="1" dirty="0" smtClean="0">
                <a:solidFill>
                  <a:schemeClr val="dk1"/>
                </a:solidFill>
              </a:rPr>
              <a:t>× 100</a:t>
            </a:r>
          </a:p>
          <a:p>
            <a:pPr marL="0" marR="0" lvl="0" indent="0" algn="ctr" defTabSz="914400" eaLnBrk="0" fontAlgn="base" latinLnBrk="0" hangingPunct="0">
              <a:lnSpc>
                <a:spcPct val="100000"/>
              </a:lnSpc>
              <a:spcBef>
                <a:spcPct val="0"/>
              </a:spcBef>
              <a:spcAft>
                <a:spcPct val="0"/>
              </a:spcAft>
              <a:buClrTx/>
              <a:buSzTx/>
              <a:buFontTx/>
              <a:buNone/>
              <a:tabLst/>
            </a:pPr>
            <a:r>
              <a:rPr lang="ar-SA" sz="1600" b="1" dirty="0" smtClean="0">
                <a:solidFill>
                  <a:schemeClr val="dk1"/>
                </a:solidFill>
              </a:rPr>
              <a:t>صافي المبيعات</a:t>
            </a:r>
            <a:endParaRPr lang="en-US" sz="1600" b="1" dirty="0" smtClean="0">
              <a:solidFill>
                <a:schemeClr val="dk1"/>
              </a:solidFill>
            </a:endParaRPr>
          </a:p>
        </p:txBody>
      </p:sp>
      <p:sp>
        <p:nvSpPr>
          <p:cNvPr id="16" name="Rounded Rectangle 15"/>
          <p:cNvSpPr/>
          <p:nvPr/>
        </p:nvSpPr>
        <p:spPr>
          <a:xfrm>
            <a:off x="5652120" y="5085184"/>
            <a:ext cx="3240360" cy="1512168"/>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8676" name="Rectangle 4"/>
          <p:cNvSpPr>
            <a:spLocks noChangeArrowheads="1"/>
          </p:cNvSpPr>
          <p:nvPr/>
        </p:nvSpPr>
        <p:spPr bwMode="auto">
          <a:xfrm>
            <a:off x="5652120" y="5085184"/>
            <a:ext cx="31683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ar-SA" sz="1600" b="1" dirty="0" smtClean="0">
                <a:solidFill>
                  <a:schemeClr val="dk1"/>
                </a:solidFill>
              </a:rPr>
              <a:t>تـتـم:</a:t>
            </a:r>
            <a:endParaRPr lang="en-US" sz="1600" b="1" dirty="0" smtClean="0">
              <a:solidFill>
                <a:schemeClr val="dk1"/>
              </a:solidFill>
            </a:endParaRPr>
          </a:p>
          <a:p>
            <a:pPr marL="0" marR="0" lvl="0" indent="0" algn="ctr" defTabSz="914400" eaLnBrk="0" fontAlgn="base" latinLnBrk="0" hangingPunct="0">
              <a:lnSpc>
                <a:spcPct val="100000"/>
              </a:lnSpc>
              <a:spcBef>
                <a:spcPct val="0"/>
              </a:spcBef>
              <a:spcAft>
                <a:spcPct val="0"/>
              </a:spcAft>
              <a:buClrTx/>
              <a:buSzTx/>
              <a:buFontTx/>
              <a:buNone/>
              <a:tabLst/>
            </a:pPr>
            <a:r>
              <a:rPr lang="ar-SA" sz="1600" b="1" dirty="0" smtClean="0">
                <a:solidFill>
                  <a:schemeClr val="dk1"/>
                </a:solidFill>
              </a:rPr>
              <a:t>1). اعتبار مجموع الأصول يمثل 100%.</a:t>
            </a:r>
            <a:endParaRPr lang="en-US" sz="1600" b="1" dirty="0" smtClean="0">
              <a:solidFill>
                <a:schemeClr val="dk1"/>
              </a:solidFill>
            </a:endParaRPr>
          </a:p>
          <a:p>
            <a:pPr marL="0" marR="0" lvl="0" indent="0" algn="ctr" defTabSz="914400" eaLnBrk="0" fontAlgn="base" latinLnBrk="0" hangingPunct="0">
              <a:lnSpc>
                <a:spcPct val="100000"/>
              </a:lnSpc>
              <a:spcBef>
                <a:spcPct val="0"/>
              </a:spcBef>
              <a:spcAft>
                <a:spcPct val="0"/>
              </a:spcAft>
              <a:buClrTx/>
              <a:buSzTx/>
              <a:buFontTx/>
              <a:buNone/>
              <a:tabLst/>
            </a:pPr>
            <a:r>
              <a:rPr lang="ar-SA" sz="1600" b="1" dirty="0" smtClean="0">
                <a:solidFill>
                  <a:schemeClr val="dk1"/>
                </a:solidFill>
              </a:rPr>
              <a:t>2). نسبت كل عنصر من الأصول إلى مجموع الأصول  كما يلي:</a:t>
            </a:r>
            <a:endParaRPr lang="en-US" sz="1600" b="1" dirty="0" smtClean="0">
              <a:solidFill>
                <a:schemeClr val="dk1"/>
              </a:solidFill>
            </a:endParaRPr>
          </a:p>
          <a:p>
            <a:pPr marL="0" marR="0" lvl="0" indent="0" algn="ctr" defTabSz="914400" eaLnBrk="0" fontAlgn="base" latinLnBrk="0" hangingPunct="0">
              <a:lnSpc>
                <a:spcPct val="100000"/>
              </a:lnSpc>
              <a:spcBef>
                <a:spcPct val="0"/>
              </a:spcBef>
              <a:spcAft>
                <a:spcPct val="0"/>
              </a:spcAft>
              <a:buClrTx/>
              <a:buSzTx/>
              <a:buFontTx/>
              <a:buNone/>
              <a:tabLst/>
            </a:pPr>
            <a:r>
              <a:rPr lang="ar-SA" sz="1600" b="1" u="sng" dirty="0" smtClean="0">
                <a:solidFill>
                  <a:schemeClr val="dk1"/>
                </a:solidFill>
              </a:rPr>
              <a:t>الأصل </a:t>
            </a:r>
            <a:r>
              <a:rPr lang="ar-SA" sz="1600" b="1" dirty="0" smtClean="0">
                <a:solidFill>
                  <a:schemeClr val="dk1"/>
                </a:solidFill>
              </a:rPr>
              <a:t>× 100</a:t>
            </a:r>
          </a:p>
          <a:p>
            <a:pPr marL="0" marR="0" lvl="0" indent="0" algn="ctr" defTabSz="914400" eaLnBrk="0" fontAlgn="base" latinLnBrk="0" hangingPunct="0">
              <a:lnSpc>
                <a:spcPct val="100000"/>
              </a:lnSpc>
              <a:spcBef>
                <a:spcPct val="0"/>
              </a:spcBef>
              <a:spcAft>
                <a:spcPct val="0"/>
              </a:spcAft>
              <a:buClrTx/>
              <a:buSzTx/>
              <a:buFontTx/>
              <a:buNone/>
              <a:tabLst/>
            </a:pPr>
            <a:r>
              <a:rPr lang="ar-SA" sz="1600" b="1" dirty="0" smtClean="0">
                <a:solidFill>
                  <a:schemeClr val="dk1"/>
                </a:solidFill>
              </a:rPr>
              <a:t>إجمالي الأصول</a:t>
            </a:r>
            <a:r>
              <a:rPr lang="en-US" sz="1600" b="1" dirty="0" smtClean="0">
                <a:solidFill>
                  <a:schemeClr val="dk1"/>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6372200" y="188640"/>
            <a:ext cx="0" cy="57606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4" name="Rounded Rectangle 3"/>
          <p:cNvSpPr/>
          <p:nvPr/>
        </p:nvSpPr>
        <p:spPr>
          <a:xfrm>
            <a:off x="4283968" y="836712"/>
            <a:ext cx="4176464" cy="1872208"/>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9697" name="Rectangle 1"/>
          <p:cNvSpPr>
            <a:spLocks noChangeArrowheads="1"/>
          </p:cNvSpPr>
          <p:nvPr/>
        </p:nvSpPr>
        <p:spPr bwMode="auto">
          <a:xfrm>
            <a:off x="4427984" y="908720"/>
            <a:ext cx="388843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تـتـم:</a:t>
            </a:r>
          </a:p>
          <a:p>
            <a:pPr marL="0" marR="0" lvl="0" indent="0"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1). اعتبار مجموع الخصوم يمثل 100%.</a:t>
            </a:r>
          </a:p>
          <a:p>
            <a:pPr marL="0" marR="0" lvl="0" indent="0"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2). نسبت كل عنصر من الخصوم إلى مجموع الخصوم  كما يلي:</a:t>
            </a:r>
            <a:endParaRPr lang="en-US" b="1" dirty="0" smtClean="0">
              <a:solidFill>
                <a:schemeClr val="dk1"/>
              </a:solidFill>
            </a:endParaRPr>
          </a:p>
          <a:p>
            <a:pPr marL="0" marR="0" lvl="0" indent="0" algn="ctr" defTabSz="914400" rtl="1" eaLnBrk="0" fontAlgn="base" latinLnBrk="0" hangingPunct="0">
              <a:lnSpc>
                <a:spcPct val="100000"/>
              </a:lnSpc>
              <a:spcBef>
                <a:spcPct val="0"/>
              </a:spcBef>
              <a:spcAft>
                <a:spcPct val="0"/>
              </a:spcAft>
              <a:buClrTx/>
              <a:buSzTx/>
              <a:buFontTx/>
              <a:buNone/>
              <a:tabLst/>
            </a:pPr>
            <a:r>
              <a:rPr lang="ar-SA" b="1" u="sng" dirty="0" smtClean="0">
                <a:solidFill>
                  <a:schemeClr val="dk1"/>
                </a:solidFill>
              </a:rPr>
              <a:t>الخصم</a:t>
            </a:r>
            <a:r>
              <a:rPr lang="ar-SA" b="1" dirty="0" smtClean="0">
                <a:solidFill>
                  <a:schemeClr val="dk1"/>
                </a:solidFill>
              </a:rPr>
              <a:t> × 100</a:t>
            </a:r>
          </a:p>
          <a:p>
            <a:pPr algn="ctr" rtl="0" eaLnBrk="0" fontAlgn="base" hangingPunct="0">
              <a:spcBef>
                <a:spcPct val="0"/>
              </a:spcBef>
              <a:spcAft>
                <a:spcPct val="0"/>
              </a:spcAft>
            </a:pPr>
            <a:r>
              <a:rPr lang="ar-SA" b="1" dirty="0" smtClean="0">
                <a:solidFill>
                  <a:schemeClr val="dk1"/>
                </a:solidFill>
              </a:rPr>
              <a:t>إجمالي الخصوم</a:t>
            </a:r>
            <a:r>
              <a:rPr lang="en-US" b="1" dirty="0" smtClean="0">
                <a:solidFill>
                  <a:schemeClr val="dk1"/>
                </a:solidFill>
              </a:rPr>
              <a:t> </a:t>
            </a:r>
          </a:p>
        </p:txBody>
      </p:sp>
      <p:cxnSp>
        <p:nvCxnSpPr>
          <p:cNvPr id="6" name="Straight Arrow Connector 5"/>
          <p:cNvCxnSpPr/>
          <p:nvPr/>
        </p:nvCxnSpPr>
        <p:spPr>
          <a:xfrm>
            <a:off x="6300192" y="2852936"/>
            <a:ext cx="0" cy="72008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7" name="Rounded Rectangle 6"/>
          <p:cNvSpPr/>
          <p:nvPr/>
        </p:nvSpPr>
        <p:spPr>
          <a:xfrm>
            <a:off x="4211960" y="3645024"/>
            <a:ext cx="4104456" cy="194421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29698" name="Rectangle 2"/>
          <p:cNvSpPr>
            <a:spLocks noChangeArrowheads="1"/>
          </p:cNvSpPr>
          <p:nvPr/>
        </p:nvSpPr>
        <p:spPr bwMode="auto">
          <a:xfrm>
            <a:off x="4283968" y="3640670"/>
            <a:ext cx="392392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تتــم:</a:t>
            </a:r>
          </a:p>
          <a:p>
            <a:pPr marL="0" marR="0" lvl="0" indent="0"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1). اعتبار مجموع حقوق الملكية يمثل 100%.</a:t>
            </a:r>
          </a:p>
          <a:p>
            <a:pPr marL="0" marR="0" lvl="0" indent="0"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2). نسبت كل عنصر من حقوق الملكية إلى مجموع حقوق الملكية  كما يلي:</a:t>
            </a:r>
            <a:endParaRPr lang="en-US" b="1" dirty="0" smtClean="0">
              <a:solidFill>
                <a:schemeClr val="dk1"/>
              </a:solidFill>
            </a:endParaRPr>
          </a:p>
          <a:p>
            <a:pPr marL="0" marR="0" lvl="0" indent="0" algn="ctr" defTabSz="914400" rtl="1" eaLnBrk="0" fontAlgn="base" latinLnBrk="0" hangingPunct="0">
              <a:lnSpc>
                <a:spcPct val="100000"/>
              </a:lnSpc>
              <a:spcBef>
                <a:spcPct val="0"/>
              </a:spcBef>
              <a:spcAft>
                <a:spcPct val="0"/>
              </a:spcAft>
              <a:buClrTx/>
              <a:buSzTx/>
              <a:buFontTx/>
              <a:buNone/>
              <a:tabLst/>
            </a:pPr>
            <a:r>
              <a:rPr lang="ar-SA" b="1" u="sng" dirty="0" smtClean="0">
                <a:solidFill>
                  <a:schemeClr val="dk1"/>
                </a:solidFill>
              </a:rPr>
              <a:t>عنصر حقوق الملكية</a:t>
            </a:r>
            <a:r>
              <a:rPr lang="ar-SA" b="1" dirty="0" smtClean="0">
                <a:solidFill>
                  <a:schemeClr val="dk1"/>
                </a:solidFill>
              </a:rPr>
              <a:t> × 100</a:t>
            </a:r>
          </a:p>
          <a:p>
            <a:pPr marL="0" marR="0" lvl="0" indent="0" algn="ctr" defTabSz="914400" rtl="1" eaLnBrk="0" fontAlgn="base" latinLnBrk="0" hangingPunct="0">
              <a:lnSpc>
                <a:spcPct val="100000"/>
              </a:lnSpc>
              <a:spcBef>
                <a:spcPct val="0"/>
              </a:spcBef>
              <a:spcAft>
                <a:spcPct val="0"/>
              </a:spcAft>
              <a:buClrTx/>
              <a:buSzTx/>
              <a:buFontTx/>
              <a:buNone/>
              <a:tabLst/>
            </a:pPr>
            <a:r>
              <a:rPr lang="ar-SA" b="1" dirty="0" smtClean="0">
                <a:solidFill>
                  <a:schemeClr val="dk1"/>
                </a:solidFill>
              </a:rPr>
              <a:t>إجمالي حقوق الملكية</a:t>
            </a:r>
            <a:r>
              <a:rPr lang="en-US" b="1" dirty="0" smtClean="0">
                <a:solidFill>
                  <a:schemeClr val="dk1"/>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7714104" cy="576064"/>
          </a:xfrm>
        </p:spPr>
        <p:txBody>
          <a:bodyPr>
            <a:noAutofit/>
          </a:bodyPr>
          <a:lstStyle/>
          <a:p>
            <a:pPr algn="ctr"/>
            <a:r>
              <a:rPr lang="ar-SA" sz="3600" b="1" dirty="0" smtClean="0">
                <a:solidFill>
                  <a:schemeClr val="tx1"/>
                </a:solidFill>
              </a:rPr>
              <a:t>أولا: مقارنة القوائم المالية</a:t>
            </a:r>
            <a:endParaRPr lang="ar-SA" sz="3600" dirty="0"/>
          </a:p>
        </p:txBody>
      </p:sp>
      <p:sp>
        <p:nvSpPr>
          <p:cNvPr id="3" name="Content Placeholder 2"/>
          <p:cNvSpPr>
            <a:spLocks noGrp="1"/>
          </p:cNvSpPr>
          <p:nvPr>
            <p:ph idx="1"/>
          </p:nvPr>
        </p:nvSpPr>
        <p:spPr>
          <a:xfrm>
            <a:off x="1115616" y="1196752"/>
            <a:ext cx="7848872" cy="4347864"/>
          </a:xfrm>
        </p:spPr>
        <p:txBody>
          <a:bodyPr>
            <a:normAutofit/>
          </a:bodyPr>
          <a:lstStyle/>
          <a:p>
            <a:pPr>
              <a:buNone/>
            </a:pPr>
            <a:r>
              <a:rPr lang="ar-SA" sz="2400" b="1" dirty="0" smtClean="0">
                <a:solidFill>
                  <a:schemeClr val="accent1">
                    <a:lumMod val="75000"/>
                  </a:schemeClr>
                </a:solidFill>
              </a:rPr>
              <a:t>مــثال 1 : </a:t>
            </a:r>
          </a:p>
          <a:p>
            <a:pPr>
              <a:lnSpc>
                <a:spcPct val="150000"/>
              </a:lnSpc>
              <a:buNone/>
            </a:pPr>
            <a:r>
              <a:rPr lang="ar-SA" sz="2000" b="1" dirty="0" smtClean="0"/>
              <a:t>فيما يلي  قائمة المركز المالي لمنشأة الوطن تعمل في تجارة الأثاث والمفروشات و أن متوسط مفردات القوائم المالية في التجارة تظهر كما يلي : </a:t>
            </a:r>
          </a:p>
          <a:p>
            <a:pPr algn="ctr">
              <a:buNone/>
            </a:pPr>
            <a:endParaRPr lang="ar-SA" sz="1800" b="1" dirty="0" smtClean="0"/>
          </a:p>
          <a:p>
            <a:pPr algn="ctr">
              <a:buNone/>
            </a:pPr>
            <a:r>
              <a:rPr lang="ar-SA" sz="1800" b="1" dirty="0" smtClean="0"/>
              <a:t>قائمة المركز المالي لمنشأة الوطن في 30 / 12 /1427 هـ , 30 / 12 / 1428 هـ</a:t>
            </a:r>
            <a:endParaRPr lang="ar-SA" sz="1800" dirty="0"/>
          </a:p>
        </p:txBody>
      </p:sp>
      <p:pic>
        <p:nvPicPr>
          <p:cNvPr id="4" name="Picture 3" descr="Financial-Analysis2.jpg"/>
          <p:cNvPicPr>
            <a:picLocks noChangeAspect="1"/>
          </p:cNvPicPr>
          <p:nvPr/>
        </p:nvPicPr>
        <p:blipFill>
          <a:blip r:embed="rId2" cstate="print"/>
          <a:stretch>
            <a:fillRect/>
          </a:stretch>
        </p:blipFill>
        <p:spPr>
          <a:xfrm>
            <a:off x="1259632" y="4797152"/>
            <a:ext cx="2537412" cy="1834744"/>
          </a:xfrm>
          <a:prstGeom prst="rect">
            <a:avLst/>
          </a:prstGeom>
          <a:ln>
            <a:noFill/>
          </a:ln>
          <a:effectLst>
            <a:softEdge rad="112500"/>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59633" y="260654"/>
          <a:ext cx="7272807" cy="6282675"/>
        </p:xfrm>
        <a:graphic>
          <a:graphicData uri="http://schemas.openxmlformats.org/drawingml/2006/table">
            <a:tbl>
              <a:tblPr rtl="1" firstRow="1" bandRow="1">
                <a:tableStyleId>{ED083AE6-46FA-4A59-8FB0-9F97EB10719F}</a:tableStyleId>
              </a:tblPr>
              <a:tblGrid>
                <a:gridCol w="2424269"/>
                <a:gridCol w="2424269"/>
                <a:gridCol w="2424269"/>
              </a:tblGrid>
              <a:tr h="418845">
                <a:tc>
                  <a:txBody>
                    <a:bodyPr/>
                    <a:lstStyle/>
                    <a:p>
                      <a:pPr algn="ctr" rtl="1"/>
                      <a:r>
                        <a:rPr lang="ar-SA" sz="1600" b="1" dirty="0">
                          <a:solidFill>
                            <a:srgbClr val="000000"/>
                          </a:solidFill>
                          <a:latin typeface="Times New Roman"/>
                          <a:cs typeface="Traditional Arabic"/>
                        </a:rPr>
                        <a:t>البيان</a:t>
                      </a:r>
                      <a:endParaRPr lang="en-US" sz="1600" b="1" dirty="0">
                        <a:solidFill>
                          <a:srgbClr val="000000"/>
                        </a:solidFill>
                        <a:latin typeface="Times New Roman"/>
                        <a:cs typeface="Traditional Arabic"/>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1428هـ (المبالغ ريالا)</a:t>
                      </a:r>
                      <a:endParaRPr lang="en-US" sz="1600" b="1" dirty="0">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الأصول المتداولة(قصيرة الأجل)</a:t>
                      </a:r>
                      <a:endParaRPr lang="en-US" sz="1600" b="1">
                        <a:latin typeface="Times New Roman"/>
                        <a:ea typeface="Times New Roman"/>
                      </a:endParaRPr>
                    </a:p>
                  </a:txBody>
                  <a:tcPr marL="0" marR="0" marT="0" marB="0" anchor="ctr"/>
                </a:tc>
                <a:tc>
                  <a:txBody>
                    <a:bodyPr/>
                    <a:lstStyle/>
                    <a:p>
                      <a:pPr algn="ctr" rtl="0">
                        <a:spcAft>
                          <a:spcPts val="0"/>
                        </a:spcAft>
                      </a:pPr>
                      <a:endParaRPr lang="en-US" sz="1600" b="1" dirty="0">
                        <a:solidFill>
                          <a:srgbClr val="000000"/>
                        </a:solidFill>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نقدية بالصندوق و البنك</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1,250,000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أوراق قبض</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950,000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مدينون</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3,350,000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المخزون السلعي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1,300,000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المصاريف المدفوعة مقدما</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200,000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مجموع الأصول المتداولة</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7,050,000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u="sng">
                          <a:solidFill>
                            <a:srgbClr val="000000"/>
                          </a:solidFill>
                          <a:latin typeface="Times New Roman"/>
                          <a:ea typeface="Times New Roman"/>
                          <a:cs typeface="Traditional Arabic"/>
                        </a:rPr>
                        <a:t>الأصول الثابتة (طويلة الأجل)</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 </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سيارات و معدات (صافي)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450,000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الأثاث و لوازم مكتبية (صافي)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900,000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المباني (صافي)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2,234,000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أراضي</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2,175,000</a:t>
                      </a:r>
                      <a:endParaRPr lang="en-US" sz="1600" b="1">
                        <a:latin typeface="Times New Roman"/>
                        <a:ea typeface="Times New Roman"/>
                      </a:endParaRPr>
                    </a:p>
                  </a:txBody>
                  <a:tcPr marL="68580" marR="68580" marT="0" marB="0" anchor="ctr"/>
                </a:tc>
                <a:tc>
                  <a:txBody>
                    <a:bodyPr/>
                    <a:lstStyle/>
                    <a:p>
                      <a:pPr rtl="1"/>
                      <a:endParaRPr lang="ar-SA"/>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إجمالي الأصول الثابتة</a:t>
                      </a:r>
                      <a:endParaRPr lang="en-US" sz="1600" b="1">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5,759,000</a:t>
                      </a:r>
                      <a:endParaRPr lang="en-US" sz="1600" b="1">
                        <a:latin typeface="Times New Roman"/>
                        <a:ea typeface="Times New Roman"/>
                      </a:endParaRPr>
                    </a:p>
                  </a:txBody>
                  <a:tcPr marL="68580" marR="68580" marT="0" marB="0" anchor="ctr"/>
                </a:tc>
                <a:tc>
                  <a:txBody>
                    <a:bodyPr/>
                    <a:lstStyle/>
                    <a:p>
                      <a:pPr rtl="1"/>
                      <a:endParaRPr lang="ar-SA" dirty="0"/>
                    </a:p>
                  </a:txBody>
                  <a:tcPr/>
                </a:tc>
              </a:tr>
              <a:tr h="418845">
                <a:tc>
                  <a:txBody>
                    <a:bodyPr/>
                    <a:lstStyle/>
                    <a:p>
                      <a:pPr algn="justLow" rtl="1">
                        <a:spcAft>
                          <a:spcPts val="0"/>
                        </a:spcAft>
                      </a:pPr>
                      <a:r>
                        <a:rPr lang="ar-SA" sz="1600" b="1">
                          <a:solidFill>
                            <a:srgbClr val="000000"/>
                          </a:solidFill>
                          <a:latin typeface="Times New Roman"/>
                          <a:ea typeface="Times New Roman"/>
                          <a:cs typeface="Traditional Arabic"/>
                        </a:rPr>
                        <a:t>إجمالي الأصول</a:t>
                      </a:r>
                      <a:endParaRPr lang="en-US" sz="1600" b="1">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12,809,000</a:t>
                      </a:r>
                      <a:endParaRPr lang="en-US" sz="1600" b="1" dirty="0">
                        <a:latin typeface="Times New Roman"/>
                        <a:ea typeface="Times New Roman"/>
                      </a:endParaRPr>
                    </a:p>
                  </a:txBody>
                  <a:tcPr marL="68580" marR="68580" marT="0" marB="0" anchor="ctr"/>
                </a:tc>
                <a:tc>
                  <a:txBody>
                    <a:bodyPr/>
                    <a:lstStyle/>
                    <a:p>
                      <a:pPr rtl="1"/>
                      <a:endParaRPr lang="ar-SA"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a:r>
            <a:br>
              <a:rPr lang="ar-SA" b="1" dirty="0" smtClean="0"/>
            </a:br>
            <a:r>
              <a:rPr lang="ar-SA" sz="4400" b="1" dirty="0" smtClean="0">
                <a:solidFill>
                  <a:schemeClr val="tx1"/>
                </a:solidFill>
              </a:rPr>
              <a:t>تحليل التقارير المالية</a:t>
            </a:r>
            <a:r>
              <a:rPr lang="en-US" sz="4400" b="1" u="sng" dirty="0" smtClean="0">
                <a:solidFill>
                  <a:schemeClr val="tx1"/>
                </a:solidFill>
              </a:rPr>
              <a:t/>
            </a:r>
            <a:br>
              <a:rPr lang="en-US" sz="4400" b="1" u="sng" dirty="0" smtClean="0">
                <a:solidFill>
                  <a:schemeClr val="tx1"/>
                </a:solidFill>
              </a:rPr>
            </a:br>
            <a:endParaRPr lang="ar-SA" sz="4400" dirty="0">
              <a:solidFill>
                <a:schemeClr val="tx1"/>
              </a:solidFill>
            </a:endParaRPr>
          </a:p>
        </p:txBody>
      </p:sp>
      <p:sp>
        <p:nvSpPr>
          <p:cNvPr id="3" name="Content Placeholder 2"/>
          <p:cNvSpPr>
            <a:spLocks noGrp="1"/>
          </p:cNvSpPr>
          <p:nvPr>
            <p:ph idx="1"/>
          </p:nvPr>
        </p:nvSpPr>
        <p:spPr>
          <a:xfrm>
            <a:off x="1403648" y="1700808"/>
            <a:ext cx="7498080" cy="3853408"/>
          </a:xfrm>
        </p:spPr>
        <p:txBody>
          <a:bodyPr>
            <a:normAutofit/>
          </a:bodyPr>
          <a:lstStyle/>
          <a:p>
            <a:r>
              <a:rPr lang="ar-SA" sz="2000" b="1" dirty="0" smtClean="0"/>
              <a:t>تعتبر التقارير المالية المنتج النهائي للمحاسبة </a:t>
            </a:r>
          </a:p>
          <a:p>
            <a:r>
              <a:rPr lang="ar-SA" sz="2000" b="1" dirty="0" smtClean="0">
                <a:solidFill>
                  <a:schemeClr val="accent1">
                    <a:lumMod val="50000"/>
                  </a:schemeClr>
                </a:solidFill>
              </a:rPr>
              <a:t>و تنقسم التقارير إلى قسمين:</a:t>
            </a:r>
          </a:p>
          <a:p>
            <a:pPr>
              <a:buNone/>
            </a:pPr>
            <a:r>
              <a:rPr lang="ar-SA" sz="2000" b="1" dirty="0" smtClean="0"/>
              <a:t>1) تقارير خاصة: </a:t>
            </a:r>
            <a:r>
              <a:rPr lang="ar-SA" sz="2000" dirty="0" smtClean="0"/>
              <a:t>تعد استجابة لطلب معين(قيمة مردودات المبيعات خلال فترة معينة )</a:t>
            </a:r>
            <a:endParaRPr lang="en-US" sz="2000" dirty="0" smtClean="0"/>
          </a:p>
          <a:p>
            <a:pPr>
              <a:buNone/>
            </a:pPr>
            <a:r>
              <a:rPr lang="ar-SA" sz="2000" b="1" dirty="0" smtClean="0"/>
              <a:t>2) تقارير عامة: </a:t>
            </a:r>
            <a:r>
              <a:rPr lang="ar-SA" sz="2000" dirty="0" smtClean="0"/>
              <a:t>تعد وفق معايير المحاسبة المتعارف عليها ليطلع عليها كل ذي علاقة بالمنشأة أو كل مهتم بأمورها. ( حساب المتاجرة، قائمة المركز المالي)</a:t>
            </a:r>
          </a:p>
          <a:p>
            <a:pPr>
              <a:buNone/>
            </a:pPr>
            <a:endParaRPr lang="en-US" sz="2000" dirty="0" smtClean="0"/>
          </a:p>
          <a:p>
            <a:pPr>
              <a:buFont typeface="Wingdings" pitchFamily="2" charset="2"/>
              <a:buChar char="Ø"/>
            </a:pPr>
            <a:r>
              <a:rPr lang="ar-SA" sz="2000" b="1" dirty="0" smtClean="0"/>
              <a:t>وهذه التقارير قد تكفي المطلع عليها أو تجيب على تساؤلاته حول المنشأة و قد يحتاج إلى المزيد من التحليل و المقارنة للتعرف على واقع المنشأة بشكل أدق و يتم ذلك من خلال تحليل القوائم.</a:t>
            </a:r>
            <a:r>
              <a:rPr lang="en-US" sz="2000" b="1" dirty="0" smtClean="0"/>
              <a:t/>
            </a:r>
            <a:br>
              <a:rPr lang="en-US" sz="2000" b="1" dirty="0" smtClean="0"/>
            </a:br>
            <a:endParaRPr lang="ar-SA" sz="2000" dirty="0"/>
          </a:p>
        </p:txBody>
      </p:sp>
      <p:pic>
        <p:nvPicPr>
          <p:cNvPr id="4" name="Picture 3" descr="2295468.jpg"/>
          <p:cNvPicPr>
            <a:picLocks noChangeAspect="1"/>
          </p:cNvPicPr>
          <p:nvPr/>
        </p:nvPicPr>
        <p:blipFill>
          <a:blip r:embed="rId2" cstate="print"/>
          <a:stretch>
            <a:fillRect/>
          </a:stretch>
        </p:blipFill>
        <p:spPr>
          <a:xfrm>
            <a:off x="1259632" y="5085184"/>
            <a:ext cx="1800200" cy="148736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59632" y="188640"/>
          <a:ext cx="7560840" cy="6336704"/>
        </p:xfrm>
        <a:graphic>
          <a:graphicData uri="http://schemas.openxmlformats.org/drawingml/2006/table">
            <a:tbl>
              <a:tblPr rtl="1" firstRow="1" bandRow="1">
                <a:tableStyleId>{ED083AE6-46FA-4A59-8FB0-9F97EB10719F}</a:tableStyleId>
              </a:tblPr>
              <a:tblGrid>
                <a:gridCol w="2520280"/>
                <a:gridCol w="2520280"/>
                <a:gridCol w="2520280"/>
              </a:tblGrid>
              <a:tr h="396044">
                <a:tc>
                  <a:txBody>
                    <a:bodyPr/>
                    <a:lstStyle/>
                    <a:p>
                      <a:pPr algn="justLow" rtl="1">
                        <a:spcAft>
                          <a:spcPts val="0"/>
                        </a:spcAft>
                      </a:pPr>
                      <a:r>
                        <a:rPr lang="ar-SA" sz="1600" b="1" u="sng" dirty="0">
                          <a:solidFill>
                            <a:srgbClr val="000000"/>
                          </a:solidFill>
                          <a:latin typeface="Times New Roman"/>
                          <a:ea typeface="Times New Roman"/>
                          <a:cs typeface="Traditional Arabic"/>
                        </a:rPr>
                        <a:t>الخصوم المتداولة(قصيرة الأجل)</a:t>
                      </a:r>
                      <a:endParaRPr lang="en-US" sz="1600" dirty="0">
                        <a:latin typeface="Times New Roman"/>
                        <a:ea typeface="Times New Roman"/>
                      </a:endParaRPr>
                    </a:p>
                  </a:txBody>
                  <a:tcPr marL="0" marR="0" marT="0" marB="0" anchor="ctr"/>
                </a:tc>
                <a:tc>
                  <a:txBody>
                    <a:bodyPr/>
                    <a:lstStyle/>
                    <a:p>
                      <a:pPr algn="ctr" rtl="0">
                        <a:spcAft>
                          <a:spcPts val="0"/>
                        </a:spcAft>
                      </a:pPr>
                      <a:endParaRPr lang="en-US" sz="1600">
                        <a:solidFill>
                          <a:srgbClr val="000000"/>
                        </a:solidFill>
                        <a:latin typeface="Times New Roman"/>
                        <a:ea typeface="Times New Roman"/>
                        <a:cs typeface="Traditional Arabic"/>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أوراق الدفع </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350,000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الدائنين (الموردين)</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571,000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أجور مستحقة</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30,000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b="1">
                          <a:solidFill>
                            <a:srgbClr val="000000"/>
                          </a:solidFill>
                          <a:latin typeface="Times New Roman"/>
                          <a:ea typeface="Times New Roman"/>
                          <a:cs typeface="Traditional Arabic"/>
                        </a:rPr>
                        <a:t>إجمالي الخصوم المتداولة</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951,000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b="1" u="sng">
                          <a:solidFill>
                            <a:srgbClr val="000000"/>
                          </a:solidFill>
                          <a:latin typeface="Times New Roman"/>
                          <a:ea typeface="Times New Roman"/>
                          <a:cs typeface="Traditional Arabic"/>
                        </a:rPr>
                        <a:t>الخصوم الثابتة (طويلة الأجل)</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 </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قرض صندوق التنمية الصناعية</a:t>
                      </a:r>
                      <a:endParaRPr lang="en-US" sz="1600">
                        <a:latin typeface="Times New Roman"/>
                        <a:ea typeface="Times New Roman"/>
                      </a:endParaRPr>
                    </a:p>
                  </a:txBody>
                  <a:tcPr marL="0" marR="0" marT="0" marB="0" anchor="ctr"/>
                </a:tc>
                <a:tc>
                  <a:txBody>
                    <a:bodyPr/>
                    <a:lstStyle/>
                    <a:p>
                      <a:pPr algn="ctr" rtl="1">
                        <a:spcAft>
                          <a:spcPts val="0"/>
                        </a:spcAft>
                      </a:pPr>
                      <a:r>
                        <a:rPr lang="ar-SA" sz="1600">
                          <a:solidFill>
                            <a:srgbClr val="000000"/>
                          </a:solidFill>
                          <a:latin typeface="Times New Roman"/>
                          <a:ea typeface="Times New Roman"/>
                          <a:cs typeface="Traditional Arabic"/>
                        </a:rPr>
                        <a:t>1,350,000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قرض صندوق التنمية العقارية</a:t>
                      </a:r>
                      <a:endParaRPr lang="en-US" sz="1600">
                        <a:latin typeface="Times New Roman"/>
                        <a:ea typeface="Times New Roman"/>
                      </a:endParaRPr>
                    </a:p>
                  </a:txBody>
                  <a:tcPr marL="0" marR="0" marT="0" marB="0" anchor="ctr"/>
                </a:tc>
                <a:tc>
                  <a:txBody>
                    <a:bodyPr/>
                    <a:lstStyle/>
                    <a:p>
                      <a:pPr algn="ctr" rtl="1">
                        <a:spcAft>
                          <a:spcPts val="0"/>
                        </a:spcAft>
                      </a:pPr>
                      <a:r>
                        <a:rPr lang="ar-SA" sz="1600">
                          <a:solidFill>
                            <a:srgbClr val="000000"/>
                          </a:solidFill>
                          <a:latin typeface="Times New Roman"/>
                          <a:ea typeface="Times New Roman"/>
                          <a:cs typeface="Traditional Arabic"/>
                        </a:rPr>
                        <a:t>1,232,000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قرض من بنك تجاري</a:t>
                      </a:r>
                      <a:endParaRPr lang="en-US" sz="1600">
                        <a:latin typeface="Times New Roman"/>
                        <a:ea typeface="Times New Roman"/>
                      </a:endParaRPr>
                    </a:p>
                  </a:txBody>
                  <a:tcPr marL="0" marR="0" marT="0" marB="0" anchor="ctr"/>
                </a:tc>
                <a:tc>
                  <a:txBody>
                    <a:bodyPr/>
                    <a:lstStyle/>
                    <a:p>
                      <a:pPr algn="ctr" rtl="1">
                        <a:spcAft>
                          <a:spcPts val="0"/>
                        </a:spcAft>
                      </a:pPr>
                      <a:r>
                        <a:rPr lang="ar-SA" sz="1600">
                          <a:solidFill>
                            <a:srgbClr val="000000"/>
                          </a:solidFill>
                          <a:latin typeface="Times New Roman"/>
                          <a:ea typeface="Times New Roman"/>
                          <a:cs typeface="Traditional Arabic"/>
                        </a:rPr>
                        <a:t>400,000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b="1">
                          <a:solidFill>
                            <a:srgbClr val="000000"/>
                          </a:solidFill>
                          <a:latin typeface="Times New Roman"/>
                          <a:ea typeface="Times New Roman"/>
                          <a:cs typeface="Traditional Arabic"/>
                        </a:rPr>
                        <a:t>إجمالي </a:t>
                      </a:r>
                      <a:r>
                        <a:rPr lang="ar-SA" sz="1600" b="1" u="sng">
                          <a:solidFill>
                            <a:srgbClr val="000000"/>
                          </a:solidFill>
                          <a:latin typeface="Times New Roman"/>
                          <a:ea typeface="Times New Roman"/>
                          <a:cs typeface="Traditional Arabic"/>
                        </a:rPr>
                        <a:t>الخصوم الثابتة</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2,982,000</a:t>
                      </a:r>
                      <a:endParaRPr lang="en-US" sz="1600">
                        <a:latin typeface="Times New Roman"/>
                        <a:ea typeface="Times New Roman"/>
                      </a:endParaRPr>
                    </a:p>
                  </a:txBody>
                  <a:tcPr marL="68580" marR="68580" marT="0" marB="0" anchor="ctr"/>
                </a:tc>
                <a:tc>
                  <a:txBody>
                    <a:bodyPr/>
                    <a:lstStyle/>
                    <a:p>
                      <a:pPr rtl="1"/>
                      <a:endParaRPr lang="ar-SA"/>
                    </a:p>
                  </a:txBody>
                  <a:tcPr/>
                </a:tc>
              </a:tr>
              <a:tr h="396044">
                <a:tc>
                  <a:txBody>
                    <a:bodyPr/>
                    <a:lstStyle/>
                    <a:p>
                      <a:pPr algn="justLow" rtl="1">
                        <a:spcAft>
                          <a:spcPts val="0"/>
                        </a:spcAft>
                      </a:pPr>
                      <a:r>
                        <a:rPr lang="ar-SA" sz="1600" b="1">
                          <a:solidFill>
                            <a:srgbClr val="000000"/>
                          </a:solidFill>
                          <a:latin typeface="Times New Roman"/>
                          <a:ea typeface="Times New Roman"/>
                          <a:cs typeface="Traditional Arabic"/>
                        </a:rPr>
                        <a:t>إجمالي </a:t>
                      </a:r>
                      <a:r>
                        <a:rPr lang="ar-SA" sz="1600" b="1" u="sng">
                          <a:solidFill>
                            <a:srgbClr val="000000"/>
                          </a:solidFill>
                          <a:latin typeface="Times New Roman"/>
                          <a:ea typeface="Times New Roman"/>
                          <a:cs typeface="Traditional Arabic"/>
                        </a:rPr>
                        <a:t>الخصوم </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3,933,000</a:t>
                      </a:r>
                      <a:endParaRPr lang="en-US" sz="1600">
                        <a:latin typeface="Times New Roman"/>
                        <a:ea typeface="Times New Roman"/>
                      </a:endParaRPr>
                    </a:p>
                  </a:txBody>
                  <a:tcPr marL="68580" marR="68580" marT="0" marB="0"/>
                </a:tc>
                <a:tc>
                  <a:txBody>
                    <a:bodyPr/>
                    <a:lstStyle/>
                    <a:p>
                      <a:pPr rtl="1"/>
                      <a:endParaRPr lang="ar-SA"/>
                    </a:p>
                  </a:txBody>
                  <a:tcPr/>
                </a:tc>
              </a:tr>
              <a:tr h="396044">
                <a:tc>
                  <a:txBody>
                    <a:bodyPr/>
                    <a:lstStyle/>
                    <a:p>
                      <a:pPr algn="justLow" rtl="1">
                        <a:spcAft>
                          <a:spcPts val="0"/>
                        </a:spcAft>
                      </a:pPr>
                      <a:r>
                        <a:rPr lang="ar-SA" sz="1600" b="1">
                          <a:solidFill>
                            <a:srgbClr val="000000"/>
                          </a:solidFill>
                          <a:latin typeface="Times New Roman"/>
                          <a:ea typeface="Times New Roman"/>
                          <a:cs typeface="Traditional Arabic"/>
                        </a:rPr>
                        <a:t>حقوق الملاك</a:t>
                      </a:r>
                      <a:endParaRPr lang="en-US" sz="1600">
                        <a:latin typeface="Times New Roman"/>
                        <a:ea typeface="Times New Roman"/>
                      </a:endParaRPr>
                    </a:p>
                  </a:txBody>
                  <a:tcPr marL="0" marR="0" marT="0" marB="0" anchor="ctr"/>
                </a:tc>
                <a:tc>
                  <a:txBody>
                    <a:bodyPr/>
                    <a:lstStyle/>
                    <a:p>
                      <a:pPr algn="ctr" rtl="1">
                        <a:spcAft>
                          <a:spcPts val="0"/>
                        </a:spcAft>
                      </a:pPr>
                      <a:endParaRPr lang="en-US" sz="1600">
                        <a:latin typeface="Times New Roman"/>
                        <a:ea typeface="Times New Roman"/>
                      </a:endParaRPr>
                    </a:p>
                  </a:txBody>
                  <a:tcPr marL="68580" marR="68580" marT="0" marB="0"/>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رأس المال</a:t>
                      </a:r>
                      <a:endParaRPr lang="en-US" sz="1600">
                        <a:latin typeface="Times New Roman"/>
                        <a:ea typeface="Times New Roman"/>
                      </a:endParaRPr>
                    </a:p>
                  </a:txBody>
                  <a:tcPr marL="0" marR="0" marT="0" marB="0" anchor="ctr"/>
                </a:tc>
                <a:tc>
                  <a:txBody>
                    <a:bodyPr/>
                    <a:lstStyle/>
                    <a:p>
                      <a:pPr algn="ctr" rtl="1">
                        <a:spcAft>
                          <a:spcPts val="0"/>
                        </a:spcAft>
                      </a:pPr>
                      <a:r>
                        <a:rPr lang="ar-SA" sz="1600">
                          <a:solidFill>
                            <a:srgbClr val="000000"/>
                          </a:solidFill>
                          <a:latin typeface="Times New Roman"/>
                          <a:ea typeface="Times New Roman"/>
                          <a:cs typeface="Traditional Arabic"/>
                        </a:rPr>
                        <a:t>5,000,000</a:t>
                      </a:r>
                      <a:endParaRPr lang="en-US" sz="1600">
                        <a:latin typeface="Times New Roman"/>
                        <a:ea typeface="Times New Roman"/>
                      </a:endParaRPr>
                    </a:p>
                  </a:txBody>
                  <a:tcPr marL="68580" marR="68580" marT="0" marB="0"/>
                </a:tc>
                <a:tc>
                  <a:txBody>
                    <a:bodyPr/>
                    <a:lstStyle/>
                    <a:p>
                      <a:pPr rtl="1"/>
                      <a:endParaRPr lang="ar-SA"/>
                    </a:p>
                  </a:txBody>
                  <a:tcPr/>
                </a:tc>
              </a:tr>
              <a:tr h="396044">
                <a:tc>
                  <a:txBody>
                    <a:bodyPr/>
                    <a:lstStyle/>
                    <a:p>
                      <a:pPr algn="justLow" rtl="1">
                        <a:spcAft>
                          <a:spcPts val="0"/>
                        </a:spcAft>
                      </a:pPr>
                      <a:r>
                        <a:rPr lang="ar-SA" sz="1600">
                          <a:solidFill>
                            <a:srgbClr val="000000"/>
                          </a:solidFill>
                          <a:latin typeface="Times New Roman"/>
                          <a:ea typeface="Times New Roman"/>
                          <a:cs typeface="Traditional Arabic"/>
                        </a:rPr>
                        <a:t>أرباح مبقاة</a:t>
                      </a:r>
                      <a:endParaRPr lang="en-US" sz="1600">
                        <a:latin typeface="Times New Roman"/>
                        <a:ea typeface="Times New Roman"/>
                      </a:endParaRPr>
                    </a:p>
                  </a:txBody>
                  <a:tcPr marL="0" marR="0" marT="0" marB="0" anchor="ctr"/>
                </a:tc>
                <a:tc>
                  <a:txBody>
                    <a:bodyPr/>
                    <a:lstStyle/>
                    <a:p>
                      <a:pPr algn="ctr" rtl="1">
                        <a:spcAft>
                          <a:spcPts val="0"/>
                        </a:spcAft>
                      </a:pPr>
                      <a:r>
                        <a:rPr lang="ar-SA" sz="1600">
                          <a:solidFill>
                            <a:srgbClr val="000000"/>
                          </a:solidFill>
                          <a:latin typeface="Times New Roman"/>
                          <a:ea typeface="Times New Roman"/>
                          <a:cs typeface="Traditional Arabic"/>
                        </a:rPr>
                        <a:t>3,876,000</a:t>
                      </a:r>
                      <a:endParaRPr lang="en-US" sz="1600">
                        <a:latin typeface="Times New Roman"/>
                        <a:ea typeface="Times New Roman"/>
                      </a:endParaRPr>
                    </a:p>
                  </a:txBody>
                  <a:tcPr marL="68580" marR="68580" marT="0" marB="0"/>
                </a:tc>
                <a:tc>
                  <a:txBody>
                    <a:bodyPr/>
                    <a:lstStyle/>
                    <a:p>
                      <a:pPr rtl="1"/>
                      <a:endParaRPr lang="ar-SA"/>
                    </a:p>
                  </a:txBody>
                  <a:tcPr/>
                </a:tc>
              </a:tr>
              <a:tr h="396044">
                <a:tc>
                  <a:txBody>
                    <a:bodyPr/>
                    <a:lstStyle/>
                    <a:p>
                      <a:pPr algn="justLow" rtl="1">
                        <a:spcAft>
                          <a:spcPts val="0"/>
                        </a:spcAft>
                      </a:pPr>
                      <a:r>
                        <a:rPr lang="ar-SA" sz="1600" b="1">
                          <a:solidFill>
                            <a:srgbClr val="000000"/>
                          </a:solidFill>
                          <a:latin typeface="Times New Roman"/>
                          <a:ea typeface="Times New Roman"/>
                          <a:cs typeface="Traditional Arabic"/>
                        </a:rPr>
                        <a:t>إجمالي حقوق الملكية</a:t>
                      </a:r>
                      <a:endParaRPr lang="en-US" sz="1600">
                        <a:latin typeface="Times New Roman"/>
                        <a:ea typeface="Times New Roman"/>
                      </a:endParaRPr>
                    </a:p>
                  </a:txBody>
                  <a:tcPr marL="0" marR="0" marT="0" marB="0" anchor="ctr"/>
                </a:tc>
                <a:tc>
                  <a:txBody>
                    <a:bodyPr/>
                    <a:lstStyle/>
                    <a:p>
                      <a:pPr algn="ctr" rtl="1">
                        <a:spcAft>
                          <a:spcPts val="0"/>
                        </a:spcAft>
                      </a:pPr>
                      <a:r>
                        <a:rPr lang="ar-SA" sz="1600" b="1">
                          <a:solidFill>
                            <a:srgbClr val="000000"/>
                          </a:solidFill>
                          <a:latin typeface="Times New Roman"/>
                          <a:ea typeface="Times New Roman"/>
                          <a:cs typeface="Traditional Arabic"/>
                        </a:rPr>
                        <a:t>8,876,000</a:t>
                      </a:r>
                      <a:endParaRPr lang="en-US" sz="1600">
                        <a:latin typeface="Times New Roman"/>
                        <a:ea typeface="Times New Roman"/>
                      </a:endParaRPr>
                    </a:p>
                  </a:txBody>
                  <a:tcPr marL="68580" marR="68580" marT="0" marB="0"/>
                </a:tc>
                <a:tc>
                  <a:txBody>
                    <a:bodyPr/>
                    <a:lstStyle/>
                    <a:p>
                      <a:pPr rtl="1"/>
                      <a:endParaRPr lang="ar-SA"/>
                    </a:p>
                  </a:txBody>
                  <a:tcPr/>
                </a:tc>
              </a:tr>
              <a:tr h="396044">
                <a:tc>
                  <a:txBody>
                    <a:bodyPr/>
                    <a:lstStyle/>
                    <a:p>
                      <a:pPr algn="justLow" rtl="1">
                        <a:spcAft>
                          <a:spcPts val="0"/>
                        </a:spcAft>
                      </a:pPr>
                      <a:r>
                        <a:rPr lang="ar-SA" sz="1600" b="1">
                          <a:solidFill>
                            <a:srgbClr val="000000"/>
                          </a:solidFill>
                          <a:latin typeface="Times New Roman"/>
                          <a:ea typeface="Times New Roman"/>
                          <a:cs typeface="Traditional Arabic"/>
                        </a:rPr>
                        <a:t>إجمالي الخصوم وحقوق الملكية</a:t>
                      </a:r>
                      <a:endParaRPr lang="en-US" sz="1600">
                        <a:latin typeface="Times New Roman"/>
                        <a:ea typeface="Times New Roman"/>
                      </a:endParaRPr>
                    </a:p>
                  </a:txBody>
                  <a:tcPr marL="0" marR="0" marT="0" marB="0" anchor="ctr"/>
                </a:tc>
                <a:tc>
                  <a:txBody>
                    <a:bodyPr/>
                    <a:lstStyle/>
                    <a:p>
                      <a:pPr algn="ctr" rtl="1">
                        <a:spcAft>
                          <a:spcPts val="0"/>
                        </a:spcAft>
                      </a:pPr>
                      <a:r>
                        <a:rPr lang="ar-SA" sz="1600" b="1" dirty="0">
                          <a:solidFill>
                            <a:srgbClr val="000000"/>
                          </a:solidFill>
                          <a:latin typeface="Times New Roman"/>
                          <a:ea typeface="Times New Roman"/>
                          <a:cs typeface="Traditional Arabic"/>
                        </a:rPr>
                        <a:t>12,809,000</a:t>
                      </a:r>
                      <a:endParaRPr lang="en-US" sz="1600" dirty="0">
                        <a:latin typeface="Times New Roman"/>
                        <a:ea typeface="Times New Roman"/>
                      </a:endParaRPr>
                    </a:p>
                  </a:txBody>
                  <a:tcPr marL="68580" marR="68580" marT="0" marB="0"/>
                </a:tc>
                <a:tc>
                  <a:txBody>
                    <a:bodyPr/>
                    <a:lstStyle/>
                    <a:p>
                      <a:pPr rtl="1"/>
                      <a:endParaRPr lang="ar-SA"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ar-SA" sz="3600" b="1" dirty="0" smtClean="0">
                <a:solidFill>
                  <a:schemeClr val="tx1"/>
                </a:solidFill>
              </a:rPr>
              <a:t>أولا: مقارنة القوائم المالية</a:t>
            </a:r>
            <a:endParaRPr lang="ar-SA" sz="3600" dirty="0"/>
          </a:p>
        </p:txBody>
      </p:sp>
      <p:sp>
        <p:nvSpPr>
          <p:cNvPr id="4" name="Rounded Rectangle 3"/>
          <p:cNvSpPr/>
          <p:nvPr/>
        </p:nvSpPr>
        <p:spPr>
          <a:xfrm>
            <a:off x="1403648" y="1412776"/>
            <a:ext cx="7344816" cy="1296144"/>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0721" name="Rectangle 1"/>
          <p:cNvSpPr>
            <a:spLocks noChangeArrowheads="1"/>
          </p:cNvSpPr>
          <p:nvPr/>
        </p:nvSpPr>
        <p:spPr bwMode="auto">
          <a:xfrm>
            <a:off x="1547664" y="1556792"/>
            <a:ext cx="705678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ar-SA" sz="2400" b="1" i="0" strike="noStrike" cap="none" normalizeH="0" baseline="0" dirty="0" smtClean="0">
                <a:ln>
                  <a:noFill/>
                </a:ln>
                <a:solidFill>
                  <a:schemeClr val="accent1">
                    <a:lumMod val="75000"/>
                  </a:schemeClr>
                </a:solidFill>
                <a:effectLst/>
                <a:latin typeface="Traditional Arabic" pitchFamily="2" charset="-78"/>
                <a:ea typeface="Times New Roman" pitchFamily="18" charset="0"/>
                <a:cs typeface="Traditional Arabic" pitchFamily="2" charset="-78"/>
              </a:rPr>
              <a:t>المطلوب:</a:t>
            </a:r>
            <a:endParaRPr kumimoji="0" lang="en-US" sz="2400" b="0" i="0"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 typeface="Wingdings" pitchFamily="2" charset="2"/>
              <a:buChar char="Ø"/>
              <a:tabLst>
                <a:tab pos="457200" algn="r"/>
                <a:tab pos="2743200" algn="ctr"/>
                <a:tab pos="5486400" algn="r"/>
              </a:tabLst>
            </a:pPr>
            <a:r>
              <a:rPr kumimoji="0" lang="ar-SA" sz="24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إكمال الجدول السابق باستخدام التحليل الرأسي؟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le 5"/>
          <p:cNvSpPr/>
          <p:nvPr/>
        </p:nvSpPr>
        <p:spPr>
          <a:xfrm>
            <a:off x="1547664" y="3284984"/>
            <a:ext cx="7128792" cy="216024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0722" name="Rectangle 2"/>
          <p:cNvSpPr>
            <a:spLocks noChangeArrowheads="1"/>
          </p:cNvSpPr>
          <p:nvPr/>
        </p:nvSpPr>
        <p:spPr bwMode="auto">
          <a:xfrm>
            <a:off x="1619672" y="3600598"/>
            <a:ext cx="695857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ar-SA" sz="2400" b="1" i="0" strike="noStrike" cap="none" normalizeH="0" baseline="0" dirty="0" smtClean="0">
                <a:ln>
                  <a:noFill/>
                </a:ln>
                <a:solidFill>
                  <a:schemeClr val="accent1">
                    <a:lumMod val="75000"/>
                  </a:schemeClr>
                </a:solidFill>
                <a:effectLst/>
                <a:latin typeface="Traditional Arabic" pitchFamily="2" charset="-78"/>
                <a:ea typeface="Times New Roman" pitchFamily="18" charset="0"/>
                <a:cs typeface="Traditional Arabic" pitchFamily="2" charset="-78"/>
              </a:rPr>
              <a:t>مـــثال 2:</a:t>
            </a:r>
            <a:endParaRPr kumimoji="0" lang="en-US" sz="2400" b="1" i="0"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tab pos="457200" algn="r"/>
                <a:tab pos="2743200" algn="ctr"/>
                <a:tab pos="5486400" algn="r"/>
              </a:tabLst>
            </a:pPr>
            <a:r>
              <a:rPr lang="ar-SA" sz="2000" b="1" dirty="0" smtClean="0"/>
              <a:t>فيما يلي  قائمة الدخل لمنشأة الوطن تعمل في تجارة الأثاث و المفروشات و أن متوسط مفردات قائمة الدخل في التجارة تظهر كما يلي:</a:t>
            </a:r>
          </a:p>
          <a:p>
            <a:pPr marL="0" marR="0" lvl="0" indent="0" defTabSz="914400" eaLnBrk="0" fontAlgn="base" latinLnBrk="0" hangingPunct="0">
              <a:lnSpc>
                <a:spcPct val="100000"/>
              </a:lnSpc>
              <a:spcBef>
                <a:spcPct val="0"/>
              </a:spcBef>
              <a:spcAft>
                <a:spcPct val="0"/>
              </a:spcAft>
              <a:buClrTx/>
              <a:buSzTx/>
              <a:buFontTx/>
              <a:buNone/>
              <a:tabLst>
                <a:tab pos="457200" algn="r"/>
                <a:tab pos="2743200" algn="ctr"/>
                <a:tab pos="5486400" algn="r"/>
              </a:tabLst>
            </a:pPr>
            <a:r>
              <a:rPr lang="en-US" sz="2000" b="1" dirty="0" smtClean="0"/>
              <a:t>  </a:t>
            </a:r>
            <a:r>
              <a:rPr lang="ar-SA" sz="2000" b="1" dirty="0" smtClean="0"/>
              <a:t>منشأة الوطن (قائمة الدخل) في30 / 12 / 1427 هـ , 30 / 12 / 1428 هـ</a:t>
            </a:r>
            <a:r>
              <a:rPr lang="en-US" sz="2000" b="1"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479037" y="85248"/>
            <a:ext cx="4445448" cy="87402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lang="ar-SA" b="1" dirty="0" smtClean="0"/>
              <a:t>منشأة الوطن العربي التجارية</a:t>
            </a:r>
          </a:p>
          <a:p>
            <a:pPr marL="0" marR="0" lvl="0" indent="0" algn="ctr" defTabSz="914400" rtl="0" eaLnBrk="0" fontAlgn="base" latinLnBrk="0" hangingPunct="0">
              <a:lnSpc>
                <a:spcPct val="150000"/>
              </a:lnSpc>
              <a:spcBef>
                <a:spcPct val="0"/>
              </a:spcBef>
              <a:spcAft>
                <a:spcPct val="0"/>
              </a:spcAft>
              <a:buClrTx/>
              <a:buSzTx/>
              <a:buFontTx/>
              <a:buNone/>
              <a:tabLst/>
            </a:pPr>
            <a:r>
              <a:rPr lang="ar-SA" b="1" dirty="0" smtClean="0"/>
              <a:t>قائمة الدخل عن السنة المنتهية في 30 / 12 / 1427هـ</a:t>
            </a:r>
            <a:r>
              <a:rPr lang="en-US" b="1" dirty="0" smtClean="0"/>
              <a:t> </a:t>
            </a:r>
          </a:p>
        </p:txBody>
      </p:sp>
      <p:graphicFrame>
        <p:nvGraphicFramePr>
          <p:cNvPr id="3" name="Table 2"/>
          <p:cNvGraphicFramePr>
            <a:graphicFrameLocks noGrp="1"/>
          </p:cNvGraphicFramePr>
          <p:nvPr/>
        </p:nvGraphicFramePr>
        <p:xfrm>
          <a:off x="1115616" y="980728"/>
          <a:ext cx="7560840" cy="3781375"/>
        </p:xfrm>
        <a:graphic>
          <a:graphicData uri="http://schemas.openxmlformats.org/drawingml/2006/table">
            <a:tbl>
              <a:tblPr rtl="1" firstRow="1" bandRow="1">
                <a:tableStyleId>{ED083AE6-46FA-4A59-8FB0-9F97EB10719F}</a:tableStyleId>
              </a:tblPr>
              <a:tblGrid>
                <a:gridCol w="2520280"/>
                <a:gridCol w="2520280"/>
                <a:gridCol w="2520280"/>
              </a:tblGrid>
              <a:tr h="433965">
                <a:tc>
                  <a:txBody>
                    <a:bodyPr/>
                    <a:lstStyle/>
                    <a:p>
                      <a:pPr rtl="1"/>
                      <a:endParaRPr lang="ar-SA" dirty="0"/>
                    </a:p>
                  </a:txBody>
                  <a:tcPr/>
                </a:tc>
                <a:tc>
                  <a:txBody>
                    <a:bodyPr/>
                    <a:lstStyle/>
                    <a:p>
                      <a:pPr algn="ctr" rtl="1">
                        <a:lnSpc>
                          <a:spcPct val="150000"/>
                        </a:lnSpc>
                        <a:spcAft>
                          <a:spcPts val="0"/>
                        </a:spcAft>
                      </a:pPr>
                      <a:r>
                        <a:rPr lang="ar-SA" sz="1800" b="1" dirty="0">
                          <a:solidFill>
                            <a:srgbClr val="000000"/>
                          </a:solidFill>
                          <a:latin typeface="Times New Roman"/>
                          <a:ea typeface="Times New Roman"/>
                          <a:cs typeface="Traditional Arabic"/>
                        </a:rPr>
                        <a:t>(منشأة الوطن)</a:t>
                      </a:r>
                      <a:endParaRPr lang="en-US" sz="1800" dirty="0">
                        <a:latin typeface="Times New Roman"/>
                        <a:ea typeface="Times New Roman"/>
                      </a:endParaRPr>
                    </a:p>
                  </a:txBody>
                  <a:tcPr marL="68580" marR="68580" marT="0" marB="0"/>
                </a:tc>
                <a:tc>
                  <a:txBody>
                    <a:bodyPr/>
                    <a:lstStyle/>
                    <a:p>
                      <a:pPr algn="ctr" rtl="1">
                        <a:lnSpc>
                          <a:spcPct val="150000"/>
                        </a:lnSpc>
                        <a:spcAft>
                          <a:spcPts val="0"/>
                        </a:spcAft>
                      </a:pPr>
                      <a:r>
                        <a:rPr lang="ar-SA" sz="1800" b="1" dirty="0">
                          <a:solidFill>
                            <a:srgbClr val="000000"/>
                          </a:solidFill>
                          <a:latin typeface="Times New Roman"/>
                          <a:ea typeface="Times New Roman"/>
                          <a:cs typeface="Traditional Arabic"/>
                        </a:rPr>
                        <a:t>نسبة الفرق</a:t>
                      </a:r>
                      <a:endParaRPr lang="en-US" sz="1800" dirty="0">
                        <a:latin typeface="Times New Roman"/>
                        <a:ea typeface="Times New Roman"/>
                      </a:endParaRPr>
                    </a:p>
                  </a:txBody>
                  <a:tcPr marL="0" marR="0" marT="0" marB="0" anchor="ctr"/>
                </a:tc>
              </a:tr>
              <a:tr h="391104">
                <a:tc>
                  <a:txBody>
                    <a:bodyPr/>
                    <a:lstStyle/>
                    <a:p>
                      <a:pPr algn="justLow" rtl="1">
                        <a:spcAft>
                          <a:spcPts val="0"/>
                        </a:spcAft>
                      </a:pPr>
                      <a:r>
                        <a:rPr lang="ar-SA" sz="1800" b="1" dirty="0">
                          <a:solidFill>
                            <a:srgbClr val="000000"/>
                          </a:solidFill>
                          <a:latin typeface="Times New Roman"/>
                          <a:ea typeface="Times New Roman"/>
                          <a:cs typeface="Traditional Arabic"/>
                        </a:rPr>
                        <a:t>مجموع إيرادات المبيعات</a:t>
                      </a:r>
                      <a:endParaRPr lang="en-US" sz="1800" b="1" dirty="0">
                        <a:latin typeface="Times New Roman"/>
                        <a:ea typeface="Times New Roman"/>
                      </a:endParaRPr>
                    </a:p>
                  </a:txBody>
                  <a:tcPr marL="68580" marR="68580" marT="0" marB="0"/>
                </a:tc>
                <a:tc>
                  <a:txBody>
                    <a:bodyPr/>
                    <a:lstStyle/>
                    <a:p>
                      <a:pPr algn="ctr" rtl="1"/>
                      <a:r>
                        <a:rPr lang="ar-SA" sz="1800" b="1" dirty="0">
                          <a:solidFill>
                            <a:srgbClr val="000000"/>
                          </a:solidFill>
                          <a:latin typeface="Times New Roman"/>
                          <a:ea typeface="Times New Roman"/>
                          <a:cs typeface="Traditional Arabic"/>
                        </a:rPr>
                        <a:t>5,496,000</a:t>
                      </a:r>
                      <a:endParaRPr lang="en-US" sz="1800" b="1" dirty="0">
                        <a:solidFill>
                          <a:srgbClr val="000000"/>
                        </a:solidFill>
                        <a:latin typeface="Times New Roman"/>
                        <a:ea typeface="Times New Roman"/>
                        <a:cs typeface="Traditional Arabic"/>
                      </a:endParaRPr>
                    </a:p>
                  </a:txBody>
                  <a:tcPr marL="68580" marR="68580" marT="0" marB="0"/>
                </a:tc>
                <a:tc>
                  <a:txBody>
                    <a:bodyPr/>
                    <a:lstStyle/>
                    <a:p>
                      <a:pPr rtl="1"/>
                      <a:endParaRPr lang="ar-SA" sz="1800" dirty="0"/>
                    </a:p>
                  </a:txBody>
                  <a:tcPr/>
                </a:tc>
              </a:tr>
              <a:tr h="578620">
                <a:tc>
                  <a:txBody>
                    <a:bodyPr/>
                    <a:lstStyle/>
                    <a:p>
                      <a:pPr algn="justLow" rtl="1">
                        <a:spcAft>
                          <a:spcPts val="0"/>
                        </a:spcAft>
                      </a:pPr>
                      <a:r>
                        <a:rPr lang="ar-SA" sz="1800" b="1" dirty="0">
                          <a:solidFill>
                            <a:srgbClr val="000000"/>
                          </a:solidFill>
                          <a:latin typeface="Times New Roman"/>
                          <a:ea typeface="Times New Roman"/>
                          <a:cs typeface="Traditional Arabic"/>
                        </a:rPr>
                        <a:t>مردودات و مسموحات المبيعات</a:t>
                      </a:r>
                      <a:endParaRPr lang="en-US" sz="1800" b="1" dirty="0">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 (180,000)</a:t>
                      </a:r>
                      <a:endParaRPr lang="en-US" sz="1800" b="1" dirty="0">
                        <a:latin typeface="Times New Roman"/>
                        <a:ea typeface="Times New Roman"/>
                      </a:endParaRPr>
                    </a:p>
                  </a:txBody>
                  <a:tcPr marL="68580" marR="68580" marT="0" marB="0"/>
                </a:tc>
                <a:tc>
                  <a:txBody>
                    <a:bodyPr/>
                    <a:lstStyle/>
                    <a:p>
                      <a:pPr rtl="1"/>
                      <a:endParaRPr lang="ar-SA" sz="1800" dirty="0"/>
                    </a:p>
                  </a:txBody>
                  <a:tcPr/>
                </a:tc>
              </a:tr>
              <a:tr h="391104">
                <a:tc>
                  <a:txBody>
                    <a:bodyPr/>
                    <a:lstStyle/>
                    <a:p>
                      <a:pPr algn="justLow" rtl="1">
                        <a:spcAft>
                          <a:spcPts val="0"/>
                        </a:spcAft>
                      </a:pPr>
                      <a:r>
                        <a:rPr lang="ar-SA" sz="1800" b="1" dirty="0">
                          <a:solidFill>
                            <a:srgbClr val="000000"/>
                          </a:solidFill>
                          <a:latin typeface="Times New Roman"/>
                          <a:ea typeface="Times New Roman"/>
                          <a:cs typeface="Traditional Arabic"/>
                        </a:rPr>
                        <a:t>صافي الإيرادات</a:t>
                      </a:r>
                      <a:endParaRPr lang="en-US" sz="1800" b="1" dirty="0">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5,316,000</a:t>
                      </a:r>
                      <a:endParaRPr lang="en-US" sz="1800" b="1" dirty="0">
                        <a:latin typeface="Times New Roman"/>
                        <a:ea typeface="Times New Roman"/>
                      </a:endParaRPr>
                    </a:p>
                  </a:txBody>
                  <a:tcPr marL="68580" marR="68580" marT="0" marB="0"/>
                </a:tc>
                <a:tc>
                  <a:txBody>
                    <a:bodyPr/>
                    <a:lstStyle/>
                    <a:p>
                      <a:pPr rtl="1"/>
                      <a:endParaRPr lang="ar-SA" sz="1800"/>
                    </a:p>
                  </a:txBody>
                  <a:tcPr/>
                </a:tc>
              </a:tr>
              <a:tr h="391104">
                <a:tc>
                  <a:txBody>
                    <a:bodyPr/>
                    <a:lstStyle/>
                    <a:p>
                      <a:pPr algn="justLow" rtl="1">
                        <a:spcAft>
                          <a:spcPts val="0"/>
                        </a:spcAft>
                      </a:pPr>
                      <a:r>
                        <a:rPr lang="ar-SA" sz="1800" b="1">
                          <a:solidFill>
                            <a:srgbClr val="000000"/>
                          </a:solidFill>
                          <a:latin typeface="Times New Roman"/>
                          <a:ea typeface="Times New Roman"/>
                          <a:cs typeface="Traditional Arabic"/>
                        </a:rPr>
                        <a:t>يطرح :تكلفة المبيعات</a:t>
                      </a:r>
                      <a:endParaRPr lang="en-US" sz="1800" b="1">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(4,300,000)</a:t>
                      </a:r>
                      <a:endParaRPr lang="en-US" sz="1800" b="1" dirty="0">
                        <a:latin typeface="Times New Roman"/>
                        <a:ea typeface="Times New Roman"/>
                      </a:endParaRPr>
                    </a:p>
                  </a:txBody>
                  <a:tcPr marL="68580" marR="68580" marT="0" marB="0"/>
                </a:tc>
                <a:tc>
                  <a:txBody>
                    <a:bodyPr/>
                    <a:lstStyle/>
                    <a:p>
                      <a:pPr rtl="1"/>
                      <a:endParaRPr lang="ar-SA" sz="1800"/>
                    </a:p>
                  </a:txBody>
                  <a:tcPr/>
                </a:tc>
              </a:tr>
              <a:tr h="422166">
                <a:tc>
                  <a:txBody>
                    <a:bodyPr/>
                    <a:lstStyle/>
                    <a:p>
                      <a:pPr algn="justLow" rtl="1">
                        <a:spcAft>
                          <a:spcPts val="0"/>
                        </a:spcAft>
                      </a:pPr>
                      <a:r>
                        <a:rPr lang="ar-SA" sz="1800" b="1">
                          <a:solidFill>
                            <a:srgbClr val="000000"/>
                          </a:solidFill>
                          <a:latin typeface="Times New Roman"/>
                          <a:ea typeface="Times New Roman"/>
                          <a:cs typeface="Traditional Arabic"/>
                        </a:rPr>
                        <a:t>مجمل الربح</a:t>
                      </a:r>
                      <a:endParaRPr lang="en-US" sz="1800" b="1">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1,016,000</a:t>
                      </a:r>
                      <a:endParaRPr lang="en-US" sz="1800" b="1" dirty="0">
                        <a:latin typeface="Times New Roman"/>
                        <a:ea typeface="Times New Roman"/>
                      </a:endParaRPr>
                    </a:p>
                  </a:txBody>
                  <a:tcPr marL="68580" marR="68580" marT="0" marB="0"/>
                </a:tc>
                <a:tc>
                  <a:txBody>
                    <a:bodyPr/>
                    <a:lstStyle/>
                    <a:p>
                      <a:pPr rtl="1"/>
                      <a:endParaRPr lang="ar-SA" sz="1800"/>
                    </a:p>
                  </a:txBody>
                  <a:tcPr/>
                </a:tc>
              </a:tr>
              <a:tr h="391104">
                <a:tc>
                  <a:txBody>
                    <a:bodyPr/>
                    <a:lstStyle/>
                    <a:p>
                      <a:pPr algn="justLow" rtl="1">
                        <a:spcAft>
                          <a:spcPts val="0"/>
                        </a:spcAft>
                      </a:pPr>
                      <a:r>
                        <a:rPr lang="ar-SA" sz="1800" b="1" dirty="0">
                          <a:solidFill>
                            <a:srgbClr val="000000"/>
                          </a:solidFill>
                          <a:latin typeface="Times New Roman"/>
                          <a:ea typeface="Times New Roman"/>
                          <a:cs typeface="Traditional Arabic"/>
                        </a:rPr>
                        <a:t>يطرح: المصروفات البيعية</a:t>
                      </a:r>
                      <a:endParaRPr lang="en-US" sz="1800" b="1" dirty="0">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 (110,000)</a:t>
                      </a:r>
                      <a:endParaRPr lang="en-US" sz="1800" b="1" dirty="0">
                        <a:latin typeface="Times New Roman"/>
                        <a:ea typeface="Times New Roman"/>
                      </a:endParaRPr>
                    </a:p>
                  </a:txBody>
                  <a:tcPr marL="68580" marR="68580" marT="0" marB="0"/>
                </a:tc>
                <a:tc>
                  <a:txBody>
                    <a:bodyPr/>
                    <a:lstStyle/>
                    <a:p>
                      <a:pPr rtl="1"/>
                      <a:endParaRPr lang="ar-SA" sz="1800" dirty="0"/>
                    </a:p>
                  </a:txBody>
                  <a:tcPr/>
                </a:tc>
              </a:tr>
              <a:tr h="391104">
                <a:tc>
                  <a:txBody>
                    <a:bodyPr/>
                    <a:lstStyle/>
                    <a:p>
                      <a:pPr algn="justLow" rtl="1">
                        <a:spcAft>
                          <a:spcPts val="0"/>
                        </a:spcAft>
                      </a:pPr>
                      <a:r>
                        <a:rPr lang="ar-SA" sz="1800" b="1" dirty="0">
                          <a:solidFill>
                            <a:srgbClr val="000000"/>
                          </a:solidFill>
                          <a:latin typeface="Times New Roman"/>
                          <a:ea typeface="Times New Roman"/>
                          <a:cs typeface="Traditional Arabic"/>
                        </a:rPr>
                        <a:t>المصروفات الإدارية و العامة</a:t>
                      </a:r>
                      <a:endParaRPr lang="en-US" sz="1800" b="1" dirty="0">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 (175,000)</a:t>
                      </a:r>
                      <a:endParaRPr lang="en-US" sz="1800" b="1" dirty="0">
                        <a:latin typeface="Times New Roman"/>
                        <a:ea typeface="Times New Roman"/>
                      </a:endParaRPr>
                    </a:p>
                  </a:txBody>
                  <a:tcPr marL="68580" marR="68580" marT="0" marB="0"/>
                </a:tc>
                <a:tc>
                  <a:txBody>
                    <a:bodyPr/>
                    <a:lstStyle/>
                    <a:p>
                      <a:pPr rtl="1"/>
                      <a:endParaRPr lang="ar-SA" sz="1800" dirty="0"/>
                    </a:p>
                  </a:txBody>
                  <a:tcPr/>
                </a:tc>
              </a:tr>
              <a:tr h="391104">
                <a:tc>
                  <a:txBody>
                    <a:bodyPr/>
                    <a:lstStyle/>
                    <a:p>
                      <a:pPr algn="justLow" rtl="1">
                        <a:spcAft>
                          <a:spcPts val="0"/>
                        </a:spcAft>
                      </a:pPr>
                      <a:r>
                        <a:rPr lang="ar-SA" sz="1800" b="1">
                          <a:solidFill>
                            <a:srgbClr val="000000"/>
                          </a:solidFill>
                          <a:latin typeface="Times New Roman"/>
                          <a:ea typeface="Times New Roman"/>
                          <a:cs typeface="Traditional Arabic"/>
                        </a:rPr>
                        <a:t>صافي الربح ( أو صافي الخسارة </a:t>
                      </a:r>
                      <a:endParaRPr lang="en-US" sz="1800" b="1">
                        <a:latin typeface="Times New Roman"/>
                        <a:ea typeface="Times New Roman"/>
                      </a:endParaRPr>
                    </a:p>
                  </a:txBody>
                  <a:tcPr marL="68580" marR="68580" marT="0" marB="0"/>
                </a:tc>
                <a:tc>
                  <a:txBody>
                    <a:bodyPr/>
                    <a:lstStyle/>
                    <a:p>
                      <a:pPr algn="ctr" rtl="1">
                        <a:spcAft>
                          <a:spcPts val="0"/>
                        </a:spcAft>
                      </a:pPr>
                      <a:r>
                        <a:rPr lang="ar-SA" sz="1800" b="1" dirty="0">
                          <a:solidFill>
                            <a:srgbClr val="000000"/>
                          </a:solidFill>
                          <a:latin typeface="Times New Roman"/>
                          <a:ea typeface="Times New Roman"/>
                          <a:cs typeface="Traditional Arabic"/>
                        </a:rPr>
                        <a:t>731,000</a:t>
                      </a:r>
                      <a:endParaRPr lang="en-US" sz="1800" b="1" dirty="0">
                        <a:latin typeface="Times New Roman"/>
                        <a:ea typeface="Times New Roman"/>
                      </a:endParaRPr>
                    </a:p>
                  </a:txBody>
                  <a:tcPr marL="68580" marR="68580" marT="0" marB="0"/>
                </a:tc>
                <a:tc>
                  <a:txBody>
                    <a:bodyPr/>
                    <a:lstStyle/>
                    <a:p>
                      <a:pPr rtl="1"/>
                      <a:endParaRPr lang="ar-SA" sz="1800" dirty="0"/>
                    </a:p>
                  </a:txBody>
                  <a:tcPr/>
                </a:tc>
              </a:tr>
            </a:tbl>
          </a:graphicData>
        </a:graphic>
      </p:graphicFrame>
      <p:sp>
        <p:nvSpPr>
          <p:cNvPr id="4" name="Rounded Rectangle 3"/>
          <p:cNvSpPr/>
          <p:nvPr/>
        </p:nvSpPr>
        <p:spPr>
          <a:xfrm>
            <a:off x="1043608" y="4797152"/>
            <a:ext cx="7920880" cy="1872208"/>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4818" name="Rectangle 2"/>
          <p:cNvSpPr>
            <a:spLocks noChangeArrowheads="1"/>
          </p:cNvSpPr>
          <p:nvPr/>
        </p:nvSpPr>
        <p:spPr bwMode="auto">
          <a:xfrm>
            <a:off x="755576" y="4869160"/>
            <a:ext cx="820891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ar-SA" sz="2400" b="1" i="0" u="sng"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Traditional Arabic" pitchFamily="2" charset="-78"/>
                <a:ea typeface="Times New Roman" pitchFamily="18" charset="0"/>
                <a:cs typeface="Traditional Arabic" pitchFamily="2" charset="-78"/>
              </a:rPr>
              <a:t>المطلوب:</a:t>
            </a:r>
            <a:endParaRPr kumimoji="0" lang="en-US" sz="2400" b="0"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Ø"/>
              <a:tabLst>
                <a:tab pos="457200" algn="r"/>
                <a:tab pos="2743200" algn="ctr"/>
                <a:tab pos="5486400" algn="r"/>
              </a:tabLst>
            </a:pPr>
            <a:r>
              <a:rPr kumimoji="0" lang="ar-SA"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إكمال الجدول السابق باستخدام التحليل الرأسي؟</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Ø"/>
              <a:tabLst>
                <a:tab pos="457200" algn="r"/>
                <a:tab pos="2743200" algn="ctr"/>
                <a:tab pos="5486400" algn="r"/>
              </a:tabLst>
            </a:pPr>
            <a:r>
              <a:rPr kumimoji="0" lang="ar-SA"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كم يبلغ نسبة صافي الربح إلى صافي المبيعات؟</a:t>
            </a:r>
            <a:endParaRPr kumimoji="0" lang="ar-SA" b="0"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endParaRPr>
          </a:p>
          <a:p>
            <a:pPr marL="0" marR="0" lvl="0" indent="0" defTabSz="91440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ar-SA" sz="1600" b="0"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و يمكن للمحلل أن</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t> </a:t>
            </a:r>
            <a:r>
              <a:rPr kumimoji="0" lang="ar-SA" sz="1600" b="0"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يستخدم التحليل الرأسي و التحليل الأفقي معا.( مثلا بعد  نسبة الأصول المتداولة إلى مجموع</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t> </a:t>
            </a:r>
            <a:r>
              <a:rPr kumimoji="0" lang="ar-SA" sz="1600" b="0"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الأصول لعام 1428 و من ثم مقارنتها باستخدام المقارنة الأفقية إما بين سنوات مختلفة لمنشأة واحدة أو بين منشآت أخر ى أو بين متوسط التجارة أو الصناعة  التي تنتمي إليها المنشأة.</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br>
            <a:r>
              <a:rPr kumimoji="0" lang="ar-SA" sz="1600" b="0" i="0" u="none" strike="noStrike" cap="none" normalizeH="0" baseline="0" dirty="0" smtClean="0">
                <a:ln>
                  <a:noFill/>
                </a:ln>
                <a:solidFill>
                  <a:schemeClr val="accent1">
                    <a:lumMod val="75000"/>
                  </a:schemeClr>
                </a:solidFill>
                <a:effectLst/>
                <a:latin typeface="Traditional Arabic" pitchFamily="2" charset="-78"/>
                <a:ea typeface="Times New Roman" pitchFamily="18" charset="0"/>
                <a:cs typeface="Traditional Arabic" pitchFamily="2" charset="-78"/>
              </a:rPr>
              <a:t>و تجدر الإشارة إلى أن</a:t>
            </a:r>
            <a:r>
              <a:rPr kumimoji="0" lang="ar-SA" sz="16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raditional Arabic" pitchFamily="2" charset="-78"/>
              </a:rPr>
              <a:t> </a:t>
            </a:r>
            <a:r>
              <a:rPr kumimoji="0" lang="ar-SA" sz="1600" b="0" i="0" u="none" strike="noStrike" cap="none" normalizeH="0" baseline="0" dirty="0" smtClean="0">
                <a:ln>
                  <a:noFill/>
                </a:ln>
                <a:solidFill>
                  <a:schemeClr val="accent1">
                    <a:lumMod val="75000"/>
                  </a:schemeClr>
                </a:solidFill>
                <a:effectLst/>
                <a:latin typeface="Traditional Arabic" pitchFamily="2" charset="-78"/>
                <a:ea typeface="Times New Roman" pitchFamily="18" charset="0"/>
                <a:cs typeface="Traditional Arabic" pitchFamily="2" charset="-78"/>
              </a:rPr>
              <a:t>تفسير نتائج المقارنة يترك للمحلل نفسه حسب هدفه من التحليل و حسب الظروف المحيطة</a:t>
            </a:r>
            <a:r>
              <a:rPr kumimoji="0" lang="ar-SA" sz="16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raditional Arabic" pitchFamily="2" charset="-78"/>
              </a:rPr>
              <a:t> </a:t>
            </a:r>
            <a:r>
              <a:rPr kumimoji="0" lang="ar-SA" sz="1600" b="0" i="0" u="none" strike="noStrike" cap="none" normalizeH="0" baseline="0" dirty="0" smtClean="0">
                <a:ln>
                  <a:noFill/>
                </a:ln>
                <a:solidFill>
                  <a:schemeClr val="accent1">
                    <a:lumMod val="75000"/>
                  </a:schemeClr>
                </a:solidFill>
                <a:effectLst/>
                <a:latin typeface="Traditional Arabic" pitchFamily="2" charset="-78"/>
                <a:ea typeface="Times New Roman" pitchFamily="18" charset="0"/>
                <a:cs typeface="Traditional Arabic" pitchFamily="2" charset="-78"/>
              </a:rPr>
              <a:t>به.</a:t>
            </a:r>
            <a:endParaRPr kumimoji="0" lang="en-US" sz="16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7498080" cy="706090"/>
          </a:xfrm>
        </p:spPr>
        <p:txBody>
          <a:bodyPr>
            <a:normAutofit fontScale="90000"/>
          </a:bodyPr>
          <a:lstStyle/>
          <a:p>
            <a:pPr algn="ctr"/>
            <a:r>
              <a:rPr lang="ar-SA" sz="4400" b="1" dirty="0" smtClean="0">
                <a:solidFill>
                  <a:schemeClr val="tx1"/>
                </a:solidFill>
              </a:rPr>
              <a:t/>
            </a:r>
            <a:br>
              <a:rPr lang="ar-SA" sz="4400" b="1" dirty="0" smtClean="0">
                <a:solidFill>
                  <a:schemeClr val="tx1"/>
                </a:solidFill>
              </a:rPr>
            </a:br>
            <a:r>
              <a:rPr lang="ar-SA" sz="4000" b="1" dirty="0" smtClean="0">
                <a:solidFill>
                  <a:schemeClr val="tx1"/>
                </a:solidFill>
              </a:rPr>
              <a:t>ثانيا: النسب المالية</a:t>
            </a:r>
            <a:r>
              <a:rPr lang="ar-SA" sz="4400" b="1" dirty="0" smtClean="0"/>
              <a:t/>
            </a:r>
            <a:br>
              <a:rPr lang="ar-SA" sz="4400" b="1" dirty="0" smtClean="0"/>
            </a:br>
            <a:endParaRPr lang="ar-SA" dirty="0"/>
          </a:p>
        </p:txBody>
      </p:sp>
      <p:sp>
        <p:nvSpPr>
          <p:cNvPr id="3" name="Content Placeholder 2"/>
          <p:cNvSpPr>
            <a:spLocks noGrp="1"/>
          </p:cNvSpPr>
          <p:nvPr>
            <p:ph idx="1"/>
          </p:nvPr>
        </p:nvSpPr>
        <p:spPr>
          <a:xfrm>
            <a:off x="1115616" y="1268760"/>
            <a:ext cx="7818072" cy="4680520"/>
          </a:xfrm>
        </p:spPr>
        <p:txBody>
          <a:bodyPr/>
          <a:lstStyle/>
          <a:p>
            <a:pPr>
              <a:buFont typeface="Wingdings" pitchFamily="2" charset="2"/>
              <a:buChar char="Ø"/>
            </a:pPr>
            <a:r>
              <a:rPr lang="ar-SA" sz="2400" dirty="0" smtClean="0"/>
              <a:t>تستخدم النسب المالية في التحليل المالي لاستخراج أو استنباط علاقة بين الرقمين المنسوب أحدهما للآخر . </a:t>
            </a:r>
            <a:endParaRPr lang="en-US" sz="2400" dirty="0" smtClean="0"/>
          </a:p>
          <a:p>
            <a:pPr>
              <a:buNone/>
            </a:pPr>
            <a:r>
              <a:rPr lang="ar-SA" sz="2400" b="1" dirty="0" smtClean="0">
                <a:solidFill>
                  <a:schemeClr val="accent1">
                    <a:lumMod val="75000"/>
                  </a:schemeClr>
                </a:solidFill>
              </a:rPr>
              <a:t>أهميتها: </a:t>
            </a:r>
            <a:endParaRPr lang="en-US" sz="2400" dirty="0" smtClean="0">
              <a:solidFill>
                <a:schemeClr val="accent1">
                  <a:lumMod val="75000"/>
                </a:schemeClr>
              </a:solidFill>
            </a:endParaRPr>
          </a:p>
          <a:p>
            <a:pPr>
              <a:buNone/>
            </a:pPr>
            <a:r>
              <a:rPr lang="ar-SA" sz="2000" dirty="0" smtClean="0"/>
              <a:t>تساعد على التعرف على وضع المنشأة موضع التحليل. </a:t>
            </a:r>
            <a:endParaRPr lang="en-US" sz="2000" dirty="0" smtClean="0"/>
          </a:p>
          <a:p>
            <a:pPr>
              <a:buNone/>
            </a:pPr>
            <a:r>
              <a:rPr lang="ar-SA" sz="2000" dirty="0" smtClean="0"/>
              <a:t>و من أهم النسب المالية:</a:t>
            </a:r>
            <a:endParaRPr lang="en-US" sz="2000" dirty="0" smtClean="0"/>
          </a:p>
          <a:p>
            <a:pPr>
              <a:buNone/>
            </a:pPr>
            <a:r>
              <a:rPr lang="ar-SA" sz="2000" dirty="0" smtClean="0"/>
              <a:t>1). السيولة</a:t>
            </a:r>
            <a:endParaRPr lang="en-US" sz="2000" dirty="0" smtClean="0"/>
          </a:p>
          <a:p>
            <a:pPr>
              <a:buNone/>
            </a:pPr>
            <a:r>
              <a:rPr lang="ar-SA" sz="2000" dirty="0" smtClean="0"/>
              <a:t>2). المقدرة على سداد الديون.</a:t>
            </a:r>
            <a:endParaRPr lang="en-US" sz="2000" dirty="0" smtClean="0"/>
          </a:p>
          <a:p>
            <a:pPr>
              <a:buNone/>
            </a:pPr>
            <a:r>
              <a:rPr lang="ar-SA" sz="2000" dirty="0" smtClean="0"/>
              <a:t>3). الربحية و الفاعلية</a:t>
            </a:r>
            <a:r>
              <a:rPr lang="ar-SA" dirty="0" smtClean="0"/>
              <a:t>.</a:t>
            </a:r>
            <a:endParaRPr lang="en-US" dirty="0" smtClean="0"/>
          </a:p>
          <a:p>
            <a:pPr>
              <a:buNone/>
            </a:pPr>
            <a:endParaRPr lang="ar-SA" sz="2000" dirty="0" smtClean="0"/>
          </a:p>
        </p:txBody>
      </p:sp>
      <p:sp>
        <p:nvSpPr>
          <p:cNvPr id="4" name="Down Arrow Callout 3"/>
          <p:cNvSpPr/>
          <p:nvPr/>
        </p:nvSpPr>
        <p:spPr>
          <a:xfrm>
            <a:off x="3275856" y="4653136"/>
            <a:ext cx="3312368" cy="1368152"/>
          </a:xfrm>
          <a:prstGeom prst="downArrowCallout">
            <a:avLst>
              <a:gd name="adj1" fmla="val 25000"/>
              <a:gd name="adj2" fmla="val 25000"/>
              <a:gd name="adj3" fmla="val 16154"/>
              <a:gd name="adj4" fmla="val 6497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buNone/>
            </a:pPr>
            <a:r>
              <a:rPr lang="ar-SA" sz="2000" b="1" dirty="0" smtClean="0"/>
              <a:t>و فيما يلي توضيح لكل من:</a:t>
            </a:r>
            <a:endParaRPr lang="ar-SA" sz="2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87624" y="125014"/>
          <a:ext cx="7704856" cy="4922953"/>
        </p:xfrm>
        <a:graphic>
          <a:graphicData uri="http://schemas.openxmlformats.org/drawingml/2006/table">
            <a:tbl>
              <a:tblPr rtl="1" firstRow="1" bandRow="1">
                <a:tableStyleId>{BC89EF96-8CEA-46FF-86C4-4CE0E7609802}</a:tableStyleId>
              </a:tblPr>
              <a:tblGrid>
                <a:gridCol w="1100380"/>
                <a:gridCol w="2752048"/>
                <a:gridCol w="1926214"/>
                <a:gridCol w="1926214"/>
              </a:tblGrid>
              <a:tr h="531422">
                <a:tc>
                  <a:txBody>
                    <a:bodyPr/>
                    <a:lstStyle/>
                    <a:p>
                      <a:pPr rtl="1"/>
                      <a:endParaRPr lang="ar-SA" dirty="0"/>
                    </a:p>
                  </a:txBody>
                  <a:tcPr>
                    <a:lnB w="38100" cap="flat" cmpd="sng" algn="ctr">
                      <a:solidFill>
                        <a:schemeClr val="accent1">
                          <a:lumMod val="75000"/>
                        </a:schemeClr>
                      </a:solidFill>
                      <a:prstDash val="solid"/>
                      <a:round/>
                      <a:headEnd type="none" w="med" len="med"/>
                      <a:tailEnd type="none" w="med" len="med"/>
                    </a:lnB>
                  </a:tcPr>
                </a:tc>
                <a:tc>
                  <a:txBody>
                    <a:bodyPr/>
                    <a:lstStyle/>
                    <a:p>
                      <a:pPr algn="ctr" rtl="1">
                        <a:lnSpc>
                          <a:spcPct val="150000"/>
                        </a:lnSpc>
                        <a:spcAft>
                          <a:spcPts val="0"/>
                        </a:spcAft>
                      </a:pPr>
                      <a:r>
                        <a:rPr lang="ar-SA" sz="2000" b="1" dirty="0">
                          <a:latin typeface="Arial"/>
                          <a:ea typeface="Times New Roman"/>
                          <a:cs typeface="Traditional Arabic"/>
                        </a:rPr>
                        <a:t>نسب السيولة</a:t>
                      </a:r>
                      <a:endParaRPr lang="en-US" sz="2000" dirty="0">
                        <a:latin typeface="Times New Roman"/>
                        <a:ea typeface="Times New Roman"/>
                      </a:endParaRPr>
                    </a:p>
                  </a:txBody>
                  <a:tcPr marL="68580" marR="68580" marT="0" marB="0">
                    <a:lnB w="38100" cap="flat" cmpd="sng" algn="ctr">
                      <a:solidFill>
                        <a:schemeClr val="accent1">
                          <a:lumMod val="75000"/>
                        </a:schemeClr>
                      </a:solidFill>
                      <a:prstDash val="solid"/>
                      <a:round/>
                      <a:headEnd type="none" w="med" len="med"/>
                      <a:tailEnd type="none" w="med" len="med"/>
                    </a:lnB>
                  </a:tcPr>
                </a:tc>
                <a:tc>
                  <a:txBody>
                    <a:bodyPr/>
                    <a:lstStyle/>
                    <a:p>
                      <a:pPr algn="ctr" rtl="1">
                        <a:lnSpc>
                          <a:spcPct val="150000"/>
                        </a:lnSpc>
                        <a:spcAft>
                          <a:spcPts val="0"/>
                        </a:spcAft>
                      </a:pPr>
                      <a:r>
                        <a:rPr lang="ar-SA" sz="1800" b="1" dirty="0">
                          <a:latin typeface="Arial"/>
                          <a:ea typeface="Times New Roman"/>
                          <a:cs typeface="Traditional Arabic"/>
                        </a:rPr>
                        <a:t>المقدرة على سداد الديون</a:t>
                      </a:r>
                      <a:endParaRPr lang="en-US" sz="1800" dirty="0">
                        <a:latin typeface="Times New Roman"/>
                        <a:ea typeface="Times New Roman"/>
                      </a:endParaRPr>
                    </a:p>
                  </a:txBody>
                  <a:tcPr marL="68580" marR="68580" marT="0" marB="0">
                    <a:lnB w="38100" cap="flat" cmpd="sng" algn="ctr">
                      <a:solidFill>
                        <a:schemeClr val="accent1">
                          <a:lumMod val="75000"/>
                        </a:schemeClr>
                      </a:solidFill>
                      <a:prstDash val="solid"/>
                      <a:round/>
                      <a:headEnd type="none" w="med" len="med"/>
                      <a:tailEnd type="none" w="med" len="med"/>
                    </a:lnB>
                  </a:tcPr>
                </a:tc>
                <a:tc>
                  <a:txBody>
                    <a:bodyPr/>
                    <a:lstStyle/>
                    <a:p>
                      <a:pPr algn="ctr" rtl="1">
                        <a:lnSpc>
                          <a:spcPct val="150000"/>
                        </a:lnSpc>
                        <a:spcAft>
                          <a:spcPts val="0"/>
                        </a:spcAft>
                      </a:pPr>
                      <a:r>
                        <a:rPr lang="ar-SA" sz="2000" b="1" dirty="0">
                          <a:latin typeface="Arial"/>
                          <a:ea typeface="Times New Roman"/>
                          <a:cs typeface="Traditional Arabic"/>
                        </a:rPr>
                        <a:t>نسب الربحية</a:t>
                      </a:r>
                      <a:endParaRPr lang="en-US" sz="2000" dirty="0">
                        <a:latin typeface="Times New Roman"/>
                        <a:ea typeface="Times New Roman"/>
                      </a:endParaRPr>
                    </a:p>
                  </a:txBody>
                  <a:tcPr marL="68580" marR="68580" marT="0" marB="0">
                    <a:lnB w="38100" cap="flat" cmpd="sng" algn="ctr">
                      <a:solidFill>
                        <a:schemeClr val="accent1">
                          <a:lumMod val="75000"/>
                        </a:schemeClr>
                      </a:solidFill>
                      <a:prstDash val="solid"/>
                      <a:round/>
                      <a:headEnd type="none" w="med" len="med"/>
                      <a:tailEnd type="none" w="med" len="med"/>
                    </a:lnB>
                  </a:tcPr>
                </a:tc>
              </a:tr>
              <a:tr h="1556891">
                <a:tc>
                  <a:txBody>
                    <a:bodyPr/>
                    <a:lstStyle/>
                    <a:p>
                      <a:pPr marL="0" algn="r" rtl="1" eaLnBrk="1" latinLnBrk="0" hangingPunct="1">
                        <a:lnSpc>
                          <a:spcPct val="150000"/>
                        </a:lnSpc>
                        <a:spcAft>
                          <a:spcPts val="0"/>
                        </a:spcAft>
                      </a:pPr>
                      <a:r>
                        <a:rPr kumimoji="0" lang="ar-SA" sz="2000" b="1" kern="1200" dirty="0" smtClean="0">
                          <a:solidFill>
                            <a:schemeClr val="tx1"/>
                          </a:solidFill>
                          <a:latin typeface="Arial"/>
                          <a:ea typeface="Times New Roman"/>
                          <a:cs typeface="Traditional Arabic"/>
                        </a:rPr>
                        <a:t>الهدف منها </a:t>
                      </a:r>
                      <a:endParaRPr kumimoji="0" lang="ar-SA" sz="2000" b="1" kern="1200" dirty="0">
                        <a:solidFill>
                          <a:schemeClr val="tx1"/>
                        </a:solidFill>
                        <a:latin typeface="Arial"/>
                        <a:ea typeface="Times New Roman"/>
                        <a:cs typeface="Traditional Arabic"/>
                      </a:endParaRPr>
                    </a:p>
                  </a:txBody>
                  <a:tcPr>
                    <a:lnR w="28575" cap="flat" cmpd="sng" algn="ctr">
                      <a:solidFill>
                        <a:schemeClr val="accent1">
                          <a:lumMod val="75000"/>
                        </a:schemeClr>
                      </a:solidFill>
                      <a:prstDash val="sysDashDot"/>
                      <a:round/>
                      <a:headEnd type="none" w="med" len="med"/>
                      <a:tailEnd type="none" w="med" len="med"/>
                    </a:lnR>
                    <a:lnT w="38100"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marL="0" algn="r" rtl="1" eaLnBrk="1" latinLnBrk="0" hangingPunct="1">
                        <a:lnSpc>
                          <a:spcPct val="100000"/>
                        </a:lnSpc>
                        <a:spcAft>
                          <a:spcPts val="0"/>
                        </a:spcAft>
                      </a:pPr>
                      <a:r>
                        <a:rPr kumimoji="0" lang="ar-SA" sz="1800" b="1" kern="1200" dirty="0" smtClean="0">
                          <a:solidFill>
                            <a:schemeClr val="tx1"/>
                          </a:solidFill>
                          <a:latin typeface="Arial"/>
                          <a:ea typeface="Times New Roman"/>
                          <a:cs typeface="Traditional Arabic"/>
                        </a:rPr>
                        <a:t>هي النسب التي تقيس مدى قدرة المنشأة على مواجهة التزاماتها قصيرة الأجل عند استحقاقها باستخدام أصولها السائلة والشبه سائلة (الأصول المتداولة) دون تحقيق خسائر.</a:t>
                      </a:r>
                    </a:p>
                  </a:txBody>
                  <a:tcPr>
                    <a:lnL w="28575" cap="flat" cmpd="sng" algn="ctr">
                      <a:solidFill>
                        <a:schemeClr val="accent1">
                          <a:lumMod val="75000"/>
                        </a:schemeClr>
                      </a:solidFill>
                      <a:prstDash val="sysDashDot"/>
                      <a:round/>
                      <a:headEnd type="none" w="med" len="med"/>
                      <a:tailEnd type="none" w="med" len="med"/>
                    </a:lnL>
                    <a:lnR w="28575" cap="flat" cmpd="sng" algn="ctr">
                      <a:solidFill>
                        <a:schemeClr val="accent1">
                          <a:lumMod val="75000"/>
                        </a:schemeClr>
                      </a:solidFill>
                      <a:prstDash val="sysDashDot"/>
                      <a:round/>
                      <a:headEnd type="none" w="med" len="med"/>
                      <a:tailEnd type="none" w="med" len="med"/>
                    </a:lnR>
                    <a:lnT w="38100"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rtl="1"/>
                      <a:r>
                        <a:rPr kumimoji="0" lang="ar-SA" sz="1800" b="1" kern="1200" dirty="0" smtClean="0">
                          <a:solidFill>
                            <a:schemeClr val="tx1"/>
                          </a:solidFill>
                          <a:latin typeface="Arial"/>
                          <a:ea typeface="Times New Roman"/>
                          <a:cs typeface="Traditional Arabic"/>
                        </a:rPr>
                        <a:t>توضح مدى كفاية ما تحت يد المنشأة من أصول قصيرة أو طويلة الأجل و منافع لسداد ديونها قصيرة أو طويلة الأجل.</a:t>
                      </a:r>
                    </a:p>
                  </a:txBody>
                  <a:tcPr>
                    <a:lnL w="28575" cap="flat" cmpd="sng" algn="ctr">
                      <a:solidFill>
                        <a:schemeClr val="accent1">
                          <a:lumMod val="75000"/>
                        </a:schemeClr>
                      </a:solidFill>
                      <a:prstDash val="sysDashDot"/>
                      <a:round/>
                      <a:headEnd type="none" w="med" len="med"/>
                      <a:tailEnd type="none" w="med" len="med"/>
                    </a:lnL>
                    <a:lnR w="28575" cap="flat" cmpd="sng" algn="ctr">
                      <a:solidFill>
                        <a:schemeClr val="accent1">
                          <a:lumMod val="75000"/>
                        </a:schemeClr>
                      </a:solidFill>
                      <a:prstDash val="sysDashDot"/>
                      <a:round/>
                      <a:headEnd type="none" w="med" len="med"/>
                      <a:tailEnd type="none" w="med" len="med"/>
                    </a:lnR>
                    <a:lnT w="38100"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rtl="1"/>
                      <a:r>
                        <a:rPr kumimoji="0" lang="ar-SA" sz="1800" b="1" kern="1200" dirty="0" smtClean="0">
                          <a:solidFill>
                            <a:schemeClr val="tx1"/>
                          </a:solidFill>
                          <a:latin typeface="Arial"/>
                          <a:ea typeface="Times New Roman"/>
                          <a:cs typeface="Traditional Arabic"/>
                        </a:rPr>
                        <a:t>وهي النسب التي تقيس كفاءة الإدارة في استغلال الموارد استغلالاً أمثل لتحقيق الأرباح</a:t>
                      </a:r>
                      <a:r>
                        <a:rPr kumimoji="0" lang="en-US" sz="1800" b="1" kern="1200" dirty="0" smtClean="0">
                          <a:solidFill>
                            <a:schemeClr val="tx1"/>
                          </a:solidFill>
                          <a:latin typeface="Arial"/>
                          <a:ea typeface="Times New Roman"/>
                          <a:cs typeface="Traditional Arabic"/>
                        </a:rPr>
                        <a:t> )</a:t>
                      </a:r>
                      <a:r>
                        <a:rPr kumimoji="0" lang="en-US" sz="1800" b="1" kern="1200" baseline="0" dirty="0" smtClean="0">
                          <a:solidFill>
                            <a:schemeClr val="tx1"/>
                          </a:solidFill>
                          <a:latin typeface="Arial"/>
                          <a:ea typeface="Times New Roman"/>
                          <a:cs typeface="Traditional Arabic"/>
                        </a:rPr>
                        <a:t> </a:t>
                      </a:r>
                      <a:r>
                        <a:rPr kumimoji="0" lang="ar-SA" sz="1800" b="1" kern="1200" baseline="0" dirty="0" smtClean="0">
                          <a:solidFill>
                            <a:schemeClr val="tx1"/>
                          </a:solidFill>
                          <a:latin typeface="Arial"/>
                          <a:ea typeface="Times New Roman"/>
                          <a:cs typeface="Traditional Arabic"/>
                        </a:rPr>
                        <a:t>معرفة مدى ربحية المنشأة)</a:t>
                      </a:r>
                      <a:endParaRPr kumimoji="0" lang="ar-SA" sz="1800" b="1" kern="1200" dirty="0" smtClean="0">
                        <a:solidFill>
                          <a:schemeClr val="tx1"/>
                        </a:solidFill>
                        <a:latin typeface="Arial"/>
                        <a:ea typeface="Times New Roman"/>
                        <a:cs typeface="Traditional Arabic"/>
                      </a:endParaRPr>
                    </a:p>
                  </a:txBody>
                  <a:tcPr>
                    <a:lnL w="28575" cap="flat" cmpd="sng" algn="ctr">
                      <a:solidFill>
                        <a:schemeClr val="accent1">
                          <a:lumMod val="75000"/>
                        </a:schemeClr>
                      </a:solidFill>
                      <a:prstDash val="sysDashDot"/>
                      <a:round/>
                      <a:headEnd type="none" w="med" len="med"/>
                      <a:tailEnd type="none" w="med" len="med"/>
                    </a:lnL>
                    <a:lnT w="38100"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r>
              <a:tr h="2771014">
                <a:tc>
                  <a:txBody>
                    <a:bodyPr/>
                    <a:lstStyle/>
                    <a:p>
                      <a:pPr marL="0" algn="r" rtl="1" eaLnBrk="1" latinLnBrk="0" hangingPunct="1">
                        <a:lnSpc>
                          <a:spcPct val="150000"/>
                        </a:lnSpc>
                        <a:spcAft>
                          <a:spcPts val="0"/>
                        </a:spcAft>
                      </a:pPr>
                      <a:r>
                        <a:rPr kumimoji="0" lang="ar-SA" sz="2000" b="1" kern="1200" dirty="0" smtClean="0">
                          <a:solidFill>
                            <a:schemeClr val="tx1"/>
                          </a:solidFill>
                          <a:latin typeface="Arial"/>
                          <a:ea typeface="Times New Roman"/>
                          <a:cs typeface="Traditional Arabic"/>
                        </a:rPr>
                        <a:t>أقسامها (المؤشرات)</a:t>
                      </a:r>
                    </a:p>
                  </a:txBody>
                  <a:tcPr>
                    <a:lnR w="28575" cap="flat" cmpd="sng" algn="ctr">
                      <a:solidFill>
                        <a:schemeClr val="accent1">
                          <a:lumMod val="75000"/>
                        </a:schemeClr>
                      </a:solidFill>
                      <a:prstDash val="sysDashDot"/>
                      <a:round/>
                      <a:headEnd type="none" w="med" len="med"/>
                      <a:tailEnd type="none" w="med" len="med"/>
                    </a:lnR>
                    <a:lnT w="28575" cap="flat" cmpd="sng" algn="ctr">
                      <a:solidFill>
                        <a:schemeClr val="accent1">
                          <a:lumMod val="75000"/>
                        </a:schemeClr>
                      </a:solidFill>
                      <a:prstDash val="solid"/>
                      <a:round/>
                      <a:headEnd type="none" w="med" len="med"/>
                      <a:tailEnd type="none" w="med" len="med"/>
                    </a:lnT>
                  </a:tcPr>
                </a:tc>
                <a:tc>
                  <a:txBody>
                    <a:bodyPr/>
                    <a:lstStyle/>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رأس المال العامل </a:t>
                      </a:r>
                    </a:p>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النسبة الجارية </a:t>
                      </a:r>
                    </a:p>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النسبة السريعة </a:t>
                      </a:r>
                    </a:p>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معدل دوران المدنين</a:t>
                      </a:r>
                    </a:p>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متوسط عدد الأيام التي تضل فيها الديون قائمة ( فترة</a:t>
                      </a:r>
                      <a:r>
                        <a:rPr kumimoji="0" lang="ar-SA" sz="1800" b="1" kern="1200" baseline="0" dirty="0" smtClean="0">
                          <a:solidFill>
                            <a:schemeClr val="tx1"/>
                          </a:solidFill>
                          <a:latin typeface="Arial"/>
                          <a:ea typeface="Times New Roman"/>
                          <a:cs typeface="Traditional Arabic"/>
                        </a:rPr>
                        <a:t> </a:t>
                      </a:r>
                      <a:r>
                        <a:rPr kumimoji="0" lang="ar-SA" sz="1800" b="1" kern="1200" dirty="0" smtClean="0">
                          <a:solidFill>
                            <a:schemeClr val="tx1"/>
                          </a:solidFill>
                          <a:latin typeface="Arial"/>
                          <a:ea typeface="Times New Roman"/>
                          <a:cs typeface="Traditional Arabic"/>
                        </a:rPr>
                        <a:t>التحصيل)</a:t>
                      </a:r>
                    </a:p>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معدل الخضم لتعجيل الدفع</a:t>
                      </a:r>
                    </a:p>
                    <a:p>
                      <a:pPr marL="342900" indent="-342900" rtl="1">
                        <a:buFont typeface="+mj-lt"/>
                        <a:buAutoNum type="arabicParenR"/>
                      </a:pPr>
                      <a:r>
                        <a:rPr kumimoji="0" lang="ar-SA" sz="1800" b="1" kern="1200" dirty="0" smtClean="0">
                          <a:solidFill>
                            <a:schemeClr val="tx1"/>
                          </a:solidFill>
                          <a:latin typeface="Arial"/>
                          <a:ea typeface="Times New Roman"/>
                          <a:cs typeface="Traditional Arabic"/>
                        </a:rPr>
                        <a:t>معدل دوران</a:t>
                      </a:r>
                      <a:r>
                        <a:rPr kumimoji="0" lang="ar-SA" sz="1800" b="1" kern="1200" baseline="0" dirty="0" smtClean="0">
                          <a:solidFill>
                            <a:schemeClr val="tx1"/>
                          </a:solidFill>
                          <a:latin typeface="Arial"/>
                          <a:ea typeface="Times New Roman"/>
                          <a:cs typeface="Traditional Arabic"/>
                        </a:rPr>
                        <a:t> المخزن / البضاعة</a:t>
                      </a:r>
                    </a:p>
                    <a:p>
                      <a:pPr marL="342900" indent="-342900" rtl="1">
                        <a:buFont typeface="+mj-lt"/>
                        <a:buAutoNum type="arabicParenR"/>
                      </a:pPr>
                      <a:r>
                        <a:rPr kumimoji="0" lang="ar-SA" sz="1800" b="1" kern="1200" baseline="0" dirty="0" smtClean="0">
                          <a:solidFill>
                            <a:schemeClr val="tx1"/>
                          </a:solidFill>
                          <a:latin typeface="Arial"/>
                          <a:ea typeface="Times New Roman"/>
                          <a:cs typeface="Traditional Arabic"/>
                        </a:rPr>
                        <a:t>متوسط عدد الأيام التي تظل فيها المبيعات سلعيا ( فترة التخزين)</a:t>
                      </a:r>
                      <a:endParaRPr lang="ar-SA" sz="1800" dirty="0" smtClean="0"/>
                    </a:p>
                  </a:txBody>
                  <a:tcPr>
                    <a:lnL w="28575" cap="flat" cmpd="sng" algn="ctr">
                      <a:solidFill>
                        <a:schemeClr val="accent1">
                          <a:lumMod val="75000"/>
                        </a:schemeClr>
                      </a:solidFill>
                      <a:prstDash val="sysDashDot"/>
                      <a:round/>
                      <a:headEnd type="none" w="med" len="med"/>
                      <a:tailEnd type="none" w="med" len="med"/>
                    </a:lnL>
                    <a:lnR w="28575" cap="flat" cmpd="sng" algn="ctr">
                      <a:solidFill>
                        <a:schemeClr val="accent1">
                          <a:lumMod val="75000"/>
                        </a:schemeClr>
                      </a:solidFill>
                      <a:prstDash val="sysDashDot"/>
                      <a:round/>
                      <a:headEnd type="none" w="med" len="med"/>
                      <a:tailEnd type="none" w="med" len="med"/>
                    </a:lnR>
                    <a:lnT w="28575" cap="flat" cmpd="sng" algn="ctr">
                      <a:solidFill>
                        <a:schemeClr val="accent1">
                          <a:lumMod val="75000"/>
                        </a:schemeClr>
                      </a:solidFill>
                      <a:prstDash val="solid"/>
                      <a:round/>
                      <a:headEnd type="none" w="med" len="med"/>
                      <a:tailEnd type="none" w="med" len="med"/>
                    </a:lnT>
                  </a:tcPr>
                </a:tc>
                <a:tc>
                  <a:txBody>
                    <a:bodyPr/>
                    <a:lstStyle/>
                    <a:p>
                      <a:pPr lvl="0" rtl="1"/>
                      <a:r>
                        <a:rPr kumimoji="0" lang="ar-SA" sz="1800" b="1" kern="1200" dirty="0" smtClean="0">
                          <a:solidFill>
                            <a:schemeClr val="tx1"/>
                          </a:solidFill>
                          <a:latin typeface="Arial"/>
                          <a:ea typeface="Times New Roman"/>
                          <a:cs typeface="Traditional Arabic"/>
                        </a:rPr>
                        <a:t>1-</a:t>
                      </a:r>
                      <a:r>
                        <a:rPr kumimoji="0" lang="ar-SA" sz="1800" b="1" kern="1200" baseline="0" dirty="0" smtClean="0">
                          <a:solidFill>
                            <a:schemeClr val="tx1"/>
                          </a:solidFill>
                          <a:latin typeface="Arial"/>
                          <a:ea typeface="Times New Roman"/>
                          <a:cs typeface="Traditional Arabic"/>
                        </a:rPr>
                        <a:t> </a:t>
                      </a:r>
                      <a:r>
                        <a:rPr kumimoji="0" lang="ar-SA" sz="1800" b="1" kern="1200" dirty="0" smtClean="0">
                          <a:solidFill>
                            <a:schemeClr val="tx1"/>
                          </a:solidFill>
                          <a:latin typeface="Arial"/>
                          <a:ea typeface="Times New Roman"/>
                          <a:cs typeface="Traditional Arabic"/>
                        </a:rPr>
                        <a:t>نسبة مجموع أصول المنشأة إلى  مجموع ديونها</a:t>
                      </a:r>
                      <a:endParaRPr kumimoji="0" lang="en-US" sz="1800" b="1" kern="1200" dirty="0" smtClean="0">
                        <a:solidFill>
                          <a:schemeClr val="tx1"/>
                        </a:solidFill>
                        <a:latin typeface="Arial"/>
                        <a:ea typeface="Times New Roman"/>
                        <a:cs typeface="Traditional Arabic"/>
                      </a:endParaRPr>
                    </a:p>
                    <a:p>
                      <a:r>
                        <a:rPr kumimoji="0" lang="ar-SA" sz="1800" b="1" kern="1200" dirty="0" smtClean="0">
                          <a:solidFill>
                            <a:schemeClr val="tx1"/>
                          </a:solidFill>
                          <a:latin typeface="Arial"/>
                          <a:ea typeface="Times New Roman"/>
                          <a:cs typeface="Traditional Arabic"/>
                        </a:rPr>
                        <a:t>2_ نسبة صافي حقوق ملاك المنشأة إلى مجموع التزاماتها </a:t>
                      </a:r>
                    </a:p>
                  </a:txBody>
                  <a:tcPr>
                    <a:lnL w="28575" cap="flat" cmpd="sng" algn="ctr">
                      <a:solidFill>
                        <a:schemeClr val="accent1">
                          <a:lumMod val="75000"/>
                        </a:schemeClr>
                      </a:solidFill>
                      <a:prstDash val="sysDashDot"/>
                      <a:round/>
                      <a:headEnd type="none" w="med" len="med"/>
                      <a:tailEnd type="none" w="med" len="med"/>
                    </a:lnL>
                    <a:lnR w="28575" cap="flat" cmpd="sng" algn="ctr">
                      <a:solidFill>
                        <a:schemeClr val="accent1">
                          <a:lumMod val="75000"/>
                        </a:schemeClr>
                      </a:solidFill>
                      <a:prstDash val="sysDashDot"/>
                      <a:round/>
                      <a:headEnd type="none" w="med" len="med"/>
                      <a:tailEnd type="none" w="med" len="med"/>
                    </a:lnR>
                    <a:lnT w="28575" cap="flat" cmpd="sng" algn="ctr">
                      <a:solidFill>
                        <a:schemeClr val="accent1">
                          <a:lumMod val="75000"/>
                        </a:schemeClr>
                      </a:solidFill>
                      <a:prstDash val="solid"/>
                      <a:round/>
                      <a:headEnd type="none" w="med" len="med"/>
                      <a:tailEnd type="none" w="med" len="med"/>
                    </a:lnT>
                  </a:tcPr>
                </a:tc>
                <a:tc>
                  <a:txBody>
                    <a:bodyPr/>
                    <a:lstStyle/>
                    <a:p>
                      <a:pPr marL="596646" indent="-514350">
                        <a:buFont typeface="+mj-lt"/>
                        <a:buNone/>
                      </a:pPr>
                      <a:r>
                        <a:rPr kumimoji="0" lang="ar-SA" sz="1800" b="1" kern="1200" baseline="0" dirty="0" smtClean="0">
                          <a:solidFill>
                            <a:schemeClr val="tx1"/>
                          </a:solidFill>
                          <a:latin typeface="Arial"/>
                          <a:ea typeface="Times New Roman"/>
                          <a:cs typeface="Traditional Arabic"/>
                        </a:rPr>
                        <a:t>1-نسبة العائد على الأصول المستخدمة</a:t>
                      </a:r>
                    </a:p>
                    <a:p>
                      <a:pPr marL="596646" indent="-514350">
                        <a:buFont typeface="+mj-lt"/>
                        <a:buNone/>
                      </a:pPr>
                      <a:r>
                        <a:rPr kumimoji="0" lang="ar-SA" sz="1800" b="1" kern="1200" baseline="0" dirty="0" smtClean="0">
                          <a:solidFill>
                            <a:schemeClr val="tx1"/>
                          </a:solidFill>
                          <a:latin typeface="Arial"/>
                          <a:ea typeface="Times New Roman"/>
                          <a:cs typeface="Traditional Arabic"/>
                        </a:rPr>
                        <a:t>2-نسبة العائد على حقوق الملاك</a:t>
                      </a:r>
                    </a:p>
                    <a:p>
                      <a:pPr marL="596646" indent="-514350">
                        <a:buFont typeface="+mj-lt"/>
                        <a:buNone/>
                      </a:pPr>
                      <a:r>
                        <a:rPr kumimoji="0" lang="ar-SA" sz="1800" b="1" kern="1200" baseline="0" dirty="0" smtClean="0">
                          <a:solidFill>
                            <a:schemeClr val="tx1"/>
                          </a:solidFill>
                          <a:latin typeface="Arial"/>
                          <a:ea typeface="Times New Roman"/>
                          <a:cs typeface="Traditional Arabic"/>
                        </a:rPr>
                        <a:t>3-عائد السهم الواحد من الأسهم العادية</a:t>
                      </a:r>
                    </a:p>
                    <a:p>
                      <a:pPr marL="596646" indent="-514350">
                        <a:buFont typeface="+mj-lt"/>
                        <a:buNone/>
                      </a:pPr>
                      <a:r>
                        <a:rPr kumimoji="0" lang="ar-SA" sz="1800" b="1" kern="1200" baseline="0" dirty="0" smtClean="0">
                          <a:solidFill>
                            <a:schemeClr val="tx1"/>
                          </a:solidFill>
                          <a:latin typeface="Arial"/>
                          <a:ea typeface="Times New Roman"/>
                          <a:cs typeface="Traditional Arabic"/>
                        </a:rPr>
                        <a:t>4-نسبة السعر السوقي للسهم إلى عائد السهم.</a:t>
                      </a:r>
                      <a:endParaRPr kumimoji="0" lang="en-US" sz="1800" b="1" kern="1200" baseline="0" dirty="0" smtClean="0">
                        <a:solidFill>
                          <a:schemeClr val="tx1"/>
                        </a:solidFill>
                        <a:latin typeface="Arial"/>
                        <a:ea typeface="Times New Roman"/>
                        <a:cs typeface="Traditional Arabic"/>
                      </a:endParaRPr>
                    </a:p>
                  </a:txBody>
                  <a:tcPr>
                    <a:lnL w="28575" cap="flat" cmpd="sng" algn="ctr">
                      <a:solidFill>
                        <a:schemeClr val="accent1">
                          <a:lumMod val="75000"/>
                        </a:schemeClr>
                      </a:solidFill>
                      <a:prstDash val="sysDashDot"/>
                      <a:round/>
                      <a:headEnd type="none" w="med" len="med"/>
                      <a:tailEnd type="none" w="med" len="med"/>
                    </a:lnL>
                    <a:lnT w="28575" cap="flat" cmpd="sng" algn="ctr">
                      <a:solidFill>
                        <a:schemeClr val="accent1">
                          <a:lumMod val="75000"/>
                        </a:schemeClr>
                      </a:solidFill>
                      <a:prstDash val="solid"/>
                      <a:round/>
                      <a:headEnd type="none" w="med" len="med"/>
                      <a:tailEnd type="none" w="med" len="med"/>
                    </a:lnT>
                  </a:tcPr>
                </a:tc>
              </a:tr>
            </a:tbl>
          </a:graphicData>
        </a:graphic>
      </p:graphicFrame>
      <p:sp>
        <p:nvSpPr>
          <p:cNvPr id="4" name="Down Arrow Callout 3"/>
          <p:cNvSpPr/>
          <p:nvPr/>
        </p:nvSpPr>
        <p:spPr>
          <a:xfrm>
            <a:off x="3203848" y="5301208"/>
            <a:ext cx="3312368" cy="1368152"/>
          </a:xfrm>
          <a:prstGeom prst="downArrowCallout">
            <a:avLst>
              <a:gd name="adj1" fmla="val 25000"/>
              <a:gd name="adj2" fmla="val 25000"/>
              <a:gd name="adj3" fmla="val 16154"/>
              <a:gd name="adj4" fmla="val 6497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buNone/>
            </a:pPr>
            <a:r>
              <a:rPr lang="ar-SA" sz="2000" b="1" dirty="0" smtClean="0"/>
              <a:t>و فيما يلي توضيح لكل من:</a:t>
            </a:r>
            <a:endParaRPr lang="ar-SA" sz="2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Autofit/>
          </a:bodyPr>
          <a:lstStyle/>
          <a:p>
            <a:pPr algn="ctr"/>
            <a:r>
              <a:rPr lang="ar-SA" sz="3600" b="1" dirty="0" smtClean="0">
                <a:solidFill>
                  <a:schemeClr val="tx1"/>
                </a:solidFill>
              </a:rPr>
              <a:t>ثانيا: النسب المالية</a:t>
            </a:r>
            <a:endParaRPr lang="ar-SA" sz="3600" dirty="0"/>
          </a:p>
        </p:txBody>
      </p:sp>
      <p:sp>
        <p:nvSpPr>
          <p:cNvPr id="3" name="Content Placeholder 2"/>
          <p:cNvSpPr>
            <a:spLocks noGrp="1"/>
          </p:cNvSpPr>
          <p:nvPr>
            <p:ph idx="1"/>
          </p:nvPr>
        </p:nvSpPr>
        <p:spPr>
          <a:xfrm>
            <a:off x="1115616" y="1196752"/>
            <a:ext cx="7776864" cy="4680520"/>
          </a:xfrm>
        </p:spPr>
        <p:txBody>
          <a:bodyPr>
            <a:normAutofit fontScale="92500" lnSpcReduction="10000"/>
          </a:bodyPr>
          <a:lstStyle/>
          <a:p>
            <a:pPr>
              <a:buNone/>
            </a:pPr>
            <a:r>
              <a:rPr lang="ar-SA" sz="2600" b="1" u="sng" dirty="0" smtClean="0">
                <a:solidFill>
                  <a:schemeClr val="accent1">
                    <a:lumMod val="75000"/>
                  </a:schemeClr>
                </a:solidFill>
              </a:rPr>
              <a:t>أولا: الســيولة:</a:t>
            </a:r>
            <a:endParaRPr lang="en-US" sz="2600" dirty="0" smtClean="0">
              <a:solidFill>
                <a:schemeClr val="accent1">
                  <a:lumMod val="75000"/>
                </a:schemeClr>
              </a:solidFill>
            </a:endParaRPr>
          </a:p>
          <a:p>
            <a:pPr>
              <a:buNone/>
            </a:pPr>
            <a:r>
              <a:rPr lang="ar-SA" sz="2200" b="1" dirty="0" smtClean="0"/>
              <a:t>و يقصد بالسيولة مقدرة المنشأة على الوفاء بالتزاماتها قصيرة الأجل دون اللجوء إلى الاستدانة أو بيع أصل ثابت. </a:t>
            </a:r>
            <a:endParaRPr lang="en-US" sz="2200" dirty="0" smtClean="0"/>
          </a:p>
          <a:p>
            <a:pPr>
              <a:buNone/>
            </a:pPr>
            <a:r>
              <a:rPr lang="ar-SA" sz="2400" b="1" u="sng" dirty="0" smtClean="0">
                <a:solidFill>
                  <a:schemeClr val="tx1">
                    <a:lumMod val="65000"/>
                    <a:lumOff val="35000"/>
                  </a:schemeClr>
                </a:solidFill>
              </a:rPr>
              <a:t>و هناك عدد من المؤشرات على السيولة منها:</a:t>
            </a:r>
            <a:endParaRPr lang="en-US" sz="2400" dirty="0" smtClean="0">
              <a:solidFill>
                <a:schemeClr val="tx1">
                  <a:lumMod val="65000"/>
                  <a:lumOff val="35000"/>
                </a:schemeClr>
              </a:solidFill>
            </a:endParaRPr>
          </a:p>
          <a:p>
            <a:pPr marL="596646" indent="-514350">
              <a:buFont typeface="+mj-lt"/>
              <a:buAutoNum type="arabicParenR"/>
            </a:pPr>
            <a:r>
              <a:rPr lang="ar-SA" sz="2400" dirty="0" smtClean="0"/>
              <a:t>رأس المال العامل.</a:t>
            </a:r>
          </a:p>
          <a:p>
            <a:pPr marL="596646" indent="-514350">
              <a:buFont typeface="+mj-lt"/>
              <a:buAutoNum type="arabicParenR"/>
            </a:pPr>
            <a:r>
              <a:rPr lang="ar-SA" sz="2400" dirty="0" smtClean="0"/>
              <a:t>النسبة الجارية.</a:t>
            </a:r>
          </a:p>
          <a:p>
            <a:pPr marL="596646" indent="-514350">
              <a:buFont typeface="+mj-lt"/>
              <a:buAutoNum type="arabicParenR"/>
            </a:pPr>
            <a:r>
              <a:rPr lang="ar-SA" sz="2400" dirty="0" smtClean="0"/>
              <a:t>النسبة السريعة.</a:t>
            </a:r>
          </a:p>
          <a:p>
            <a:pPr marL="596646" indent="-514350">
              <a:buFont typeface="+mj-lt"/>
              <a:buAutoNum type="arabicParenR"/>
            </a:pPr>
            <a:r>
              <a:rPr lang="ar-SA" sz="2400" dirty="0" smtClean="0"/>
              <a:t>معدل دوران المدينين.</a:t>
            </a:r>
          </a:p>
          <a:p>
            <a:pPr marL="596646" indent="-514350">
              <a:buFont typeface="+mj-lt"/>
              <a:buAutoNum type="arabicParenR"/>
            </a:pPr>
            <a:r>
              <a:rPr lang="ar-SA" sz="2400" dirty="0" smtClean="0"/>
              <a:t>متوسط عدد الأيام التي تضل فيها الديون قائمة (فترة التحصيل)</a:t>
            </a:r>
          </a:p>
          <a:p>
            <a:pPr marL="596646" indent="-514350">
              <a:buFont typeface="+mj-lt"/>
              <a:buAutoNum type="arabicParenR"/>
            </a:pPr>
            <a:r>
              <a:rPr lang="ar-SA" sz="2400" dirty="0" smtClean="0"/>
              <a:t>معدل خصم تعجيل الدفع</a:t>
            </a:r>
          </a:p>
          <a:p>
            <a:pPr marL="596646" indent="-514350">
              <a:buFont typeface="+mj-lt"/>
              <a:buAutoNum type="arabicParenR"/>
            </a:pPr>
            <a:r>
              <a:rPr lang="ar-SA" sz="2400" dirty="0" smtClean="0"/>
              <a:t>معدل دوران المخزون</a:t>
            </a:r>
          </a:p>
          <a:p>
            <a:pPr marL="596646" indent="-514350">
              <a:buFont typeface="+mj-lt"/>
              <a:buAutoNum type="arabicParenR"/>
            </a:pPr>
            <a:r>
              <a:rPr lang="ar-SA" sz="2400" dirty="0" smtClean="0"/>
              <a:t>متوسط عدد الأيام التي تظل فيها المبيعات مخزونا سلعيا (فترة التخزين)</a:t>
            </a:r>
            <a:endParaRPr lang="ar-SA"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43608" y="188640"/>
          <a:ext cx="7920880" cy="6341994"/>
        </p:xfrm>
        <a:graphic>
          <a:graphicData uri="http://schemas.openxmlformats.org/drawingml/2006/table">
            <a:tbl>
              <a:tblPr rtl="1" firstRow="1" bandRow="1">
                <a:tableStyleId>{ED083AE6-46FA-4A59-8FB0-9F97EB10719F}</a:tableStyleId>
              </a:tblPr>
              <a:tblGrid>
                <a:gridCol w="1911270"/>
                <a:gridCol w="3576880"/>
                <a:gridCol w="2432730"/>
              </a:tblGrid>
              <a:tr h="741966">
                <a:tc>
                  <a:txBody>
                    <a:bodyPr/>
                    <a:lstStyle/>
                    <a:p>
                      <a:pPr algn="ctr" rtl="1">
                        <a:lnSpc>
                          <a:spcPct val="150000"/>
                        </a:lnSpc>
                        <a:spcAft>
                          <a:spcPts val="0"/>
                        </a:spcAft>
                      </a:pPr>
                      <a:r>
                        <a:rPr lang="ar-SA" sz="2000" u="none" dirty="0"/>
                        <a:t>المؤشر (النسبة)</a:t>
                      </a:r>
                      <a:endParaRPr lang="en-US" sz="2000" u="none" dirty="0">
                        <a:latin typeface="Times New Roman"/>
                        <a:ea typeface="Times New Roman"/>
                      </a:endParaRPr>
                    </a:p>
                  </a:txBody>
                  <a:tcPr marL="68580" marR="68580" marT="0" marB="0">
                    <a:solidFill>
                      <a:schemeClr val="bg1">
                        <a:lumMod val="85000"/>
                      </a:schemeClr>
                    </a:solidFill>
                  </a:tcPr>
                </a:tc>
                <a:tc>
                  <a:txBody>
                    <a:bodyPr/>
                    <a:lstStyle/>
                    <a:p>
                      <a:pPr algn="ctr" rtl="1">
                        <a:lnSpc>
                          <a:spcPct val="150000"/>
                        </a:lnSpc>
                        <a:spcAft>
                          <a:spcPts val="0"/>
                        </a:spcAft>
                      </a:pPr>
                      <a:r>
                        <a:rPr lang="ar-SA" sz="2000" u="none" dirty="0"/>
                        <a:t>طريقة الحساب</a:t>
                      </a:r>
                      <a:endParaRPr lang="en-US" sz="2000" u="none" dirty="0">
                        <a:latin typeface="Times New Roman"/>
                        <a:ea typeface="Times New Roman"/>
                      </a:endParaRPr>
                    </a:p>
                  </a:txBody>
                  <a:tcPr marL="68580" marR="68580" marT="0" marB="0">
                    <a:solidFill>
                      <a:schemeClr val="bg1">
                        <a:lumMod val="85000"/>
                      </a:schemeClr>
                    </a:solidFill>
                  </a:tcPr>
                </a:tc>
                <a:tc>
                  <a:txBody>
                    <a:bodyPr/>
                    <a:lstStyle/>
                    <a:p>
                      <a:pPr algn="ctr" rtl="1">
                        <a:lnSpc>
                          <a:spcPct val="150000"/>
                        </a:lnSpc>
                        <a:spcAft>
                          <a:spcPts val="0"/>
                        </a:spcAft>
                      </a:pPr>
                      <a:r>
                        <a:rPr lang="ar-SA" sz="2000" u="none" dirty="0"/>
                        <a:t>المفهوم</a:t>
                      </a:r>
                      <a:endParaRPr lang="en-US" sz="2000" u="none" dirty="0">
                        <a:latin typeface="Times New Roman"/>
                        <a:ea typeface="Times New Roman"/>
                      </a:endParaRPr>
                    </a:p>
                  </a:txBody>
                  <a:tcPr marL="68580" marR="68580" marT="0" marB="0">
                    <a:solidFill>
                      <a:schemeClr val="bg1">
                        <a:lumMod val="85000"/>
                      </a:schemeClr>
                    </a:solidFill>
                  </a:tcPr>
                </a:tc>
              </a:tr>
              <a:tr h="2491068">
                <a:tc>
                  <a:txBody>
                    <a:bodyPr/>
                    <a:lstStyle/>
                    <a:p>
                      <a:pPr rtl="1">
                        <a:lnSpc>
                          <a:spcPct val="150000"/>
                        </a:lnSpc>
                      </a:pPr>
                      <a:r>
                        <a:rPr kumimoji="0" lang="ar-SA" sz="1800" b="1" kern="1200" dirty="0" smtClean="0">
                          <a:solidFill>
                            <a:schemeClr val="tx1"/>
                          </a:solidFill>
                          <a:latin typeface="+mn-lt"/>
                          <a:ea typeface="+mn-ea"/>
                          <a:cs typeface="+mn-cs"/>
                        </a:rPr>
                        <a:t>1- رأس المال العامل</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1" kern="1200" dirty="0" smtClean="0">
                          <a:solidFill>
                            <a:schemeClr val="tx1"/>
                          </a:solidFill>
                          <a:latin typeface="+mn-lt"/>
                          <a:ea typeface="+mn-ea"/>
                          <a:cs typeface="+mn-cs"/>
                        </a:rPr>
                        <a:t>الفرق بين أصول المنشأة المتداولة و مطلوباتها قصيرة الأجل .</a:t>
                      </a:r>
                      <a:endParaRPr kumimoji="0" lang="en-US" sz="1800" b="1"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kumimoji="0" lang="ar-SA" sz="1800" b="1"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b="1" kern="1200" dirty="0" smtClean="0">
                          <a:solidFill>
                            <a:schemeClr val="tx1"/>
                          </a:solidFill>
                          <a:latin typeface="+mn-lt"/>
                          <a:ea typeface="+mn-ea"/>
                          <a:cs typeface="+mn-cs"/>
                        </a:rPr>
                        <a:t>ملاحظة هامة: </a:t>
                      </a:r>
                      <a:r>
                        <a:rPr kumimoji="0" lang="ar-SA" sz="1400" b="0" kern="1200" dirty="0" smtClean="0">
                          <a:solidFill>
                            <a:schemeClr val="tx1"/>
                          </a:solidFill>
                          <a:latin typeface="+mn-lt"/>
                          <a:ea typeface="+mn-ea"/>
                          <a:cs typeface="+mn-cs"/>
                        </a:rPr>
                        <a:t>توضع جميع عناصر الاصول المتداولة الا ان المدينين يجب ان تطرح من مخصص الديون المشكوك في تحصيلها.</a:t>
                      </a:r>
                    </a:p>
                  </a:txBody>
                  <a:tcPr/>
                </a:tc>
                <a:tc>
                  <a:txBody>
                    <a:bodyPr/>
                    <a:lstStyle/>
                    <a:p>
                      <a:pPr rtl="1"/>
                      <a:r>
                        <a:rPr kumimoji="0" lang="ar-SA" sz="1800" b="1" kern="1200" dirty="0" smtClean="0">
                          <a:solidFill>
                            <a:schemeClr val="tx1"/>
                          </a:solidFill>
                          <a:latin typeface="+mn-lt"/>
                          <a:ea typeface="+mn-ea"/>
                          <a:cs typeface="+mn-cs"/>
                        </a:rPr>
                        <a:t>تفيد أن الالتزامات قصيرة الأجل يمكن أن تسدد من الأصول المتداولة و يفيض مبلغ معين.</a:t>
                      </a:r>
                    </a:p>
                    <a:p>
                      <a:pPr rtl="1"/>
                      <a:r>
                        <a:rPr kumimoji="0" lang="ar-SA" sz="1800" b="1" kern="1200" dirty="0" smtClean="0">
                          <a:solidFill>
                            <a:schemeClr val="tx1"/>
                          </a:solidFill>
                          <a:latin typeface="+mn-lt"/>
                          <a:ea typeface="+mn-ea"/>
                          <a:cs typeface="+mn-cs"/>
                        </a:rPr>
                        <a:t>أي أن مجموع </a:t>
                      </a:r>
                      <a:r>
                        <a:rPr kumimoji="0" lang="ar-SA" sz="1800" b="1" kern="1200" smtClean="0">
                          <a:solidFill>
                            <a:schemeClr val="tx1"/>
                          </a:solidFill>
                          <a:latin typeface="+mn-lt"/>
                          <a:ea typeface="+mn-ea"/>
                          <a:cs typeface="+mn-cs"/>
                        </a:rPr>
                        <a:t>أصولها</a:t>
                      </a:r>
                      <a:r>
                        <a:rPr kumimoji="0" lang="ar-SA" sz="1800" b="1" kern="1200" baseline="0" smtClean="0">
                          <a:solidFill>
                            <a:schemeClr val="tx1"/>
                          </a:solidFill>
                          <a:latin typeface="+mn-lt"/>
                          <a:ea typeface="+mn-ea"/>
                          <a:cs typeface="+mn-cs"/>
                        </a:rPr>
                        <a:t> المتداولة </a:t>
                      </a:r>
                      <a:r>
                        <a:rPr kumimoji="0" lang="ar-SA" sz="1800" b="1" kern="1200" baseline="0" dirty="0" smtClean="0">
                          <a:solidFill>
                            <a:schemeClr val="tx1"/>
                          </a:solidFill>
                          <a:latin typeface="+mn-lt"/>
                          <a:ea typeface="+mn-ea"/>
                          <a:cs typeface="+mn-cs"/>
                        </a:rPr>
                        <a:t>يزيد عن مجموع </a:t>
                      </a:r>
                      <a:r>
                        <a:rPr kumimoji="0" lang="ar-SA" sz="1800" b="1" kern="1200" baseline="0" smtClean="0">
                          <a:solidFill>
                            <a:schemeClr val="tx1"/>
                          </a:solidFill>
                          <a:latin typeface="+mn-lt"/>
                          <a:ea typeface="+mn-ea"/>
                          <a:cs typeface="+mn-cs"/>
                        </a:rPr>
                        <a:t>خصومها المتداولة</a:t>
                      </a:r>
                      <a:r>
                        <a:rPr kumimoji="0" lang="ar-SA" sz="1800" b="1" kern="1200" baseline="0" dirty="0" smtClean="0">
                          <a:solidFill>
                            <a:schemeClr val="tx1"/>
                          </a:solidFill>
                          <a:latin typeface="+mn-lt"/>
                          <a:ea typeface="+mn-ea"/>
                          <a:cs typeface="+mn-cs"/>
                        </a:rPr>
                        <a:t>.</a:t>
                      </a:r>
                      <a:endParaRPr kumimoji="0" lang="ar-SA" sz="1800" b="1" kern="1200" dirty="0" smtClean="0">
                        <a:solidFill>
                          <a:schemeClr val="tx1"/>
                        </a:solidFill>
                        <a:latin typeface="+mn-lt"/>
                        <a:ea typeface="+mn-ea"/>
                        <a:cs typeface="+mn-cs"/>
                      </a:endParaRPr>
                    </a:p>
                  </a:txBody>
                  <a:tcPr/>
                </a:tc>
              </a:tr>
              <a:tr h="3069425">
                <a:tc>
                  <a:txBody>
                    <a:bodyPr/>
                    <a:lstStyle/>
                    <a:p>
                      <a:pPr rtl="1"/>
                      <a:r>
                        <a:rPr kumimoji="0" lang="ar-SA" sz="1800" b="1" kern="1200" dirty="0" smtClean="0">
                          <a:solidFill>
                            <a:schemeClr val="tx1"/>
                          </a:solidFill>
                          <a:latin typeface="+mn-lt"/>
                          <a:ea typeface="+mn-ea"/>
                          <a:cs typeface="+mn-cs"/>
                        </a:rPr>
                        <a:t>2- النسبة الجارية (نسبة التداول)</a:t>
                      </a:r>
                      <a:endParaRPr lang="ar-SA" dirty="0"/>
                    </a:p>
                  </a:txBody>
                  <a:tcPr/>
                </a:tc>
                <a:tc>
                  <a:txBody>
                    <a:bodyPr/>
                    <a:lstStyle/>
                    <a:p>
                      <a:pPr rtl="1"/>
                      <a:r>
                        <a:rPr kumimoji="0" lang="ar-SA" sz="1800" b="1" kern="1200" dirty="0" smtClean="0">
                          <a:solidFill>
                            <a:schemeClr val="tx1"/>
                          </a:solidFill>
                          <a:latin typeface="+mn-lt"/>
                          <a:ea typeface="+mn-ea"/>
                          <a:cs typeface="+mn-cs"/>
                        </a:rPr>
                        <a:t>نسبة الأصول المتداولة إلى الخصوم المتداولة (قصيرة الأجل) </a:t>
                      </a:r>
                    </a:p>
                    <a:p>
                      <a:pPr rtl="1"/>
                      <a:endParaRPr kumimoji="0" lang="ar-SA" sz="1800" b="1" kern="1200" dirty="0" smtClean="0">
                        <a:solidFill>
                          <a:schemeClr val="tx1"/>
                        </a:solidFill>
                        <a:latin typeface="+mn-lt"/>
                        <a:ea typeface="+mn-ea"/>
                        <a:cs typeface="+mn-cs"/>
                      </a:endParaRPr>
                    </a:p>
                    <a:p>
                      <a:pPr rtl="1"/>
                      <a:endParaRPr kumimoji="0" lang="ar-SA" sz="1800" b="1" kern="1200" dirty="0" smtClean="0">
                        <a:solidFill>
                          <a:schemeClr val="tx1"/>
                        </a:solidFill>
                        <a:latin typeface="+mn-lt"/>
                        <a:ea typeface="+mn-ea"/>
                        <a:cs typeface="+mn-cs"/>
                      </a:endParaRPr>
                    </a:p>
                    <a:p>
                      <a:pPr rtl="1"/>
                      <a:endParaRPr kumimoji="0" lang="ar-SA" sz="1800" b="1" kern="1200" dirty="0" smtClean="0">
                        <a:solidFill>
                          <a:schemeClr val="tx1"/>
                        </a:solidFill>
                        <a:latin typeface="+mn-lt"/>
                        <a:ea typeface="+mn-ea"/>
                        <a:cs typeface="+mn-cs"/>
                      </a:endParaRPr>
                    </a:p>
                    <a:p>
                      <a:pPr rtl="1"/>
                      <a:r>
                        <a:rPr kumimoji="0" lang="ar-SA" sz="1800" b="1" kern="1200" dirty="0" smtClean="0">
                          <a:solidFill>
                            <a:schemeClr val="tx1"/>
                          </a:solidFill>
                          <a:latin typeface="+mn-lt"/>
                          <a:ea typeface="+mn-ea"/>
                          <a:cs typeface="+mn-cs"/>
                        </a:rPr>
                        <a:t>و يمكن التعبير عنها  في شكل نسبة %</a:t>
                      </a:r>
                      <a:endParaRPr kumimoji="0" lang="en-US" sz="1800" b="1" kern="1200" dirty="0" smtClean="0">
                        <a:solidFill>
                          <a:schemeClr val="tx1"/>
                        </a:solidFill>
                        <a:latin typeface="+mn-lt"/>
                        <a:ea typeface="+mn-ea"/>
                        <a:cs typeface="+mn-cs"/>
                      </a:endParaRPr>
                    </a:p>
                    <a:p>
                      <a:endParaRPr kumimoji="0" lang="ar-SA" sz="1400" b="1" kern="1200" dirty="0" smtClean="0">
                        <a:solidFill>
                          <a:schemeClr val="tx1"/>
                        </a:solidFill>
                        <a:latin typeface="+mn-lt"/>
                        <a:ea typeface="+mn-ea"/>
                        <a:cs typeface="+mn-cs"/>
                      </a:endParaRPr>
                    </a:p>
                  </a:txBody>
                  <a:tcPr/>
                </a:tc>
                <a:tc>
                  <a:txBody>
                    <a:bodyPr/>
                    <a:lstStyle/>
                    <a:p>
                      <a:pPr rtl="1"/>
                      <a:r>
                        <a:rPr kumimoji="0" lang="ar-SA" sz="1800" b="1" kern="1200" dirty="0" smtClean="0">
                          <a:solidFill>
                            <a:schemeClr val="tx1"/>
                          </a:solidFill>
                          <a:latin typeface="+mn-lt"/>
                          <a:ea typeface="+mn-ea"/>
                          <a:cs typeface="+mn-cs"/>
                        </a:rPr>
                        <a:t>وتعبر هذه النسبة عن عدد المرات التي تستطيع فيها الأصول المتداولة تغطية الخصوم المتداولة. </a:t>
                      </a:r>
                      <a:endParaRPr kumimoji="0" lang="en-US" sz="1800" b="1" kern="1200" dirty="0" smtClean="0">
                        <a:solidFill>
                          <a:schemeClr val="tx1"/>
                        </a:solidFill>
                        <a:latin typeface="+mn-lt"/>
                        <a:ea typeface="+mn-ea"/>
                        <a:cs typeface="+mn-cs"/>
                      </a:endParaRPr>
                    </a:p>
                    <a:p>
                      <a:r>
                        <a:rPr kumimoji="0" lang="en-US" sz="1800" b="1" kern="1200" dirty="0" smtClean="0">
                          <a:solidFill>
                            <a:schemeClr val="tx1"/>
                          </a:solidFill>
                          <a:latin typeface="+mn-lt"/>
                          <a:ea typeface="+mn-ea"/>
                          <a:cs typeface="+mn-cs"/>
                          <a:sym typeface="Wingdings"/>
                        </a:rPr>
                        <a:t></a:t>
                      </a:r>
                      <a:r>
                        <a:rPr kumimoji="0" lang="en-US" sz="1800" b="1" kern="120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كلما ( زادت </a:t>
                      </a:r>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 ) هذه النسبة دل ذلك على مقدرة الشركة على مواجهة أخطار سداد الالتزامات المتداولة المفاجئ دون الحاجة لتسييل أي أصول ثابتة أو الحصول على اقتراض جديد.</a:t>
                      </a:r>
                    </a:p>
                  </a:txBody>
                  <a:tcPr/>
                </a:tc>
              </a:tr>
            </a:tbl>
          </a:graphicData>
        </a:graphic>
      </p:graphicFrame>
      <p:sp>
        <p:nvSpPr>
          <p:cNvPr id="3" name="Rectangle 2"/>
          <p:cNvSpPr/>
          <p:nvPr/>
        </p:nvSpPr>
        <p:spPr>
          <a:xfrm>
            <a:off x="3635896" y="1772816"/>
            <a:ext cx="3096344" cy="792088"/>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5841" name="Rectangle 1"/>
          <p:cNvSpPr>
            <a:spLocks noChangeArrowheads="1"/>
          </p:cNvSpPr>
          <p:nvPr/>
        </p:nvSpPr>
        <p:spPr bwMode="auto">
          <a:xfrm>
            <a:off x="3635896" y="1772816"/>
            <a:ext cx="302433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رأس</a:t>
            </a: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t> </a:t>
            </a: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المال العامل = </a:t>
            </a:r>
          </a:p>
          <a:p>
            <a:pPr marL="0" marR="0" lvl="0" indent="0" defTabSz="91440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مجموع الأصول المتداولة – مجموع الخصوم المتداولة</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4"/>
          <p:cNvSpPr/>
          <p:nvPr/>
        </p:nvSpPr>
        <p:spPr>
          <a:xfrm>
            <a:off x="3707904" y="4149080"/>
            <a:ext cx="3096344" cy="576064"/>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5842" name="Rectangle 2"/>
          <p:cNvSpPr>
            <a:spLocks noChangeArrowheads="1"/>
          </p:cNvSpPr>
          <p:nvPr/>
        </p:nvSpPr>
        <p:spPr bwMode="auto">
          <a:xfrm>
            <a:off x="3779912" y="4149080"/>
            <a:ext cx="309634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النسبة الجارية =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مجموع الأصول المتداولة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مجموع  الخصوم المتداولة</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188640"/>
          <a:ext cx="8064896" cy="6492240"/>
        </p:xfrm>
        <a:graphic>
          <a:graphicData uri="http://schemas.openxmlformats.org/drawingml/2006/table">
            <a:tbl>
              <a:tblPr rtl="1" firstRow="1" bandRow="1">
                <a:tableStyleId>{ED083AE6-46FA-4A59-8FB0-9F97EB10719F}</a:tableStyleId>
              </a:tblPr>
              <a:tblGrid>
                <a:gridCol w="1981220"/>
                <a:gridCol w="3870376"/>
                <a:gridCol w="2213300"/>
              </a:tblGrid>
              <a:tr h="2520280">
                <a:tc>
                  <a:txBody>
                    <a:bodyPr/>
                    <a:lstStyle/>
                    <a:p>
                      <a:pPr rtl="1"/>
                      <a:r>
                        <a:rPr kumimoji="0" lang="ar-SA" sz="1800" b="1" kern="1200" dirty="0" smtClean="0">
                          <a:solidFill>
                            <a:schemeClr val="tx1"/>
                          </a:solidFill>
                          <a:latin typeface="+mn-lt"/>
                          <a:ea typeface="+mn-ea"/>
                          <a:cs typeface="+mn-cs"/>
                        </a:rPr>
                        <a:t>3- النسبة السريعة</a:t>
                      </a:r>
                      <a:endParaRPr kumimoji="0" lang="en-US" sz="1800" b="1" kern="1200" dirty="0" smtClean="0">
                        <a:solidFill>
                          <a:schemeClr val="tx1"/>
                        </a:solidFill>
                        <a:latin typeface="+mn-lt"/>
                        <a:ea typeface="+mn-ea"/>
                        <a:cs typeface="+mn-cs"/>
                      </a:endParaRPr>
                    </a:p>
                    <a:p>
                      <a:r>
                        <a:rPr kumimoji="0" lang="ar-SA" sz="1800" b="1" kern="1200" dirty="0" smtClean="0">
                          <a:solidFill>
                            <a:schemeClr val="tx1"/>
                          </a:solidFill>
                          <a:latin typeface="+mn-lt"/>
                          <a:ea typeface="+mn-ea"/>
                          <a:cs typeface="+mn-cs"/>
                        </a:rPr>
                        <a:t> ( نسبة السداد السريع)</a:t>
                      </a:r>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r>
                        <a:rPr kumimoji="0" lang="ar-SA" sz="1600" b="1" kern="1200" dirty="0" smtClean="0">
                          <a:solidFill>
                            <a:schemeClr val="tx1"/>
                          </a:solidFill>
                          <a:latin typeface="+mn-lt"/>
                          <a:ea typeface="+mn-ea"/>
                          <a:cs typeface="+mn-cs"/>
                        </a:rPr>
                        <a:t>ملاحظة هامة: </a:t>
                      </a:r>
                      <a:endParaRPr kumimoji="0" lang="en-US" sz="1600" b="1" kern="1200" dirty="0" smtClean="0">
                        <a:solidFill>
                          <a:schemeClr val="tx1"/>
                        </a:solidFill>
                        <a:latin typeface="+mn-lt"/>
                        <a:ea typeface="+mn-ea"/>
                        <a:cs typeface="+mn-cs"/>
                      </a:endParaRPr>
                    </a:p>
                    <a:p>
                      <a:pPr rtl="1"/>
                      <a:r>
                        <a:rPr kumimoji="0" lang="ar-SA" sz="1600" b="0" kern="1200" dirty="0" smtClean="0">
                          <a:solidFill>
                            <a:schemeClr val="tx1"/>
                          </a:solidFill>
                          <a:latin typeface="+mn-lt"/>
                          <a:ea typeface="+mn-ea"/>
                          <a:cs typeface="+mn-cs"/>
                        </a:rPr>
                        <a:t>توضع الأصول المتداولة </a:t>
                      </a:r>
                      <a:r>
                        <a:rPr kumimoji="0" lang="ar-SA" sz="1600" b="1" kern="1200" dirty="0" smtClean="0">
                          <a:solidFill>
                            <a:schemeClr val="tx1"/>
                          </a:solidFill>
                          <a:latin typeface="+mn-lt"/>
                          <a:ea typeface="+mn-ea"/>
                          <a:cs typeface="+mn-cs"/>
                        </a:rPr>
                        <a:t>السائلة التي تتحول إلى نقدية بسرعة</a:t>
                      </a:r>
                      <a:r>
                        <a:rPr kumimoji="0" lang="ar-SA" sz="1600" b="0" kern="1200" dirty="0" smtClean="0">
                          <a:solidFill>
                            <a:schemeClr val="tx1"/>
                          </a:solidFill>
                          <a:latin typeface="+mn-lt"/>
                          <a:ea typeface="+mn-ea"/>
                          <a:cs typeface="+mn-cs"/>
                        </a:rPr>
                        <a:t> و يستبعد  منها  كل من:</a:t>
                      </a:r>
                    </a:p>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1" u="none" kern="1200" dirty="0" smtClean="0">
                          <a:solidFill>
                            <a:schemeClr val="tx1"/>
                          </a:solidFill>
                          <a:latin typeface="+mn-lt"/>
                          <a:ea typeface="+mn-ea"/>
                          <a:cs typeface="+mn-cs"/>
                        </a:rPr>
                        <a:t>1</a:t>
                      </a:r>
                      <a:r>
                        <a:rPr kumimoji="0" lang="ar-SA" sz="1600" b="1" u="none" kern="1200" dirty="0" smtClean="0">
                          <a:solidFill>
                            <a:schemeClr val="tx1"/>
                          </a:solidFill>
                          <a:latin typeface="+mn-lt"/>
                          <a:ea typeface="+mn-ea"/>
                          <a:cs typeface="+mn-cs"/>
                        </a:rPr>
                        <a:t>). المخزون لأنه :</a:t>
                      </a:r>
                      <a:endParaRPr kumimoji="0" lang="en-US" sz="1600" b="1" u="none" kern="1200" dirty="0" smtClean="0">
                        <a:solidFill>
                          <a:schemeClr val="tx1"/>
                        </a:solidFill>
                        <a:latin typeface="+mn-lt"/>
                        <a:ea typeface="+mn-ea"/>
                        <a:cs typeface="+mn-cs"/>
                      </a:endParaRPr>
                    </a:p>
                    <a:p>
                      <a:pPr lvl="0" rtl="1">
                        <a:buFont typeface="Arial" pitchFamily="34" charset="0"/>
                        <a:buChar char="•"/>
                      </a:pPr>
                      <a:r>
                        <a:rPr kumimoji="0" lang="ar-SA" sz="1600" b="1" kern="1200" dirty="0" smtClean="0">
                          <a:solidFill>
                            <a:schemeClr val="tx1"/>
                          </a:solidFill>
                          <a:latin typeface="+mn-lt"/>
                          <a:ea typeface="+mn-ea"/>
                          <a:cs typeface="+mn-cs"/>
                        </a:rPr>
                        <a:t>أ</a:t>
                      </a:r>
                      <a:r>
                        <a:rPr kumimoji="0" lang="ar-SA" sz="1600" b="0" kern="1200" dirty="0" smtClean="0">
                          <a:solidFill>
                            <a:schemeClr val="tx1"/>
                          </a:solidFill>
                          <a:latin typeface="+mn-lt"/>
                          <a:ea typeface="+mn-ea"/>
                          <a:cs typeface="+mn-cs"/>
                        </a:rPr>
                        <a:t>قل عناصر الأصول المتداولة سيولة .</a:t>
                      </a:r>
                      <a:endParaRPr kumimoji="0" lang="en-US" sz="1600" b="0" kern="1200" dirty="0" smtClean="0">
                        <a:solidFill>
                          <a:schemeClr val="tx1"/>
                        </a:solidFill>
                        <a:latin typeface="+mn-lt"/>
                        <a:ea typeface="+mn-ea"/>
                        <a:cs typeface="+mn-cs"/>
                      </a:endParaRPr>
                    </a:p>
                    <a:p>
                      <a:pPr lvl="0" rtl="1">
                        <a:buFont typeface="Arial" pitchFamily="34" charset="0"/>
                        <a:buChar char="•"/>
                      </a:pPr>
                      <a:r>
                        <a:rPr kumimoji="0" lang="ar-SA" sz="1600" b="0" kern="1200" dirty="0" smtClean="0">
                          <a:solidFill>
                            <a:schemeClr val="tx1"/>
                          </a:solidFill>
                          <a:latin typeface="+mn-lt"/>
                          <a:ea typeface="+mn-ea"/>
                          <a:cs typeface="+mn-cs"/>
                        </a:rPr>
                        <a:t>لا يكون جاهز للبيع.</a:t>
                      </a:r>
                      <a:endParaRPr kumimoji="0" lang="en-US" sz="1600" b="0" kern="1200" dirty="0" smtClean="0">
                        <a:solidFill>
                          <a:schemeClr val="tx1"/>
                        </a:solidFill>
                        <a:latin typeface="+mn-lt"/>
                        <a:ea typeface="+mn-ea"/>
                        <a:cs typeface="+mn-cs"/>
                      </a:endParaRPr>
                    </a:p>
                    <a:p>
                      <a:pPr>
                        <a:buFont typeface="Arial" pitchFamily="34" charset="0"/>
                        <a:buChar char="•"/>
                      </a:pPr>
                      <a:r>
                        <a:rPr kumimoji="0" lang="ar-SA" sz="1600" b="0" kern="1200" dirty="0" smtClean="0">
                          <a:solidFill>
                            <a:schemeClr val="tx1"/>
                          </a:solidFill>
                          <a:latin typeface="+mn-lt"/>
                          <a:ea typeface="+mn-ea"/>
                          <a:cs typeface="+mn-cs"/>
                        </a:rPr>
                        <a:t>صعوبة تصريفه خلال وقت قصير حيث يحتاج بيعه بالسعر السوقي إلى الانتظار بعض الوقت</a:t>
                      </a:r>
                      <a:endParaRPr kumimoji="0" lang="en-US" sz="1600" b="0" kern="1200" dirty="0" smtClean="0">
                        <a:solidFill>
                          <a:schemeClr val="tx1"/>
                        </a:solidFill>
                        <a:latin typeface="+mn-lt"/>
                        <a:ea typeface="+mn-ea"/>
                        <a:cs typeface="+mn-cs"/>
                      </a:endParaRPr>
                    </a:p>
                    <a:p>
                      <a:pPr rtl="1"/>
                      <a:r>
                        <a:rPr kumimoji="0" lang="ar-SA" sz="1600" b="1" u="none" kern="1200" dirty="0" smtClean="0">
                          <a:solidFill>
                            <a:schemeClr val="tx1"/>
                          </a:solidFill>
                          <a:latin typeface="+mn-lt"/>
                          <a:ea typeface="+mn-ea"/>
                          <a:cs typeface="+mn-cs"/>
                        </a:rPr>
                        <a:t>2). مصروفات مقدمة </a:t>
                      </a:r>
                      <a:r>
                        <a:rPr kumimoji="0" lang="ar-SA" sz="1600" b="0" u="none" kern="1200" dirty="0" smtClean="0">
                          <a:solidFill>
                            <a:schemeClr val="tx1"/>
                          </a:solidFill>
                          <a:latin typeface="+mn-lt"/>
                          <a:ea typeface="+mn-ea"/>
                          <a:cs typeface="+mn-cs"/>
                        </a:rPr>
                        <a:t>: </a:t>
                      </a:r>
                      <a:r>
                        <a:rPr kumimoji="0" lang="ar-SA" sz="1600" b="0" kern="1200" dirty="0" smtClean="0">
                          <a:solidFill>
                            <a:schemeClr val="tx1"/>
                          </a:solidFill>
                          <a:latin typeface="+mn-lt"/>
                          <a:ea typeface="+mn-ea"/>
                          <a:cs typeface="+mn-cs"/>
                        </a:rPr>
                        <a:t>لأنها غير ممكنة البيع و لا التحصيل </a:t>
                      </a:r>
                      <a:r>
                        <a:rPr kumimoji="0" lang="ar-SA" sz="1800" b="0" kern="1200" dirty="0" smtClean="0">
                          <a:solidFill>
                            <a:schemeClr val="tx1"/>
                          </a:solidFill>
                          <a:latin typeface="+mn-lt"/>
                          <a:ea typeface="+mn-ea"/>
                          <a:cs typeface="+mn-cs"/>
                        </a:rPr>
                        <a:t>. </a:t>
                      </a:r>
                      <a:endParaRPr lang="ar-SA" b="0" dirty="0"/>
                    </a:p>
                  </a:txBody>
                  <a:tcPr/>
                </a:tc>
                <a:tc>
                  <a:txBody>
                    <a:bodyPr/>
                    <a:lstStyle/>
                    <a:p>
                      <a:pPr rtl="1"/>
                      <a:r>
                        <a:rPr kumimoji="0" lang="ar-SA" sz="1800" b="1" kern="1200" dirty="0" smtClean="0">
                          <a:solidFill>
                            <a:schemeClr val="tx1"/>
                          </a:solidFill>
                          <a:latin typeface="+mn-lt"/>
                          <a:ea typeface="+mn-ea"/>
                          <a:cs typeface="+mn-cs"/>
                        </a:rPr>
                        <a:t>معرفة مدى قدرة المنشأة على </a:t>
                      </a:r>
                      <a:r>
                        <a:rPr kumimoji="0" lang="ar-SA" sz="1800" b="1" u="sng" kern="1200" dirty="0" smtClean="0">
                          <a:solidFill>
                            <a:schemeClr val="tx1"/>
                          </a:solidFill>
                          <a:latin typeface="+mn-lt"/>
                          <a:ea typeface="+mn-ea"/>
                          <a:cs typeface="+mn-cs"/>
                        </a:rPr>
                        <a:t>الوفاء العاجل </a:t>
                      </a:r>
                      <a:r>
                        <a:rPr kumimoji="0" lang="ar-SA" sz="1800" b="1" kern="1200" dirty="0" smtClean="0">
                          <a:solidFill>
                            <a:schemeClr val="tx1"/>
                          </a:solidFill>
                          <a:latin typeface="+mn-lt"/>
                          <a:ea typeface="+mn-ea"/>
                          <a:cs typeface="+mn-cs"/>
                        </a:rPr>
                        <a:t>(خلال أيام معدودة) ، بالتزاماتها قصيرة الأجل دون الانتظار لبيع المخزون السلعي.</a:t>
                      </a:r>
                    </a:p>
                    <a:p>
                      <a:pPr rtl="1"/>
                      <a:r>
                        <a:rPr kumimoji="0" lang="ar-SA" sz="1800" b="1" kern="1200" dirty="0" smtClean="0">
                          <a:solidFill>
                            <a:schemeClr val="tx1"/>
                          </a:solidFill>
                          <a:latin typeface="+mn-lt"/>
                          <a:ea typeface="+mn-ea"/>
                          <a:cs typeface="+mn-cs"/>
                        </a:rPr>
                        <a:t>فقد تتساوى منشأتان في النسبة الجارية أو رأس المال العامل إلا أن نوعية الأصول تختلف ومن ثم فإن سرعة تحويل الأصول المتدوالة</a:t>
                      </a:r>
                      <a:r>
                        <a:rPr kumimoji="0" lang="ar-SA" sz="1800" b="1" kern="1200" baseline="0" dirty="0" smtClean="0">
                          <a:solidFill>
                            <a:schemeClr val="tx1"/>
                          </a:solidFill>
                          <a:latin typeface="+mn-lt"/>
                          <a:ea typeface="+mn-ea"/>
                          <a:cs typeface="+mn-cs"/>
                        </a:rPr>
                        <a:t> إلى نقدية يمكن استخدامها في سداد الالتزامات قصيرة الأجل تختلف</a:t>
                      </a:r>
                      <a:endParaRPr lang="ar-SA" dirty="0"/>
                    </a:p>
                  </a:txBody>
                  <a:tcPr/>
                </a:tc>
              </a:tr>
              <a:tr h="2520280">
                <a:tc>
                  <a:txBody>
                    <a:bodyPr/>
                    <a:lstStyle/>
                    <a:p>
                      <a:pPr rtl="1"/>
                      <a:r>
                        <a:rPr kumimoji="0" lang="ar-SA" sz="1800" b="1" kern="1200" dirty="0" smtClean="0">
                          <a:solidFill>
                            <a:schemeClr val="tx1"/>
                          </a:solidFill>
                          <a:latin typeface="+mn-lt"/>
                          <a:ea typeface="+mn-ea"/>
                          <a:cs typeface="+mn-cs"/>
                        </a:rPr>
                        <a:t>4- معدل دوران المدينين</a:t>
                      </a:r>
                      <a:endParaRPr lang="ar-SA" dirty="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r>
                        <a:rPr lang="ar-SA" dirty="0" smtClean="0"/>
                        <a:t>أو </a:t>
                      </a:r>
                      <a:endParaRPr lang="ar-SA" dirty="0"/>
                    </a:p>
                  </a:txBody>
                  <a:tcPr/>
                </a:tc>
                <a:tc>
                  <a:txBody>
                    <a:bodyPr/>
                    <a:lstStyle/>
                    <a:p>
                      <a:r>
                        <a:rPr kumimoji="0" lang="ar-SA" sz="1800" b="1" kern="1200" dirty="0" smtClean="0">
                          <a:solidFill>
                            <a:schemeClr val="tx1"/>
                          </a:solidFill>
                          <a:latin typeface="+mn-lt"/>
                          <a:ea typeface="+mn-ea"/>
                          <a:cs typeface="+mn-cs"/>
                        </a:rPr>
                        <a:t>مدى كفاءة عملية التحصيل ومتابعة ديون العملاء في المنشأة ، بالإضافة إلى التعرف على وضع سيولة المنشأة عن طريق التعرف على درجة سرعة تحصيلها لديونها.</a:t>
                      </a:r>
                      <a:r>
                        <a:rPr kumimoji="0" lang="en-US" sz="1800" b="1" kern="1200" dirty="0" smtClean="0">
                          <a:solidFill>
                            <a:schemeClr val="tx1"/>
                          </a:solidFill>
                          <a:latin typeface="+mn-lt"/>
                          <a:ea typeface="+mn-ea"/>
                          <a:cs typeface="+mn-cs"/>
                        </a:rPr>
                        <a:t> </a:t>
                      </a:r>
                      <a:r>
                        <a:rPr kumimoji="0" lang="en-US" sz="1800" b="1" kern="1200" dirty="0" smtClean="0">
                          <a:solidFill>
                            <a:schemeClr val="tx1"/>
                          </a:solidFill>
                          <a:latin typeface="+mn-lt"/>
                          <a:ea typeface="+mn-ea"/>
                          <a:cs typeface="+mn-cs"/>
                          <a:sym typeface="Wingdings"/>
                        </a:rPr>
                        <a:t></a:t>
                      </a:r>
                      <a:r>
                        <a:rPr kumimoji="0" lang="en-US" sz="1800" b="1" kern="120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كلما ( زادت  </a:t>
                      </a:r>
                      <a:r>
                        <a:rPr kumimoji="0" lang="en-US" sz="1800" b="1" kern="1200" dirty="0" smtClean="0">
                          <a:solidFill>
                            <a:schemeClr val="tx1"/>
                          </a:solidFill>
                          <a:latin typeface="+mn-lt"/>
                          <a:ea typeface="+mn-ea"/>
                          <a:cs typeface="+mn-cs"/>
                          <a:sym typeface="Wingdings"/>
                        </a:rPr>
                        <a:t></a:t>
                      </a:r>
                      <a:r>
                        <a:rPr kumimoji="0" lang="en-US" sz="1800" b="1" kern="120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 ) هذه النسبة كان ذلك في صالح المنشأة.</a:t>
                      </a:r>
                    </a:p>
                  </a:txBody>
                  <a:tcPr/>
                </a:tc>
              </a:tr>
            </a:tbl>
          </a:graphicData>
        </a:graphic>
      </p:graphicFrame>
      <p:sp>
        <p:nvSpPr>
          <p:cNvPr id="3" name="Rectangle 2"/>
          <p:cNvSpPr/>
          <p:nvPr/>
        </p:nvSpPr>
        <p:spPr>
          <a:xfrm>
            <a:off x="3491880" y="332656"/>
            <a:ext cx="3456384" cy="864096"/>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dirty="0"/>
          </a:p>
        </p:txBody>
      </p:sp>
      <p:sp>
        <p:nvSpPr>
          <p:cNvPr id="45057" name="Rectangle 1"/>
          <p:cNvSpPr>
            <a:spLocks noChangeArrowheads="1"/>
          </p:cNvSpPr>
          <p:nvPr/>
        </p:nvSpPr>
        <p:spPr bwMode="auto">
          <a:xfrm>
            <a:off x="3419872" y="332656"/>
            <a:ext cx="356388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النسبة السريعة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الأصول المتداولة - ( المخزون السلعي + مصروفات مقدمة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t/>
            </a:r>
            <a:b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2" charset="-78"/>
              </a:rPr>
            </a:b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مجموع  الخصوم المتداولة</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491880" y="4221088"/>
            <a:ext cx="3456384" cy="792088"/>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sz="1600" b="1" dirty="0" smtClean="0">
                <a:solidFill>
                  <a:schemeClr val="tx1"/>
                </a:solidFill>
                <a:latin typeface="Traditional Arabic" pitchFamily="2" charset="-78"/>
                <a:ea typeface="Times New Roman" pitchFamily="18" charset="0"/>
                <a:cs typeface="Traditional Arabic" pitchFamily="2" charset="-78"/>
              </a:rPr>
              <a:t>معدل دوران المدينين =صافي المبيعات الآجلة ÷ متوسط حسابات المدينين</a:t>
            </a:r>
          </a:p>
        </p:txBody>
      </p:sp>
      <p:sp>
        <p:nvSpPr>
          <p:cNvPr id="6" name="Rectangle 5"/>
          <p:cNvSpPr/>
          <p:nvPr/>
        </p:nvSpPr>
        <p:spPr>
          <a:xfrm>
            <a:off x="3491880" y="5661248"/>
            <a:ext cx="3384376" cy="864096"/>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5058" name="Rectangle 2"/>
          <p:cNvSpPr>
            <a:spLocks noChangeArrowheads="1"/>
          </p:cNvSpPr>
          <p:nvPr/>
        </p:nvSpPr>
        <p:spPr bwMode="auto">
          <a:xfrm>
            <a:off x="3635896" y="5661248"/>
            <a:ext cx="3168352"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ar-SA" sz="1600" b="1" dirty="0" smtClean="0">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صافي المبيعات الآجلة </a:t>
            </a:r>
            <a:r>
              <a:rPr kumimoji="0" lang="ar-SA" b="1" i="0" u="sng" strike="noStrike" cap="none" normalizeH="0" baseline="0" dirty="0" smtClean="0">
                <a:ln>
                  <a:noFill/>
                </a:ln>
                <a:solidFill>
                  <a:schemeClr val="accent1">
                    <a:lumMod val="75000"/>
                  </a:schemeClr>
                </a:solidFill>
                <a:effectLst/>
                <a:latin typeface="DecoType Naskh Variants"/>
                <a:ea typeface="Times New Roman" pitchFamily="18" charset="0"/>
                <a:cs typeface="Arial" pitchFamily="34" charset="0"/>
              </a:rPr>
              <a:t>*</a:t>
            </a:r>
            <a:r>
              <a:rPr kumimoji="0" lang="ar-SA" sz="1600" b="0" i="0" u="sng" strike="noStrike" cap="none" normalizeH="0" baseline="0" dirty="0" smtClean="0">
                <a:ln>
                  <a:noFill/>
                </a:ln>
                <a:solidFill>
                  <a:schemeClr val="tx1"/>
                </a:solidFill>
                <a:effectLst/>
                <a:latin typeface="DecoType Naskh Variants"/>
                <a:ea typeface="Times New Roman" pitchFamily="18" charset="0"/>
                <a:cs typeface="Arial" pitchFamily="34" charset="0"/>
              </a:rPr>
              <a:t>        </a:t>
            </a:r>
            <a:endParaRPr kumimoji="0" lang="en-US" sz="1600" b="0" i="0" u="sng"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lang="ar-SA" sz="1600" b="1" dirty="0" smtClean="0">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المدينين أول الفترة + المدينين أخر الفترة </a:t>
            </a:r>
            <a:r>
              <a:rPr kumimoji="0" lang="ar-SA" b="1" i="0" u="none" strike="noStrike" cap="none" normalizeH="0" baseline="0" dirty="0" smtClean="0">
                <a:ln>
                  <a:noFill/>
                </a:ln>
                <a:solidFill>
                  <a:schemeClr val="accent1">
                    <a:lumMod val="75000"/>
                  </a:schemeClr>
                </a:solidFill>
                <a:effectLst/>
                <a:latin typeface="DecoType Naskh Variants"/>
                <a:ea typeface="Times New Roman" pitchFamily="18" charset="0"/>
                <a:cs typeface="Arial" pitchFamily="34" charset="0"/>
              </a:rPr>
              <a:t>*</a:t>
            </a:r>
          </a:p>
          <a:p>
            <a:pPr marL="0" marR="0" lvl="0" indent="0" defTabSz="914400" eaLnBrk="0" fontAlgn="base" latinLnBrk="0" hangingPunct="0">
              <a:lnSpc>
                <a:spcPct val="100000"/>
              </a:lnSpc>
              <a:spcBef>
                <a:spcPct val="0"/>
              </a:spcBef>
              <a:spcAft>
                <a:spcPct val="0"/>
              </a:spcAft>
              <a:buClrTx/>
              <a:buSzTx/>
              <a:buFontTx/>
              <a:buNone/>
              <a:tabLst/>
            </a:pPr>
            <a:r>
              <a:rPr lang="ar-SA" sz="1600" dirty="0" smtClean="0">
                <a:latin typeface="DecoType Naskh Variants"/>
                <a:ea typeface="Times New Roman" pitchFamily="18" charset="0"/>
                <a:cs typeface="Arial" pitchFamily="34" charset="0"/>
              </a:rPr>
              <a:t>	        2	</a:t>
            </a:r>
            <a:endPar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15616" y="0"/>
          <a:ext cx="7848872" cy="6641526"/>
        </p:xfrm>
        <a:graphic>
          <a:graphicData uri="http://schemas.openxmlformats.org/drawingml/2006/table">
            <a:tbl>
              <a:tblPr rtl="1" firstRow="1" bandRow="1">
                <a:tableStyleId>{ED083AE6-46FA-4A59-8FB0-9F97EB10719F}</a:tableStyleId>
              </a:tblPr>
              <a:tblGrid>
                <a:gridCol w="1544360"/>
                <a:gridCol w="3794612"/>
                <a:gridCol w="2509900"/>
              </a:tblGrid>
              <a:tr h="4536504">
                <a:tc>
                  <a:txBody>
                    <a:bodyPr/>
                    <a:lstStyle/>
                    <a:p>
                      <a:pPr rtl="1"/>
                      <a:endParaRPr lang="ar-SA" dirty="0"/>
                    </a:p>
                  </a:txBody>
                  <a:tcPr/>
                </a:tc>
                <a:tc>
                  <a:txBody>
                    <a:bodyPr/>
                    <a:lstStyle/>
                    <a:p>
                      <a:pPr rtl="1">
                        <a:lnSpc>
                          <a:spcPct val="150000"/>
                        </a:lnSpc>
                      </a:pPr>
                      <a:r>
                        <a:rPr kumimoji="0" lang="ar-SA" sz="1800" b="1" kern="1200" dirty="0" smtClean="0">
                          <a:solidFill>
                            <a:schemeClr val="accent1">
                              <a:lumMod val="75000"/>
                            </a:schemeClr>
                          </a:solidFill>
                          <a:latin typeface="+mn-lt"/>
                          <a:ea typeface="+mn-ea"/>
                          <a:cs typeface="+mn-cs"/>
                        </a:rPr>
                        <a:t>*</a:t>
                      </a:r>
                      <a:r>
                        <a:rPr kumimoji="0" lang="ar-SA" sz="1800" b="1" kern="1200" dirty="0" smtClean="0">
                          <a:solidFill>
                            <a:schemeClr val="tx1"/>
                          </a:solidFill>
                          <a:latin typeface="+mn-lt"/>
                          <a:ea typeface="+mn-ea"/>
                          <a:cs typeface="+mn-cs"/>
                        </a:rPr>
                        <a:t> أفضل رقم للبسط هو صافي المبيعات الآجلة إذا وجد ، أما إذا لم يعرف فنأخذ </a:t>
                      </a:r>
                      <a:r>
                        <a:rPr kumimoji="0" lang="ar-SA" sz="1800" b="1" u="sng" kern="1200" dirty="0" smtClean="0">
                          <a:solidFill>
                            <a:schemeClr val="tx1"/>
                          </a:solidFill>
                          <a:latin typeface="+mn-lt"/>
                          <a:ea typeface="+mn-ea"/>
                          <a:cs typeface="+mn-cs"/>
                        </a:rPr>
                        <a:t>صافي المبيعات </a:t>
                      </a:r>
                      <a:r>
                        <a:rPr kumimoji="0" lang="ar-SA" sz="1800" b="1" kern="1200" dirty="0" smtClean="0">
                          <a:solidFill>
                            <a:schemeClr val="tx1"/>
                          </a:solidFill>
                          <a:latin typeface="+mn-lt"/>
                          <a:ea typeface="+mn-ea"/>
                          <a:cs typeface="+mn-cs"/>
                        </a:rPr>
                        <a:t>الظاهرة  في القوائم المالية.</a:t>
                      </a:r>
                      <a:endParaRPr kumimoji="0" lang="en-US" sz="1800" b="1" kern="1200" dirty="0" smtClean="0">
                        <a:solidFill>
                          <a:schemeClr val="tx1"/>
                        </a:solidFill>
                        <a:latin typeface="+mn-lt"/>
                        <a:ea typeface="+mn-ea"/>
                        <a:cs typeface="+mn-cs"/>
                      </a:endParaRPr>
                    </a:p>
                    <a:p>
                      <a:pPr>
                        <a:lnSpc>
                          <a:spcPct val="150000"/>
                        </a:lnSpc>
                        <a:buFont typeface="Arial" pitchFamily="34" charset="0"/>
                        <a:buChar char="•"/>
                      </a:pPr>
                      <a:r>
                        <a:rPr kumimoji="0" lang="ar-SA" sz="1800" b="1" kern="1200" dirty="0" smtClean="0">
                          <a:solidFill>
                            <a:schemeClr val="tx1"/>
                          </a:solidFill>
                          <a:latin typeface="+mn-lt"/>
                          <a:ea typeface="+mn-ea"/>
                          <a:cs typeface="+mn-cs"/>
                        </a:rPr>
                        <a:t>أفضل رقم للمقام هو  متوسط حسابات المدينين = المدينين أول الفترة + المدينين أخر الفترة÷ 2 ( إن وجد) ، أو يستخدم </a:t>
                      </a:r>
                      <a:r>
                        <a:rPr kumimoji="0" lang="ar-SA" sz="1800" b="1" u="sng" kern="1200" dirty="0" smtClean="0">
                          <a:solidFill>
                            <a:schemeClr val="tx1"/>
                          </a:solidFill>
                          <a:latin typeface="+mn-lt"/>
                          <a:ea typeface="+mn-ea"/>
                          <a:cs typeface="+mn-cs"/>
                        </a:rPr>
                        <a:t>رقم المدينين أخر السنة المالية </a:t>
                      </a:r>
                      <a:r>
                        <a:rPr kumimoji="0" lang="ar-SA" sz="1800" b="1" kern="1200" dirty="0" smtClean="0">
                          <a:solidFill>
                            <a:schemeClr val="tx1"/>
                          </a:solidFill>
                          <a:latin typeface="+mn-lt"/>
                          <a:ea typeface="+mn-ea"/>
                          <a:cs typeface="+mn-cs"/>
                        </a:rPr>
                        <a:t>(دون أن يطرح منه مخصص الديون المشكوك في تحصيلها).</a:t>
                      </a:r>
                    </a:p>
                    <a:p>
                      <a:pPr marL="0" marR="0" indent="0" algn="r" defTabSz="914400" rtl="1" eaLnBrk="1" fontAlgn="auto" latinLnBrk="0" hangingPunct="1">
                        <a:lnSpc>
                          <a:spcPct val="150000"/>
                        </a:lnSpc>
                        <a:spcBef>
                          <a:spcPts val="0"/>
                        </a:spcBef>
                        <a:spcAft>
                          <a:spcPts val="0"/>
                        </a:spcAft>
                        <a:buClrTx/>
                        <a:buSzTx/>
                        <a:buFont typeface="Arial" pitchFamily="34" charset="0"/>
                        <a:buNone/>
                        <a:tabLst/>
                        <a:defRPr/>
                      </a:pPr>
                      <a:r>
                        <a:rPr kumimoji="0" lang="ar-SA" sz="1800" b="1" kern="1200" dirty="0" smtClean="0">
                          <a:solidFill>
                            <a:schemeClr val="tx1"/>
                          </a:solidFill>
                          <a:latin typeface="+mn-lt"/>
                          <a:ea typeface="+mn-ea"/>
                          <a:cs typeface="+mn-cs"/>
                        </a:rPr>
                        <a:t>ملاحظة هامة: </a:t>
                      </a:r>
                      <a:endParaRPr kumimoji="0" lang="en-US" sz="1800" b="1" kern="1200" dirty="0" smtClean="0">
                        <a:solidFill>
                          <a:schemeClr val="tx1"/>
                        </a:solidFill>
                        <a:latin typeface="+mn-lt"/>
                        <a:ea typeface="+mn-ea"/>
                        <a:cs typeface="+mn-cs"/>
                      </a:endParaRPr>
                    </a:p>
                    <a:p>
                      <a:pPr marL="0" marR="0" indent="0" algn="r" defTabSz="914400" rtl="1" eaLnBrk="1" fontAlgn="auto" latinLnBrk="0" hangingPunct="1">
                        <a:lnSpc>
                          <a:spcPct val="150000"/>
                        </a:lnSpc>
                        <a:spcBef>
                          <a:spcPts val="0"/>
                        </a:spcBef>
                        <a:spcAft>
                          <a:spcPts val="0"/>
                        </a:spcAft>
                        <a:buClrTx/>
                        <a:buSzTx/>
                        <a:buFont typeface="Arial" pitchFamily="34" charset="0"/>
                        <a:buNone/>
                        <a:tabLst/>
                        <a:defRPr/>
                      </a:pPr>
                      <a:r>
                        <a:rPr kumimoji="0" lang="ar-SA" sz="1800" b="1" kern="1200" dirty="0" smtClean="0">
                          <a:solidFill>
                            <a:schemeClr val="tx1"/>
                          </a:solidFill>
                          <a:latin typeface="+mn-lt"/>
                          <a:ea typeface="+mn-ea"/>
                          <a:cs typeface="+mn-cs"/>
                        </a:rPr>
                        <a:t>أن رقم المدينين نأخذه دون أن يطرح منه مخصص الديون المشكوك في تحصيلها)             </a:t>
                      </a:r>
                    </a:p>
                  </a:txBody>
                  <a:tcPr/>
                </a:tc>
                <a:tc>
                  <a:txBody>
                    <a:bodyPr/>
                    <a:lstStyle/>
                    <a:p>
                      <a:pPr rtl="1"/>
                      <a:r>
                        <a:rPr lang="ar-SA" dirty="0" smtClean="0"/>
                        <a:t> عند مقارنة</a:t>
                      </a:r>
                      <a:r>
                        <a:rPr lang="ar-SA" baseline="0" dirty="0" smtClean="0"/>
                        <a:t> منشأتين ببعضهما فإن المنشأة التى معدل دوران مدينها أكبر تحتاج إلى مبلغ أقل كرأس مال عامل.</a:t>
                      </a:r>
                    </a:p>
                    <a:p>
                      <a:pPr rtl="1"/>
                      <a:r>
                        <a:rPr lang="ar-SA" baseline="0" dirty="0" smtClean="0"/>
                        <a:t>ويعكس هذا المؤشر مدى نجاح سياسة الأدارة في منح الائتمان حيث يرتبط فيها ثلاث مؤشرات:</a:t>
                      </a:r>
                    </a:p>
                    <a:p>
                      <a:pPr rtl="1"/>
                      <a:r>
                        <a:rPr lang="ar-SA" baseline="0" dirty="0" smtClean="0"/>
                        <a:t>1-متوسط عدد الايام التي تظل فيها الديون قائمة.</a:t>
                      </a:r>
                    </a:p>
                    <a:p>
                      <a:pPr rtl="1"/>
                      <a:r>
                        <a:rPr lang="ar-SA" baseline="0" dirty="0" smtClean="0"/>
                        <a:t>2-معدل الخصم المسموح به.</a:t>
                      </a:r>
                    </a:p>
                    <a:p>
                      <a:pPr rtl="1"/>
                      <a:r>
                        <a:rPr lang="ar-SA" baseline="0" dirty="0" smtClean="0"/>
                        <a:t>3-شروط البيع الاجل</a:t>
                      </a:r>
                    </a:p>
                  </a:txBody>
                  <a:tcPr/>
                </a:tc>
              </a:tr>
              <a:tr h="2023806">
                <a:tc>
                  <a:txBody>
                    <a:bodyPr/>
                    <a:lstStyle/>
                    <a:p>
                      <a:pPr rtl="1"/>
                      <a:r>
                        <a:rPr kumimoji="0" lang="ar-SA" sz="1800" b="1" kern="1200" dirty="0" smtClean="0">
                          <a:solidFill>
                            <a:schemeClr val="tx1"/>
                          </a:solidFill>
                          <a:latin typeface="+mn-lt"/>
                          <a:ea typeface="+mn-ea"/>
                          <a:cs typeface="+mn-cs"/>
                        </a:rPr>
                        <a:t>5- متوسط عدد الأيام التي تضل فيها الديون قائمة (متوسط فترة التحصيل) يرتبط</a:t>
                      </a:r>
                      <a:r>
                        <a:rPr kumimoji="0" lang="ar-SA" sz="1800" b="1" kern="1200" baseline="0" dirty="0" smtClean="0">
                          <a:solidFill>
                            <a:schemeClr val="tx1"/>
                          </a:solidFill>
                          <a:latin typeface="+mn-lt"/>
                          <a:ea typeface="+mn-ea"/>
                          <a:cs typeface="+mn-cs"/>
                        </a:rPr>
                        <a:t> بمعدل دوارن المدنيين </a:t>
                      </a:r>
                      <a:r>
                        <a:rPr kumimoji="0" lang="ar-SA" sz="1800" b="1" kern="1200" dirty="0" smtClean="0">
                          <a:solidFill>
                            <a:schemeClr val="tx1"/>
                          </a:solidFill>
                          <a:latin typeface="+mn-lt"/>
                          <a:ea typeface="+mn-ea"/>
                          <a:cs typeface="+mn-cs"/>
                        </a:rPr>
                        <a:t> </a:t>
                      </a:r>
                      <a:endParaRPr lang="ar-SA" dirty="0"/>
                    </a:p>
                  </a:txBody>
                  <a:tcPr/>
                </a:tc>
                <a:tc>
                  <a:txBody>
                    <a:bodyPr/>
                    <a:lstStyle/>
                    <a:p>
                      <a:pPr rtl="1"/>
                      <a:endParaRPr lang="ar-SA" dirty="0"/>
                    </a:p>
                  </a:txBody>
                  <a:tcPr/>
                </a:tc>
                <a:tc>
                  <a:txBody>
                    <a:bodyPr/>
                    <a:lstStyle/>
                    <a:p>
                      <a:pPr rtl="1"/>
                      <a:r>
                        <a:rPr kumimoji="0" lang="ar-SA" sz="1800" b="1" kern="1200" dirty="0" smtClean="0">
                          <a:solidFill>
                            <a:schemeClr val="tx1"/>
                          </a:solidFill>
                          <a:latin typeface="+mn-lt"/>
                          <a:ea typeface="+mn-ea"/>
                          <a:cs typeface="+mn-cs"/>
                        </a:rPr>
                        <a:t>وهى الفترة التي يستغرقها تحصيل ديون المدينين .</a:t>
                      </a:r>
                      <a:endParaRPr kumimoji="0" lang="en-US" sz="1800" b="1" kern="1200" dirty="0" smtClean="0">
                        <a:solidFill>
                          <a:schemeClr val="tx1"/>
                        </a:solidFill>
                        <a:latin typeface="+mn-lt"/>
                        <a:ea typeface="+mn-ea"/>
                        <a:cs typeface="+mn-cs"/>
                      </a:endParaRPr>
                    </a:p>
                    <a:p>
                      <a:r>
                        <a:rPr kumimoji="0" lang="ar-SA" sz="1800" b="1" kern="1200" dirty="0" smtClean="0">
                          <a:solidFill>
                            <a:schemeClr val="tx1"/>
                          </a:solidFill>
                          <a:latin typeface="+mn-lt"/>
                          <a:ea typeface="+mn-ea"/>
                          <a:cs typeface="+mn-cs"/>
                        </a:rPr>
                        <a:t>طول  </a:t>
                      </a:r>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  هذه الفترة مؤشر غير جيد و ذلك للأسباب التالية:</a:t>
                      </a:r>
                    </a:p>
                    <a:p>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يدل على ضعف إدارة التحصيل لدى الشركة</a:t>
                      </a:r>
                    </a:p>
                  </a:txBody>
                  <a:tcPr/>
                </a:tc>
              </a:tr>
            </a:tbl>
          </a:graphicData>
        </a:graphic>
      </p:graphicFrame>
      <p:sp>
        <p:nvSpPr>
          <p:cNvPr id="3" name="Rectangle 2"/>
          <p:cNvSpPr/>
          <p:nvPr/>
        </p:nvSpPr>
        <p:spPr>
          <a:xfrm>
            <a:off x="3923928" y="4941168"/>
            <a:ext cx="3240360" cy="1584176"/>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6081" name="Rectangle 1"/>
          <p:cNvSpPr>
            <a:spLocks noChangeArrowheads="1"/>
          </p:cNvSpPr>
          <p:nvPr/>
        </p:nvSpPr>
        <p:spPr bwMode="auto">
          <a:xfrm>
            <a:off x="3995936" y="5143544"/>
            <a:ext cx="316835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متوسط عدد الأيام التي تضل فيها الديون قائمة (فترة التحصيل)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إجمالي حسابات المدينين آخر الفترة</a:t>
            </a: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المبيعات الآجلة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365</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87624" y="476672"/>
          <a:ext cx="7488832" cy="6264677"/>
        </p:xfrm>
        <a:graphic>
          <a:graphicData uri="http://schemas.openxmlformats.org/drawingml/2006/table">
            <a:tbl>
              <a:tblPr rtl="1" firstRow="1" bandRow="1">
                <a:tableStyleId>{ED083AE6-46FA-4A59-8FB0-9F97EB10719F}</a:tableStyleId>
              </a:tblPr>
              <a:tblGrid>
                <a:gridCol w="1561358"/>
                <a:gridCol w="3841593"/>
                <a:gridCol w="2085881"/>
              </a:tblGrid>
              <a:tr h="3859931">
                <a:tc>
                  <a:txBody>
                    <a:bodyPr/>
                    <a:lstStyle/>
                    <a:p>
                      <a:pPr rtl="1"/>
                      <a:endParaRPr lang="ar-SA" dirty="0"/>
                    </a:p>
                  </a:txBody>
                  <a:tcPr/>
                </a:tc>
                <a:tc>
                  <a:txBody>
                    <a:bodyPr/>
                    <a:lstStyle/>
                    <a:p>
                      <a:pPr rtl="1"/>
                      <a:r>
                        <a:rPr lang="ar-SA" dirty="0" smtClean="0"/>
                        <a:t>أو </a:t>
                      </a:r>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r>
                        <a:rPr kumimoji="0" lang="ar-SA" sz="1600" b="1" kern="1200" dirty="0" smtClean="0">
                          <a:solidFill>
                            <a:schemeClr val="tx1"/>
                          </a:solidFill>
                          <a:latin typeface="+mn-lt"/>
                          <a:ea typeface="+mn-ea"/>
                          <a:cs typeface="+mn-cs"/>
                        </a:rPr>
                        <a:t>ملاحظة : </a:t>
                      </a:r>
                    </a:p>
                    <a:p>
                      <a:pPr rtl="1">
                        <a:buFont typeface="Arial" pitchFamily="34" charset="0"/>
                        <a:buChar char="•"/>
                      </a:pPr>
                      <a:r>
                        <a:rPr kumimoji="0" lang="ar-SA" sz="1600" b="0" kern="1200" dirty="0" smtClean="0">
                          <a:solidFill>
                            <a:schemeClr val="tx1"/>
                          </a:solidFill>
                          <a:latin typeface="+mn-lt"/>
                          <a:ea typeface="+mn-ea"/>
                          <a:cs typeface="+mn-cs"/>
                        </a:rPr>
                        <a:t>يقصد بالمدنين رقم المدنين الظاهر</a:t>
                      </a:r>
                      <a:r>
                        <a:rPr kumimoji="0" lang="ar-SA" sz="1600" b="0" kern="1200" baseline="0" dirty="0" smtClean="0">
                          <a:solidFill>
                            <a:schemeClr val="tx1"/>
                          </a:solidFill>
                          <a:latin typeface="+mn-lt"/>
                          <a:ea typeface="+mn-ea"/>
                          <a:cs typeface="+mn-cs"/>
                        </a:rPr>
                        <a:t> بالقوائم المالية أخر العام بالاجمالي</a:t>
                      </a:r>
                      <a:r>
                        <a:rPr kumimoji="0" lang="ar-SA" sz="1600" b="1" kern="1200" baseline="0" dirty="0" smtClean="0">
                          <a:solidFill>
                            <a:schemeClr val="tx1"/>
                          </a:solidFill>
                          <a:latin typeface="+mn-lt"/>
                          <a:ea typeface="+mn-ea"/>
                          <a:cs typeface="+mn-cs"/>
                        </a:rPr>
                        <a:t>.</a:t>
                      </a:r>
                    </a:p>
                    <a:p>
                      <a:pPr rtl="1">
                        <a:buFont typeface="Arial" pitchFamily="34" charset="0"/>
                        <a:buChar char="•"/>
                      </a:pPr>
                      <a:r>
                        <a:rPr kumimoji="0" lang="ar-SA" sz="1600" b="0" kern="1200" baseline="0" dirty="0" smtClean="0">
                          <a:solidFill>
                            <a:schemeClr val="tx1"/>
                          </a:solidFill>
                          <a:latin typeface="+mn-lt"/>
                          <a:ea typeface="+mn-ea"/>
                          <a:cs typeface="+mn-cs"/>
                        </a:rPr>
                        <a:t>المتوسط اليومي للمبيعات الاجلة= </a:t>
                      </a:r>
                      <a:r>
                        <a:rPr kumimoji="0" lang="ar-SA" sz="1600" b="0" u="sng" kern="1200" baseline="0" dirty="0" smtClean="0">
                          <a:solidFill>
                            <a:schemeClr val="tx1"/>
                          </a:solidFill>
                          <a:latin typeface="+mn-lt"/>
                          <a:ea typeface="+mn-ea"/>
                          <a:cs typeface="+mn-cs"/>
                        </a:rPr>
                        <a:t>المبيعات الاجلة</a:t>
                      </a:r>
                      <a:endParaRPr kumimoji="0" lang="ar-SA" sz="1600" b="0" u="sng" kern="1200" dirty="0" smtClean="0">
                        <a:solidFill>
                          <a:schemeClr val="tx1"/>
                        </a:solidFill>
                        <a:latin typeface="+mn-lt"/>
                        <a:ea typeface="+mn-ea"/>
                        <a:cs typeface="+mn-cs"/>
                      </a:endParaRPr>
                    </a:p>
                    <a:p>
                      <a:pPr rtl="1"/>
                      <a:r>
                        <a:rPr kumimoji="0" lang="ar-SA" sz="1600" b="1" kern="1200" dirty="0" smtClean="0">
                          <a:solidFill>
                            <a:schemeClr val="tx1"/>
                          </a:solidFill>
                          <a:latin typeface="+mn-lt"/>
                          <a:ea typeface="+mn-ea"/>
                          <a:cs typeface="+mn-cs"/>
                        </a:rPr>
                        <a:t>                                      </a:t>
                      </a:r>
                      <a:r>
                        <a:rPr kumimoji="0" lang="ar-SA" sz="1600" b="0" kern="1200" dirty="0" smtClean="0">
                          <a:solidFill>
                            <a:schemeClr val="tx1"/>
                          </a:solidFill>
                          <a:latin typeface="+mn-lt"/>
                          <a:ea typeface="+mn-ea"/>
                          <a:cs typeface="+mn-cs"/>
                        </a:rPr>
                        <a:t> 360 عدد ايام العام</a:t>
                      </a:r>
                    </a:p>
                    <a:p>
                      <a:pPr rtl="1">
                        <a:buFont typeface="Arial" pitchFamily="34" charset="0"/>
                        <a:buChar char="•"/>
                      </a:pPr>
                      <a:r>
                        <a:rPr kumimoji="0" lang="ar-SA" sz="1600" b="0" kern="1200" dirty="0" smtClean="0">
                          <a:solidFill>
                            <a:schemeClr val="tx1"/>
                          </a:solidFill>
                          <a:latin typeface="+mn-lt"/>
                          <a:ea typeface="+mn-ea"/>
                          <a:cs typeface="+mn-cs"/>
                        </a:rPr>
                        <a:t>إذا</a:t>
                      </a:r>
                      <a:r>
                        <a:rPr kumimoji="0" lang="ar-SA" sz="1600" b="0" kern="1200" baseline="0" dirty="0" smtClean="0">
                          <a:solidFill>
                            <a:schemeClr val="tx1"/>
                          </a:solidFill>
                          <a:latin typeface="+mn-lt"/>
                          <a:ea typeface="+mn-ea"/>
                          <a:cs typeface="+mn-cs"/>
                        </a:rPr>
                        <a:t> لم توجد المبيعات الاجله يستعاض عنها برقم صافي المبيعات </a:t>
                      </a:r>
                      <a:endParaRPr kumimoji="0" lang="ar-SA" sz="1600" b="0" kern="1200" dirty="0" smtClean="0">
                        <a:solidFill>
                          <a:schemeClr val="tx1"/>
                        </a:solidFill>
                        <a:latin typeface="+mn-lt"/>
                        <a:ea typeface="+mn-ea"/>
                        <a:cs typeface="+mn-cs"/>
                      </a:endParaRPr>
                    </a:p>
                    <a:p>
                      <a:pPr rtl="1">
                        <a:buFont typeface="Arial" pitchFamily="34" charset="0"/>
                        <a:buChar char="•"/>
                      </a:pPr>
                      <a:r>
                        <a:rPr kumimoji="0" lang="ar-SA" sz="1600" b="0" kern="1200" dirty="0" smtClean="0">
                          <a:solidFill>
                            <a:schemeClr val="tx1"/>
                          </a:solidFill>
                          <a:latin typeface="+mn-lt"/>
                          <a:ea typeface="+mn-ea"/>
                          <a:cs typeface="+mn-cs"/>
                        </a:rPr>
                        <a:t>تظهر أهمية هذا المؤشر عندما تؤخد تكلفة الأموال أو عندما يكون هناك خصم تعجيل الدفع .</a:t>
                      </a:r>
                      <a:endParaRPr lang="ar-SA" sz="1600" b="0" dirty="0"/>
                    </a:p>
                  </a:txBody>
                  <a:tcPr/>
                </a:tc>
                <a:tc>
                  <a:txBody>
                    <a:bodyPr/>
                    <a:lstStyle/>
                    <a:p>
                      <a:pPr rtl="1">
                        <a:buFont typeface="Wingdings" pitchFamily="2" charset="2"/>
                        <a:buChar char="ß"/>
                      </a:pPr>
                      <a:r>
                        <a:rPr kumimoji="0" lang="ar-SA" sz="1800" kern="1200" dirty="0" smtClean="0">
                          <a:solidFill>
                            <a:schemeClr val="tx1"/>
                          </a:solidFill>
                          <a:latin typeface="+mn-lt"/>
                          <a:ea typeface="+mn-ea"/>
                          <a:cs typeface="+mn-cs"/>
                        </a:rPr>
                        <a:t>أو يضيع على الشركة فرص الاستفادة من استثمار هذه الأموال المجمدة لدى العملاء</a:t>
                      </a:r>
                    </a:p>
                    <a:p>
                      <a:pPr rtl="1">
                        <a:buFont typeface="Wingdings" pitchFamily="2" charset="2"/>
                        <a:buChar char="ß"/>
                      </a:pPr>
                      <a:r>
                        <a:rPr kumimoji="0" lang="ar-SA" sz="1800" b="1" kern="1200" dirty="0" smtClean="0">
                          <a:solidFill>
                            <a:schemeClr val="tx1"/>
                          </a:solidFill>
                          <a:latin typeface="+mn-lt"/>
                          <a:ea typeface="+mn-ea"/>
                          <a:cs typeface="+mn-cs"/>
                        </a:rPr>
                        <a:t>أو ربما يؤدى إلى تحمل الشركة لأعباء أخرى مثل الاقتراض وتحمل الفوائد لمواجهة الأعباء التشغيلية .</a:t>
                      </a:r>
                      <a:endParaRPr lang="ar-SA" dirty="0"/>
                    </a:p>
                  </a:txBody>
                  <a:tcPr/>
                </a:tc>
              </a:tr>
              <a:tr h="2332757">
                <a:tc>
                  <a:txBody>
                    <a:bodyPr/>
                    <a:lstStyle/>
                    <a:p>
                      <a:pPr rtl="1"/>
                      <a:r>
                        <a:rPr kumimoji="0" lang="ar-SA" sz="1800" b="1" kern="1200" dirty="0" smtClean="0">
                          <a:solidFill>
                            <a:schemeClr val="tx1"/>
                          </a:solidFill>
                          <a:latin typeface="+mn-lt"/>
                          <a:ea typeface="+mn-ea"/>
                          <a:cs typeface="+mn-cs"/>
                        </a:rPr>
                        <a:t>6- معدل خصم تعجيل الدفع</a:t>
                      </a:r>
                      <a:endParaRPr lang="ar-SA" dirty="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r>
                        <a:rPr kumimoji="0" lang="ar-SA" sz="1800" b="1" kern="1200" dirty="0" smtClean="0">
                          <a:solidFill>
                            <a:schemeClr val="tx1"/>
                          </a:solidFill>
                          <a:latin typeface="+mn-lt"/>
                          <a:ea typeface="+mn-ea"/>
                          <a:cs typeface="+mn-cs"/>
                        </a:rPr>
                        <a:t>غالبا شروط البيع بالآجل تكتب بالصيغة التالية: </a:t>
                      </a:r>
                      <a:endParaRPr kumimoji="0" lang="en-US" sz="1800" kern="1200" dirty="0" smtClean="0">
                        <a:solidFill>
                          <a:schemeClr val="tx1"/>
                        </a:solidFill>
                        <a:latin typeface="+mn-lt"/>
                        <a:ea typeface="+mn-ea"/>
                        <a:cs typeface="+mn-cs"/>
                      </a:endParaRPr>
                    </a:p>
                    <a:p>
                      <a:pPr rtl="1"/>
                      <a:r>
                        <a:rPr kumimoji="0" lang="ar-SA" sz="1800" b="1" kern="1200" dirty="0" smtClean="0">
                          <a:solidFill>
                            <a:schemeClr val="tx1"/>
                          </a:solidFill>
                          <a:latin typeface="+mn-lt"/>
                          <a:ea typeface="+mn-ea"/>
                          <a:cs typeface="+mn-cs"/>
                        </a:rPr>
                        <a:t>معدل الخصم/ فترة الخصم / فترة السداد مثلا:</a:t>
                      </a:r>
                      <a:endParaRPr kumimoji="0" lang="en-US" sz="1800" kern="1200" dirty="0" smtClean="0">
                        <a:solidFill>
                          <a:schemeClr val="tx1"/>
                        </a:solidFill>
                        <a:latin typeface="+mn-lt"/>
                        <a:ea typeface="+mn-ea"/>
                        <a:cs typeface="+mn-cs"/>
                      </a:endParaRPr>
                    </a:p>
                    <a:p>
                      <a:r>
                        <a:rPr kumimoji="0" lang="ar-SA" sz="1800" b="1" kern="1200" dirty="0" smtClean="0">
                          <a:solidFill>
                            <a:schemeClr val="tx1"/>
                          </a:solidFill>
                          <a:latin typeface="+mn-lt"/>
                          <a:ea typeface="+mn-ea"/>
                          <a:cs typeface="+mn-cs"/>
                        </a:rPr>
                        <a:t>2/10/ صافي 30</a:t>
                      </a:r>
                    </a:p>
                  </a:txBody>
                  <a:tcPr/>
                </a:tc>
                <a:tc>
                  <a:txBody>
                    <a:bodyPr/>
                    <a:lstStyle/>
                    <a:p>
                      <a:pPr rtl="1"/>
                      <a:r>
                        <a:rPr kumimoji="0" lang="ar-SA" sz="1800" b="1" kern="1200" dirty="0" smtClean="0">
                          <a:solidFill>
                            <a:schemeClr val="tx1"/>
                          </a:solidFill>
                          <a:latin typeface="+mn-lt"/>
                          <a:ea typeface="+mn-ea"/>
                          <a:cs typeface="+mn-cs"/>
                        </a:rPr>
                        <a:t>وهذا الخصم يجب الا يتجاوز فائدة الدين خلال المدة التي سيسدد فيها قبل موعد السماح </a:t>
                      </a:r>
                    </a:p>
                  </a:txBody>
                  <a:tcPr/>
                </a:tc>
              </a:tr>
            </a:tbl>
          </a:graphicData>
        </a:graphic>
      </p:graphicFrame>
      <p:sp>
        <p:nvSpPr>
          <p:cNvPr id="3" name="Rectangle 2"/>
          <p:cNvSpPr/>
          <p:nvPr/>
        </p:nvSpPr>
        <p:spPr>
          <a:xfrm>
            <a:off x="3419872" y="836712"/>
            <a:ext cx="3600400" cy="1152128"/>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7105" name="Rectangle 1"/>
          <p:cNvSpPr>
            <a:spLocks noChangeArrowheads="1"/>
          </p:cNvSpPr>
          <p:nvPr/>
        </p:nvSpPr>
        <p:spPr bwMode="auto">
          <a:xfrm>
            <a:off x="3275856" y="836712"/>
            <a:ext cx="37444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متوسط عدد الأيام التي تضل فيها الديون قائمة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(فترة التحصيل)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إجمالي حسابات المدينين آخر الفترة × 365</a:t>
            </a:r>
            <a:r>
              <a:rPr kumimoji="0" lang="ar-SA" sz="1600" b="1" i="0" u="sng" strike="noStrike" cap="none" normalizeH="0" baseline="0" dirty="0" smtClean="0">
                <a:ln>
                  <a:noFill/>
                </a:ln>
                <a:solidFill>
                  <a:srgbClr val="808000"/>
                </a:solidFill>
                <a:effectLst/>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(عدد أيام السنة</a:t>
            </a: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المبيعات الآجلة</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491880" y="4509120"/>
            <a:ext cx="3672408" cy="1080120"/>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7106" name="Rectangle 2"/>
          <p:cNvSpPr>
            <a:spLocks noChangeArrowheads="1"/>
          </p:cNvSpPr>
          <p:nvPr/>
        </p:nvSpPr>
        <p:spPr bwMode="auto">
          <a:xfrm>
            <a:off x="3419872" y="4653136"/>
            <a:ext cx="363589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Traditional Arabic" pitchFamily="2" charset="-78"/>
              </a:rPr>
              <a:t>معدل خصم تعجيل الدفع =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متوسط تكلفة الأموال ×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فترة السماح- فترة الخصم)</a:t>
            </a: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×100</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365</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600200" y="990600"/>
            <a:ext cx="6096000" cy="609600"/>
          </a:xfrm>
          <a:solidFill>
            <a:schemeClr val="bg1"/>
          </a:solidFill>
          <a:effectLst>
            <a:prstShdw prst="shdw17" dist="17961" dir="2700000">
              <a:srgbClr val="A50021">
                <a:gamma/>
                <a:shade val="60000"/>
                <a:invGamma/>
              </a:srgbClr>
            </a:prstShdw>
          </a:effectLst>
        </p:spPr>
        <p:txBody>
          <a:bodyPr>
            <a:normAutofit fontScale="90000"/>
          </a:bodyPr>
          <a:lstStyle/>
          <a:p>
            <a:pPr rtl="1" eaLnBrk="1" hangingPunct="1">
              <a:defRPr/>
            </a:pPr>
            <a:r>
              <a:rPr lang="ar-SA" sz="3600" b="1" dirty="0" smtClean="0">
                <a:solidFill>
                  <a:schemeClr val="tx1"/>
                </a:solidFill>
                <a:effectLst/>
              </a:rPr>
              <a:t>ماهية التحليل المالي</a:t>
            </a:r>
            <a:r>
              <a:rPr lang="en-US" sz="3600" b="1" dirty="0" smtClean="0">
                <a:solidFill>
                  <a:schemeClr val="tx1"/>
                </a:solidFill>
                <a:effectLst/>
              </a:rPr>
              <a:t>Nature  </a:t>
            </a:r>
            <a:r>
              <a:rPr lang="en-US" sz="3600" b="1" dirty="0" smtClean="0">
                <a:effectLst/>
              </a:rPr>
              <a:t>       </a:t>
            </a:r>
          </a:p>
        </p:txBody>
      </p:sp>
      <p:sp>
        <p:nvSpPr>
          <p:cNvPr id="40963" name="Rectangle 3"/>
          <p:cNvSpPr>
            <a:spLocks noGrp="1" noChangeArrowheads="1"/>
          </p:cNvSpPr>
          <p:nvPr>
            <p:ph idx="1"/>
          </p:nvPr>
        </p:nvSpPr>
        <p:spPr>
          <a:xfrm>
            <a:off x="838200" y="2819400"/>
            <a:ext cx="7620000" cy="2438400"/>
          </a:xfrm>
        </p:spPr>
        <p:txBody>
          <a:bodyPr>
            <a:normAutofit fontScale="92500" lnSpcReduction="10000"/>
          </a:bodyPr>
          <a:lstStyle/>
          <a:p>
            <a:pPr marL="0" indent="0" algn="just" rtl="1" eaLnBrk="1" hangingPunct="1">
              <a:lnSpc>
                <a:spcPct val="120000"/>
              </a:lnSpc>
              <a:buFontTx/>
              <a:buNone/>
              <a:defRPr/>
            </a:pPr>
            <a:r>
              <a:rPr lang="ar-SA" sz="2800" dirty="0" smtClean="0"/>
              <a:t>التحليل</a:t>
            </a:r>
            <a:r>
              <a:rPr lang="ar-SA" sz="2800" dirty="0" smtClean="0">
                <a:effectLst>
                  <a:outerShdw blurRad="38100" dist="38100" dir="2700000" algn="tl">
                    <a:srgbClr val="000000"/>
                  </a:outerShdw>
                </a:effectLst>
              </a:rPr>
              <a:t> </a:t>
            </a:r>
            <a:r>
              <a:rPr lang="ar-SA" sz="2800" dirty="0" smtClean="0"/>
              <a:t>المالي عبارة عن ”عملية معالجة منظمة للبيانات المتاحة بهدف الحصول على معلومات تستخدم في عملية اتخاذ القرارات وفي تقييم أداء الشركات في الماضي والحاضر وتوقع ما ستكون علية نتائج الشركة في المستقبل“.</a:t>
            </a:r>
          </a:p>
          <a:p>
            <a:pPr marL="0" indent="0" algn="just" rtl="1" eaLnBrk="1" hangingPunct="1">
              <a:lnSpc>
                <a:spcPct val="120000"/>
              </a:lnSpc>
              <a:buFontTx/>
              <a:buNone/>
              <a:defRPr/>
            </a:pPr>
            <a:r>
              <a:rPr lang="ar-SA" sz="2800" dirty="0" smtClean="0">
                <a:effectLst>
                  <a:outerShdw blurRad="38100" dist="38100" dir="2700000" algn="tl">
                    <a:srgbClr val="000000"/>
                  </a:outerShdw>
                </a:effectLst>
              </a:rPr>
              <a:t> </a:t>
            </a:r>
            <a:endParaRPr lang="en-US" sz="2800" dirty="0" smtClean="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87624" y="260648"/>
          <a:ext cx="7632849" cy="6133296"/>
        </p:xfrm>
        <a:graphic>
          <a:graphicData uri="http://schemas.openxmlformats.org/drawingml/2006/table">
            <a:tbl>
              <a:tblPr rtl="1" firstRow="1" bandRow="1">
                <a:tableStyleId>{ED083AE6-46FA-4A59-8FB0-9F97EB10719F}</a:tableStyleId>
              </a:tblPr>
              <a:tblGrid>
                <a:gridCol w="1435915"/>
                <a:gridCol w="3598548"/>
                <a:gridCol w="2598386"/>
              </a:tblGrid>
              <a:tr h="3024336">
                <a:tc>
                  <a:txBody>
                    <a:bodyPr/>
                    <a:lstStyle/>
                    <a:p>
                      <a:pPr rtl="1"/>
                      <a:r>
                        <a:rPr kumimoji="0" lang="ar-SA" sz="1800" b="1" kern="1200" dirty="0" smtClean="0">
                          <a:solidFill>
                            <a:schemeClr val="tx1"/>
                          </a:solidFill>
                          <a:latin typeface="+mn-lt"/>
                          <a:ea typeface="+mn-ea"/>
                          <a:cs typeface="+mn-cs"/>
                        </a:rPr>
                        <a:t>7- معدل دوران المخزون / البضاعة </a:t>
                      </a:r>
                      <a:endParaRPr lang="ar-SA" dirty="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r>
                        <a:rPr kumimoji="0" lang="ar-SA" sz="1800" b="1" kern="1200" dirty="0" smtClean="0">
                          <a:solidFill>
                            <a:schemeClr val="tx1"/>
                          </a:solidFill>
                          <a:latin typeface="+mn-lt"/>
                          <a:ea typeface="+mn-ea"/>
                          <a:cs typeface="+mn-cs"/>
                        </a:rPr>
                        <a:t>عدد المرات التي تحول فيها متوسط المخزون السلعي إلى مبيعات خلال السنة المالية أو خلال فترة التحليل</a:t>
                      </a:r>
                      <a:endParaRPr lang="ar-SA" dirty="0"/>
                    </a:p>
                  </a:txBody>
                  <a:tcPr/>
                </a:tc>
                <a:tc>
                  <a:txBody>
                    <a:bodyPr/>
                    <a:lstStyle/>
                    <a:p>
                      <a:pPr rtl="1"/>
                      <a:r>
                        <a:rPr kumimoji="0" lang="ar-SA" sz="1800" b="1" kern="1200" dirty="0" smtClean="0">
                          <a:solidFill>
                            <a:schemeClr val="tx1"/>
                          </a:solidFill>
                          <a:latin typeface="+mn-lt"/>
                          <a:ea typeface="+mn-ea"/>
                          <a:cs typeface="+mn-cs"/>
                        </a:rPr>
                        <a:t>وتشير هذه النسبة إلى عدد مرات تصريف المخزون لدى الشركة </a:t>
                      </a:r>
                      <a:endParaRPr kumimoji="0" lang="en-US" sz="1800" b="1" kern="1200" dirty="0" smtClean="0">
                        <a:solidFill>
                          <a:schemeClr val="tx1"/>
                        </a:solidFill>
                        <a:latin typeface="+mn-lt"/>
                        <a:ea typeface="+mn-ea"/>
                        <a:cs typeface="+mn-cs"/>
                      </a:endParaRPr>
                    </a:p>
                    <a:p>
                      <a:pPr rtl="1"/>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كلما (زاد</a:t>
                      </a:r>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 معدل دوران البضاعة كلما كان ذلك في صالح الشركة فان ذلك مؤشر على ارتفاع درجة سيولة المنشأة. </a:t>
                      </a:r>
                      <a:endParaRPr kumimoji="0" lang="en-US" sz="1800" b="1" kern="1200" dirty="0" smtClean="0">
                        <a:solidFill>
                          <a:schemeClr val="tx1"/>
                        </a:solidFill>
                        <a:latin typeface="+mn-lt"/>
                        <a:ea typeface="+mn-ea"/>
                        <a:cs typeface="+mn-cs"/>
                      </a:endParaRPr>
                    </a:p>
                    <a:p>
                      <a:r>
                        <a:rPr kumimoji="0" lang="en-US" sz="1800" b="1" kern="1200" dirty="0" smtClean="0">
                          <a:solidFill>
                            <a:schemeClr val="tx1"/>
                          </a:solidFill>
                          <a:latin typeface="+mn-lt"/>
                          <a:ea typeface="+mn-ea"/>
                          <a:cs typeface="+mn-cs"/>
                          <a:sym typeface="Wingdings"/>
                        </a:rPr>
                        <a:t></a:t>
                      </a:r>
                      <a:r>
                        <a:rPr kumimoji="0" lang="en-US" sz="1800" b="1" kern="120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كلما ( انخفض </a:t>
                      </a:r>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 معدل دوران البضاعة فان ذلك مؤشر إلى انخفاض حركتها ولتجميد أموال المنشأة في المخزون السلعي.</a:t>
                      </a:r>
                      <a:endParaRPr lang="ar-SA" dirty="0"/>
                    </a:p>
                  </a:txBody>
                  <a:tcPr/>
                </a:tc>
              </a:tr>
              <a:tr h="3024336">
                <a:tc>
                  <a:txBody>
                    <a:bodyPr/>
                    <a:lstStyle/>
                    <a:p>
                      <a:pPr rtl="1"/>
                      <a:r>
                        <a:rPr kumimoji="0" lang="ar-SA" sz="1800" b="1" kern="1200" dirty="0" smtClean="0">
                          <a:solidFill>
                            <a:schemeClr val="tx1"/>
                          </a:solidFill>
                          <a:latin typeface="+mn-lt"/>
                          <a:ea typeface="+mn-ea"/>
                          <a:cs typeface="+mn-cs"/>
                        </a:rPr>
                        <a:t>8- متوسط عدد الأيام التي تظل فيها المبيعات مخزونا سلعيا (فترة التخزين)</a:t>
                      </a:r>
                      <a:r>
                        <a:rPr kumimoji="0" lang="ar-SA" sz="1800" b="1" kern="1200" baseline="0" dirty="0" smtClean="0">
                          <a:solidFill>
                            <a:schemeClr val="tx1"/>
                          </a:solidFill>
                          <a:latin typeface="+mn-lt"/>
                          <a:ea typeface="+mn-ea"/>
                          <a:cs typeface="+mn-cs"/>
                        </a:rPr>
                        <a:t> ويرتبط بمعدل دوران المخزون</a:t>
                      </a:r>
                      <a:endParaRPr lang="ar-SA" dirty="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r>
                        <a:rPr lang="ar-SA" dirty="0" smtClean="0"/>
                        <a:t>أو </a:t>
                      </a:r>
                      <a:endParaRPr lang="ar-SA" dirty="0"/>
                    </a:p>
                  </a:txBody>
                  <a:tcPr/>
                </a:tc>
                <a:tc>
                  <a:txBody>
                    <a:bodyPr/>
                    <a:lstStyle/>
                    <a:p>
                      <a:pPr rtl="1"/>
                      <a:r>
                        <a:rPr kumimoji="0" lang="ar-SA" sz="1800" b="1" kern="1200" dirty="0" smtClean="0">
                          <a:solidFill>
                            <a:schemeClr val="tx1"/>
                          </a:solidFill>
                          <a:latin typeface="+mn-lt"/>
                          <a:ea typeface="+mn-ea"/>
                          <a:cs typeface="+mn-cs"/>
                        </a:rPr>
                        <a:t>ويوضح هذا المعدل الفترة التي يقضيها المخزون في المخازن قبل تصريفه. </a:t>
                      </a:r>
                      <a:endParaRPr kumimoji="0" lang="en-US" sz="1800" b="1" kern="1200" dirty="0" smtClean="0">
                        <a:solidFill>
                          <a:schemeClr val="tx1"/>
                        </a:solidFill>
                        <a:latin typeface="+mn-lt"/>
                        <a:ea typeface="+mn-ea"/>
                        <a:cs typeface="+mn-cs"/>
                      </a:endParaRPr>
                    </a:p>
                    <a:p>
                      <a:pPr rtl="1"/>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يعد طول </a:t>
                      </a:r>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هذه المدة أمرا غير مرغوب فيه خاصة في الشركات التي تتعامل مع منتجات ذات تواريخ صلاحية أو تتميز بالتطور التكنولوجي السريع حيث تفقد قيمتها مع طول فترة التخزين ، </a:t>
                      </a:r>
                    </a:p>
                  </a:txBody>
                  <a:tcPr/>
                </a:tc>
              </a:tr>
            </a:tbl>
          </a:graphicData>
        </a:graphic>
      </p:graphicFrame>
      <p:sp>
        <p:nvSpPr>
          <p:cNvPr id="3" name="Rectangle 2"/>
          <p:cNvSpPr/>
          <p:nvPr/>
        </p:nvSpPr>
        <p:spPr>
          <a:xfrm>
            <a:off x="3995936" y="476672"/>
            <a:ext cx="3024336" cy="1080120"/>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8129" name="Rectangle 1"/>
          <p:cNvSpPr>
            <a:spLocks noChangeArrowheads="1"/>
          </p:cNvSpPr>
          <p:nvPr/>
        </p:nvSpPr>
        <p:spPr bwMode="auto">
          <a:xfrm>
            <a:off x="4139952" y="508610"/>
            <a:ext cx="269979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معدل دوران</a:t>
            </a:r>
            <a:r>
              <a:rPr kumimoji="0" lang="ar-SA"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ar-SA"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المخزون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تكلفة المبيعات ( البضاعة</a:t>
            </a:r>
            <a:r>
              <a:rPr kumimoji="0" lang="ar-SA" b="1" i="0" u="sng" strike="noStrike" cap="none" normalizeH="0" dirty="0" smtClean="0">
                <a:ln>
                  <a:noFill/>
                </a:ln>
                <a:solidFill>
                  <a:schemeClr val="tx1"/>
                </a:solidFill>
                <a:effectLst/>
                <a:latin typeface="Traditional Arabic" pitchFamily="2" charset="-78"/>
                <a:ea typeface="Times New Roman" pitchFamily="18" charset="0"/>
                <a:cs typeface="Traditional Arabic" pitchFamily="2" charset="-78"/>
              </a:rPr>
              <a:t> المباعة)</a:t>
            </a:r>
            <a:r>
              <a:rPr kumimoji="0" lang="ar-SA"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متوسط المخزون السلعي </a:t>
            </a: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923928" y="3573016"/>
            <a:ext cx="3312368" cy="1368152"/>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48130" name="Rectangle 2"/>
          <p:cNvSpPr>
            <a:spLocks noChangeArrowheads="1"/>
          </p:cNvSpPr>
          <p:nvPr/>
        </p:nvSpPr>
        <p:spPr bwMode="auto">
          <a:xfrm>
            <a:off x="3995936" y="3573016"/>
            <a:ext cx="320384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متوسط عدد الأيام التي تظل فيها المبيعات مخزونا سلعيا (فترة التخزين)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إجمالي حسابات المخزون السلعي آخر الفترة</a:t>
            </a: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strike="noStrike" cap="none" normalizeH="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u="sng" strike="noStrike" cap="none" normalizeH="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تكلفة المبيعات</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365</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19672" y="1340768"/>
          <a:ext cx="6696744" cy="3657600"/>
        </p:xfrm>
        <a:graphic>
          <a:graphicData uri="http://schemas.openxmlformats.org/drawingml/2006/table">
            <a:tbl>
              <a:tblPr rtl="1" firstRow="1" bandRow="1">
                <a:tableStyleId>{ED083AE6-46FA-4A59-8FB0-9F97EB10719F}</a:tableStyleId>
              </a:tblPr>
              <a:tblGrid>
                <a:gridCol w="938790"/>
                <a:gridCol w="3849271"/>
                <a:gridCol w="1908683"/>
              </a:tblGrid>
              <a:tr h="3600400">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r>
                        <a:rPr lang="ar-SA" dirty="0" smtClean="0"/>
                        <a:t>أو</a:t>
                      </a:r>
                      <a:r>
                        <a:rPr lang="ar-SA" baseline="0" dirty="0" smtClean="0"/>
                        <a:t>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en-US" sz="1800" kern="1200" dirty="0" smtClean="0">
                          <a:sym typeface="Wingdings"/>
                        </a:rPr>
                        <a:t></a:t>
                      </a:r>
                      <a:endParaRPr kumimoji="0" lang="ar-SA" sz="1800" kern="1200" dirty="0" smtClean="0"/>
                    </a:p>
                    <a:p>
                      <a:pPr rtl="1"/>
                      <a:r>
                        <a:rPr kumimoji="0" lang="ar-SA" sz="1800" kern="1200" dirty="0" smtClean="0"/>
                        <a:t>كلما قل عدد الأيام</a:t>
                      </a:r>
                      <a:r>
                        <a:rPr kumimoji="0" lang="en-US" sz="1800" kern="1200" dirty="0" smtClean="0">
                          <a:sym typeface="Wingdings"/>
                        </a:rPr>
                        <a:t></a:t>
                      </a:r>
                      <a:r>
                        <a:rPr kumimoji="0" lang="ar-SA" sz="1800" kern="1200" dirty="0" smtClean="0">
                          <a:sym typeface="Wingdings"/>
                        </a:rPr>
                        <a:t> </a:t>
                      </a:r>
                      <a:r>
                        <a:rPr kumimoji="0" lang="ar-SA" sz="1800" kern="1200" dirty="0" smtClean="0"/>
                        <a:t> التي يظل المخزون السلعي قائما فان ذلك دليل على مقدرة المنشأة على تحويل مخزونها السلعي إلى نقدية</a:t>
                      </a:r>
                      <a:r>
                        <a:rPr kumimoji="0" lang="ar-SA" sz="1800" kern="1200" baseline="0" dirty="0" smtClean="0"/>
                        <a:t> في فترة أقل ومن ثم ارتفاع السيولة . </a:t>
                      </a:r>
                      <a:endParaRPr kumimoji="0" lang="ar-SA" sz="1800" kern="1200" dirty="0" smtClean="0"/>
                    </a:p>
                  </a:txBody>
                  <a:tcPr/>
                </a:tc>
              </a:tr>
            </a:tbl>
          </a:graphicData>
        </a:graphic>
      </p:graphicFrame>
      <p:sp>
        <p:nvSpPr>
          <p:cNvPr id="3" name="Rectangle 2"/>
          <p:cNvSpPr/>
          <p:nvPr/>
        </p:nvSpPr>
        <p:spPr>
          <a:xfrm>
            <a:off x="3851920" y="3356992"/>
            <a:ext cx="3312368" cy="1368152"/>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sz="1600" b="1" dirty="0" smtClean="0">
                <a:solidFill>
                  <a:schemeClr val="tx1"/>
                </a:solidFill>
                <a:latin typeface="Traditional Arabic" pitchFamily="2" charset="-78"/>
                <a:ea typeface="Times New Roman" pitchFamily="18" charset="0"/>
                <a:cs typeface="Traditional Arabic" pitchFamily="2" charset="-78"/>
              </a:rPr>
              <a:t>متوسط عدد الأيام التي تظل فيها المبيعات مخزونا سلعيا (فترة التخزين) =   </a:t>
            </a:r>
          </a:p>
          <a:p>
            <a:pPr algn="ctr"/>
            <a:r>
              <a:rPr lang="ar-SA" sz="1600" b="1" dirty="0" smtClean="0">
                <a:solidFill>
                  <a:schemeClr val="tx1"/>
                </a:solidFill>
                <a:latin typeface="Traditional Arabic" pitchFamily="2" charset="-78"/>
                <a:ea typeface="Times New Roman" pitchFamily="18" charset="0"/>
                <a:cs typeface="Traditional Arabic" pitchFamily="2" charset="-78"/>
              </a:rPr>
              <a:t> </a:t>
            </a:r>
            <a:r>
              <a:rPr lang="ar-SA" sz="1600" b="1" u="sng" dirty="0" smtClean="0">
                <a:solidFill>
                  <a:schemeClr val="tx1"/>
                </a:solidFill>
                <a:latin typeface="Traditional Arabic" pitchFamily="2" charset="-78"/>
                <a:ea typeface="Times New Roman" pitchFamily="18" charset="0"/>
                <a:cs typeface="Traditional Arabic" pitchFamily="2" charset="-78"/>
              </a:rPr>
              <a:t>إجمالي حسابات المخزون السلعي آخر الفترة × </a:t>
            </a:r>
            <a:r>
              <a:rPr lang="ar-SA" sz="1600" b="1" dirty="0" smtClean="0">
                <a:solidFill>
                  <a:schemeClr val="tx1"/>
                </a:solidFill>
                <a:latin typeface="Traditional Arabic" pitchFamily="2" charset="-78"/>
                <a:ea typeface="Times New Roman" pitchFamily="18" charset="0"/>
                <a:cs typeface="Traditional Arabic" pitchFamily="2" charset="-78"/>
              </a:rPr>
              <a:t>365 تكلفة المبيعات</a:t>
            </a:r>
          </a:p>
        </p:txBody>
      </p:sp>
      <p:sp>
        <p:nvSpPr>
          <p:cNvPr id="4" name="Rectangle 3"/>
          <p:cNvSpPr/>
          <p:nvPr/>
        </p:nvSpPr>
        <p:spPr>
          <a:xfrm>
            <a:off x="3851920" y="1556792"/>
            <a:ext cx="3384376" cy="1152128"/>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dirty="0"/>
          </a:p>
        </p:txBody>
      </p:sp>
      <p:sp>
        <p:nvSpPr>
          <p:cNvPr id="5" name="Rectangle 2"/>
          <p:cNvSpPr>
            <a:spLocks noChangeArrowheads="1"/>
          </p:cNvSpPr>
          <p:nvPr/>
        </p:nvSpPr>
        <p:spPr bwMode="auto">
          <a:xfrm>
            <a:off x="3851920" y="1556792"/>
            <a:ext cx="338437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متوسط عدد الأيام التي تظل فيها المبيعات مخزونا سلعيا (فترة التخزين) =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r>
              <a:rPr kumimoji="0" lang="ar-SA" sz="1600" b="1" i="0" u="sng"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إجمالي حسابات المخزون السلعي آخر الفترة</a:t>
            </a:r>
            <a:r>
              <a:rPr kumimoji="0" lang="ar-SA" sz="1600" b="1" i="0" u="none"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strike="noStrike" cap="none" normalizeH="0" dirty="0" smtClean="0">
                <a:ln>
                  <a:noFill/>
                </a:ln>
                <a:solidFill>
                  <a:schemeClr val="tx1"/>
                </a:solidFill>
                <a:effectLst/>
                <a:latin typeface="Traditional Arabic" pitchFamily="2" charset="-78"/>
                <a:ea typeface="Times New Roman" pitchFamily="18" charset="0"/>
                <a:cs typeface="Traditional Arabic" pitchFamily="2" charset="-78"/>
              </a:rPr>
              <a:t>                       متوسط </a:t>
            </a:r>
            <a:r>
              <a:rPr kumimoji="0" lang="ar-SA" sz="1600" b="1" i="0" strike="noStrike" cap="none" normalizeH="0" baseline="0" dirty="0" smtClean="0">
                <a:ln>
                  <a:noFill/>
                </a:ln>
                <a:solidFill>
                  <a:schemeClr val="tx1"/>
                </a:solidFill>
                <a:effectLst/>
                <a:latin typeface="Traditional Arabic" pitchFamily="2" charset="-78"/>
                <a:ea typeface="Times New Roman" pitchFamily="18" charset="0"/>
                <a:cs typeface="Traditional Arabic" pitchFamily="2" charset="-78"/>
              </a:rPr>
              <a:t>تكلفة المبيعات</a:t>
            </a:r>
            <a:endParaRPr kumimoji="0" lang="en-US" sz="1600" b="1"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7498080" cy="706090"/>
          </a:xfrm>
        </p:spPr>
        <p:txBody>
          <a:bodyPr>
            <a:normAutofit/>
          </a:bodyPr>
          <a:lstStyle/>
          <a:p>
            <a:pPr algn="ctr"/>
            <a:r>
              <a:rPr lang="ar-SA" sz="3600" b="1" dirty="0" smtClean="0">
                <a:solidFill>
                  <a:schemeClr val="tx1"/>
                </a:solidFill>
              </a:rPr>
              <a:t>ثانيا: النسب المالية</a:t>
            </a:r>
            <a:endParaRPr lang="ar-SA" sz="3600" dirty="0"/>
          </a:p>
        </p:txBody>
      </p:sp>
      <p:sp>
        <p:nvSpPr>
          <p:cNvPr id="3" name="Content Placeholder 2"/>
          <p:cNvSpPr>
            <a:spLocks noGrp="1"/>
          </p:cNvSpPr>
          <p:nvPr>
            <p:ph idx="1"/>
          </p:nvPr>
        </p:nvSpPr>
        <p:spPr>
          <a:xfrm>
            <a:off x="1115616" y="908720"/>
            <a:ext cx="7848872" cy="5760640"/>
          </a:xfrm>
        </p:spPr>
        <p:txBody>
          <a:bodyPr>
            <a:normAutofit fontScale="85000" lnSpcReduction="20000"/>
          </a:bodyPr>
          <a:lstStyle/>
          <a:p>
            <a:pPr>
              <a:buNone/>
            </a:pPr>
            <a:r>
              <a:rPr lang="ar-SA" sz="2800" b="1" dirty="0" smtClean="0">
                <a:solidFill>
                  <a:schemeClr val="accent1">
                    <a:lumMod val="75000"/>
                  </a:schemeClr>
                </a:solidFill>
              </a:rPr>
              <a:t>مــثال 1: </a:t>
            </a:r>
          </a:p>
          <a:p>
            <a:pPr>
              <a:buNone/>
            </a:pPr>
            <a:r>
              <a:rPr lang="ar-SA" sz="2600" b="1" dirty="0" smtClean="0"/>
              <a:t>فيما يلي بعض الأرصدة التي ظهرت في دفاتر إحدى المنشآت</a:t>
            </a:r>
            <a:r>
              <a:rPr lang="ar-SA" sz="2100" b="1" dirty="0" smtClean="0"/>
              <a:t>:</a:t>
            </a:r>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buNone/>
            </a:pPr>
            <a:endParaRPr lang="ar-SA" sz="1800" b="1" dirty="0" smtClean="0"/>
          </a:p>
          <a:p>
            <a:pPr>
              <a:lnSpc>
                <a:spcPct val="120000"/>
              </a:lnSpc>
              <a:buNone/>
            </a:pPr>
            <a:r>
              <a:rPr lang="ar-SA" sz="2100" b="1" dirty="0" smtClean="0"/>
              <a:t>علما بأن صافي المبيعات = 396,000 ريالا ، و تكلفة البضاعة المباعة 326،000 ريال و أن متوسط  المخزون السلعي 11،000 ريال</a:t>
            </a:r>
            <a:endParaRPr lang="en-US" sz="2100" dirty="0" smtClean="0"/>
          </a:p>
          <a:p>
            <a:pPr>
              <a:buNone/>
            </a:pPr>
            <a:r>
              <a:rPr lang="ar-SA" sz="2400" b="1" dirty="0" smtClean="0">
                <a:solidFill>
                  <a:schemeClr val="accent1">
                    <a:lumMod val="75000"/>
                  </a:schemeClr>
                </a:solidFill>
              </a:rPr>
              <a:t>المطلوب :</a:t>
            </a:r>
            <a:endParaRPr lang="en-US" sz="2400" dirty="0" smtClean="0">
              <a:solidFill>
                <a:schemeClr val="accent1">
                  <a:lumMod val="75000"/>
                </a:schemeClr>
              </a:solidFill>
            </a:endParaRPr>
          </a:p>
          <a:p>
            <a:pPr>
              <a:buNone/>
            </a:pPr>
            <a:r>
              <a:rPr lang="ar-SA" sz="2100" b="1" dirty="0" smtClean="0"/>
              <a:t>حددي نسبة كل من:</a:t>
            </a:r>
            <a:endParaRPr lang="en-US" sz="2100" dirty="0" smtClean="0"/>
          </a:p>
          <a:p>
            <a:pPr>
              <a:buNone/>
            </a:pPr>
            <a:r>
              <a:rPr lang="ar-SA" sz="2100" b="1" dirty="0" smtClean="0"/>
              <a:t>1). رأس المال العامل  2).  النسبة الجارية</a:t>
            </a:r>
            <a:r>
              <a:rPr lang="ar-SA" sz="2100" dirty="0" smtClean="0"/>
              <a:t>    </a:t>
            </a:r>
            <a:r>
              <a:rPr lang="ar-SA" sz="2100" b="1" dirty="0" smtClean="0"/>
              <a:t>3). النسبة السريع   4). معدل دوران المدينين</a:t>
            </a:r>
            <a:endParaRPr lang="en-US" sz="2100" dirty="0" smtClean="0"/>
          </a:p>
          <a:p>
            <a:pPr>
              <a:buNone/>
            </a:pPr>
            <a:r>
              <a:rPr lang="ar-SA" sz="2100" b="1" dirty="0" smtClean="0"/>
              <a:t>5). متوسط عدد الأيام التي تضل فيها الديون قائمة (فترة التحصيل)6). معدل دوران البضاعة</a:t>
            </a:r>
            <a:endParaRPr lang="en-US" sz="1800" dirty="0" smtClean="0"/>
          </a:p>
        </p:txBody>
      </p:sp>
      <p:graphicFrame>
        <p:nvGraphicFramePr>
          <p:cNvPr id="4" name="Table 3"/>
          <p:cNvGraphicFramePr>
            <a:graphicFrameLocks noGrp="1"/>
          </p:cNvGraphicFramePr>
          <p:nvPr/>
        </p:nvGraphicFramePr>
        <p:xfrm>
          <a:off x="3059832" y="1628800"/>
          <a:ext cx="4367808" cy="2823033"/>
        </p:xfrm>
        <a:graphic>
          <a:graphicData uri="http://schemas.openxmlformats.org/drawingml/2006/table">
            <a:tbl>
              <a:tblPr rtl="1" firstRow="1" bandRow="1">
                <a:tableStyleId>{ED083AE6-46FA-4A59-8FB0-9F97EB10719F}</a:tableStyleId>
              </a:tblPr>
              <a:tblGrid>
                <a:gridCol w="2183904"/>
                <a:gridCol w="2183904"/>
              </a:tblGrid>
              <a:tr h="351039">
                <a:tc>
                  <a:txBody>
                    <a:bodyPr/>
                    <a:lstStyle/>
                    <a:p>
                      <a:pPr rtl="1"/>
                      <a:endParaRPr lang="ar-SA" dirty="0"/>
                    </a:p>
                  </a:txBody>
                  <a:tcPr/>
                </a:tc>
                <a:tc>
                  <a:txBody>
                    <a:bodyPr/>
                    <a:lstStyle/>
                    <a:p>
                      <a:pPr rtl="1"/>
                      <a:endParaRPr lang="ar-SA"/>
                    </a:p>
                  </a:txBody>
                  <a:tcPr/>
                </a:tc>
              </a:tr>
              <a:tr h="351039">
                <a:tc>
                  <a:txBody>
                    <a:bodyPr/>
                    <a:lstStyle/>
                    <a:p>
                      <a:pPr algn="r" rtl="1">
                        <a:spcAft>
                          <a:spcPts val="0"/>
                        </a:spcAft>
                      </a:pPr>
                      <a:r>
                        <a:rPr lang="ar-SA" sz="1800" b="1" dirty="0">
                          <a:solidFill>
                            <a:schemeClr val="tx1"/>
                          </a:solidFill>
                          <a:latin typeface="Arial"/>
                          <a:cs typeface="Traditional Arabic"/>
                        </a:rPr>
                        <a:t>5,000</a:t>
                      </a:r>
                      <a:endParaRPr lang="en-US" sz="1800" b="1" dirty="0">
                        <a:solidFill>
                          <a:schemeClr val="tx1"/>
                        </a:solidFill>
                        <a:latin typeface="Times New Roman"/>
                        <a:cs typeface="Traditional Arabic"/>
                      </a:endParaRPr>
                    </a:p>
                  </a:txBody>
                  <a:tcPr marL="68580" marR="68580" marT="0" marB="0"/>
                </a:tc>
                <a:tc>
                  <a:txBody>
                    <a:bodyPr/>
                    <a:lstStyle/>
                    <a:p>
                      <a:pPr algn="r" rtl="1">
                        <a:spcAft>
                          <a:spcPts val="0"/>
                        </a:spcAft>
                      </a:pPr>
                      <a:r>
                        <a:rPr lang="ar-SA" sz="1800" b="1">
                          <a:solidFill>
                            <a:schemeClr val="tx1"/>
                          </a:solidFill>
                          <a:latin typeface="Arial"/>
                          <a:ea typeface="Times New Roman"/>
                          <a:cs typeface="Traditional Arabic"/>
                        </a:rPr>
                        <a:t>بنك</a:t>
                      </a:r>
                      <a:endParaRPr lang="en-US" sz="1800" b="1">
                        <a:solidFill>
                          <a:schemeClr val="tx1"/>
                        </a:solidFill>
                        <a:latin typeface="Times New Roman"/>
                        <a:ea typeface="Times New Roman"/>
                      </a:endParaRPr>
                    </a:p>
                  </a:txBody>
                  <a:tcPr marL="68580" marR="68580" marT="0" marB="0"/>
                </a:tc>
              </a:tr>
              <a:tr h="351039">
                <a:tc>
                  <a:txBody>
                    <a:bodyPr/>
                    <a:lstStyle/>
                    <a:p>
                      <a:pPr algn="r" rtl="1">
                        <a:spcAft>
                          <a:spcPts val="0"/>
                        </a:spcAft>
                      </a:pPr>
                      <a:r>
                        <a:rPr lang="ar-SA" sz="1800" b="1">
                          <a:solidFill>
                            <a:schemeClr val="tx1"/>
                          </a:solidFill>
                          <a:latin typeface="Arial"/>
                          <a:cs typeface="Traditional Arabic"/>
                        </a:rPr>
                        <a:t>30000</a:t>
                      </a:r>
                      <a:endParaRPr lang="en-US" sz="1800" b="1">
                        <a:solidFill>
                          <a:schemeClr val="tx1"/>
                        </a:solidFill>
                        <a:latin typeface="Times New Roman"/>
                        <a:cs typeface="Traditional Arabic"/>
                      </a:endParaRPr>
                    </a:p>
                  </a:txBody>
                  <a:tcPr marL="68580" marR="68580" marT="0" marB="0"/>
                </a:tc>
                <a:tc>
                  <a:txBody>
                    <a:bodyPr/>
                    <a:lstStyle/>
                    <a:p>
                      <a:pPr algn="r" rtl="1">
                        <a:spcAft>
                          <a:spcPts val="0"/>
                        </a:spcAft>
                      </a:pPr>
                      <a:r>
                        <a:rPr lang="ar-SA" sz="1800" b="1">
                          <a:solidFill>
                            <a:schemeClr val="tx1"/>
                          </a:solidFill>
                          <a:latin typeface="Arial"/>
                          <a:ea typeface="Times New Roman"/>
                          <a:cs typeface="Traditional Arabic"/>
                        </a:rPr>
                        <a:t>أ.قبض</a:t>
                      </a:r>
                      <a:endParaRPr lang="en-US" sz="1800" b="1">
                        <a:solidFill>
                          <a:schemeClr val="tx1"/>
                        </a:solidFill>
                        <a:latin typeface="Times New Roman"/>
                        <a:ea typeface="Times New Roman"/>
                      </a:endParaRPr>
                    </a:p>
                  </a:txBody>
                  <a:tcPr marL="68580" marR="68580" marT="0" marB="0"/>
                </a:tc>
              </a:tr>
              <a:tr h="351039">
                <a:tc>
                  <a:txBody>
                    <a:bodyPr/>
                    <a:lstStyle/>
                    <a:p>
                      <a:pPr algn="r" rtl="1">
                        <a:spcAft>
                          <a:spcPts val="0"/>
                        </a:spcAft>
                      </a:pPr>
                      <a:r>
                        <a:rPr lang="ar-SA" sz="1800" b="1">
                          <a:solidFill>
                            <a:schemeClr val="tx1"/>
                          </a:solidFill>
                          <a:latin typeface="Arial"/>
                          <a:ea typeface="Times New Roman"/>
                          <a:cs typeface="Traditional Arabic"/>
                        </a:rPr>
                        <a:t>42000</a:t>
                      </a:r>
                      <a:endParaRPr lang="en-US" sz="1800" b="1">
                        <a:solidFill>
                          <a:schemeClr val="tx1"/>
                        </a:solidFill>
                        <a:latin typeface="Times New Roman"/>
                        <a:ea typeface="Times New Roman"/>
                      </a:endParaRPr>
                    </a:p>
                  </a:txBody>
                  <a:tcPr marL="68580" marR="68580" marT="0" marB="0"/>
                </a:tc>
                <a:tc>
                  <a:txBody>
                    <a:bodyPr/>
                    <a:lstStyle/>
                    <a:p>
                      <a:pPr algn="r" rtl="1">
                        <a:spcAft>
                          <a:spcPts val="0"/>
                        </a:spcAft>
                      </a:pPr>
                      <a:r>
                        <a:rPr lang="ar-SA" sz="1800" b="1" dirty="0" smtClean="0">
                          <a:solidFill>
                            <a:schemeClr val="tx1"/>
                          </a:solidFill>
                          <a:latin typeface="Arial"/>
                          <a:ea typeface="Times New Roman"/>
                          <a:cs typeface="Traditional Arabic"/>
                        </a:rPr>
                        <a:t>مدينون ( بالصافي)</a:t>
                      </a:r>
                      <a:endParaRPr lang="en-US" sz="1800" b="1" dirty="0">
                        <a:solidFill>
                          <a:schemeClr val="tx1"/>
                        </a:solidFill>
                        <a:latin typeface="Times New Roman"/>
                        <a:ea typeface="Times New Roman"/>
                      </a:endParaRPr>
                    </a:p>
                  </a:txBody>
                  <a:tcPr marL="68580" marR="68580" marT="0" marB="0"/>
                </a:tc>
              </a:tr>
              <a:tr h="351039">
                <a:tc>
                  <a:txBody>
                    <a:bodyPr/>
                    <a:lstStyle/>
                    <a:p>
                      <a:pPr algn="r" rtl="1">
                        <a:spcAft>
                          <a:spcPts val="0"/>
                        </a:spcAft>
                      </a:pPr>
                      <a:r>
                        <a:rPr lang="ar-SA" sz="1800" b="1">
                          <a:solidFill>
                            <a:schemeClr val="tx1"/>
                          </a:solidFill>
                          <a:latin typeface="Arial"/>
                          <a:ea typeface="Times New Roman"/>
                          <a:cs typeface="Traditional Arabic"/>
                        </a:rPr>
                        <a:t>7000</a:t>
                      </a:r>
                      <a:endParaRPr lang="en-US" sz="1800" b="1">
                        <a:solidFill>
                          <a:schemeClr val="tx1"/>
                        </a:solidFill>
                        <a:latin typeface="Times New Roman"/>
                        <a:ea typeface="Times New Roman"/>
                      </a:endParaRPr>
                    </a:p>
                  </a:txBody>
                  <a:tcPr marL="68580" marR="68580" marT="0" marB="0"/>
                </a:tc>
                <a:tc>
                  <a:txBody>
                    <a:bodyPr/>
                    <a:lstStyle/>
                    <a:p>
                      <a:pPr algn="r" rtl="1">
                        <a:spcAft>
                          <a:spcPts val="0"/>
                        </a:spcAft>
                      </a:pPr>
                      <a:r>
                        <a:rPr lang="ar-SA" sz="1800" b="1">
                          <a:solidFill>
                            <a:schemeClr val="tx1"/>
                          </a:solidFill>
                          <a:latin typeface="Arial"/>
                          <a:ea typeface="Times New Roman"/>
                          <a:cs typeface="Traditional Arabic"/>
                        </a:rPr>
                        <a:t>مخزون سلعي</a:t>
                      </a:r>
                      <a:endParaRPr lang="en-US" sz="1800" b="1">
                        <a:solidFill>
                          <a:schemeClr val="tx1"/>
                        </a:solidFill>
                        <a:latin typeface="Times New Roman"/>
                        <a:ea typeface="Times New Roman"/>
                      </a:endParaRPr>
                    </a:p>
                  </a:txBody>
                  <a:tcPr marL="68580" marR="68580" marT="0" marB="0"/>
                </a:tc>
              </a:tr>
              <a:tr h="351039">
                <a:tc>
                  <a:txBody>
                    <a:bodyPr/>
                    <a:lstStyle/>
                    <a:p>
                      <a:pPr algn="r" rtl="1">
                        <a:spcAft>
                          <a:spcPts val="0"/>
                        </a:spcAft>
                      </a:pPr>
                      <a:r>
                        <a:rPr lang="ar-SA" sz="1800" b="1">
                          <a:solidFill>
                            <a:schemeClr val="tx1"/>
                          </a:solidFill>
                          <a:latin typeface="Arial"/>
                          <a:ea typeface="Times New Roman"/>
                          <a:cs typeface="Traditional Arabic"/>
                        </a:rPr>
                        <a:t>4000</a:t>
                      </a:r>
                      <a:endParaRPr lang="en-US" sz="1800" b="1">
                        <a:solidFill>
                          <a:schemeClr val="tx1"/>
                        </a:solidFill>
                        <a:latin typeface="Times New Roman"/>
                        <a:ea typeface="Times New Roman"/>
                      </a:endParaRPr>
                    </a:p>
                  </a:txBody>
                  <a:tcPr marL="68580" marR="68580" marT="0" marB="0"/>
                </a:tc>
                <a:tc>
                  <a:txBody>
                    <a:bodyPr/>
                    <a:lstStyle/>
                    <a:p>
                      <a:pPr algn="r" rtl="1">
                        <a:spcAft>
                          <a:spcPts val="0"/>
                        </a:spcAft>
                      </a:pPr>
                      <a:r>
                        <a:rPr lang="ar-SA" sz="1800" b="1">
                          <a:solidFill>
                            <a:schemeClr val="tx1"/>
                          </a:solidFill>
                          <a:latin typeface="Arial"/>
                          <a:ea typeface="Times New Roman"/>
                          <a:cs typeface="Traditional Arabic"/>
                        </a:rPr>
                        <a:t>مصروفات مقدمة</a:t>
                      </a:r>
                      <a:endParaRPr lang="en-US" sz="1800" b="1">
                        <a:solidFill>
                          <a:schemeClr val="tx1"/>
                        </a:solidFill>
                        <a:latin typeface="Times New Roman"/>
                        <a:ea typeface="Times New Roman"/>
                      </a:endParaRPr>
                    </a:p>
                  </a:txBody>
                  <a:tcPr marL="68580" marR="68580" marT="0" marB="0"/>
                </a:tc>
              </a:tr>
              <a:tr h="351039">
                <a:tc>
                  <a:txBody>
                    <a:bodyPr/>
                    <a:lstStyle/>
                    <a:p>
                      <a:pPr algn="r" rtl="1">
                        <a:spcAft>
                          <a:spcPts val="0"/>
                        </a:spcAft>
                      </a:pPr>
                      <a:r>
                        <a:rPr lang="ar-SA" sz="1800" b="1">
                          <a:solidFill>
                            <a:schemeClr val="tx1"/>
                          </a:solidFill>
                          <a:latin typeface="Arial"/>
                          <a:ea typeface="Times New Roman"/>
                          <a:cs typeface="Traditional Arabic"/>
                        </a:rPr>
                        <a:t>17000</a:t>
                      </a:r>
                      <a:endParaRPr lang="en-US" sz="1800" b="1">
                        <a:solidFill>
                          <a:schemeClr val="tx1"/>
                        </a:solidFill>
                        <a:latin typeface="Times New Roman"/>
                        <a:ea typeface="Times New Roman"/>
                      </a:endParaRPr>
                    </a:p>
                  </a:txBody>
                  <a:tcPr marL="68580" marR="68580" marT="0" marB="0"/>
                </a:tc>
                <a:tc>
                  <a:txBody>
                    <a:bodyPr/>
                    <a:lstStyle/>
                    <a:p>
                      <a:pPr algn="r" rtl="1">
                        <a:spcAft>
                          <a:spcPts val="0"/>
                        </a:spcAft>
                      </a:pPr>
                      <a:r>
                        <a:rPr lang="ar-SA" sz="1800" b="1">
                          <a:solidFill>
                            <a:schemeClr val="tx1"/>
                          </a:solidFill>
                          <a:latin typeface="Arial"/>
                          <a:ea typeface="Times New Roman"/>
                          <a:cs typeface="Traditional Arabic"/>
                        </a:rPr>
                        <a:t>أ.دفع</a:t>
                      </a:r>
                      <a:endParaRPr lang="en-US" sz="1800" b="1">
                        <a:solidFill>
                          <a:schemeClr val="tx1"/>
                        </a:solidFill>
                        <a:latin typeface="Times New Roman"/>
                        <a:ea typeface="Times New Roman"/>
                      </a:endParaRPr>
                    </a:p>
                  </a:txBody>
                  <a:tcPr marL="68580" marR="68580" marT="0" marB="0"/>
                </a:tc>
              </a:tr>
              <a:tr h="351039">
                <a:tc>
                  <a:txBody>
                    <a:bodyPr/>
                    <a:lstStyle/>
                    <a:p>
                      <a:pPr algn="r" rtl="1">
                        <a:spcAft>
                          <a:spcPts val="0"/>
                        </a:spcAft>
                      </a:pPr>
                      <a:r>
                        <a:rPr lang="ar-SA" sz="1800" b="1" dirty="0">
                          <a:solidFill>
                            <a:schemeClr val="tx1"/>
                          </a:solidFill>
                          <a:latin typeface="Arial"/>
                          <a:ea typeface="Times New Roman"/>
                          <a:cs typeface="Traditional Arabic"/>
                        </a:rPr>
                        <a:t>33000</a:t>
                      </a:r>
                      <a:endParaRPr lang="en-US" sz="1800" b="1" dirty="0">
                        <a:solidFill>
                          <a:schemeClr val="tx1"/>
                        </a:solidFill>
                        <a:latin typeface="Times New Roman"/>
                        <a:ea typeface="Times New Roman"/>
                      </a:endParaRPr>
                    </a:p>
                  </a:txBody>
                  <a:tcPr marL="68580" marR="68580" marT="0" marB="0"/>
                </a:tc>
                <a:tc>
                  <a:txBody>
                    <a:bodyPr/>
                    <a:lstStyle/>
                    <a:p>
                      <a:pPr algn="r" rtl="1">
                        <a:spcAft>
                          <a:spcPts val="0"/>
                        </a:spcAft>
                      </a:pPr>
                      <a:r>
                        <a:rPr lang="ar-SA" sz="1800" b="1" dirty="0">
                          <a:solidFill>
                            <a:schemeClr val="tx1"/>
                          </a:solidFill>
                          <a:latin typeface="Arial"/>
                          <a:ea typeface="Times New Roman"/>
                          <a:cs typeface="Traditional Arabic"/>
                        </a:rPr>
                        <a:t>دائنون</a:t>
                      </a:r>
                      <a:endParaRPr lang="en-US" sz="1800" b="1" dirty="0">
                        <a:solidFill>
                          <a:schemeClr val="tx1"/>
                        </a:solidFill>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a:bodyPr>
          <a:lstStyle/>
          <a:p>
            <a:pPr algn="ctr"/>
            <a:r>
              <a:rPr lang="ar-SA" sz="3600" b="1" dirty="0" smtClean="0">
                <a:solidFill>
                  <a:schemeClr val="tx1"/>
                </a:solidFill>
              </a:rPr>
              <a:t>ثانيا: النسب المالية</a:t>
            </a:r>
            <a:endParaRPr lang="ar-SA" sz="3600" dirty="0"/>
          </a:p>
        </p:txBody>
      </p:sp>
      <p:sp>
        <p:nvSpPr>
          <p:cNvPr id="3" name="Content Placeholder 2"/>
          <p:cNvSpPr>
            <a:spLocks noGrp="1"/>
          </p:cNvSpPr>
          <p:nvPr>
            <p:ph idx="1"/>
          </p:nvPr>
        </p:nvSpPr>
        <p:spPr>
          <a:xfrm>
            <a:off x="1115616" y="1124744"/>
            <a:ext cx="8028384" cy="5472608"/>
          </a:xfrm>
        </p:spPr>
        <p:txBody>
          <a:bodyPr>
            <a:normAutofit/>
          </a:bodyPr>
          <a:lstStyle/>
          <a:p>
            <a:pPr>
              <a:buNone/>
            </a:pPr>
            <a:r>
              <a:rPr lang="ar-SA" sz="2400" b="1" dirty="0" smtClean="0">
                <a:solidFill>
                  <a:schemeClr val="accent1">
                    <a:lumMod val="75000"/>
                  </a:schemeClr>
                </a:solidFill>
              </a:rPr>
              <a:t>ثانيا: المقـدرة على سـداد الـديون:</a:t>
            </a:r>
          </a:p>
          <a:p>
            <a:pPr>
              <a:buFont typeface="Wingdings" pitchFamily="2" charset="2"/>
              <a:buChar char="Ø"/>
            </a:pPr>
            <a:r>
              <a:rPr lang="ar-SA" sz="1800" b="1" dirty="0" smtClean="0"/>
              <a:t>يقصد به مقدرة المنشأة على سداد التزاماتها طويلة و قصيرة الأجل من خلال أصولها المتداولة أو الثابتة. </a:t>
            </a:r>
            <a:endParaRPr lang="en-US" sz="1800" dirty="0" smtClean="0"/>
          </a:p>
          <a:p>
            <a:pPr>
              <a:buFont typeface="Wingdings" pitchFamily="2" charset="2"/>
              <a:buChar char="Ø"/>
            </a:pPr>
            <a:r>
              <a:rPr lang="ar-SA" sz="1800" b="1" dirty="0" smtClean="0"/>
              <a:t>و توجد نسبتين للتعرف على مقدرة المنشأة</a:t>
            </a:r>
          </a:p>
          <a:p>
            <a:pPr>
              <a:buNone/>
            </a:pPr>
            <a:endParaRPr lang="ar-SA" sz="1800" b="1" dirty="0" smtClean="0">
              <a:solidFill>
                <a:schemeClr val="accent1">
                  <a:lumMod val="75000"/>
                </a:schemeClr>
              </a:solidFill>
            </a:endParaRPr>
          </a:p>
        </p:txBody>
      </p:sp>
      <p:graphicFrame>
        <p:nvGraphicFramePr>
          <p:cNvPr id="4" name="Table 3"/>
          <p:cNvGraphicFramePr>
            <a:graphicFrameLocks noGrp="1"/>
          </p:cNvGraphicFramePr>
          <p:nvPr/>
        </p:nvGraphicFramePr>
        <p:xfrm>
          <a:off x="1115616" y="2636912"/>
          <a:ext cx="7776863" cy="4032448"/>
        </p:xfrm>
        <a:graphic>
          <a:graphicData uri="http://schemas.openxmlformats.org/drawingml/2006/table">
            <a:tbl>
              <a:tblPr rtl="1" firstRow="1" bandRow="1">
                <a:tableStyleId>{ED083AE6-46FA-4A59-8FB0-9F97EB10719F}</a:tableStyleId>
              </a:tblPr>
              <a:tblGrid>
                <a:gridCol w="2111862"/>
                <a:gridCol w="3467581"/>
                <a:gridCol w="2197420"/>
              </a:tblGrid>
              <a:tr h="458233">
                <a:tc>
                  <a:txBody>
                    <a:bodyPr/>
                    <a:lstStyle/>
                    <a:p>
                      <a:pPr algn="ctr" rtl="1">
                        <a:lnSpc>
                          <a:spcPct val="150000"/>
                        </a:lnSpc>
                        <a:spcAft>
                          <a:spcPts val="0"/>
                        </a:spcAft>
                      </a:pPr>
                      <a:r>
                        <a:rPr lang="ar-SA" sz="2000" u="none" dirty="0"/>
                        <a:t>المؤشر (النسبة)</a:t>
                      </a:r>
                      <a:endParaRPr lang="en-US" sz="2000" u="none" dirty="0">
                        <a:latin typeface="Times New Roman"/>
                        <a:ea typeface="Times New Roman"/>
                      </a:endParaRPr>
                    </a:p>
                  </a:txBody>
                  <a:tcPr marL="68580" marR="68580" marT="0" marB="0">
                    <a:solidFill>
                      <a:schemeClr val="bg1">
                        <a:lumMod val="85000"/>
                      </a:schemeClr>
                    </a:solidFill>
                  </a:tcPr>
                </a:tc>
                <a:tc>
                  <a:txBody>
                    <a:bodyPr/>
                    <a:lstStyle/>
                    <a:p>
                      <a:pPr algn="ctr" rtl="1">
                        <a:lnSpc>
                          <a:spcPct val="150000"/>
                        </a:lnSpc>
                        <a:spcAft>
                          <a:spcPts val="0"/>
                        </a:spcAft>
                      </a:pPr>
                      <a:r>
                        <a:rPr lang="ar-SA" sz="2000" u="none" dirty="0"/>
                        <a:t>طريقة الحساب</a:t>
                      </a:r>
                      <a:endParaRPr lang="en-US" sz="2000" u="none" dirty="0">
                        <a:latin typeface="Times New Roman"/>
                        <a:ea typeface="Times New Roman"/>
                      </a:endParaRPr>
                    </a:p>
                  </a:txBody>
                  <a:tcPr marL="68580" marR="68580" marT="0" marB="0">
                    <a:solidFill>
                      <a:schemeClr val="bg1">
                        <a:lumMod val="85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ar-SA" sz="2000" u="none" dirty="0" smtClean="0"/>
                        <a:t>المفهوم</a:t>
                      </a:r>
                      <a:endParaRPr lang="en-US" sz="2000" u="none" dirty="0" smtClean="0">
                        <a:latin typeface="Times New Roman"/>
                        <a:ea typeface="Times New Roman"/>
                      </a:endParaRPr>
                    </a:p>
                  </a:txBody>
                  <a:tcPr marL="68580" marR="68580" marT="0" marB="0">
                    <a:solidFill>
                      <a:schemeClr val="bg1">
                        <a:lumMod val="85000"/>
                      </a:schemeClr>
                    </a:solidFill>
                  </a:tcPr>
                </a:tc>
              </a:tr>
              <a:tr h="824819">
                <a:tc>
                  <a:txBody>
                    <a:bodyPr/>
                    <a:lstStyle/>
                    <a:p>
                      <a:pPr algn="r" rtl="1">
                        <a:lnSpc>
                          <a:spcPct val="150000"/>
                        </a:lnSpc>
                        <a:spcAft>
                          <a:spcPts val="0"/>
                        </a:spcAft>
                      </a:pPr>
                      <a:r>
                        <a:rPr lang="ar-SA" sz="1800" b="1" dirty="0">
                          <a:latin typeface="Arial"/>
                          <a:ea typeface="Times New Roman"/>
                          <a:cs typeface="Traditional Arabic"/>
                        </a:rPr>
                        <a:t>1- نسبة مجموع أصول المنشأة إلى  مجموع ديونها</a:t>
                      </a:r>
                      <a:endParaRPr lang="en-US" sz="1800" dirty="0">
                        <a:latin typeface="Times New Roman"/>
                        <a:ea typeface="Times New Roman"/>
                      </a:endParaRPr>
                    </a:p>
                  </a:txBody>
                  <a:tcPr marL="68580" marR="68580" marT="0" marB="0"/>
                </a:tc>
                <a:tc>
                  <a:txBody>
                    <a:bodyPr/>
                    <a:lstStyle/>
                    <a:p>
                      <a:pPr algn="r" rtl="1">
                        <a:lnSpc>
                          <a:spcPct val="150000"/>
                        </a:lnSpc>
                        <a:spcAft>
                          <a:spcPts val="0"/>
                        </a:spcAft>
                      </a:pPr>
                      <a:r>
                        <a:rPr kumimoji="0" lang="ar-SA" sz="1800" b="1" u="none" kern="1200" dirty="0" smtClean="0">
                          <a:solidFill>
                            <a:schemeClr val="tx1"/>
                          </a:solidFill>
                          <a:latin typeface="Arial"/>
                          <a:ea typeface="Times New Roman"/>
                          <a:cs typeface="Traditional Arabic"/>
                        </a:rPr>
                        <a:t>              </a:t>
                      </a:r>
                      <a:r>
                        <a:rPr kumimoji="0" lang="ar-SA" sz="1800" b="1" u="sng" kern="1200" dirty="0" smtClean="0">
                          <a:solidFill>
                            <a:schemeClr val="tx1"/>
                          </a:solidFill>
                          <a:latin typeface="Arial"/>
                          <a:ea typeface="Times New Roman"/>
                          <a:cs typeface="Traditional Arabic"/>
                        </a:rPr>
                        <a:t>مجموع </a:t>
                      </a:r>
                      <a:r>
                        <a:rPr kumimoji="0" lang="ar-SA" sz="1800" b="1" u="sng" kern="1200" dirty="0">
                          <a:solidFill>
                            <a:schemeClr val="tx1"/>
                          </a:solidFill>
                          <a:latin typeface="Arial"/>
                          <a:ea typeface="Times New Roman"/>
                          <a:cs typeface="Traditional Arabic"/>
                        </a:rPr>
                        <a:t>الأصول</a:t>
                      </a:r>
                      <a:endParaRPr kumimoji="0" lang="en-US" sz="1800" b="1" u="sng" kern="1200" dirty="0">
                        <a:solidFill>
                          <a:schemeClr val="tx1"/>
                        </a:solidFill>
                        <a:latin typeface="Arial"/>
                        <a:ea typeface="Times New Roman"/>
                        <a:cs typeface="Traditional Arabic"/>
                      </a:endParaRPr>
                    </a:p>
                    <a:p>
                      <a:pPr algn="r" rtl="1">
                        <a:spcAft>
                          <a:spcPts val="0"/>
                        </a:spcAft>
                      </a:pPr>
                      <a:r>
                        <a:rPr kumimoji="0" lang="en-US" sz="1800" b="1" kern="1200" dirty="0">
                          <a:solidFill>
                            <a:schemeClr val="tx1"/>
                          </a:solidFill>
                          <a:latin typeface="Arial"/>
                          <a:ea typeface="Times New Roman"/>
                          <a:cs typeface="Traditional Arabic"/>
                        </a:rPr>
                        <a:t> </a:t>
                      </a:r>
                      <a:r>
                        <a:rPr kumimoji="0" lang="ar-SA" sz="1800" b="1" kern="1200" dirty="0">
                          <a:solidFill>
                            <a:schemeClr val="tx1"/>
                          </a:solidFill>
                          <a:latin typeface="Arial"/>
                          <a:ea typeface="Times New Roman"/>
                          <a:cs typeface="Traditional Arabic"/>
                        </a:rPr>
                        <a:t>   </a:t>
                      </a:r>
                      <a:r>
                        <a:rPr kumimoji="0" lang="ar-SA" sz="1800" b="1" kern="1200" dirty="0" smtClean="0">
                          <a:solidFill>
                            <a:schemeClr val="tx1"/>
                          </a:solidFill>
                          <a:latin typeface="Arial"/>
                          <a:ea typeface="Times New Roman"/>
                          <a:cs typeface="Traditional Arabic"/>
                        </a:rPr>
                        <a:t>          مجموع </a:t>
                      </a:r>
                      <a:r>
                        <a:rPr kumimoji="0" lang="ar-SA" sz="1800" b="1" kern="1200" dirty="0">
                          <a:solidFill>
                            <a:schemeClr val="tx1"/>
                          </a:solidFill>
                          <a:latin typeface="Arial"/>
                          <a:ea typeface="Times New Roman"/>
                          <a:cs typeface="Traditional Arabic"/>
                        </a:rPr>
                        <a:t>المطلوبات</a:t>
                      </a:r>
                      <a:endParaRPr kumimoji="0" lang="en-US" sz="1800" b="1" kern="1200" dirty="0">
                        <a:solidFill>
                          <a:schemeClr val="tx1"/>
                        </a:solidFill>
                        <a:latin typeface="Arial"/>
                        <a:ea typeface="Times New Roman"/>
                        <a:cs typeface="Traditional Arabic"/>
                      </a:endParaRPr>
                    </a:p>
                  </a:txBody>
                  <a:tcPr marL="68580" marR="68580" marT="0" marB="0"/>
                </a:tc>
                <a:tc>
                  <a:txBody>
                    <a:bodyPr/>
                    <a:lstStyle/>
                    <a:p>
                      <a:pPr algn="r" rtl="1">
                        <a:spcAft>
                          <a:spcPts val="0"/>
                        </a:spcAft>
                      </a:pPr>
                      <a:r>
                        <a:rPr kumimoji="0" lang="ar-SA" sz="1800" b="1" kern="1200" dirty="0" smtClean="0">
                          <a:solidFill>
                            <a:schemeClr val="tx1"/>
                          </a:solidFill>
                          <a:latin typeface="+mn-lt"/>
                          <a:ea typeface="+mn-ea"/>
                          <a:cs typeface="+mn-cs"/>
                        </a:rPr>
                        <a:t> تظهر قدرة المنشأة على سداد التزاماتها مما تحت يدها من أصول</a:t>
                      </a:r>
                      <a:endParaRPr kumimoji="0" lang="en-US" sz="1800" b="1" kern="1200" dirty="0">
                        <a:solidFill>
                          <a:schemeClr val="tx1"/>
                        </a:solidFill>
                        <a:latin typeface="+mn-lt"/>
                        <a:ea typeface="+mn-ea"/>
                        <a:cs typeface="+mn-cs"/>
                      </a:endParaRPr>
                    </a:p>
                  </a:txBody>
                  <a:tcPr marL="68580" marR="68580" marT="0" marB="0"/>
                </a:tc>
              </a:tr>
              <a:tr h="2749396">
                <a:tc>
                  <a:txBody>
                    <a:bodyPr/>
                    <a:lstStyle/>
                    <a:p>
                      <a:pPr algn="r" rtl="1">
                        <a:lnSpc>
                          <a:spcPct val="150000"/>
                        </a:lnSpc>
                        <a:spcAft>
                          <a:spcPts val="0"/>
                        </a:spcAft>
                      </a:pPr>
                      <a:r>
                        <a:rPr lang="ar-SA" sz="1800" b="1" dirty="0">
                          <a:latin typeface="Arial"/>
                          <a:ea typeface="Times New Roman"/>
                          <a:cs typeface="Traditional Arabic"/>
                        </a:rPr>
                        <a:t>2_</a:t>
                      </a:r>
                      <a:r>
                        <a:rPr lang="ar-SA" sz="1800" b="1" dirty="0">
                          <a:latin typeface="Times New Roman"/>
                          <a:ea typeface="Times New Roman"/>
                          <a:cs typeface="Arial"/>
                        </a:rPr>
                        <a:t> </a:t>
                      </a:r>
                      <a:r>
                        <a:rPr lang="ar-SA" sz="1800" b="1" dirty="0">
                          <a:latin typeface="Arial"/>
                          <a:ea typeface="Times New Roman"/>
                          <a:cs typeface="Traditional Arabic"/>
                        </a:rPr>
                        <a:t>نسبة صافي حقوق ملاك المنشأة إلى مجموع التزاماتها</a:t>
                      </a:r>
                      <a:endParaRPr lang="en-US" sz="1800" dirty="0">
                        <a:latin typeface="Times New Roman"/>
                        <a:ea typeface="Times New Roman"/>
                      </a:endParaRPr>
                    </a:p>
                  </a:txBody>
                  <a:tcPr marL="68580" marR="68580" marT="0" marB="0"/>
                </a:tc>
                <a:tc>
                  <a:txBody>
                    <a:bodyPr/>
                    <a:lstStyle/>
                    <a:p>
                      <a:pPr algn="r" rtl="1">
                        <a:lnSpc>
                          <a:spcPct val="150000"/>
                        </a:lnSpc>
                        <a:spcAft>
                          <a:spcPts val="0"/>
                        </a:spcAft>
                      </a:pPr>
                      <a:r>
                        <a:rPr lang="ar-SA" sz="1600" b="1" dirty="0" smtClean="0">
                          <a:latin typeface="Arial"/>
                          <a:ea typeface="Times New Roman"/>
                          <a:cs typeface="Traditional Arabic"/>
                        </a:rPr>
                        <a:t>     </a:t>
                      </a:r>
                      <a:r>
                        <a:rPr lang="ar-SA" sz="1600" b="1" u="sng" dirty="0" smtClean="0">
                          <a:latin typeface="Arial"/>
                          <a:ea typeface="Times New Roman"/>
                          <a:cs typeface="Traditional Arabic"/>
                        </a:rPr>
                        <a:t>مجموع </a:t>
                      </a:r>
                      <a:r>
                        <a:rPr lang="ar-SA" sz="1600" b="1" u="sng" dirty="0">
                          <a:latin typeface="Arial"/>
                          <a:ea typeface="Times New Roman"/>
                          <a:cs typeface="Traditional Arabic"/>
                        </a:rPr>
                        <a:t>الأصول – مجموع المطلوبات </a:t>
                      </a:r>
                      <a:r>
                        <a:rPr lang="ar-SA" sz="1600" b="1" u="sng" dirty="0" smtClean="0">
                          <a:latin typeface="Arial"/>
                          <a:ea typeface="Times New Roman"/>
                          <a:cs typeface="Traditional Arabic"/>
                        </a:rPr>
                        <a:t>(قصيرة+</a:t>
                      </a:r>
                      <a:r>
                        <a:rPr lang="ar-SA" sz="1600" b="1" u="sng" baseline="0" dirty="0" smtClean="0">
                          <a:latin typeface="Arial"/>
                          <a:ea typeface="Times New Roman"/>
                          <a:cs typeface="Traditional Arabic"/>
                        </a:rPr>
                        <a:t> </a:t>
                      </a:r>
                      <a:r>
                        <a:rPr lang="ar-SA" sz="1600" b="1" u="sng" dirty="0" smtClean="0">
                          <a:latin typeface="Arial"/>
                          <a:ea typeface="Times New Roman"/>
                          <a:cs typeface="Traditional Arabic"/>
                        </a:rPr>
                        <a:t>طويلة</a:t>
                      </a:r>
                      <a:r>
                        <a:rPr lang="ar-SA" sz="1600" b="1" dirty="0">
                          <a:latin typeface="Arial"/>
                          <a:ea typeface="Times New Roman"/>
                          <a:cs typeface="Traditional Arabic"/>
                        </a:rPr>
                        <a:t>)  </a:t>
                      </a:r>
                      <a:endParaRPr lang="en-US" sz="1600" dirty="0">
                        <a:latin typeface="Times New Roman"/>
                        <a:ea typeface="Times New Roman"/>
                      </a:endParaRPr>
                    </a:p>
                    <a:p>
                      <a:pPr algn="r" rtl="1">
                        <a:spcAft>
                          <a:spcPts val="0"/>
                        </a:spcAft>
                      </a:pPr>
                      <a:r>
                        <a:rPr lang="ar-SA" sz="1600" b="1" dirty="0">
                          <a:latin typeface="Arial"/>
                          <a:ea typeface="Times New Roman"/>
                          <a:cs typeface="Traditional Arabic"/>
                        </a:rPr>
                        <a:t>                        مجموع المطـلوبات</a:t>
                      </a:r>
                      <a:r>
                        <a:rPr lang="ar-SA" sz="1600" dirty="0">
                          <a:latin typeface="Tahoma"/>
                          <a:ea typeface="Times New Roman"/>
                          <a:cs typeface="Traditional Arabic"/>
                        </a:rPr>
                        <a:t> </a:t>
                      </a:r>
                      <a:endParaRPr lang="en-US" sz="1600" dirty="0">
                        <a:latin typeface="Times New Roman"/>
                        <a:ea typeface="Times New Roman"/>
                      </a:endParaRPr>
                    </a:p>
                    <a:p>
                      <a:pPr algn="r" rtl="1">
                        <a:spcAft>
                          <a:spcPts val="0"/>
                        </a:spcAft>
                      </a:pPr>
                      <a:r>
                        <a:rPr lang="ar-SA" sz="1600" b="1" dirty="0">
                          <a:latin typeface="Arial"/>
                          <a:ea typeface="Times New Roman"/>
                          <a:cs typeface="Traditional Arabic"/>
                        </a:rPr>
                        <a:t>  </a:t>
                      </a:r>
                      <a:endParaRPr lang="ar-SA" sz="1600" b="1" dirty="0" smtClean="0">
                        <a:latin typeface="Arial"/>
                        <a:ea typeface="Times New Roman"/>
                        <a:cs typeface="Traditional Arabic"/>
                      </a:endParaRPr>
                    </a:p>
                    <a:p>
                      <a:pPr algn="r" rtl="1">
                        <a:spcAft>
                          <a:spcPts val="0"/>
                        </a:spcAft>
                      </a:pPr>
                      <a:r>
                        <a:rPr lang="ar-SA" sz="1600" b="1" dirty="0" smtClean="0">
                          <a:latin typeface="Arial"/>
                          <a:ea typeface="Times New Roman"/>
                          <a:cs typeface="Traditional Arabic"/>
                        </a:rPr>
                        <a:t>أو </a:t>
                      </a:r>
                    </a:p>
                    <a:p>
                      <a:pPr algn="r" rtl="1">
                        <a:spcAft>
                          <a:spcPts val="0"/>
                        </a:spcAft>
                      </a:pPr>
                      <a:endParaRPr lang="en-US" sz="1600" dirty="0">
                        <a:latin typeface="Times New Roman"/>
                        <a:ea typeface="Times New Roman"/>
                      </a:endParaRPr>
                    </a:p>
                    <a:p>
                      <a:pPr algn="r" rtl="1">
                        <a:spcAft>
                          <a:spcPts val="0"/>
                        </a:spcAft>
                      </a:pPr>
                      <a:r>
                        <a:rPr lang="ar-SA" sz="1800" b="1" dirty="0">
                          <a:latin typeface="Arial"/>
                          <a:ea typeface="Times New Roman"/>
                          <a:cs typeface="Traditional Arabic"/>
                        </a:rPr>
                        <a:t>  </a:t>
                      </a:r>
                      <a:r>
                        <a:rPr lang="ar-SA" sz="1800" b="1" baseline="0" dirty="0" smtClean="0">
                          <a:latin typeface="Arial"/>
                          <a:ea typeface="Times New Roman"/>
                          <a:cs typeface="Traditional Arabic"/>
                        </a:rPr>
                        <a:t>           </a:t>
                      </a:r>
                      <a:r>
                        <a:rPr lang="ar-SA" sz="1800" b="1" u="sng" dirty="0" smtClean="0">
                          <a:latin typeface="Arial"/>
                          <a:ea typeface="Times New Roman"/>
                          <a:cs typeface="Traditional Arabic"/>
                        </a:rPr>
                        <a:t>صافي </a:t>
                      </a:r>
                      <a:r>
                        <a:rPr lang="ar-SA" sz="1800" b="1" u="sng" dirty="0">
                          <a:latin typeface="Arial"/>
                          <a:ea typeface="Times New Roman"/>
                          <a:cs typeface="Traditional Arabic"/>
                        </a:rPr>
                        <a:t>حقوق ملاك</a:t>
                      </a:r>
                      <a:endParaRPr lang="en-US" sz="1800" u="sng" dirty="0">
                        <a:latin typeface="Times New Roman"/>
                        <a:ea typeface="Times New Roman"/>
                      </a:endParaRPr>
                    </a:p>
                    <a:p>
                      <a:pPr algn="r" rtl="1">
                        <a:spcAft>
                          <a:spcPts val="0"/>
                        </a:spcAft>
                      </a:pPr>
                      <a:r>
                        <a:rPr lang="ar-SA" sz="1800" b="1" dirty="0">
                          <a:latin typeface="Arial"/>
                          <a:ea typeface="Times New Roman"/>
                          <a:cs typeface="Traditional Arabic"/>
                        </a:rPr>
                        <a:t>            مجموع المطـلوبات                                                   </a:t>
                      </a:r>
                      <a:endParaRPr lang="en-US" sz="1800" dirty="0">
                        <a:latin typeface="Times New Roman"/>
                        <a:ea typeface="Times New Roman"/>
                      </a:endParaRPr>
                    </a:p>
                  </a:txBody>
                  <a:tcPr marL="68580" marR="68580" marT="0" marB="0"/>
                </a:tc>
                <a:tc>
                  <a:txBody>
                    <a:bodyPr/>
                    <a:lstStyle/>
                    <a:p>
                      <a:pPr algn="r" rtl="1">
                        <a:spcAft>
                          <a:spcPts val="0"/>
                        </a:spcAft>
                      </a:pPr>
                      <a:r>
                        <a:rPr kumimoji="0" lang="ar-SA" sz="1800" b="1" kern="1200" dirty="0" smtClean="0">
                          <a:solidFill>
                            <a:schemeClr val="tx1"/>
                          </a:solidFill>
                          <a:latin typeface="+mn-lt"/>
                          <a:ea typeface="+mn-ea"/>
                          <a:cs typeface="+mn-cs"/>
                        </a:rPr>
                        <a:t>تعني أن صافي إستثمارات أصحاب المنشأة تعادل نسبة من مجموع مطلوباتها وهذا يطمن أصحاب المنشأة وأصحاب الديون ن أن لديهم ما يغطي التزاماتهم ويزيد</a:t>
                      </a:r>
                    </a:p>
                    <a:p>
                      <a:pPr algn="r" rtl="1">
                        <a:spcAft>
                          <a:spcPts val="0"/>
                        </a:spcAft>
                      </a:pPr>
                      <a:r>
                        <a:rPr kumimoji="0" lang="ar-SA" sz="1800" b="1" kern="1200" dirty="0" smtClean="0">
                          <a:solidFill>
                            <a:schemeClr val="tx1"/>
                          </a:solidFill>
                          <a:latin typeface="+mn-lt"/>
                          <a:ea typeface="+mn-ea"/>
                          <a:cs typeface="+mn-cs"/>
                        </a:rPr>
                        <a:t>أو معرفة مدى قدرة حقوق الملاك على تغطية التزامات الشركة </a:t>
                      </a:r>
                      <a:endParaRPr kumimoji="0" lang="en-US" sz="1800" b="1" kern="1200" dirty="0" smtClean="0">
                        <a:solidFill>
                          <a:schemeClr val="tx1"/>
                        </a:solidFill>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498080" cy="706090"/>
          </a:xfrm>
        </p:spPr>
        <p:txBody>
          <a:bodyPr>
            <a:normAutofit/>
          </a:bodyPr>
          <a:lstStyle/>
          <a:p>
            <a:pPr algn="ctr"/>
            <a:r>
              <a:rPr lang="ar-SA" sz="3600" b="1" dirty="0" smtClean="0">
                <a:solidFill>
                  <a:schemeClr val="tx1"/>
                </a:solidFill>
              </a:rPr>
              <a:t>ثانيا: النسب المالية</a:t>
            </a:r>
            <a:endParaRPr lang="ar-SA" sz="3600" dirty="0"/>
          </a:p>
        </p:txBody>
      </p:sp>
      <p:sp>
        <p:nvSpPr>
          <p:cNvPr id="3" name="Content Placeholder 2"/>
          <p:cNvSpPr>
            <a:spLocks noGrp="1"/>
          </p:cNvSpPr>
          <p:nvPr>
            <p:ph idx="1"/>
          </p:nvPr>
        </p:nvSpPr>
        <p:spPr>
          <a:xfrm>
            <a:off x="1115616" y="1124744"/>
            <a:ext cx="7818072" cy="4320480"/>
          </a:xfrm>
        </p:spPr>
        <p:txBody>
          <a:bodyPr/>
          <a:lstStyle/>
          <a:p>
            <a:pPr>
              <a:buNone/>
            </a:pPr>
            <a:r>
              <a:rPr lang="ar-SA" sz="2400" b="1" dirty="0" smtClean="0">
                <a:solidFill>
                  <a:schemeClr val="accent1">
                    <a:lumMod val="75000"/>
                  </a:schemeClr>
                </a:solidFill>
              </a:rPr>
              <a:t>مـثال2: </a:t>
            </a:r>
            <a:endParaRPr lang="en-US" sz="2400" b="1" dirty="0" smtClean="0">
              <a:solidFill>
                <a:schemeClr val="accent1">
                  <a:lumMod val="75000"/>
                </a:schemeClr>
              </a:solidFill>
            </a:endParaRPr>
          </a:p>
          <a:p>
            <a:pPr>
              <a:buNone/>
            </a:pPr>
            <a:r>
              <a:rPr lang="ar-SA" sz="2000" dirty="0" smtClean="0"/>
              <a:t>لو فرضنا أن لدينا المعلومات التالية لإحدى الشركات :</a:t>
            </a:r>
          </a:p>
          <a:p>
            <a:pPr>
              <a:buNone/>
            </a:pPr>
            <a:endParaRPr lang="ar-SA" sz="2000" dirty="0" smtClean="0"/>
          </a:p>
          <a:p>
            <a:pPr>
              <a:buNone/>
            </a:pPr>
            <a:endParaRPr lang="ar-SA" sz="2000" dirty="0" smtClean="0"/>
          </a:p>
          <a:p>
            <a:pPr>
              <a:buNone/>
            </a:pPr>
            <a:endParaRPr lang="ar-SA" sz="2000" dirty="0" smtClean="0"/>
          </a:p>
          <a:p>
            <a:pPr>
              <a:buNone/>
            </a:pPr>
            <a:endParaRPr lang="ar-SA" sz="2000" dirty="0" smtClean="0"/>
          </a:p>
          <a:p>
            <a:pPr>
              <a:buNone/>
            </a:pPr>
            <a:endParaRPr lang="ar-SA" sz="2000" dirty="0" smtClean="0"/>
          </a:p>
          <a:p>
            <a:pPr>
              <a:buNone/>
            </a:pPr>
            <a:endParaRPr lang="ar-SA" sz="2000" dirty="0" smtClean="0"/>
          </a:p>
          <a:p>
            <a:pPr>
              <a:buNone/>
            </a:pPr>
            <a:r>
              <a:rPr lang="ar-SA" sz="2400" b="1" dirty="0" smtClean="0">
                <a:solidFill>
                  <a:schemeClr val="accent1">
                    <a:lumMod val="75000"/>
                  </a:schemeClr>
                </a:solidFill>
              </a:rPr>
              <a:t>المطلوب:</a:t>
            </a:r>
            <a:endParaRPr lang="en-US" sz="2400" b="1" dirty="0" smtClean="0">
              <a:solidFill>
                <a:schemeClr val="accent1">
                  <a:lumMod val="75000"/>
                </a:schemeClr>
              </a:solidFill>
            </a:endParaRPr>
          </a:p>
          <a:p>
            <a:pPr>
              <a:buNone/>
            </a:pPr>
            <a:r>
              <a:rPr lang="ar-SA" sz="2000" dirty="0" smtClean="0"/>
              <a:t>استخرجي نسب مقدرة المنشأة على سداد الديون؟</a:t>
            </a:r>
            <a:endParaRPr lang="en-US" sz="2000" dirty="0" smtClean="0"/>
          </a:p>
          <a:p>
            <a:pPr>
              <a:buNone/>
            </a:pPr>
            <a:endParaRPr lang="ar-SA" sz="2000" dirty="0" smtClean="0"/>
          </a:p>
          <a:p>
            <a:pPr>
              <a:buNone/>
            </a:pPr>
            <a:endParaRPr lang="ar-SA" sz="2000" dirty="0"/>
          </a:p>
        </p:txBody>
      </p:sp>
      <p:graphicFrame>
        <p:nvGraphicFramePr>
          <p:cNvPr id="4" name="Table 3"/>
          <p:cNvGraphicFramePr>
            <a:graphicFrameLocks noGrp="1"/>
          </p:cNvGraphicFramePr>
          <p:nvPr/>
        </p:nvGraphicFramePr>
        <p:xfrm>
          <a:off x="2123728" y="2420888"/>
          <a:ext cx="6120680" cy="1296144"/>
        </p:xfrm>
        <a:graphic>
          <a:graphicData uri="http://schemas.openxmlformats.org/drawingml/2006/table">
            <a:tbl>
              <a:tblPr rtl="1" firstRow="1" bandRow="1">
                <a:tableStyleId>{ED083AE6-46FA-4A59-8FB0-9F97EB10719F}</a:tableStyleId>
              </a:tblPr>
              <a:tblGrid>
                <a:gridCol w="3060340"/>
                <a:gridCol w="3060340"/>
              </a:tblGrid>
              <a:tr h="432048">
                <a:tc>
                  <a:txBody>
                    <a:bodyPr/>
                    <a:lstStyle/>
                    <a:p>
                      <a:pPr rtl="1"/>
                      <a:endParaRPr lang="ar-SA" dirty="0"/>
                    </a:p>
                  </a:txBody>
                  <a:tcPr/>
                </a:tc>
                <a:tc>
                  <a:txBody>
                    <a:bodyPr/>
                    <a:lstStyle/>
                    <a:p>
                      <a:pPr algn="ctr" rtl="1"/>
                      <a:r>
                        <a:rPr lang="ar-SA" dirty="0" smtClean="0"/>
                        <a:t>المبلغ </a:t>
                      </a:r>
                      <a:endParaRPr lang="ar-SA" dirty="0"/>
                    </a:p>
                  </a:txBody>
                  <a:tcPr/>
                </a:tc>
              </a:tr>
              <a:tr h="432048">
                <a:tc>
                  <a:txBody>
                    <a:bodyPr/>
                    <a:lstStyle/>
                    <a:p>
                      <a:pPr algn="r" rtl="1">
                        <a:lnSpc>
                          <a:spcPct val="150000"/>
                        </a:lnSpc>
                        <a:spcAft>
                          <a:spcPts val="0"/>
                        </a:spcAft>
                      </a:pPr>
                      <a:r>
                        <a:rPr lang="ar-SA" sz="1800" b="1" u="none" dirty="0">
                          <a:latin typeface="Arial"/>
                          <a:ea typeface="Times New Roman"/>
                          <a:cs typeface="Traditional Arabic"/>
                        </a:rPr>
                        <a:t>مجموع الأصول( ثابتة + متداولة )</a:t>
                      </a:r>
                      <a:endParaRPr lang="en-US" sz="1800" b="1" u="none" dirty="0">
                        <a:latin typeface="Times New Roman"/>
                        <a:ea typeface="Times New Roman"/>
                      </a:endParaRPr>
                    </a:p>
                  </a:txBody>
                  <a:tcPr marL="68580" marR="68580" marT="0" marB="0"/>
                </a:tc>
                <a:tc>
                  <a:txBody>
                    <a:bodyPr/>
                    <a:lstStyle/>
                    <a:p>
                      <a:pPr algn="r" rtl="1">
                        <a:lnSpc>
                          <a:spcPct val="150000"/>
                        </a:lnSpc>
                        <a:spcAft>
                          <a:spcPts val="0"/>
                        </a:spcAft>
                      </a:pPr>
                      <a:r>
                        <a:rPr lang="ar-SA" sz="1800" b="1" u="none" dirty="0">
                          <a:latin typeface="Arial"/>
                          <a:ea typeface="Times New Roman"/>
                          <a:cs typeface="Traditional Arabic"/>
                        </a:rPr>
                        <a:t>650,000 ريال</a:t>
                      </a:r>
                      <a:endParaRPr lang="en-US" sz="1800" b="1" u="none" dirty="0">
                        <a:latin typeface="Times New Roman"/>
                        <a:ea typeface="Times New Roman"/>
                      </a:endParaRPr>
                    </a:p>
                  </a:txBody>
                  <a:tcPr marL="68580" marR="68580" marT="0" marB="0"/>
                </a:tc>
              </a:tr>
              <a:tr h="432048">
                <a:tc>
                  <a:txBody>
                    <a:bodyPr/>
                    <a:lstStyle/>
                    <a:p>
                      <a:pPr algn="r" rtl="1">
                        <a:lnSpc>
                          <a:spcPct val="150000"/>
                        </a:lnSpc>
                        <a:spcAft>
                          <a:spcPts val="0"/>
                        </a:spcAft>
                      </a:pPr>
                      <a:r>
                        <a:rPr lang="ar-SA" sz="1800" b="1" u="none" dirty="0">
                          <a:latin typeface="Arial"/>
                          <a:ea typeface="Times New Roman"/>
                          <a:cs typeface="Traditional Arabic"/>
                        </a:rPr>
                        <a:t>مجموع المطلوبات</a:t>
                      </a:r>
                      <a:endParaRPr lang="en-US" sz="1800" b="1" u="none" dirty="0">
                        <a:latin typeface="Times New Roman"/>
                        <a:ea typeface="Times New Roman"/>
                      </a:endParaRPr>
                    </a:p>
                  </a:txBody>
                  <a:tcPr marL="68580" marR="68580" marT="0" marB="0"/>
                </a:tc>
                <a:tc>
                  <a:txBody>
                    <a:bodyPr/>
                    <a:lstStyle/>
                    <a:p>
                      <a:pPr algn="r" rtl="1">
                        <a:lnSpc>
                          <a:spcPct val="150000"/>
                        </a:lnSpc>
                        <a:spcAft>
                          <a:spcPts val="0"/>
                        </a:spcAft>
                      </a:pPr>
                      <a:r>
                        <a:rPr lang="ar-SA" sz="1800" b="1" u="none" dirty="0">
                          <a:latin typeface="Arial"/>
                          <a:ea typeface="Times New Roman"/>
                          <a:cs typeface="Traditional Arabic"/>
                        </a:rPr>
                        <a:t>230,000 ريال</a:t>
                      </a:r>
                      <a:endParaRPr lang="en-US" sz="1800" b="1" u="none" dirty="0">
                        <a:latin typeface="Times New Roman"/>
                        <a:ea typeface="Times New Roman"/>
                      </a:endParaRPr>
                    </a:p>
                  </a:txBody>
                  <a:tcPr marL="68580" marR="68580" marT="0" marB="0"/>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rmAutofit/>
          </a:bodyPr>
          <a:lstStyle/>
          <a:p>
            <a:pPr algn="ctr"/>
            <a:r>
              <a:rPr lang="ar-SA" sz="3600" b="1" dirty="0" smtClean="0">
                <a:solidFill>
                  <a:schemeClr val="tx1"/>
                </a:solidFill>
              </a:rPr>
              <a:t>ثانيا: النسب المالية</a:t>
            </a:r>
            <a:endParaRPr lang="ar-SA" sz="3600" dirty="0"/>
          </a:p>
        </p:txBody>
      </p:sp>
      <p:sp>
        <p:nvSpPr>
          <p:cNvPr id="3" name="Content Placeholder 2"/>
          <p:cNvSpPr>
            <a:spLocks noGrp="1"/>
          </p:cNvSpPr>
          <p:nvPr>
            <p:ph idx="1"/>
          </p:nvPr>
        </p:nvSpPr>
        <p:spPr>
          <a:xfrm>
            <a:off x="1259632" y="1412776"/>
            <a:ext cx="7560840" cy="4824536"/>
          </a:xfrm>
        </p:spPr>
        <p:txBody>
          <a:bodyPr/>
          <a:lstStyle/>
          <a:p>
            <a:pPr marL="596646" indent="-514350">
              <a:buNone/>
            </a:pPr>
            <a:r>
              <a:rPr lang="ar-SA" sz="2400" b="1" dirty="0" smtClean="0">
                <a:solidFill>
                  <a:schemeClr val="accent1">
                    <a:lumMod val="75000"/>
                  </a:schemeClr>
                </a:solidFill>
              </a:rPr>
              <a:t>ثالثا: الربحيـــة:</a:t>
            </a:r>
            <a:endParaRPr lang="ar-SA" b="1" dirty="0" smtClean="0"/>
          </a:p>
          <a:p>
            <a:pPr marL="596646" indent="-514350">
              <a:buNone/>
            </a:pPr>
            <a:r>
              <a:rPr lang="ar-SA" sz="2000" b="1" dirty="0" smtClean="0"/>
              <a:t>عندما يرغب المحلل المالي معرفة مدى ربحية المنشأة فانه يستعين بعدد من المؤشرات أو النسب نذكر منها:</a:t>
            </a:r>
            <a:r>
              <a:rPr lang="en-US" b="1" dirty="0" smtClean="0"/>
              <a:t> </a:t>
            </a:r>
            <a:br>
              <a:rPr lang="en-US" b="1" dirty="0" smtClean="0"/>
            </a:br>
            <a:r>
              <a:rPr lang="ar-SA" sz="2000" b="1" dirty="0" smtClean="0"/>
              <a:t> </a:t>
            </a:r>
          </a:p>
          <a:p>
            <a:pPr marL="596646" indent="-514350">
              <a:buFont typeface="+mj-lt"/>
              <a:buAutoNum type="arabicParenR"/>
            </a:pPr>
            <a:r>
              <a:rPr lang="ar-SA" sz="2000" b="1" dirty="0" smtClean="0"/>
              <a:t>نسبة العائد على الأصول المستخدمة</a:t>
            </a:r>
            <a:endParaRPr lang="ar-SA" sz="2000" dirty="0" smtClean="0"/>
          </a:p>
          <a:p>
            <a:pPr marL="596646" indent="-514350">
              <a:buFont typeface="+mj-lt"/>
              <a:buAutoNum type="arabicParenR"/>
            </a:pPr>
            <a:r>
              <a:rPr lang="ar-SA" sz="2000" b="1" dirty="0" smtClean="0"/>
              <a:t>نسبة العائد على حقوق الملاك</a:t>
            </a:r>
            <a:endParaRPr lang="ar-SA" sz="2000" dirty="0" smtClean="0"/>
          </a:p>
          <a:p>
            <a:pPr marL="596646" indent="-514350">
              <a:buFont typeface="+mj-lt"/>
              <a:buAutoNum type="arabicParenR"/>
            </a:pPr>
            <a:r>
              <a:rPr lang="ar-SA" sz="2000" b="1" dirty="0" smtClean="0"/>
              <a:t>عائد السهم الواحد من الأسهم العادية</a:t>
            </a:r>
            <a:endParaRPr lang="ar-SA" sz="2000" dirty="0" smtClean="0"/>
          </a:p>
          <a:p>
            <a:pPr marL="596646" indent="-514350">
              <a:buFont typeface="+mj-lt"/>
              <a:buAutoNum type="arabicParenR"/>
            </a:pPr>
            <a:r>
              <a:rPr lang="ar-SA" sz="2000" b="1" dirty="0" smtClean="0"/>
              <a:t> نسبة السعر السوقي للسهم إلى عائد السهم.</a:t>
            </a:r>
            <a:endParaRPr lang="en-US" sz="2000" dirty="0" smtClean="0"/>
          </a:p>
        </p:txBody>
      </p:sp>
      <p:sp>
        <p:nvSpPr>
          <p:cNvPr id="4" name="Down Arrow Callout 3"/>
          <p:cNvSpPr/>
          <p:nvPr/>
        </p:nvSpPr>
        <p:spPr>
          <a:xfrm>
            <a:off x="3131840" y="5013176"/>
            <a:ext cx="3312368" cy="1368152"/>
          </a:xfrm>
          <a:prstGeom prst="downArrowCallout">
            <a:avLst>
              <a:gd name="adj1" fmla="val 25000"/>
              <a:gd name="adj2" fmla="val 25000"/>
              <a:gd name="adj3" fmla="val 16154"/>
              <a:gd name="adj4" fmla="val 6497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buNone/>
            </a:pPr>
            <a:r>
              <a:rPr lang="ar-SA" sz="2000" b="1" dirty="0" smtClean="0"/>
              <a:t>و فيما يلي توضيح لكل من:</a:t>
            </a:r>
            <a:endParaRPr lang="ar-SA" sz="2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47664" y="548680"/>
          <a:ext cx="7080447" cy="5696703"/>
        </p:xfrm>
        <a:graphic>
          <a:graphicData uri="http://schemas.openxmlformats.org/drawingml/2006/table">
            <a:tbl>
              <a:tblPr rtl="1" firstRow="1" bandRow="1">
                <a:tableStyleId>{ED083AE6-46FA-4A59-8FB0-9F97EB10719F}</a:tableStyleId>
              </a:tblPr>
              <a:tblGrid>
                <a:gridCol w="1621560"/>
                <a:gridCol w="3098738"/>
                <a:gridCol w="2360149"/>
              </a:tblGrid>
              <a:tr h="576063">
                <a:tc>
                  <a:txBody>
                    <a:bodyPr/>
                    <a:lstStyle/>
                    <a:p>
                      <a:pPr algn="ctr" rtl="1">
                        <a:lnSpc>
                          <a:spcPct val="150000"/>
                        </a:lnSpc>
                        <a:spcAft>
                          <a:spcPts val="0"/>
                        </a:spcAft>
                      </a:pPr>
                      <a:r>
                        <a:rPr lang="ar-SA" sz="2000" u="none" dirty="0"/>
                        <a:t>المؤشر (النسبة)</a:t>
                      </a:r>
                      <a:endParaRPr lang="en-US" sz="2000" u="none" dirty="0">
                        <a:latin typeface="Times New Roman"/>
                        <a:ea typeface="Times New Roman"/>
                      </a:endParaRPr>
                    </a:p>
                  </a:txBody>
                  <a:tcPr marL="68580" marR="68580" marT="0" marB="0">
                    <a:solidFill>
                      <a:schemeClr val="bg1">
                        <a:lumMod val="85000"/>
                      </a:schemeClr>
                    </a:solidFill>
                  </a:tcPr>
                </a:tc>
                <a:tc>
                  <a:txBody>
                    <a:bodyPr/>
                    <a:lstStyle/>
                    <a:p>
                      <a:pPr algn="ctr" rtl="1">
                        <a:lnSpc>
                          <a:spcPct val="150000"/>
                        </a:lnSpc>
                        <a:spcAft>
                          <a:spcPts val="0"/>
                        </a:spcAft>
                      </a:pPr>
                      <a:r>
                        <a:rPr lang="ar-SA" sz="2000" u="none" dirty="0"/>
                        <a:t>طريقة الحساب</a:t>
                      </a:r>
                      <a:endParaRPr lang="en-US" sz="2000" u="none" dirty="0">
                        <a:latin typeface="Times New Roman"/>
                        <a:ea typeface="Times New Roman"/>
                      </a:endParaRPr>
                    </a:p>
                  </a:txBody>
                  <a:tcPr marL="68580" marR="68580" marT="0" marB="0">
                    <a:solidFill>
                      <a:schemeClr val="bg1">
                        <a:lumMod val="85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ar-SA" sz="2000" u="none" dirty="0" smtClean="0"/>
                        <a:t>المفهوم</a:t>
                      </a:r>
                      <a:endParaRPr lang="en-US" sz="2000" u="none" dirty="0" smtClean="0">
                        <a:latin typeface="Times New Roman"/>
                        <a:ea typeface="Times New Roman"/>
                      </a:endParaRPr>
                    </a:p>
                  </a:txBody>
                  <a:tcPr marL="68580" marR="68580" marT="0" marB="0">
                    <a:solidFill>
                      <a:schemeClr val="bg1">
                        <a:lumMod val="85000"/>
                      </a:schemeClr>
                    </a:solidFill>
                  </a:tcPr>
                </a:tc>
              </a:tr>
              <a:tr h="677791">
                <a:tc>
                  <a:txBody>
                    <a:bodyPr/>
                    <a:lstStyle/>
                    <a:p>
                      <a:pPr rtl="1"/>
                      <a:r>
                        <a:rPr kumimoji="0" lang="ar-SA" sz="1800" b="1" kern="1200" dirty="0" smtClean="0">
                          <a:solidFill>
                            <a:schemeClr val="tx1"/>
                          </a:solidFill>
                          <a:latin typeface="+mn-lt"/>
                          <a:ea typeface="+mn-ea"/>
                          <a:cs typeface="+mn-cs"/>
                        </a:rPr>
                        <a:t>1-</a:t>
                      </a:r>
                      <a:r>
                        <a:rPr kumimoji="0" lang="ar-SA" sz="1800" b="1" kern="1200" baseline="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نسبة العائد على الأصول المستخدمة</a:t>
                      </a:r>
                      <a:endParaRPr lang="ar-SA" dirty="0"/>
                    </a:p>
                  </a:txBody>
                  <a:tcPr/>
                </a:tc>
                <a:tc>
                  <a:txBody>
                    <a:bodyPr/>
                    <a:lstStyle/>
                    <a:p>
                      <a:pPr rtl="1"/>
                      <a:r>
                        <a:rPr kumimoji="0" lang="ar-SA" sz="1600" b="1" kern="1200" dirty="0" smtClean="0">
                          <a:solidFill>
                            <a:schemeClr val="tx1"/>
                          </a:solidFill>
                          <a:latin typeface="+mn-lt"/>
                          <a:ea typeface="+mn-ea"/>
                          <a:cs typeface="+mn-cs"/>
                        </a:rPr>
                        <a:t>= </a:t>
                      </a:r>
                      <a:r>
                        <a:rPr kumimoji="0" lang="ar-SA" sz="1600" b="1" u="sng" kern="1200" dirty="0" smtClean="0">
                          <a:solidFill>
                            <a:schemeClr val="tx1"/>
                          </a:solidFill>
                          <a:latin typeface="+mn-lt"/>
                          <a:ea typeface="+mn-ea"/>
                          <a:cs typeface="+mn-cs"/>
                        </a:rPr>
                        <a:t>صافي الدخل + الفوائد المدينة</a:t>
                      </a:r>
                      <a:r>
                        <a:rPr kumimoji="0" lang="ar-SA" sz="1600" b="1" kern="1200" dirty="0" smtClean="0">
                          <a:solidFill>
                            <a:schemeClr val="tx1"/>
                          </a:solidFill>
                          <a:latin typeface="+mn-lt"/>
                          <a:ea typeface="+mn-ea"/>
                          <a:cs typeface="+mn-cs"/>
                        </a:rPr>
                        <a:t> × 100</a:t>
                      </a:r>
                      <a:endParaRPr kumimoji="0" lang="en-US" sz="1600" b="1" kern="1200" dirty="0" smtClean="0">
                        <a:solidFill>
                          <a:schemeClr val="tx1"/>
                        </a:solidFill>
                        <a:latin typeface="+mn-lt"/>
                        <a:ea typeface="+mn-ea"/>
                        <a:cs typeface="+mn-cs"/>
                      </a:endParaRPr>
                    </a:p>
                    <a:p>
                      <a:pPr rtl="1"/>
                      <a:r>
                        <a:rPr kumimoji="0" lang="ar-SA" sz="1600" b="1" kern="1200" dirty="0" smtClean="0">
                          <a:solidFill>
                            <a:schemeClr val="tx1"/>
                          </a:solidFill>
                          <a:latin typeface="+mn-lt"/>
                          <a:ea typeface="+mn-ea"/>
                          <a:cs typeface="+mn-cs"/>
                        </a:rPr>
                        <a:t>         متوسط الأصول</a:t>
                      </a:r>
                      <a:endParaRPr kumimoji="0" lang="en-US" sz="1600" b="1" kern="1200" dirty="0" smtClean="0">
                        <a:solidFill>
                          <a:schemeClr val="tx1"/>
                        </a:solidFill>
                        <a:latin typeface="+mn-lt"/>
                        <a:ea typeface="+mn-ea"/>
                        <a:cs typeface="+mn-cs"/>
                      </a:endParaRPr>
                    </a:p>
                    <a:p>
                      <a:r>
                        <a:rPr kumimoji="0" lang="ar-SA" sz="1600" b="1" kern="1200" dirty="0" smtClean="0">
                          <a:solidFill>
                            <a:schemeClr val="tx1"/>
                          </a:solidFill>
                          <a:latin typeface="+mn-lt"/>
                          <a:ea typeface="+mn-ea"/>
                          <a:cs typeface="+mn-cs"/>
                        </a:rPr>
                        <a:t>ويتم استخدام متوسط إجمالي الأصول عند حساب هذه النسبة (أصول أول المدة + أصول أخر المدة)\2 </a:t>
                      </a:r>
                      <a:endParaRPr lang="ar-SA" sz="1600" b="1" dirty="0"/>
                    </a:p>
                  </a:txBody>
                  <a:tcPr/>
                </a:tc>
                <a:tc>
                  <a:txBody>
                    <a:bodyPr/>
                    <a:lstStyle/>
                    <a:p>
                      <a:pPr rtl="1"/>
                      <a:r>
                        <a:rPr kumimoji="0" lang="ar-SA" sz="1800" b="1" kern="1200" dirty="0" smtClean="0">
                          <a:solidFill>
                            <a:schemeClr val="tx1"/>
                          </a:solidFill>
                          <a:latin typeface="+mn-lt"/>
                          <a:ea typeface="+mn-ea"/>
                          <a:cs typeface="+mn-cs"/>
                        </a:rPr>
                        <a:t>وتعبر هذه النسبة عن قدرة المنشأة على استخدام أصولها في توليد الربح أي فعالية الادلرة في استخدام الاصول .</a:t>
                      </a:r>
                      <a:endParaRPr kumimoji="0" lang="en-US" sz="1800" b="1" kern="1200" dirty="0" smtClean="0">
                        <a:solidFill>
                          <a:schemeClr val="tx1"/>
                        </a:solidFill>
                        <a:latin typeface="+mn-lt"/>
                        <a:ea typeface="+mn-ea"/>
                        <a:cs typeface="+mn-cs"/>
                      </a:endParaRPr>
                    </a:p>
                    <a:p>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كلما (زادت</a:t>
                      </a:r>
                      <a:r>
                        <a:rPr kumimoji="0" lang="en-US" sz="1800" b="1" kern="1200" dirty="0" smtClean="0">
                          <a:solidFill>
                            <a:schemeClr val="tx1"/>
                          </a:solidFill>
                          <a:latin typeface="+mn-lt"/>
                          <a:ea typeface="+mn-ea"/>
                          <a:cs typeface="+mn-cs"/>
                          <a:sym typeface="Wingdings"/>
                        </a:rPr>
                        <a:t></a:t>
                      </a:r>
                      <a:r>
                        <a:rPr kumimoji="0" lang="ar-SA" sz="1800" b="1" kern="1200" dirty="0" smtClean="0">
                          <a:solidFill>
                            <a:schemeClr val="tx1"/>
                          </a:solidFill>
                          <a:latin typeface="+mn-lt"/>
                          <a:ea typeface="+mn-ea"/>
                          <a:cs typeface="+mn-cs"/>
                        </a:rPr>
                        <a:t>)  هذه النسبة كلما دل ذلك على كفاءة المنشأة في استغلال أصولها.</a:t>
                      </a:r>
                    </a:p>
                  </a:txBody>
                  <a:tcPr/>
                </a:tc>
              </a:tr>
              <a:tr h="677791">
                <a:tc>
                  <a:txBody>
                    <a:bodyPr/>
                    <a:lstStyle/>
                    <a:p>
                      <a:pPr rtl="1"/>
                      <a:r>
                        <a:rPr kumimoji="0" lang="ar-SA" sz="1800" b="1" kern="1200" dirty="0" smtClean="0">
                          <a:solidFill>
                            <a:schemeClr val="tx1"/>
                          </a:solidFill>
                          <a:latin typeface="+mn-lt"/>
                          <a:ea typeface="+mn-ea"/>
                          <a:cs typeface="+mn-cs"/>
                        </a:rPr>
                        <a:t>2- نسبة العائد على حقوق الملاك</a:t>
                      </a:r>
                      <a:endParaRPr lang="ar-SA" dirty="0"/>
                    </a:p>
                  </a:txBody>
                  <a:tcPr/>
                </a:tc>
                <a:tc>
                  <a:txBody>
                    <a:bodyPr/>
                    <a:lstStyle/>
                    <a:p>
                      <a:pPr rtl="1"/>
                      <a:r>
                        <a:rPr kumimoji="0" lang="ar-SA" sz="1800" b="1" kern="1200" dirty="0" smtClean="0">
                          <a:solidFill>
                            <a:schemeClr val="tx1"/>
                          </a:solidFill>
                          <a:latin typeface="+mn-lt"/>
                          <a:ea typeface="+mn-ea"/>
                          <a:cs typeface="+mn-cs"/>
                        </a:rPr>
                        <a:t>= </a:t>
                      </a:r>
                      <a:r>
                        <a:rPr kumimoji="0" lang="ar-SA" sz="1800" b="1" u="sng" kern="1200" dirty="0" smtClean="0">
                          <a:solidFill>
                            <a:schemeClr val="tx1"/>
                          </a:solidFill>
                          <a:latin typeface="+mn-lt"/>
                          <a:ea typeface="+mn-ea"/>
                          <a:cs typeface="+mn-cs"/>
                        </a:rPr>
                        <a:t>صافي الدخل  ×100</a:t>
                      </a:r>
                      <a:r>
                        <a:rPr kumimoji="0" lang="ar-SA" sz="1800" b="1" kern="1200" dirty="0" smtClean="0">
                          <a:solidFill>
                            <a:schemeClr val="tx1"/>
                          </a:solidFill>
                          <a:latin typeface="+mn-lt"/>
                          <a:ea typeface="+mn-ea"/>
                          <a:cs typeface="+mn-cs"/>
                        </a:rPr>
                        <a:t>         </a:t>
                      </a:r>
                      <a:r>
                        <a:rPr kumimoji="0" lang="en-US" sz="1800" b="1" kern="1200" dirty="0" smtClean="0">
                          <a:solidFill>
                            <a:schemeClr val="tx1"/>
                          </a:solidFill>
                          <a:latin typeface="+mn-lt"/>
                          <a:ea typeface="+mn-ea"/>
                          <a:cs typeface="+mn-cs"/>
                        </a:rPr>
                        <a:t/>
                      </a:r>
                      <a:br>
                        <a:rPr kumimoji="0" lang="en-US" sz="1800" b="1" kern="1200" dirty="0" smtClean="0">
                          <a:solidFill>
                            <a:schemeClr val="tx1"/>
                          </a:solidFill>
                          <a:latin typeface="+mn-lt"/>
                          <a:ea typeface="+mn-ea"/>
                          <a:cs typeface="+mn-cs"/>
                        </a:rPr>
                      </a:br>
                      <a:r>
                        <a:rPr kumimoji="0" lang="ar-SA" sz="1800" b="1" kern="1200" dirty="0" smtClean="0">
                          <a:solidFill>
                            <a:schemeClr val="tx1"/>
                          </a:solidFill>
                          <a:latin typeface="+mn-lt"/>
                          <a:ea typeface="+mn-ea"/>
                          <a:cs typeface="+mn-cs"/>
                        </a:rPr>
                        <a:t>   متوسط حقوق الملاك</a:t>
                      </a:r>
                    </a:p>
                    <a:p>
                      <a:pPr rtl="1"/>
                      <a:endParaRPr kumimoji="0" lang="ar-SA" sz="1800" b="1" kern="1200" dirty="0" smtClean="0">
                        <a:solidFill>
                          <a:schemeClr val="tx1"/>
                        </a:solidFill>
                        <a:latin typeface="+mn-lt"/>
                        <a:ea typeface="+mn-ea"/>
                        <a:cs typeface="+mn-cs"/>
                      </a:endParaRPr>
                    </a:p>
                    <a:p>
                      <a:pPr rtl="1"/>
                      <a:r>
                        <a:rPr kumimoji="0" lang="ar-SA" sz="1800" b="1" kern="1200" dirty="0" smtClean="0">
                          <a:solidFill>
                            <a:schemeClr val="tx1"/>
                          </a:solidFill>
                          <a:latin typeface="+mn-lt"/>
                          <a:ea typeface="+mn-ea"/>
                          <a:cs typeface="+mn-cs"/>
                        </a:rPr>
                        <a:t>متوسط حقوق الملاك = </a:t>
                      </a:r>
                    </a:p>
                    <a:p>
                      <a:pPr rtl="1"/>
                      <a:r>
                        <a:rPr kumimoji="0" lang="ar-SA" sz="1800" b="1" kern="1200" dirty="0" smtClean="0">
                          <a:solidFill>
                            <a:schemeClr val="tx1"/>
                          </a:solidFill>
                          <a:latin typeface="+mn-lt"/>
                          <a:ea typeface="+mn-ea"/>
                          <a:cs typeface="+mn-cs"/>
                        </a:rPr>
                        <a:t>حقوق الملاك</a:t>
                      </a:r>
                      <a:r>
                        <a:rPr kumimoji="0" lang="ar-SA" sz="1800" b="1" kern="1200" baseline="0" dirty="0" smtClean="0">
                          <a:solidFill>
                            <a:schemeClr val="tx1"/>
                          </a:solidFill>
                          <a:latin typeface="+mn-lt"/>
                          <a:ea typeface="+mn-ea"/>
                          <a:cs typeface="+mn-cs"/>
                        </a:rPr>
                        <a:t> أول المدة + حقوق الملاك أخر المدة / 2 </a:t>
                      </a:r>
                      <a:r>
                        <a:rPr kumimoji="0" lang="ar-SA" sz="1800" u="none" kern="1200" baseline="0" dirty="0" smtClean="0">
                          <a:solidFill>
                            <a:schemeClr val="tx1"/>
                          </a:solidFill>
                          <a:latin typeface="+mn-lt"/>
                          <a:ea typeface="+mn-ea"/>
                          <a:cs typeface="+mn-cs"/>
                        </a:rPr>
                        <a:t> </a:t>
                      </a:r>
                      <a:endParaRPr kumimoji="0" lang="ar-SA" sz="1800" u="none" kern="1200" dirty="0" smtClean="0">
                        <a:solidFill>
                          <a:schemeClr val="tx1"/>
                        </a:solidFill>
                        <a:latin typeface="+mn-lt"/>
                        <a:ea typeface="+mn-ea"/>
                        <a:cs typeface="+mn-cs"/>
                      </a:endParaRPr>
                    </a:p>
                  </a:txBody>
                  <a:tcPr/>
                </a:tc>
                <a:tc>
                  <a:txBody>
                    <a:bodyPr/>
                    <a:lstStyle/>
                    <a:p>
                      <a:pPr rtl="1"/>
                      <a:r>
                        <a:rPr kumimoji="0" lang="ar-SA" sz="1800" b="1" kern="1200" dirty="0" smtClean="0">
                          <a:solidFill>
                            <a:schemeClr val="tx1"/>
                          </a:solidFill>
                          <a:latin typeface="+mn-lt"/>
                          <a:ea typeface="+mn-ea"/>
                          <a:cs typeface="+mn-cs"/>
                        </a:rPr>
                        <a:t>وتعبر هذه النسبة عن العائد الذي يحققه الملاك على استثمار أموالهم بالشركة ، وهى تعتبر من أهم نسب الربحية المستخدمة حيث أنه بناءاً على هذه النسبة قد يقرر الملاك الاستمرار في النشاط أو تحويل الأموال إلى استثمارات أخرى تحقق عائداً مناسباً.</a:t>
                      </a:r>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59632" y="908720"/>
          <a:ext cx="7392143" cy="4182327"/>
        </p:xfrm>
        <a:graphic>
          <a:graphicData uri="http://schemas.openxmlformats.org/drawingml/2006/table">
            <a:tbl>
              <a:tblPr rtl="1" firstRow="1" bandRow="1">
                <a:tableStyleId>{ED083AE6-46FA-4A59-8FB0-9F97EB10719F}</a:tableStyleId>
              </a:tblPr>
              <a:tblGrid>
                <a:gridCol w="1592374"/>
                <a:gridCol w="3335721"/>
                <a:gridCol w="2464048"/>
              </a:tblGrid>
              <a:tr h="1276506">
                <a:tc>
                  <a:txBody>
                    <a:bodyPr/>
                    <a:lstStyle/>
                    <a:p>
                      <a:pPr rtl="1"/>
                      <a:r>
                        <a:rPr kumimoji="0" lang="ar-SA" sz="1800" b="1" kern="1200" dirty="0" smtClean="0">
                          <a:solidFill>
                            <a:schemeClr val="tx1"/>
                          </a:solidFill>
                          <a:latin typeface="+mn-lt"/>
                          <a:ea typeface="+mn-ea"/>
                          <a:cs typeface="+mn-cs"/>
                        </a:rPr>
                        <a:t>3-</a:t>
                      </a:r>
                      <a:r>
                        <a:rPr kumimoji="0" lang="ar-SA" sz="1800" b="1" kern="1200" baseline="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عائد السهم الواحد من الأسهم العادية</a:t>
                      </a:r>
                      <a:endParaRPr lang="ar-SA" dirty="0"/>
                    </a:p>
                  </a:txBody>
                  <a:tcPr/>
                </a:tc>
                <a:tc>
                  <a:txBody>
                    <a:bodyPr/>
                    <a:lstStyle/>
                    <a:p>
                      <a:pPr rtl="1"/>
                      <a:r>
                        <a:rPr kumimoji="0" lang="ar-SA" sz="1800" b="1" kern="1200" dirty="0" smtClean="0">
                          <a:solidFill>
                            <a:schemeClr val="tx1"/>
                          </a:solidFill>
                          <a:latin typeface="+mn-lt"/>
                          <a:ea typeface="+mn-ea"/>
                          <a:cs typeface="+mn-cs"/>
                        </a:rPr>
                        <a:t>عائد السهم الواحد =</a:t>
                      </a:r>
                    </a:p>
                    <a:p>
                      <a:pPr rtl="1"/>
                      <a:r>
                        <a:rPr kumimoji="0" lang="ar-SA" sz="1800" b="1" kern="1200" dirty="0" smtClean="0">
                          <a:solidFill>
                            <a:schemeClr val="tx1"/>
                          </a:solidFill>
                          <a:latin typeface="+mn-lt"/>
                          <a:ea typeface="+mn-ea"/>
                          <a:cs typeface="+mn-cs"/>
                        </a:rPr>
                        <a:t>                  </a:t>
                      </a:r>
                      <a:r>
                        <a:rPr kumimoji="0" lang="ar-SA" sz="1800" b="1" u="sng" kern="1200" dirty="0" smtClean="0">
                          <a:solidFill>
                            <a:schemeClr val="tx1"/>
                          </a:solidFill>
                          <a:latin typeface="+mn-lt"/>
                          <a:ea typeface="+mn-ea"/>
                          <a:cs typeface="+mn-cs"/>
                        </a:rPr>
                        <a:t>صافي الدخل</a:t>
                      </a:r>
                      <a:r>
                        <a:rPr kumimoji="0" lang="en-US" sz="1800" b="1" u="sng" kern="1200" dirty="0" smtClean="0">
                          <a:solidFill>
                            <a:schemeClr val="tx1"/>
                          </a:solidFill>
                          <a:latin typeface="+mn-lt"/>
                          <a:ea typeface="+mn-ea"/>
                          <a:cs typeface="+mn-cs"/>
                        </a:rPr>
                        <a:t> </a:t>
                      </a:r>
                      <a:r>
                        <a:rPr kumimoji="0" lang="en-US" sz="1800" b="1" kern="1200" dirty="0" smtClean="0">
                          <a:solidFill>
                            <a:schemeClr val="tx1"/>
                          </a:solidFill>
                          <a:latin typeface="+mn-lt"/>
                          <a:ea typeface="+mn-ea"/>
                          <a:cs typeface="+mn-cs"/>
                        </a:rPr>
                        <a:t/>
                      </a:r>
                      <a:br>
                        <a:rPr kumimoji="0" lang="en-US" sz="1800" b="1" kern="1200" dirty="0" smtClean="0">
                          <a:solidFill>
                            <a:schemeClr val="tx1"/>
                          </a:solidFill>
                          <a:latin typeface="+mn-lt"/>
                          <a:ea typeface="+mn-ea"/>
                          <a:cs typeface="+mn-cs"/>
                        </a:rPr>
                      </a:br>
                      <a:r>
                        <a:rPr kumimoji="0" lang="ar-SA" sz="1800" b="1" kern="1200" dirty="0" smtClean="0">
                          <a:solidFill>
                            <a:schemeClr val="tx1"/>
                          </a:solidFill>
                          <a:latin typeface="+mn-lt"/>
                          <a:ea typeface="+mn-ea"/>
                          <a:cs typeface="+mn-cs"/>
                        </a:rPr>
                        <a:t>                     عدد الأسهم</a:t>
                      </a:r>
                    </a:p>
                    <a:p>
                      <a:pPr rtl="1"/>
                      <a:r>
                        <a:rPr kumimoji="0" lang="ar-SA" sz="1800" b="1" kern="1200" dirty="0" smtClean="0">
                          <a:solidFill>
                            <a:schemeClr val="tx1"/>
                          </a:solidFill>
                          <a:latin typeface="+mn-lt"/>
                          <a:ea typeface="+mn-ea"/>
                          <a:cs typeface="+mn-cs"/>
                        </a:rPr>
                        <a:t>عدد الأسهم العادية =</a:t>
                      </a:r>
                    </a:p>
                    <a:p>
                      <a:pPr rtl="1"/>
                      <a:r>
                        <a:rPr kumimoji="0" lang="ar-SA" sz="1800" b="1" u="sng" kern="1200" dirty="0" smtClean="0">
                          <a:solidFill>
                            <a:schemeClr val="tx1"/>
                          </a:solidFill>
                          <a:latin typeface="+mn-lt"/>
                          <a:ea typeface="+mn-ea"/>
                          <a:cs typeface="+mn-cs"/>
                        </a:rPr>
                        <a:t> راس مال الاسهم العادية</a:t>
                      </a:r>
                      <a:r>
                        <a:rPr kumimoji="0" lang="ar-SA" sz="1800" b="1" u="sng" kern="1200" baseline="0" dirty="0" smtClean="0">
                          <a:solidFill>
                            <a:schemeClr val="tx1"/>
                          </a:solidFill>
                          <a:latin typeface="+mn-lt"/>
                          <a:ea typeface="+mn-ea"/>
                          <a:cs typeface="+mn-cs"/>
                        </a:rPr>
                        <a:t> </a:t>
                      </a:r>
                    </a:p>
                    <a:p>
                      <a:pPr rtl="1"/>
                      <a:r>
                        <a:rPr kumimoji="0" lang="ar-SA" sz="1800" b="1" u="sng" kern="1200" baseline="0" dirty="0" smtClean="0">
                          <a:solidFill>
                            <a:schemeClr val="tx1"/>
                          </a:solidFill>
                          <a:latin typeface="+mn-lt"/>
                          <a:ea typeface="+mn-ea"/>
                          <a:cs typeface="+mn-cs"/>
                        </a:rPr>
                        <a:t>القيمة الاسمة للسهم </a:t>
                      </a:r>
                      <a:r>
                        <a:rPr kumimoji="0" lang="ar-SA" sz="1800" b="1" u="sng" kern="1200" dirty="0" smtClean="0">
                          <a:solidFill>
                            <a:schemeClr val="tx1"/>
                          </a:solidFill>
                          <a:latin typeface="+mn-lt"/>
                          <a:ea typeface="+mn-ea"/>
                          <a:cs typeface="+mn-cs"/>
                        </a:rPr>
                        <a:t> </a:t>
                      </a:r>
                      <a:endParaRPr lang="ar-SA" u="sng" dirty="0"/>
                    </a:p>
                  </a:txBody>
                  <a:tcPr/>
                </a:tc>
                <a:tc>
                  <a:txBody>
                    <a:bodyPr/>
                    <a:lstStyle/>
                    <a:p>
                      <a:pPr rtl="1"/>
                      <a:r>
                        <a:rPr lang="ar-SA" dirty="0" smtClean="0"/>
                        <a:t>معرفة عائد السهم الواحد من الارباح </a:t>
                      </a:r>
                      <a:endParaRPr lang="ar-SA" dirty="0"/>
                    </a:p>
                  </a:txBody>
                  <a:tcPr/>
                </a:tc>
              </a:tr>
              <a:tr h="981927">
                <a:tc>
                  <a:txBody>
                    <a:bodyPr/>
                    <a:lstStyle/>
                    <a:p>
                      <a:pPr rtl="1"/>
                      <a:r>
                        <a:rPr kumimoji="0" lang="ar-SA" sz="1800" b="1" kern="1200" dirty="0" smtClean="0">
                          <a:solidFill>
                            <a:schemeClr val="tx1"/>
                          </a:solidFill>
                          <a:latin typeface="+mn-lt"/>
                          <a:ea typeface="+mn-ea"/>
                          <a:cs typeface="+mn-cs"/>
                        </a:rPr>
                        <a:t>4-</a:t>
                      </a:r>
                      <a:r>
                        <a:rPr kumimoji="0" lang="ar-SA" sz="1800" b="1" kern="1200" baseline="0" dirty="0" smtClean="0">
                          <a:solidFill>
                            <a:schemeClr val="tx1"/>
                          </a:solidFill>
                          <a:latin typeface="+mn-lt"/>
                          <a:ea typeface="+mn-ea"/>
                          <a:cs typeface="+mn-cs"/>
                        </a:rPr>
                        <a:t> </a:t>
                      </a:r>
                      <a:r>
                        <a:rPr kumimoji="0" lang="ar-SA" sz="1800" b="1" kern="1200" dirty="0" smtClean="0">
                          <a:solidFill>
                            <a:schemeClr val="tx1"/>
                          </a:solidFill>
                          <a:latin typeface="+mn-lt"/>
                          <a:ea typeface="+mn-ea"/>
                          <a:cs typeface="+mn-cs"/>
                        </a:rPr>
                        <a:t>نسبة السعر السوقي للسهم إلى عائد السهم</a:t>
                      </a:r>
                      <a:endParaRPr lang="ar-SA" dirty="0"/>
                    </a:p>
                  </a:txBody>
                  <a:tcPr/>
                </a:tc>
                <a:tc>
                  <a:txBody>
                    <a:bodyPr/>
                    <a:lstStyle/>
                    <a:p>
                      <a:pPr rtl="1"/>
                      <a:r>
                        <a:rPr kumimoji="0" lang="ar-SA" sz="1800" b="1" u="sng" kern="1200" dirty="0" smtClean="0">
                          <a:solidFill>
                            <a:schemeClr val="tx1"/>
                          </a:solidFill>
                          <a:latin typeface="+mn-lt"/>
                          <a:ea typeface="+mn-ea"/>
                          <a:cs typeface="+mn-cs"/>
                        </a:rPr>
                        <a:t>السعر السوقي للسهم</a:t>
                      </a:r>
                      <a:endParaRPr kumimoji="0" lang="en-US" sz="1800" b="1" u="sng" kern="1200" dirty="0" smtClean="0">
                        <a:solidFill>
                          <a:schemeClr val="tx1"/>
                        </a:solidFill>
                        <a:latin typeface="+mn-lt"/>
                        <a:ea typeface="+mn-ea"/>
                        <a:cs typeface="+mn-cs"/>
                      </a:endParaRPr>
                    </a:p>
                    <a:p>
                      <a:r>
                        <a:rPr kumimoji="0" lang="ar-SA" sz="1800" b="1" kern="1200" dirty="0" smtClean="0">
                          <a:solidFill>
                            <a:schemeClr val="tx1"/>
                          </a:solidFill>
                          <a:latin typeface="+mn-lt"/>
                          <a:ea typeface="+mn-ea"/>
                          <a:cs typeface="+mn-cs"/>
                        </a:rPr>
                        <a:t>عائد السهم</a:t>
                      </a:r>
                    </a:p>
                    <a:p>
                      <a:r>
                        <a:rPr kumimoji="0" lang="ar-SA" sz="1800" b="1" kern="1200" dirty="0" smtClean="0">
                          <a:solidFill>
                            <a:schemeClr val="tx1"/>
                          </a:solidFill>
                          <a:latin typeface="+mn-lt"/>
                          <a:ea typeface="+mn-ea"/>
                          <a:cs typeface="+mn-cs"/>
                        </a:rPr>
                        <a:t>سعر السهم المتوقع=</a:t>
                      </a:r>
                    </a:p>
                    <a:p>
                      <a:r>
                        <a:rPr kumimoji="0" lang="ar-SA" sz="1800" b="1" kern="1200" dirty="0" smtClean="0">
                          <a:solidFill>
                            <a:schemeClr val="tx1"/>
                          </a:solidFill>
                          <a:latin typeface="+mn-lt"/>
                          <a:ea typeface="+mn-ea"/>
                          <a:cs typeface="+mn-cs"/>
                        </a:rPr>
                        <a:t>مكرر</a:t>
                      </a:r>
                      <a:r>
                        <a:rPr kumimoji="0" lang="ar-SA" sz="1800" b="1" kern="1200" baseline="0" dirty="0" smtClean="0">
                          <a:solidFill>
                            <a:schemeClr val="tx1"/>
                          </a:solidFill>
                          <a:latin typeface="+mn-lt"/>
                          <a:ea typeface="+mn-ea"/>
                          <a:cs typeface="+mn-cs"/>
                        </a:rPr>
                        <a:t> الربحية </a:t>
                      </a:r>
                      <a:r>
                        <a:rPr kumimoji="0" lang="ar-SA" sz="1800" b="1" u="none" kern="1200" dirty="0" smtClean="0">
                          <a:solidFill>
                            <a:schemeClr val="tx1"/>
                          </a:solidFill>
                          <a:latin typeface="+mn-lt"/>
                          <a:ea typeface="+mn-ea"/>
                          <a:cs typeface="+mn-cs"/>
                        </a:rPr>
                        <a:t>× عائد السهم المتوقع </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1" kern="1200" dirty="0" smtClean="0">
                          <a:solidFill>
                            <a:schemeClr val="tx1"/>
                          </a:solidFill>
                          <a:latin typeface="+mn-lt"/>
                          <a:ea typeface="+mn-ea"/>
                          <a:cs typeface="+mn-cs"/>
                        </a:rPr>
                        <a:t>تفيد هذه النسبة في تقييم الاستثمار في الشركة و مقارنته بفرص الاستثمار الأخرى</a:t>
                      </a:r>
                      <a:endParaRPr lang="ar-SA" dirty="0" smtClean="0"/>
                    </a:p>
                    <a:p>
                      <a:pPr rtl="1"/>
                      <a:endParaRPr lang="ar-SA" dirty="0"/>
                    </a:p>
                  </a:txBody>
                  <a:tcPr/>
                </a:tc>
              </a:tr>
              <a:tr h="981927">
                <a:tc>
                  <a:txBody>
                    <a:bodyPr/>
                    <a:lstStyle/>
                    <a:p>
                      <a:pPr rtl="1"/>
                      <a:r>
                        <a:rPr kumimoji="0" lang="ar-SA" sz="1800" b="1" kern="1200" dirty="0" smtClean="0">
                          <a:solidFill>
                            <a:schemeClr val="tx1"/>
                          </a:solidFill>
                          <a:latin typeface="+mn-lt"/>
                          <a:ea typeface="+mn-ea"/>
                          <a:cs typeface="+mn-cs"/>
                        </a:rPr>
                        <a:t>5- نسبة عائد السهم  إلى سعر السهم. </a:t>
                      </a:r>
                      <a:endParaRPr lang="ar-SA" dirty="0"/>
                    </a:p>
                  </a:txBody>
                  <a:tcPr/>
                </a:tc>
                <a:tc>
                  <a:txBody>
                    <a:bodyPr/>
                    <a:lstStyle/>
                    <a:p>
                      <a:pPr rtl="1"/>
                      <a:r>
                        <a:rPr kumimoji="0" lang="ar-SA" sz="1800" b="1" u="sng" kern="1200" dirty="0" smtClean="0">
                          <a:solidFill>
                            <a:schemeClr val="tx1"/>
                          </a:solidFill>
                          <a:latin typeface="+mn-lt"/>
                          <a:ea typeface="+mn-ea"/>
                          <a:cs typeface="+mn-cs"/>
                        </a:rPr>
                        <a:t>   عائد السهم  ×100 </a:t>
                      </a:r>
                      <a:endParaRPr kumimoji="0" lang="en-US" sz="1800" b="1" u="sng" kern="1200" dirty="0" smtClean="0">
                        <a:solidFill>
                          <a:schemeClr val="tx1"/>
                        </a:solidFill>
                        <a:latin typeface="+mn-lt"/>
                        <a:ea typeface="+mn-ea"/>
                        <a:cs typeface="+mn-cs"/>
                      </a:endParaRPr>
                    </a:p>
                    <a:p>
                      <a:pPr rtl="1"/>
                      <a:r>
                        <a:rPr kumimoji="0" lang="ar-SA" sz="1800" b="1" u="none" kern="1200" dirty="0" smtClean="0">
                          <a:solidFill>
                            <a:schemeClr val="tx1"/>
                          </a:solidFill>
                          <a:latin typeface="+mn-lt"/>
                          <a:ea typeface="+mn-ea"/>
                          <a:cs typeface="+mn-cs"/>
                        </a:rPr>
                        <a:t>  السعر السوقي للسهم </a:t>
                      </a:r>
                      <a:endParaRPr kumimoji="0" lang="en-US" sz="1800" b="1" u="none" kern="1200" dirty="0" smtClean="0">
                        <a:solidFill>
                          <a:schemeClr val="tx1"/>
                        </a:solidFill>
                        <a:latin typeface="+mn-lt"/>
                        <a:ea typeface="+mn-ea"/>
                        <a:cs typeface="+mn-cs"/>
                      </a:endParaRPr>
                    </a:p>
                    <a:p>
                      <a:endParaRPr kumimoji="0" lang="ar-SA" sz="1800" b="1" kern="1200" dirty="0" smtClean="0">
                        <a:solidFill>
                          <a:schemeClr val="tx1"/>
                        </a:solidFill>
                        <a:latin typeface="+mn-lt"/>
                        <a:ea typeface="+mn-ea"/>
                        <a:cs typeface="+mn-cs"/>
                      </a:endParaRPr>
                    </a:p>
                  </a:txBody>
                  <a:tcPr/>
                </a:tc>
                <a:tc>
                  <a:txBody>
                    <a:bodyPr/>
                    <a:lstStyle/>
                    <a:p>
                      <a:pPr rtl="1"/>
                      <a:endParaRPr lang="ar-SA"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052736"/>
            <a:ext cx="7498080" cy="4464496"/>
          </a:xfrm>
        </p:spPr>
        <p:txBody>
          <a:bodyPr/>
          <a:lstStyle/>
          <a:p>
            <a:r>
              <a:rPr lang="ar-SA" dirty="0" smtClean="0"/>
              <a:t>بعض المعادلات الاضافية : </a:t>
            </a:r>
          </a:p>
          <a:p>
            <a:pPr>
              <a:buFont typeface="Wingdings" pitchFamily="2" charset="2"/>
              <a:buChar char="Ø"/>
            </a:pPr>
            <a:r>
              <a:rPr lang="ar-SA" sz="2800" b="1" dirty="0" smtClean="0"/>
              <a:t>صافي المبيعات الكلية = صافي المبيعات النقدية + صافي المبيعات الاجلة </a:t>
            </a:r>
          </a:p>
          <a:p>
            <a:pPr>
              <a:buFont typeface="Wingdings" pitchFamily="2" charset="2"/>
              <a:buChar char="Ø"/>
            </a:pPr>
            <a:r>
              <a:rPr lang="ar-SA" sz="2800" b="1" dirty="0" smtClean="0"/>
              <a:t>عدد ايام الدورة التشغلية = متوسط فترة التخزين + متوسط فترة التحصيل </a:t>
            </a:r>
          </a:p>
          <a:p>
            <a:pPr>
              <a:buFont typeface="Wingdings" pitchFamily="2" charset="2"/>
              <a:buChar char="Ø"/>
            </a:pPr>
            <a:r>
              <a:rPr lang="ar-SA" sz="2800" b="1" dirty="0" smtClean="0"/>
              <a:t>تكلفة المبيعات = مخزون أول المدة + صافي المشتريات – مخزون أخر المدة </a:t>
            </a:r>
          </a:p>
          <a:p>
            <a:pPr>
              <a:buFont typeface="Wingdings" pitchFamily="2" charset="2"/>
              <a:buChar char="Ø"/>
            </a:pPr>
            <a:r>
              <a:rPr lang="ar-SA" sz="2800" b="1" dirty="0" smtClean="0"/>
              <a:t>مخزون أول إحدى الفترات= مخزون أخر الفترة السابقة</a:t>
            </a:r>
          </a:p>
          <a:p>
            <a:pPr>
              <a:buFont typeface="Wingdings" pitchFamily="2" charset="2"/>
              <a:buChar char="Ø"/>
            </a:pPr>
            <a:r>
              <a:rPr lang="ar-SA" sz="2800" b="1" dirty="0" smtClean="0"/>
              <a:t>(مخزون أول عام  2012 = مخزون أخر عام 2011 )</a:t>
            </a:r>
            <a:endParaRPr lang="ar-SA"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pPr algn="ctr"/>
            <a:r>
              <a:rPr lang="ar-SA" sz="3600" b="1" dirty="0" smtClean="0">
                <a:solidFill>
                  <a:schemeClr val="tx1"/>
                </a:solidFill>
              </a:rPr>
              <a:t>ثانيا: النسب المالية</a:t>
            </a:r>
            <a:endParaRPr lang="ar-SA" sz="3600" dirty="0"/>
          </a:p>
        </p:txBody>
      </p:sp>
      <p:sp>
        <p:nvSpPr>
          <p:cNvPr id="3" name="Content Placeholder 2"/>
          <p:cNvSpPr>
            <a:spLocks noGrp="1"/>
          </p:cNvSpPr>
          <p:nvPr>
            <p:ph idx="1"/>
          </p:nvPr>
        </p:nvSpPr>
        <p:spPr>
          <a:xfrm>
            <a:off x="1187624" y="980728"/>
            <a:ext cx="7776864" cy="5688632"/>
          </a:xfrm>
        </p:spPr>
        <p:txBody>
          <a:bodyPr>
            <a:normAutofit/>
          </a:bodyPr>
          <a:lstStyle/>
          <a:p>
            <a:pPr>
              <a:buNone/>
            </a:pPr>
            <a:r>
              <a:rPr lang="ar-SA" sz="2400" b="1" dirty="0" smtClean="0">
                <a:solidFill>
                  <a:schemeClr val="accent1">
                    <a:lumMod val="75000"/>
                  </a:schemeClr>
                </a:solidFill>
              </a:rPr>
              <a:t>مثــال 3 : </a:t>
            </a:r>
          </a:p>
          <a:p>
            <a:pPr>
              <a:buNone/>
            </a:pPr>
            <a:r>
              <a:rPr lang="ar-SA" sz="2000" b="1" dirty="0" smtClean="0"/>
              <a:t>فيما يلي بعض البيانات التي ظهرت في دفاتر أحد المنشآت المساهمة:</a:t>
            </a:r>
          </a:p>
          <a:p>
            <a:pPr>
              <a:buNone/>
            </a:pPr>
            <a:endParaRPr lang="ar-SA" sz="2000" b="1" dirty="0" smtClean="0">
              <a:solidFill>
                <a:schemeClr val="accent1">
                  <a:lumMod val="75000"/>
                </a:schemeClr>
              </a:solidFill>
            </a:endParaRPr>
          </a:p>
          <a:p>
            <a:pPr>
              <a:buNone/>
            </a:pPr>
            <a:endParaRPr lang="ar-SA" sz="2000" b="1" dirty="0" smtClean="0">
              <a:solidFill>
                <a:schemeClr val="accent1">
                  <a:lumMod val="75000"/>
                </a:schemeClr>
              </a:solidFill>
            </a:endParaRPr>
          </a:p>
          <a:p>
            <a:pPr>
              <a:buNone/>
            </a:pPr>
            <a:endParaRPr lang="ar-SA" sz="2000" b="1" dirty="0" smtClean="0">
              <a:solidFill>
                <a:schemeClr val="accent1">
                  <a:lumMod val="75000"/>
                </a:schemeClr>
              </a:solidFill>
            </a:endParaRPr>
          </a:p>
          <a:p>
            <a:pPr>
              <a:buNone/>
            </a:pPr>
            <a:endParaRPr lang="ar-SA" sz="2000" b="1" dirty="0" smtClean="0">
              <a:solidFill>
                <a:schemeClr val="accent1">
                  <a:lumMod val="75000"/>
                </a:schemeClr>
              </a:solidFill>
            </a:endParaRPr>
          </a:p>
          <a:p>
            <a:pPr>
              <a:buNone/>
            </a:pPr>
            <a:endParaRPr lang="ar-SA" sz="2000" b="1" dirty="0" smtClean="0">
              <a:solidFill>
                <a:schemeClr val="accent1">
                  <a:lumMod val="75000"/>
                </a:schemeClr>
              </a:solidFill>
            </a:endParaRPr>
          </a:p>
          <a:p>
            <a:pPr>
              <a:buNone/>
            </a:pPr>
            <a:endParaRPr lang="ar-SA" sz="2000" b="1" dirty="0" smtClean="0">
              <a:solidFill>
                <a:schemeClr val="accent1">
                  <a:lumMod val="75000"/>
                </a:schemeClr>
              </a:solidFill>
            </a:endParaRPr>
          </a:p>
          <a:p>
            <a:pPr>
              <a:buNone/>
            </a:pPr>
            <a:endParaRPr lang="ar-SA" sz="2000" b="1" dirty="0" smtClean="0">
              <a:solidFill>
                <a:schemeClr val="accent1">
                  <a:lumMod val="75000"/>
                </a:schemeClr>
              </a:solidFill>
            </a:endParaRPr>
          </a:p>
          <a:p>
            <a:pPr>
              <a:buNone/>
            </a:pPr>
            <a:r>
              <a:rPr lang="ar-SA" sz="2000" b="1" dirty="0" smtClean="0"/>
              <a:t>حيث أن  مجموع الأسهم = 3000 سهم ، أن السعر السوقي للسهم العادي 225 ريالا</a:t>
            </a:r>
          </a:p>
          <a:p>
            <a:pPr>
              <a:buNone/>
            </a:pPr>
            <a:r>
              <a:rPr lang="ar-SA" sz="2000" b="1" dirty="0" smtClean="0">
                <a:solidFill>
                  <a:schemeClr val="accent1">
                    <a:lumMod val="75000"/>
                  </a:schemeClr>
                </a:solidFill>
              </a:rPr>
              <a:t>احسبي:</a:t>
            </a:r>
            <a:endParaRPr lang="en-US" sz="2000" dirty="0" smtClean="0">
              <a:solidFill>
                <a:schemeClr val="accent1">
                  <a:lumMod val="75000"/>
                </a:schemeClr>
              </a:solidFill>
            </a:endParaRPr>
          </a:p>
          <a:p>
            <a:pPr>
              <a:buNone/>
            </a:pPr>
            <a:r>
              <a:rPr lang="ar-SA" sz="2000" b="1" dirty="0" smtClean="0"/>
              <a:t>1</a:t>
            </a:r>
            <a:r>
              <a:rPr lang="ar-SA" sz="2000" dirty="0" smtClean="0"/>
              <a:t>). نسبة العائد على الأصول المستخدمة.  2 ). العائد على حقوق الملاك.</a:t>
            </a:r>
            <a:endParaRPr lang="en-US" sz="2000" dirty="0" smtClean="0"/>
          </a:p>
          <a:p>
            <a:pPr>
              <a:buNone/>
            </a:pPr>
            <a:r>
              <a:rPr lang="ar-SA" sz="2000" dirty="0" smtClean="0"/>
              <a:t>3). </a:t>
            </a:r>
            <a:r>
              <a:rPr lang="en-US" sz="2000" dirty="0" smtClean="0"/>
              <a:t>-</a:t>
            </a:r>
            <a:r>
              <a:rPr lang="ar-SA" sz="2000" dirty="0" smtClean="0"/>
              <a:t>عائد السهم الواحد من الأسهم العادية.  4). نسبة السعر السوقي للسهم إلى عائد السهم.</a:t>
            </a:r>
            <a:endParaRPr lang="en-US" sz="2000" dirty="0" smtClean="0"/>
          </a:p>
          <a:p>
            <a:pPr>
              <a:buNone/>
            </a:pPr>
            <a:r>
              <a:rPr lang="ar-SA" sz="2000" dirty="0" smtClean="0"/>
              <a:t>5). نسبة عائد السهم  إلى سعر السهم.</a:t>
            </a:r>
            <a:endParaRPr lang="ar-SA" sz="2000" b="1" dirty="0" smtClean="0"/>
          </a:p>
        </p:txBody>
      </p:sp>
      <p:graphicFrame>
        <p:nvGraphicFramePr>
          <p:cNvPr id="4" name="Table 3"/>
          <p:cNvGraphicFramePr>
            <a:graphicFrameLocks noGrp="1"/>
          </p:cNvGraphicFramePr>
          <p:nvPr/>
        </p:nvGraphicFramePr>
        <p:xfrm>
          <a:off x="1475656" y="1916832"/>
          <a:ext cx="6984776" cy="2464278"/>
        </p:xfrm>
        <a:graphic>
          <a:graphicData uri="http://schemas.openxmlformats.org/drawingml/2006/table">
            <a:tbl>
              <a:tblPr rtl="1" firstRow="1" bandRow="1">
                <a:tableStyleId>{ED083AE6-46FA-4A59-8FB0-9F97EB10719F}</a:tableStyleId>
              </a:tblPr>
              <a:tblGrid>
                <a:gridCol w="3492388"/>
                <a:gridCol w="3492388"/>
              </a:tblGrid>
              <a:tr h="349753">
                <a:tc>
                  <a:txBody>
                    <a:bodyPr/>
                    <a:lstStyle/>
                    <a:p>
                      <a:pPr rtl="1"/>
                      <a:endParaRPr lang="ar-SA" dirty="0"/>
                    </a:p>
                  </a:txBody>
                  <a:tcPr/>
                </a:tc>
                <a:tc>
                  <a:txBody>
                    <a:bodyPr/>
                    <a:lstStyle/>
                    <a:p>
                      <a:pPr rtl="1"/>
                      <a:endParaRPr lang="ar-SA"/>
                    </a:p>
                  </a:txBody>
                  <a:tcPr/>
                </a:tc>
              </a:tr>
              <a:tr h="349753">
                <a:tc>
                  <a:txBody>
                    <a:bodyPr/>
                    <a:lstStyle/>
                    <a:p>
                      <a:pPr algn="r" rtl="1">
                        <a:spcAft>
                          <a:spcPts val="0"/>
                        </a:spcAft>
                      </a:pPr>
                      <a:r>
                        <a:rPr lang="ar-SA" sz="1800" b="1" dirty="0">
                          <a:latin typeface="Arial"/>
                          <a:ea typeface="Times New Roman"/>
                          <a:cs typeface="Traditional Arabic"/>
                        </a:rPr>
                        <a:t>صافي</a:t>
                      </a:r>
                      <a:r>
                        <a:rPr lang="ar-SA" sz="1800" b="1" dirty="0">
                          <a:latin typeface="Times New Roman"/>
                          <a:ea typeface="Times New Roman"/>
                          <a:cs typeface="Arial"/>
                        </a:rPr>
                        <a:t> </a:t>
                      </a:r>
                      <a:r>
                        <a:rPr lang="ar-SA" sz="1800" b="1" dirty="0">
                          <a:latin typeface="Arial"/>
                          <a:ea typeface="Times New Roman"/>
                          <a:cs typeface="Traditional Arabic"/>
                        </a:rPr>
                        <a:t>الدخل</a:t>
                      </a:r>
                      <a:endParaRPr lang="en-US" sz="1800" dirty="0">
                        <a:latin typeface="Times New Roman"/>
                        <a:ea typeface="Times New Roman"/>
                      </a:endParaRPr>
                    </a:p>
                  </a:txBody>
                  <a:tcPr marL="68580" marR="68580" marT="0" marB="0"/>
                </a:tc>
                <a:tc>
                  <a:txBody>
                    <a:bodyPr/>
                    <a:lstStyle/>
                    <a:p>
                      <a:pPr algn="r" rtl="1">
                        <a:spcAft>
                          <a:spcPts val="0"/>
                        </a:spcAft>
                      </a:pPr>
                      <a:r>
                        <a:rPr lang="ar-SA" sz="1800" b="1">
                          <a:latin typeface="Arial"/>
                          <a:ea typeface="Times New Roman"/>
                          <a:cs typeface="Traditional Arabic"/>
                        </a:rPr>
                        <a:t>78000 ريال</a:t>
                      </a:r>
                      <a:endParaRPr lang="en-US" sz="1800">
                        <a:latin typeface="Times New Roman"/>
                        <a:ea typeface="Times New Roman"/>
                      </a:endParaRPr>
                    </a:p>
                  </a:txBody>
                  <a:tcPr marL="68580" marR="68580" marT="0" marB="0"/>
                </a:tc>
              </a:tr>
              <a:tr h="349753">
                <a:tc>
                  <a:txBody>
                    <a:bodyPr/>
                    <a:lstStyle/>
                    <a:p>
                      <a:pPr algn="r" rtl="1">
                        <a:spcAft>
                          <a:spcPts val="0"/>
                        </a:spcAft>
                      </a:pPr>
                      <a:r>
                        <a:rPr lang="ar-SA" sz="1800" b="1">
                          <a:latin typeface="Arial"/>
                          <a:ea typeface="Times New Roman"/>
                          <a:cs typeface="Traditional Arabic"/>
                        </a:rPr>
                        <a:t>الفوائد المدينة</a:t>
                      </a:r>
                      <a:endParaRPr lang="en-US" sz="1800">
                        <a:latin typeface="Times New Roman"/>
                        <a:ea typeface="Times New Roman"/>
                      </a:endParaRPr>
                    </a:p>
                  </a:txBody>
                  <a:tcPr marL="68580" marR="68580" marT="0" marB="0"/>
                </a:tc>
                <a:tc>
                  <a:txBody>
                    <a:bodyPr/>
                    <a:lstStyle/>
                    <a:p>
                      <a:pPr algn="r" rtl="1">
                        <a:spcAft>
                          <a:spcPts val="0"/>
                        </a:spcAft>
                      </a:pPr>
                      <a:r>
                        <a:rPr lang="ar-SA" sz="1800" b="1">
                          <a:latin typeface="Arial"/>
                          <a:ea typeface="Times New Roman"/>
                          <a:cs typeface="Traditional Arabic"/>
                        </a:rPr>
                        <a:t>184,000 ريال</a:t>
                      </a:r>
                      <a:endParaRPr lang="en-US" sz="1800">
                        <a:latin typeface="Times New Roman"/>
                        <a:ea typeface="Times New Roman"/>
                      </a:endParaRPr>
                    </a:p>
                  </a:txBody>
                  <a:tcPr marL="68580" marR="68580" marT="0" marB="0"/>
                </a:tc>
              </a:tr>
              <a:tr h="349753">
                <a:tc>
                  <a:txBody>
                    <a:bodyPr/>
                    <a:lstStyle/>
                    <a:p>
                      <a:pPr algn="r" rtl="1">
                        <a:spcAft>
                          <a:spcPts val="0"/>
                        </a:spcAft>
                      </a:pPr>
                      <a:r>
                        <a:rPr lang="ar-SA" sz="1800" b="1">
                          <a:latin typeface="Arial"/>
                          <a:ea typeface="Times New Roman"/>
                          <a:cs typeface="Traditional Arabic"/>
                        </a:rPr>
                        <a:t>الأصول في بداية المدة</a:t>
                      </a:r>
                      <a:endParaRPr lang="en-US" sz="1800">
                        <a:latin typeface="Times New Roman"/>
                        <a:ea typeface="Times New Roman"/>
                      </a:endParaRPr>
                    </a:p>
                  </a:txBody>
                  <a:tcPr marL="68580" marR="68580" marT="0" marB="0"/>
                </a:tc>
                <a:tc>
                  <a:txBody>
                    <a:bodyPr/>
                    <a:lstStyle/>
                    <a:p>
                      <a:pPr algn="r" rtl="1">
                        <a:spcAft>
                          <a:spcPts val="0"/>
                        </a:spcAft>
                      </a:pPr>
                      <a:r>
                        <a:rPr lang="ar-SA" sz="1800" b="1">
                          <a:latin typeface="Arial"/>
                          <a:ea typeface="Times New Roman"/>
                          <a:cs typeface="Traditional Arabic"/>
                        </a:rPr>
                        <a:t>720,000 ريال</a:t>
                      </a:r>
                      <a:endParaRPr lang="en-US" sz="1800">
                        <a:latin typeface="Times New Roman"/>
                        <a:ea typeface="Times New Roman"/>
                      </a:endParaRPr>
                    </a:p>
                  </a:txBody>
                  <a:tcPr marL="68580" marR="68580" marT="0" marB="0"/>
                </a:tc>
              </a:tr>
              <a:tr h="349753">
                <a:tc>
                  <a:txBody>
                    <a:bodyPr/>
                    <a:lstStyle/>
                    <a:p>
                      <a:pPr algn="r" rtl="1">
                        <a:spcAft>
                          <a:spcPts val="0"/>
                        </a:spcAft>
                      </a:pPr>
                      <a:r>
                        <a:rPr lang="ar-SA" sz="1800" b="1">
                          <a:latin typeface="Arial"/>
                          <a:ea typeface="Times New Roman"/>
                          <a:cs typeface="Traditional Arabic"/>
                        </a:rPr>
                        <a:t>الأصول في آخر المدة</a:t>
                      </a:r>
                      <a:endParaRPr lang="en-US" sz="1800">
                        <a:latin typeface="Times New Roman"/>
                        <a:ea typeface="Times New Roman"/>
                      </a:endParaRPr>
                    </a:p>
                  </a:txBody>
                  <a:tcPr marL="68580" marR="68580" marT="0" marB="0"/>
                </a:tc>
                <a:tc>
                  <a:txBody>
                    <a:bodyPr/>
                    <a:lstStyle/>
                    <a:p>
                      <a:pPr algn="r" rtl="1">
                        <a:spcAft>
                          <a:spcPts val="0"/>
                        </a:spcAft>
                      </a:pPr>
                      <a:r>
                        <a:rPr lang="ar-SA" sz="1800" b="1">
                          <a:solidFill>
                            <a:srgbClr val="22229C"/>
                          </a:solidFill>
                          <a:latin typeface="Times New Roman"/>
                          <a:ea typeface="Times New Roman"/>
                          <a:cs typeface="Arial"/>
                        </a:rPr>
                        <a:t>650000 ريال</a:t>
                      </a:r>
                      <a:endParaRPr lang="en-US" sz="1800">
                        <a:latin typeface="Times New Roman"/>
                        <a:ea typeface="Times New Roman"/>
                      </a:endParaRPr>
                    </a:p>
                  </a:txBody>
                  <a:tcPr marL="68580" marR="68580" marT="0" marB="0"/>
                </a:tc>
              </a:tr>
              <a:tr h="349753">
                <a:tc>
                  <a:txBody>
                    <a:bodyPr/>
                    <a:lstStyle/>
                    <a:p>
                      <a:pPr algn="r" rtl="1">
                        <a:spcAft>
                          <a:spcPts val="0"/>
                        </a:spcAft>
                      </a:pPr>
                      <a:r>
                        <a:rPr lang="ar-SA" sz="1800" b="1">
                          <a:solidFill>
                            <a:srgbClr val="22229C"/>
                          </a:solidFill>
                          <a:latin typeface="Times New Roman"/>
                          <a:ea typeface="Times New Roman"/>
                          <a:cs typeface="Arial"/>
                        </a:rPr>
                        <a:t>مجموع الخصوم</a:t>
                      </a:r>
                      <a:r>
                        <a:rPr lang="ar-SA" sz="1800" b="1">
                          <a:latin typeface="Arial"/>
                          <a:ea typeface="Times New Roman"/>
                          <a:cs typeface="Traditional Arabic"/>
                        </a:rPr>
                        <a:t> في بداية المدة</a:t>
                      </a:r>
                      <a:r>
                        <a:rPr lang="ar-SA" sz="1800" b="1">
                          <a:solidFill>
                            <a:srgbClr val="22229C"/>
                          </a:solidFill>
                          <a:latin typeface="Times New Roman"/>
                          <a:ea typeface="Times New Roman"/>
                          <a:cs typeface="Arial"/>
                        </a:rPr>
                        <a:t> </a:t>
                      </a:r>
                      <a:endParaRPr lang="en-US" sz="1800">
                        <a:latin typeface="Times New Roman"/>
                        <a:ea typeface="Times New Roman"/>
                      </a:endParaRPr>
                    </a:p>
                  </a:txBody>
                  <a:tcPr marL="68580" marR="68580" marT="0" marB="0"/>
                </a:tc>
                <a:tc>
                  <a:txBody>
                    <a:bodyPr/>
                    <a:lstStyle/>
                    <a:p>
                      <a:pPr algn="r" rtl="1">
                        <a:spcAft>
                          <a:spcPts val="0"/>
                        </a:spcAft>
                      </a:pPr>
                      <a:r>
                        <a:rPr lang="ar-SA" sz="1800" b="1">
                          <a:solidFill>
                            <a:srgbClr val="22229C"/>
                          </a:solidFill>
                          <a:latin typeface="Times New Roman"/>
                          <a:ea typeface="Times New Roman"/>
                          <a:cs typeface="Arial"/>
                        </a:rPr>
                        <a:t>34,000 ريال</a:t>
                      </a:r>
                      <a:endParaRPr lang="en-US" sz="1800">
                        <a:latin typeface="Times New Roman"/>
                        <a:ea typeface="Times New Roman"/>
                      </a:endParaRPr>
                    </a:p>
                  </a:txBody>
                  <a:tcPr marL="68580" marR="68580" marT="0" marB="0"/>
                </a:tc>
              </a:tr>
              <a:tr h="349753">
                <a:tc>
                  <a:txBody>
                    <a:bodyPr/>
                    <a:lstStyle/>
                    <a:p>
                      <a:pPr algn="r" rtl="1">
                        <a:spcAft>
                          <a:spcPts val="0"/>
                        </a:spcAft>
                      </a:pPr>
                      <a:r>
                        <a:rPr lang="ar-SA" sz="1800" b="1" dirty="0">
                          <a:solidFill>
                            <a:srgbClr val="22229C"/>
                          </a:solidFill>
                          <a:latin typeface="Times New Roman"/>
                          <a:ea typeface="Times New Roman"/>
                          <a:cs typeface="Arial"/>
                        </a:rPr>
                        <a:t>مجموع الخصوم</a:t>
                      </a:r>
                      <a:r>
                        <a:rPr lang="ar-SA" sz="1800" b="1" dirty="0">
                          <a:latin typeface="Arial"/>
                          <a:ea typeface="Times New Roman"/>
                          <a:cs typeface="Traditional Arabic"/>
                        </a:rPr>
                        <a:t> في آخر المدة</a:t>
                      </a:r>
                      <a:endParaRPr lang="en-US" sz="1800" dirty="0">
                        <a:latin typeface="Times New Roman"/>
                        <a:ea typeface="Times New Roman"/>
                      </a:endParaRPr>
                    </a:p>
                  </a:txBody>
                  <a:tcPr marL="68580" marR="68580" marT="0" marB="0"/>
                </a:tc>
                <a:tc>
                  <a:txBody>
                    <a:bodyPr/>
                    <a:lstStyle/>
                    <a:p>
                      <a:pPr algn="r" rtl="1">
                        <a:spcAft>
                          <a:spcPts val="0"/>
                        </a:spcAft>
                      </a:pPr>
                      <a:r>
                        <a:rPr lang="ar-SA" sz="1800" b="1" dirty="0">
                          <a:solidFill>
                            <a:srgbClr val="22229C"/>
                          </a:solidFill>
                          <a:latin typeface="Times New Roman"/>
                          <a:ea typeface="Times New Roman"/>
                          <a:cs typeface="Arial"/>
                        </a:rPr>
                        <a:t>230000 ريال</a:t>
                      </a:r>
                      <a:endParaRPr lang="en-US" sz="1800" dirty="0">
                        <a:latin typeface="Times New Roman"/>
                        <a:ea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914400"/>
            <a:ext cx="5638800" cy="762000"/>
          </a:xfrm>
          <a:solidFill>
            <a:schemeClr val="bg1"/>
          </a:solidFill>
          <a:effectLst>
            <a:prstShdw prst="shdw17" dist="17961" dir="2700000">
              <a:srgbClr val="A50021">
                <a:gamma/>
                <a:shade val="60000"/>
                <a:invGamma/>
              </a:srgbClr>
            </a:prstShdw>
          </a:effectLst>
        </p:spPr>
        <p:txBody>
          <a:bodyPr/>
          <a:lstStyle/>
          <a:p>
            <a:pPr algn="r" eaLnBrk="1" hangingPunct="1">
              <a:defRPr/>
            </a:pPr>
            <a:r>
              <a:rPr lang="ar-SA" sz="3600" b="1" dirty="0" smtClean="0">
                <a:solidFill>
                  <a:schemeClr val="tx1"/>
                </a:solidFill>
                <a:effectLst/>
              </a:rPr>
              <a:t>هدف التحليل المالي</a:t>
            </a:r>
            <a:endParaRPr lang="de-DE" sz="3600" b="1" dirty="0" smtClean="0">
              <a:solidFill>
                <a:schemeClr val="tx1"/>
              </a:solidFill>
              <a:effectLst/>
            </a:endParaRPr>
          </a:p>
        </p:txBody>
      </p:sp>
      <p:sp>
        <p:nvSpPr>
          <p:cNvPr id="3075" name="Rectangle 3"/>
          <p:cNvSpPr>
            <a:spLocks noGrp="1" noChangeArrowheads="1"/>
          </p:cNvSpPr>
          <p:nvPr>
            <p:ph idx="1"/>
          </p:nvPr>
        </p:nvSpPr>
        <p:spPr>
          <a:xfrm>
            <a:off x="838200" y="2590800"/>
            <a:ext cx="7543800" cy="2667000"/>
          </a:xfrm>
        </p:spPr>
        <p:txBody>
          <a:bodyPr/>
          <a:lstStyle/>
          <a:p>
            <a:pPr marL="0" indent="0" algn="just" rtl="1" eaLnBrk="1" hangingPunct="1">
              <a:lnSpc>
                <a:spcPct val="110000"/>
              </a:lnSpc>
              <a:buFontTx/>
              <a:buNone/>
              <a:defRPr/>
            </a:pPr>
            <a:r>
              <a:rPr lang="ar-SA" sz="3000" dirty="0" smtClean="0"/>
              <a:t>يساعد التحليل المالي في التعرف على مواطن القوة في وضع الشركة لتعزيزها، وعلى مواطن الضعف لوضع العلاج اللازم لها، وذلك من خلال </a:t>
            </a:r>
            <a:r>
              <a:rPr lang="ar-SA" sz="3000" dirty="0" err="1" smtClean="0"/>
              <a:t>الاطلاع</a:t>
            </a:r>
            <a:r>
              <a:rPr lang="ar-SA" sz="3000" dirty="0" smtClean="0"/>
              <a:t> على القوائم المالية المنشورة بال</a:t>
            </a:r>
            <a:r>
              <a:rPr lang="ar-BH" sz="3000" dirty="0" smtClean="0"/>
              <a:t>ا</a:t>
            </a:r>
            <a:r>
              <a:rPr lang="ar-SA" sz="3000" dirty="0" err="1" smtClean="0"/>
              <a:t>ضافة</a:t>
            </a:r>
            <a:r>
              <a:rPr lang="ar-SA" sz="3000" dirty="0" smtClean="0"/>
              <a:t> </a:t>
            </a:r>
            <a:r>
              <a:rPr lang="ar-BH" sz="3000" dirty="0" smtClean="0"/>
              <a:t>إ</a:t>
            </a:r>
            <a:r>
              <a:rPr lang="ar-SA" sz="3000" dirty="0" err="1" smtClean="0"/>
              <a:t>لى</a:t>
            </a:r>
            <a:r>
              <a:rPr lang="ar-SA" sz="3000" dirty="0" smtClean="0"/>
              <a:t> الاستعانة بالمعلومات المتاحة عن أسعار الأسهم والمؤشرات الاقتصادية العامة</a:t>
            </a:r>
            <a:r>
              <a:rPr lang="ar-SA" sz="3000" dirty="0" smtClean="0">
                <a:effectLst>
                  <a:outerShdw blurRad="38100" dist="38100" dir="2700000" algn="tl">
                    <a:srgbClr val="000000"/>
                  </a:outerShdw>
                </a:effectLst>
              </a:rPr>
              <a:t>.</a:t>
            </a:r>
            <a:endParaRPr lang="de-DE" sz="3000" dirty="0" smtClean="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498080" cy="459432"/>
          </a:xfrm>
        </p:spPr>
        <p:txBody>
          <a:bodyPr>
            <a:normAutofit fontScale="90000"/>
          </a:bodyPr>
          <a:lstStyle/>
          <a:p>
            <a:pPr algn="ctr"/>
            <a:r>
              <a:rPr lang="ar-SA" sz="3600" dirty="0" smtClean="0">
                <a:solidFill>
                  <a:schemeClr val="tx1"/>
                </a:solidFill>
              </a:rPr>
              <a:t>مثـــــــال شــــــامـــل </a:t>
            </a:r>
            <a:endParaRPr lang="ar-SA" sz="3600" dirty="0">
              <a:solidFill>
                <a:schemeClr val="tx1"/>
              </a:solidFill>
            </a:endParaRPr>
          </a:p>
        </p:txBody>
      </p:sp>
      <p:sp>
        <p:nvSpPr>
          <p:cNvPr id="3" name="Content Placeholder 2"/>
          <p:cNvSpPr>
            <a:spLocks noGrp="1"/>
          </p:cNvSpPr>
          <p:nvPr>
            <p:ph idx="1"/>
          </p:nvPr>
        </p:nvSpPr>
        <p:spPr>
          <a:xfrm>
            <a:off x="1367136" y="692696"/>
            <a:ext cx="7776864" cy="5616624"/>
          </a:xfrm>
        </p:spPr>
        <p:txBody>
          <a:bodyPr>
            <a:normAutofit/>
          </a:bodyPr>
          <a:lstStyle/>
          <a:p>
            <a:pPr>
              <a:buNone/>
            </a:pPr>
            <a:r>
              <a:rPr lang="ar-SA" sz="2000" b="1" dirty="0" smtClean="0"/>
              <a:t>فيما يلي  قائمة المركز المالي لمنشأة النجاح :</a:t>
            </a:r>
            <a:endParaRPr lang="en-US" sz="2000" dirty="0" smtClean="0"/>
          </a:p>
          <a:p>
            <a:pPr>
              <a:buNone/>
            </a:pPr>
            <a:r>
              <a:rPr lang="ar-SA" sz="2000" b="1" dirty="0" smtClean="0"/>
              <a:t>منشأة النجاح (قائمة المركز المالي) في 30 / 12 / 1404 هـ , 30 / 12 /1405 هـ </a:t>
            </a:r>
            <a:endParaRPr lang="ar-SA" sz="2000" dirty="0"/>
          </a:p>
        </p:txBody>
      </p:sp>
      <p:graphicFrame>
        <p:nvGraphicFramePr>
          <p:cNvPr id="4" name="Table 3"/>
          <p:cNvGraphicFramePr>
            <a:graphicFrameLocks noGrp="1"/>
          </p:cNvGraphicFramePr>
          <p:nvPr/>
        </p:nvGraphicFramePr>
        <p:xfrm>
          <a:off x="1259632" y="1556792"/>
          <a:ext cx="7704858" cy="4711959"/>
        </p:xfrm>
        <a:graphic>
          <a:graphicData uri="http://schemas.openxmlformats.org/drawingml/2006/table">
            <a:tbl>
              <a:tblPr rtl="1" firstRow="1" bandRow="1">
                <a:tableStyleId>{5940675A-B579-460E-94D1-54222C63F5DA}</a:tableStyleId>
              </a:tblPr>
              <a:tblGrid>
                <a:gridCol w="2568286"/>
                <a:gridCol w="2568286"/>
                <a:gridCol w="2568286"/>
              </a:tblGrid>
              <a:tr h="334323">
                <a:tc>
                  <a:txBody>
                    <a:bodyPr/>
                    <a:lstStyle/>
                    <a:p>
                      <a:pPr algn="ctr" rtl="1"/>
                      <a:r>
                        <a:rPr lang="ar-SA" sz="1800" b="1" dirty="0">
                          <a:solidFill>
                            <a:srgbClr val="000000"/>
                          </a:solidFill>
                          <a:latin typeface="Times New Roman"/>
                          <a:cs typeface="Traditional Arabic"/>
                        </a:rPr>
                        <a:t>البيان</a:t>
                      </a:r>
                      <a:endParaRPr lang="en-US" sz="1800" b="1" dirty="0">
                        <a:solidFill>
                          <a:srgbClr val="000000"/>
                        </a:solidFill>
                        <a:latin typeface="Times New Roman"/>
                        <a:cs typeface="Traditional Arabic"/>
                      </a:endParaRPr>
                    </a:p>
                  </a:txBody>
                  <a:tcPr marL="0" marR="0" marT="0" marB="0" anchor="ctr">
                    <a:solidFill>
                      <a:schemeClr val="bg1">
                        <a:lumMod val="75000"/>
                      </a:schemeClr>
                    </a:solidFill>
                  </a:tcPr>
                </a:tc>
                <a:tc>
                  <a:txBody>
                    <a:bodyPr/>
                    <a:lstStyle/>
                    <a:p>
                      <a:pPr algn="ctr" rtl="1"/>
                      <a:r>
                        <a:rPr lang="ar-SA" sz="1800" b="1" dirty="0" smtClean="0"/>
                        <a:t>30 / 12 / 1404 هـ </a:t>
                      </a:r>
                      <a:endParaRPr lang="ar-SA" dirty="0"/>
                    </a:p>
                  </a:txBody>
                  <a:tcPr>
                    <a:solidFill>
                      <a:schemeClr val="bg1">
                        <a:lumMod val="75000"/>
                      </a:schemeClr>
                    </a:solidFill>
                  </a:tcPr>
                </a:tc>
                <a:tc>
                  <a:txBody>
                    <a:bodyPr/>
                    <a:lstStyle/>
                    <a:p>
                      <a:pPr algn="ctr" rtl="1"/>
                      <a:r>
                        <a:rPr lang="ar-SA" sz="1800" b="1" dirty="0" smtClean="0"/>
                        <a:t>30 / 12 /1405 هـ </a:t>
                      </a:r>
                      <a:endParaRPr lang="ar-SA" dirty="0"/>
                    </a:p>
                  </a:txBody>
                  <a:tcPr>
                    <a:solidFill>
                      <a:schemeClr val="bg1">
                        <a:lumMod val="75000"/>
                      </a:schemeClr>
                    </a:solidFill>
                  </a:tcPr>
                </a:tc>
              </a:tr>
              <a:tr h="334323">
                <a:tc>
                  <a:txBody>
                    <a:bodyPr/>
                    <a:lstStyle/>
                    <a:p>
                      <a:pPr algn="justLow" rtl="1">
                        <a:spcAft>
                          <a:spcPts val="0"/>
                        </a:spcAft>
                      </a:pPr>
                      <a:r>
                        <a:rPr lang="ar-SA" sz="1800" b="1">
                          <a:solidFill>
                            <a:srgbClr val="000000"/>
                          </a:solidFill>
                          <a:latin typeface="Times New Roman"/>
                          <a:ea typeface="Times New Roman"/>
                          <a:cs typeface="Traditional Arabic"/>
                        </a:rPr>
                        <a:t>الأصول المتداولة(قصيرة الأجل)</a:t>
                      </a:r>
                      <a:endParaRPr lang="en-US" sz="1800">
                        <a:latin typeface="Times New Roman"/>
                        <a:ea typeface="Times New Roman"/>
                      </a:endParaRPr>
                    </a:p>
                  </a:txBody>
                  <a:tcPr marL="0" marR="0" marT="0" marB="0" anchor="ctr"/>
                </a:tc>
                <a:tc>
                  <a:txBody>
                    <a:bodyPr/>
                    <a:lstStyle/>
                    <a:p>
                      <a:endParaRPr lang="ar-SA"/>
                    </a:p>
                  </a:txBody>
                  <a:tcPr marL="68580" marR="68580" marT="0" marB="0" anchor="ctr"/>
                </a:tc>
                <a:tc>
                  <a:txBody>
                    <a:bodyPr/>
                    <a:lstStyle/>
                    <a:p>
                      <a:endParaRPr lang="ar-SA"/>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نقدية بالصندوق و البنك</a:t>
                      </a:r>
                      <a:endParaRPr lang="en-US" sz="1800">
                        <a:latin typeface="Times New Roman"/>
                        <a:ea typeface="Times New Roman"/>
                      </a:endParaRPr>
                    </a:p>
                  </a:txBody>
                  <a:tcPr marL="0" marR="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50,0000</a:t>
                      </a:r>
                      <a:endParaRPr lang="en-US" sz="1800" dirty="0">
                        <a:latin typeface="Times New Roman"/>
                        <a:ea typeface="Times New Roman"/>
                      </a:endParaRPr>
                    </a:p>
                  </a:txBody>
                  <a:tcPr marL="68580" marR="68580" marT="0" marB="0" anchor="ctr"/>
                </a:tc>
                <a:tc>
                  <a:txBody>
                    <a:bodyPr/>
                    <a:lstStyle/>
                    <a:p>
                      <a:pPr algn="ctr" rtl="1">
                        <a:spcAft>
                          <a:spcPts val="0"/>
                        </a:spcAft>
                      </a:pPr>
                      <a:r>
                        <a:rPr lang="ar-SA" sz="1800">
                          <a:solidFill>
                            <a:srgbClr val="000000"/>
                          </a:solidFill>
                          <a:latin typeface="Times New Roman"/>
                          <a:ea typeface="Times New Roman"/>
                          <a:cs typeface="Traditional Arabic"/>
                        </a:rPr>
                        <a:t>40,000</a:t>
                      </a:r>
                      <a:endParaRPr lang="en-US" sz="180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مدينون</a:t>
                      </a:r>
                      <a:endParaRPr lang="en-US" sz="1800">
                        <a:latin typeface="Times New Roman"/>
                        <a:ea typeface="Times New Roman"/>
                      </a:endParaRPr>
                    </a:p>
                  </a:txBody>
                  <a:tcPr marL="0" marR="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80,000</a:t>
                      </a:r>
                      <a:endParaRPr lang="en-US" sz="1800" dirty="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100,000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ا استثمارات قصيرة الأجل</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50,000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80,000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المخزون السلعي</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2600,000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240,000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المصاريف المدفوعة مقدما</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10,000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20,000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b="1">
                          <a:solidFill>
                            <a:srgbClr val="000000"/>
                          </a:solidFill>
                          <a:latin typeface="Times New Roman"/>
                          <a:ea typeface="Times New Roman"/>
                          <a:cs typeface="Traditional Arabic"/>
                        </a:rPr>
                        <a:t>مجموع الأصول المتداولة</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rPr>
                        <a:t>450,000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480,000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b="1" u="none" dirty="0">
                          <a:solidFill>
                            <a:srgbClr val="000000"/>
                          </a:solidFill>
                          <a:latin typeface="Times New Roman"/>
                          <a:ea typeface="Times New Roman"/>
                          <a:cs typeface="Traditional Arabic"/>
                        </a:rPr>
                        <a:t>الأصول الثابتة (طويلة الأجل)</a:t>
                      </a:r>
                      <a:endParaRPr lang="en-US" sz="1800" u="none" dirty="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 </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 </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الأثاث (صافي)</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200,000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250,000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آلات</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250,000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400,000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a:solidFill>
                            <a:srgbClr val="000000"/>
                          </a:solidFill>
                          <a:latin typeface="Times New Roman"/>
                          <a:ea typeface="Times New Roman"/>
                          <a:cs typeface="Traditional Arabic"/>
                        </a:rPr>
                        <a:t> مباني و أراضي (صافي)</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400,000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dirty="0">
                          <a:solidFill>
                            <a:srgbClr val="000000"/>
                          </a:solidFill>
                          <a:latin typeface="Times New Roman"/>
                          <a:ea typeface="Times New Roman"/>
                          <a:cs typeface="Traditional Arabic"/>
                        </a:rPr>
                        <a:t>380,000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b="1">
                          <a:solidFill>
                            <a:srgbClr val="000000"/>
                          </a:solidFill>
                          <a:latin typeface="Times New Roman"/>
                          <a:ea typeface="Times New Roman"/>
                          <a:cs typeface="Traditional Arabic"/>
                        </a:rPr>
                        <a:t>إجمالي الأصول الثابتة</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850,000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1,030,000</a:t>
                      </a:r>
                      <a:endParaRPr lang="en-US" sz="1800" dirty="0">
                        <a:latin typeface="Times New Roman"/>
                        <a:ea typeface="Times New Roman"/>
                      </a:endParaRPr>
                    </a:p>
                  </a:txBody>
                  <a:tcPr marL="68580" marR="68580" marT="0" marB="0" anchor="ctr"/>
                </a:tc>
              </a:tr>
              <a:tr h="334323">
                <a:tc>
                  <a:txBody>
                    <a:bodyPr/>
                    <a:lstStyle/>
                    <a:p>
                      <a:pPr algn="justLow" rtl="1">
                        <a:spcAft>
                          <a:spcPts val="0"/>
                        </a:spcAft>
                      </a:pPr>
                      <a:r>
                        <a:rPr lang="ar-SA" sz="1800" b="1" dirty="0">
                          <a:solidFill>
                            <a:srgbClr val="000000"/>
                          </a:solidFill>
                          <a:latin typeface="Times New Roman"/>
                          <a:ea typeface="Times New Roman"/>
                          <a:cs typeface="Traditional Arabic"/>
                        </a:rPr>
                        <a:t>إجمالي الأصول</a:t>
                      </a:r>
                      <a:endParaRPr lang="en-US" sz="1800" dirty="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1,300,000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1,510,000</a:t>
                      </a:r>
                      <a:endParaRPr lang="en-US" sz="1800" dirty="0">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7498080" cy="504056"/>
          </a:xfrm>
        </p:spPr>
        <p:txBody>
          <a:bodyPr>
            <a:normAutofit fontScale="90000"/>
          </a:bodyPr>
          <a:lstStyle/>
          <a:p>
            <a:pPr algn="ctr"/>
            <a:r>
              <a:rPr lang="ar-SA" sz="4400" dirty="0" smtClean="0">
                <a:solidFill>
                  <a:schemeClr val="tx1"/>
                </a:solidFill>
              </a:rPr>
              <a:t>مثـــــــال شــــــامـــل </a:t>
            </a:r>
            <a:endParaRPr lang="ar-SA" dirty="0"/>
          </a:p>
        </p:txBody>
      </p:sp>
      <p:graphicFrame>
        <p:nvGraphicFramePr>
          <p:cNvPr id="4" name="Table 3"/>
          <p:cNvGraphicFramePr>
            <a:graphicFrameLocks noGrp="1"/>
          </p:cNvGraphicFramePr>
          <p:nvPr/>
        </p:nvGraphicFramePr>
        <p:xfrm>
          <a:off x="1475656" y="764704"/>
          <a:ext cx="7248129" cy="5832650"/>
        </p:xfrm>
        <a:graphic>
          <a:graphicData uri="http://schemas.openxmlformats.org/drawingml/2006/table">
            <a:tbl>
              <a:tblPr rtl="1" firstRow="1" bandRow="1">
                <a:tableStyleId>{5940675A-B579-460E-94D1-54222C63F5DA}</a:tableStyleId>
              </a:tblPr>
              <a:tblGrid>
                <a:gridCol w="2416043"/>
                <a:gridCol w="2416043"/>
                <a:gridCol w="2416043"/>
              </a:tblGrid>
              <a:tr h="406450">
                <a:tc>
                  <a:txBody>
                    <a:bodyPr/>
                    <a:lstStyle/>
                    <a:p>
                      <a:pPr algn="justLow" rtl="1">
                        <a:spcAft>
                          <a:spcPts val="0"/>
                        </a:spcAft>
                      </a:pPr>
                      <a:r>
                        <a:rPr lang="ar-SA" sz="1800" b="1" u="none" dirty="0">
                          <a:solidFill>
                            <a:srgbClr val="000000"/>
                          </a:solidFill>
                          <a:latin typeface="Times New Roman"/>
                          <a:ea typeface="Times New Roman"/>
                          <a:cs typeface="Traditional Arabic"/>
                        </a:rPr>
                        <a:t>الخصوم المتداولة(قصيرة الأجل)</a:t>
                      </a:r>
                      <a:endParaRPr lang="en-US" sz="1800" u="none" dirty="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 </a:t>
                      </a:r>
                      <a:endParaRPr lang="en-US" sz="1800">
                        <a:latin typeface="Times New Roman"/>
                        <a:ea typeface="Times New Roman"/>
                      </a:endParaRPr>
                    </a:p>
                  </a:txBody>
                  <a:tcPr marL="68580" marR="68580" marT="0" marB="0" anchor="ctr"/>
                </a:tc>
                <a:tc>
                  <a:txBody>
                    <a:bodyPr/>
                    <a:lstStyle/>
                    <a:p>
                      <a:pPr algn="ctr" rtl="0">
                        <a:spcAft>
                          <a:spcPts val="0"/>
                        </a:spcAft>
                      </a:pPr>
                      <a:endParaRPr lang="en-US" sz="1800">
                        <a:solidFill>
                          <a:srgbClr val="000000"/>
                        </a:solidFill>
                        <a:latin typeface="Times New Roman"/>
                        <a:ea typeface="Times New Roman"/>
                      </a:endParaRPr>
                    </a:p>
                  </a:txBody>
                  <a:tcPr marL="68580" marR="68580" marT="0" marB="0" anchor="ctr"/>
                </a:tc>
              </a:tr>
              <a:tr h="406450">
                <a:tc>
                  <a:txBody>
                    <a:bodyPr/>
                    <a:lstStyle/>
                    <a:p>
                      <a:pPr algn="justLow" rtl="1">
                        <a:spcAft>
                          <a:spcPts val="0"/>
                        </a:spcAft>
                      </a:pPr>
                      <a:r>
                        <a:rPr lang="ar-SA" sz="1800" dirty="0">
                          <a:solidFill>
                            <a:srgbClr val="000000"/>
                          </a:solidFill>
                          <a:latin typeface="Times New Roman"/>
                          <a:ea typeface="Times New Roman"/>
                          <a:cs typeface="Traditional Arabic"/>
                        </a:rPr>
                        <a:t>الدائنين (الموردين)</a:t>
                      </a:r>
                      <a:endParaRPr lang="en-US" sz="1800" dirty="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100,000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a:solidFill>
                            <a:srgbClr val="000000"/>
                          </a:solidFill>
                          <a:latin typeface="Times New Roman"/>
                          <a:ea typeface="Times New Roman"/>
                          <a:cs typeface="Traditional Arabic"/>
                        </a:rPr>
                        <a:t>120,000</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a:solidFill>
                            <a:srgbClr val="000000"/>
                          </a:solidFill>
                          <a:latin typeface="Times New Roman"/>
                          <a:ea typeface="Times New Roman"/>
                          <a:cs typeface="Traditional Arabic"/>
                        </a:rPr>
                        <a:t>أوراق الدفع</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30,000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a:solidFill>
                            <a:srgbClr val="000000"/>
                          </a:solidFill>
                          <a:latin typeface="Times New Roman"/>
                          <a:ea typeface="Times New Roman"/>
                          <a:cs typeface="Traditional Arabic"/>
                        </a:rPr>
                        <a:t>45,000</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a:solidFill>
                            <a:srgbClr val="000000"/>
                          </a:solidFill>
                          <a:latin typeface="Times New Roman"/>
                          <a:ea typeface="Times New Roman"/>
                          <a:cs typeface="Traditional Arabic"/>
                        </a:rPr>
                        <a:t>قرض قصير الأجل</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20,000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a:solidFill>
                            <a:srgbClr val="000000"/>
                          </a:solidFill>
                          <a:latin typeface="Times New Roman"/>
                          <a:ea typeface="Times New Roman"/>
                          <a:cs typeface="Traditional Arabic"/>
                        </a:rPr>
                        <a:t>35,000</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b="1">
                          <a:solidFill>
                            <a:srgbClr val="000000"/>
                          </a:solidFill>
                          <a:latin typeface="Times New Roman"/>
                          <a:ea typeface="Times New Roman"/>
                          <a:cs typeface="Traditional Arabic"/>
                        </a:rPr>
                        <a:t>إجمالي الخصوم المتداولة</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rPr>
                        <a:t>150,000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a:solidFill>
                            <a:srgbClr val="000000"/>
                          </a:solidFill>
                          <a:latin typeface="Times New Roman"/>
                          <a:ea typeface="Times New Roman"/>
                          <a:cs typeface="Traditional Arabic"/>
                        </a:rPr>
                        <a:t>200,000</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b="1" u="none" dirty="0">
                          <a:solidFill>
                            <a:srgbClr val="000000"/>
                          </a:solidFill>
                          <a:latin typeface="Times New Roman"/>
                          <a:ea typeface="Times New Roman"/>
                          <a:cs typeface="Traditional Arabic"/>
                        </a:rPr>
                        <a:t>الخصوم الثابتة (طويلة الأجل</a:t>
                      </a:r>
                      <a:r>
                        <a:rPr lang="ar-SA" sz="1800" b="1" u="sng" dirty="0">
                          <a:solidFill>
                            <a:srgbClr val="000000"/>
                          </a:solidFill>
                          <a:latin typeface="Times New Roman"/>
                          <a:ea typeface="Times New Roman"/>
                          <a:cs typeface="Traditional Arabic"/>
                        </a:rPr>
                        <a:t>)</a:t>
                      </a:r>
                      <a:endParaRPr lang="en-US" sz="1800" dirty="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 </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a:solidFill>
                            <a:srgbClr val="000000"/>
                          </a:solidFill>
                          <a:latin typeface="Times New Roman"/>
                          <a:ea typeface="Times New Roman"/>
                          <a:cs typeface="Traditional Arabic"/>
                        </a:rPr>
                        <a:t> </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a:solidFill>
                            <a:srgbClr val="000000"/>
                          </a:solidFill>
                          <a:latin typeface="Times New Roman"/>
                          <a:ea typeface="Times New Roman"/>
                          <a:cs typeface="Traditional Arabic"/>
                        </a:rPr>
                        <a:t>قرض طويل الاجل</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450,000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a:solidFill>
                            <a:srgbClr val="000000"/>
                          </a:solidFill>
                          <a:latin typeface="Times New Roman"/>
                          <a:ea typeface="Times New Roman"/>
                          <a:cs typeface="Traditional Arabic"/>
                        </a:rPr>
                        <a:t>430,000</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b="1" dirty="0">
                          <a:solidFill>
                            <a:srgbClr val="000000"/>
                          </a:solidFill>
                          <a:latin typeface="Times New Roman"/>
                          <a:ea typeface="Times New Roman"/>
                          <a:cs typeface="Traditional Arabic"/>
                        </a:rPr>
                        <a:t>إجمالي </a:t>
                      </a:r>
                      <a:r>
                        <a:rPr lang="ar-SA" sz="1800" b="1" u="sng" dirty="0">
                          <a:solidFill>
                            <a:srgbClr val="000000"/>
                          </a:solidFill>
                          <a:latin typeface="Times New Roman"/>
                          <a:ea typeface="Times New Roman"/>
                          <a:cs typeface="Traditional Arabic"/>
                        </a:rPr>
                        <a:t>ا</a:t>
                      </a:r>
                      <a:r>
                        <a:rPr lang="ar-SA" sz="1800" b="1" u="none" dirty="0">
                          <a:solidFill>
                            <a:srgbClr val="000000"/>
                          </a:solidFill>
                          <a:latin typeface="Times New Roman"/>
                          <a:ea typeface="Times New Roman"/>
                          <a:cs typeface="Traditional Arabic"/>
                        </a:rPr>
                        <a:t>لخصوم </a:t>
                      </a:r>
                      <a:endParaRPr lang="en-US" sz="1800" u="none" dirty="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rPr>
                        <a:t>600,000</a:t>
                      </a:r>
                      <a:endParaRPr lang="en-US" sz="1800">
                        <a:latin typeface="Times New Roman"/>
                        <a:ea typeface="Times New Roman"/>
                      </a:endParaRPr>
                    </a:p>
                  </a:txBody>
                  <a:tcPr marL="68580" marR="68580" marT="0" marB="0"/>
                </a:tc>
                <a:tc>
                  <a:txBody>
                    <a:bodyPr/>
                    <a:lstStyle/>
                    <a:p>
                      <a:pPr algn="ctr" rtl="1">
                        <a:spcAft>
                          <a:spcPts val="0"/>
                        </a:spcAft>
                      </a:pPr>
                      <a:r>
                        <a:rPr lang="ar-SA" sz="1800" b="1">
                          <a:solidFill>
                            <a:srgbClr val="000000"/>
                          </a:solidFill>
                          <a:latin typeface="Times New Roman"/>
                          <a:ea typeface="Times New Roman"/>
                          <a:cs typeface="Traditional Arabic"/>
                        </a:rPr>
                        <a:t>630,000</a:t>
                      </a:r>
                      <a:endParaRPr lang="en-US" sz="1800">
                        <a:latin typeface="Times New Roman"/>
                        <a:ea typeface="Times New Roman"/>
                      </a:endParaRPr>
                    </a:p>
                  </a:txBody>
                  <a:tcPr marL="68580" marR="68580" marT="0" marB="0" anchor="ctr"/>
                </a:tc>
              </a:tr>
              <a:tr h="406450">
                <a:tc>
                  <a:txBody>
                    <a:bodyPr/>
                    <a:lstStyle/>
                    <a:p>
                      <a:pPr algn="justLow" rtl="1">
                        <a:spcAft>
                          <a:spcPts val="0"/>
                        </a:spcAft>
                      </a:pPr>
                      <a:r>
                        <a:rPr lang="ar-SA" sz="1800" b="1">
                          <a:solidFill>
                            <a:srgbClr val="000000"/>
                          </a:solidFill>
                          <a:latin typeface="Times New Roman"/>
                          <a:ea typeface="Times New Roman"/>
                          <a:cs typeface="Traditional Arabic"/>
                        </a:rPr>
                        <a:t>حقوق الملاك</a:t>
                      </a:r>
                      <a:endParaRPr lang="en-US" sz="1800">
                        <a:latin typeface="Times New Roman"/>
                        <a:ea typeface="Times New Roman"/>
                      </a:endParaRPr>
                    </a:p>
                  </a:txBody>
                  <a:tcPr marL="0" marR="0" marT="0" marB="0" anchor="ctr"/>
                </a:tc>
                <a:tc gridSpan="2">
                  <a:txBody>
                    <a:bodyPr/>
                    <a:lstStyle/>
                    <a:p>
                      <a:pPr rtl="1">
                        <a:spcAft>
                          <a:spcPts val="0"/>
                        </a:spcAft>
                      </a:pPr>
                      <a:r>
                        <a:rPr lang="en-US" sz="1800">
                          <a:latin typeface="Times New Roman"/>
                          <a:ea typeface="Times New Roman"/>
                        </a:rPr>
                        <a:t> </a:t>
                      </a:r>
                    </a:p>
                  </a:txBody>
                  <a:tcPr marL="0" marR="0" marT="0" marB="0" anchor="ctr"/>
                </a:tc>
                <a:tc hMerge="1">
                  <a:txBody>
                    <a:bodyPr/>
                    <a:lstStyle/>
                    <a:p>
                      <a:pPr rtl="1"/>
                      <a:endParaRPr lang="ar-SA"/>
                    </a:p>
                  </a:txBody>
                  <a:tcPr/>
                </a:tc>
              </a:tr>
              <a:tr h="548800">
                <a:tc>
                  <a:txBody>
                    <a:bodyPr/>
                    <a:lstStyle/>
                    <a:p>
                      <a:pPr algn="justLow" rtl="1">
                        <a:spcAft>
                          <a:spcPts val="0"/>
                        </a:spcAft>
                      </a:pPr>
                      <a:r>
                        <a:rPr lang="ar-SA" sz="1800" dirty="0">
                          <a:solidFill>
                            <a:srgbClr val="000000"/>
                          </a:solidFill>
                          <a:latin typeface="Times New Roman"/>
                          <a:ea typeface="Times New Roman"/>
                          <a:cs typeface="Traditional Arabic"/>
                        </a:rPr>
                        <a:t>رأس المال ( أسهم عادية قيمة </a:t>
                      </a:r>
                      <a:r>
                        <a:rPr lang="ar-SA" sz="1800" dirty="0" smtClean="0">
                          <a:solidFill>
                            <a:srgbClr val="000000"/>
                          </a:solidFill>
                          <a:latin typeface="Times New Roman"/>
                          <a:ea typeface="Times New Roman"/>
                          <a:cs typeface="Traditional Arabic"/>
                        </a:rPr>
                        <a:t>السهم </a:t>
                      </a:r>
                      <a:r>
                        <a:rPr lang="ar-SA" sz="1800" dirty="0">
                          <a:solidFill>
                            <a:srgbClr val="000000"/>
                          </a:solidFill>
                          <a:latin typeface="Times New Roman"/>
                          <a:ea typeface="Times New Roman"/>
                          <a:cs typeface="Traditional Arabic"/>
                        </a:rPr>
                        <a:t>100 ريالا)</a:t>
                      </a:r>
                      <a:endParaRPr lang="en-US" sz="1800" dirty="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600,000</a:t>
                      </a:r>
                      <a:endParaRPr lang="en-US" sz="1800">
                        <a:latin typeface="Times New Roman"/>
                        <a:ea typeface="Times New Roman"/>
                      </a:endParaRPr>
                    </a:p>
                  </a:txBody>
                  <a:tcPr marL="68580" marR="68580" marT="0" marB="0"/>
                </a:tc>
                <a:tc>
                  <a:txBody>
                    <a:bodyPr/>
                    <a:lstStyle/>
                    <a:p>
                      <a:pPr algn="ctr" rtl="1">
                        <a:spcAft>
                          <a:spcPts val="0"/>
                        </a:spcAft>
                      </a:pPr>
                      <a:r>
                        <a:rPr lang="ar-SA" sz="1800">
                          <a:solidFill>
                            <a:srgbClr val="000000"/>
                          </a:solidFill>
                          <a:latin typeface="Times New Roman"/>
                          <a:ea typeface="Times New Roman"/>
                          <a:cs typeface="Traditional Arabic"/>
                        </a:rPr>
                        <a:t>600,000</a:t>
                      </a:r>
                      <a:endParaRPr lang="en-US" sz="1800">
                        <a:latin typeface="Times New Roman"/>
                        <a:ea typeface="Times New Roman"/>
                      </a:endParaRPr>
                    </a:p>
                  </a:txBody>
                  <a:tcPr marL="68580" marR="68580" marT="0" marB="0"/>
                </a:tc>
              </a:tr>
              <a:tr h="406450">
                <a:tc>
                  <a:txBody>
                    <a:bodyPr/>
                    <a:lstStyle/>
                    <a:p>
                      <a:pPr algn="justLow" rtl="1">
                        <a:spcAft>
                          <a:spcPts val="0"/>
                        </a:spcAft>
                      </a:pPr>
                      <a:r>
                        <a:rPr lang="ar-SA" sz="1800" dirty="0">
                          <a:solidFill>
                            <a:srgbClr val="000000"/>
                          </a:solidFill>
                          <a:latin typeface="Times New Roman"/>
                          <a:ea typeface="Times New Roman"/>
                          <a:cs typeface="Traditional Arabic"/>
                        </a:rPr>
                        <a:t>احتياطي نظامي</a:t>
                      </a:r>
                      <a:endParaRPr lang="en-US" sz="1800" dirty="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60,000</a:t>
                      </a:r>
                      <a:endParaRPr lang="en-US" sz="1800">
                        <a:latin typeface="Times New Roman"/>
                        <a:ea typeface="Times New Roman"/>
                      </a:endParaRPr>
                    </a:p>
                  </a:txBody>
                  <a:tcPr marL="68580" marR="68580" marT="0" marB="0"/>
                </a:tc>
                <a:tc>
                  <a:txBody>
                    <a:bodyPr/>
                    <a:lstStyle/>
                    <a:p>
                      <a:pPr algn="ctr" rtl="1">
                        <a:spcAft>
                          <a:spcPts val="0"/>
                        </a:spcAft>
                      </a:pPr>
                      <a:r>
                        <a:rPr lang="ar-SA" sz="1800">
                          <a:solidFill>
                            <a:srgbClr val="000000"/>
                          </a:solidFill>
                          <a:latin typeface="Times New Roman"/>
                          <a:ea typeface="Times New Roman"/>
                          <a:cs typeface="Traditional Arabic"/>
                        </a:rPr>
                        <a:t>140,000</a:t>
                      </a:r>
                      <a:endParaRPr lang="en-US" sz="1800">
                        <a:latin typeface="Times New Roman"/>
                        <a:ea typeface="Times New Roman"/>
                      </a:endParaRPr>
                    </a:p>
                  </a:txBody>
                  <a:tcPr marL="68580" marR="68580" marT="0" marB="0"/>
                </a:tc>
              </a:tr>
              <a:tr h="406450">
                <a:tc>
                  <a:txBody>
                    <a:bodyPr/>
                    <a:lstStyle/>
                    <a:p>
                      <a:pPr algn="justLow" rtl="1">
                        <a:spcAft>
                          <a:spcPts val="0"/>
                        </a:spcAft>
                      </a:pPr>
                      <a:r>
                        <a:rPr lang="ar-SA" sz="1800">
                          <a:solidFill>
                            <a:srgbClr val="000000"/>
                          </a:solidFill>
                          <a:latin typeface="Times New Roman"/>
                          <a:ea typeface="Times New Roman"/>
                          <a:cs typeface="Traditional Arabic"/>
                        </a:rPr>
                        <a:t>أرباح مبقاة</a:t>
                      </a:r>
                      <a:endParaRPr lang="en-US" sz="1800">
                        <a:latin typeface="Times New Roman"/>
                        <a:ea typeface="Times New Roman"/>
                      </a:endParaRPr>
                    </a:p>
                  </a:txBody>
                  <a:tcPr marL="0" marR="0" marT="0" marB="0" anchor="ctr"/>
                </a:tc>
                <a:tc>
                  <a:txBody>
                    <a:bodyPr/>
                    <a:lstStyle/>
                    <a:p>
                      <a:pPr algn="ctr" rtl="1">
                        <a:spcAft>
                          <a:spcPts val="0"/>
                        </a:spcAft>
                      </a:pPr>
                      <a:r>
                        <a:rPr lang="ar-SA" sz="1800">
                          <a:solidFill>
                            <a:srgbClr val="000000"/>
                          </a:solidFill>
                          <a:latin typeface="Times New Roman"/>
                          <a:ea typeface="Times New Roman"/>
                          <a:cs typeface="Traditional Arabic"/>
                        </a:rPr>
                        <a:t>40,000</a:t>
                      </a:r>
                      <a:endParaRPr lang="en-US" sz="1800">
                        <a:latin typeface="Times New Roman"/>
                        <a:ea typeface="Times New Roman"/>
                      </a:endParaRPr>
                    </a:p>
                  </a:txBody>
                  <a:tcPr marL="68580" marR="68580" marT="0" marB="0"/>
                </a:tc>
                <a:tc>
                  <a:txBody>
                    <a:bodyPr/>
                    <a:lstStyle/>
                    <a:p>
                      <a:pPr algn="ctr" rtl="1">
                        <a:spcAft>
                          <a:spcPts val="0"/>
                        </a:spcAft>
                      </a:pPr>
                      <a:r>
                        <a:rPr lang="ar-SA" sz="1800">
                          <a:solidFill>
                            <a:srgbClr val="000000"/>
                          </a:solidFill>
                          <a:latin typeface="Times New Roman"/>
                          <a:ea typeface="Times New Roman"/>
                          <a:cs typeface="Traditional Arabic"/>
                        </a:rPr>
                        <a:t>140,000</a:t>
                      </a:r>
                      <a:endParaRPr lang="en-US" sz="1800">
                        <a:latin typeface="Times New Roman"/>
                        <a:ea typeface="Times New Roman"/>
                      </a:endParaRPr>
                    </a:p>
                  </a:txBody>
                  <a:tcPr marL="68580" marR="68580" marT="0" marB="0"/>
                </a:tc>
              </a:tr>
              <a:tr h="406450">
                <a:tc>
                  <a:txBody>
                    <a:bodyPr/>
                    <a:lstStyle/>
                    <a:p>
                      <a:pPr algn="justLow" rtl="1">
                        <a:spcAft>
                          <a:spcPts val="0"/>
                        </a:spcAft>
                      </a:pPr>
                      <a:r>
                        <a:rPr lang="ar-SA" sz="1800" b="1">
                          <a:solidFill>
                            <a:srgbClr val="000000"/>
                          </a:solidFill>
                          <a:latin typeface="Times New Roman"/>
                          <a:ea typeface="Times New Roman"/>
                          <a:cs typeface="Traditional Arabic"/>
                        </a:rPr>
                        <a:t>إجمالي حقوق الملكية</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rPr>
                        <a:t>700,000</a:t>
                      </a:r>
                      <a:endParaRPr lang="en-US" sz="1800">
                        <a:latin typeface="Times New Roman"/>
                        <a:ea typeface="Times New Roman"/>
                      </a:endParaRPr>
                    </a:p>
                  </a:txBody>
                  <a:tcPr marL="68580" marR="68580" marT="0" marB="0"/>
                </a:tc>
                <a:tc>
                  <a:txBody>
                    <a:bodyPr/>
                    <a:lstStyle/>
                    <a:p>
                      <a:pPr algn="ctr" rtl="1">
                        <a:spcAft>
                          <a:spcPts val="0"/>
                        </a:spcAft>
                      </a:pPr>
                      <a:r>
                        <a:rPr lang="ar-SA" sz="1800" b="1">
                          <a:solidFill>
                            <a:srgbClr val="000000"/>
                          </a:solidFill>
                          <a:latin typeface="Times New Roman"/>
                          <a:ea typeface="Times New Roman"/>
                        </a:rPr>
                        <a:t>880,000</a:t>
                      </a:r>
                      <a:endParaRPr lang="en-US" sz="1800">
                        <a:latin typeface="Times New Roman"/>
                        <a:ea typeface="Times New Roman"/>
                      </a:endParaRPr>
                    </a:p>
                  </a:txBody>
                  <a:tcPr marL="68580" marR="68580" marT="0" marB="0"/>
                </a:tc>
              </a:tr>
              <a:tr h="406450">
                <a:tc>
                  <a:txBody>
                    <a:bodyPr/>
                    <a:lstStyle/>
                    <a:p>
                      <a:pPr algn="justLow" rtl="1">
                        <a:spcAft>
                          <a:spcPts val="0"/>
                        </a:spcAft>
                      </a:pPr>
                      <a:r>
                        <a:rPr lang="ar-SA" sz="1800" b="1">
                          <a:solidFill>
                            <a:srgbClr val="000000"/>
                          </a:solidFill>
                          <a:latin typeface="Times New Roman"/>
                          <a:ea typeface="Times New Roman"/>
                          <a:cs typeface="Traditional Arabic"/>
                        </a:rPr>
                        <a:t>إجمالي الخصوم وحقوق الملكية</a:t>
                      </a:r>
                      <a:endParaRPr lang="en-US" sz="1800">
                        <a:latin typeface="Times New Roman"/>
                        <a:ea typeface="Times New Roman"/>
                      </a:endParaRPr>
                    </a:p>
                  </a:txBody>
                  <a:tcPr marL="0" marR="0" marT="0" marB="0" anchor="ctr"/>
                </a:tc>
                <a:tc>
                  <a:txBody>
                    <a:bodyPr/>
                    <a:lstStyle/>
                    <a:p>
                      <a:pPr algn="ctr" rtl="1">
                        <a:spcAft>
                          <a:spcPts val="0"/>
                        </a:spcAft>
                      </a:pPr>
                      <a:r>
                        <a:rPr lang="ar-SA" sz="1800" b="1">
                          <a:solidFill>
                            <a:srgbClr val="000000"/>
                          </a:solidFill>
                          <a:latin typeface="Times New Roman"/>
                          <a:ea typeface="Times New Roman"/>
                          <a:cs typeface="Traditional Arabic"/>
                        </a:rPr>
                        <a:t>1,300,000</a:t>
                      </a:r>
                      <a:endParaRPr lang="en-US" sz="1800">
                        <a:latin typeface="Times New Roman"/>
                        <a:ea typeface="Times New Roman"/>
                      </a:endParaRPr>
                    </a:p>
                  </a:txBody>
                  <a:tcPr marL="68580" marR="68580" marT="0" marB="0" anchor="ctr"/>
                </a:tc>
                <a:tc>
                  <a:txBody>
                    <a:bodyPr/>
                    <a:lstStyle/>
                    <a:p>
                      <a:pPr algn="ctr" rtl="1">
                        <a:spcAft>
                          <a:spcPts val="0"/>
                        </a:spcAft>
                      </a:pPr>
                      <a:r>
                        <a:rPr lang="ar-SA" sz="1800" b="1" dirty="0">
                          <a:solidFill>
                            <a:srgbClr val="000000"/>
                          </a:solidFill>
                          <a:latin typeface="Times New Roman"/>
                          <a:ea typeface="Times New Roman"/>
                          <a:cs typeface="Traditional Arabic"/>
                        </a:rPr>
                        <a:t>1,510,000</a:t>
                      </a:r>
                      <a:endParaRPr lang="en-US" sz="1800" dirty="0">
                        <a:latin typeface="Times New Roman"/>
                        <a:ea typeface="Times New Roman"/>
                      </a:endParaRPr>
                    </a:p>
                  </a:txBody>
                  <a:tcPr marL="68580" marR="68580" marT="0" marB="0" anchor="ct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498080" cy="648072"/>
          </a:xfrm>
        </p:spPr>
        <p:txBody>
          <a:bodyPr>
            <a:normAutofit fontScale="90000"/>
          </a:bodyPr>
          <a:lstStyle/>
          <a:p>
            <a:pPr algn="ctr"/>
            <a:r>
              <a:rPr lang="ar-SA" sz="4000" dirty="0" smtClean="0">
                <a:solidFill>
                  <a:schemeClr val="tx1"/>
                </a:solidFill>
              </a:rPr>
              <a:t>مثـــــــال شــــــامـــل </a:t>
            </a:r>
            <a:endParaRPr lang="ar-SA" dirty="0"/>
          </a:p>
        </p:txBody>
      </p:sp>
      <p:sp>
        <p:nvSpPr>
          <p:cNvPr id="3" name="Content Placeholder 2"/>
          <p:cNvSpPr>
            <a:spLocks noGrp="1"/>
          </p:cNvSpPr>
          <p:nvPr>
            <p:ph idx="1"/>
          </p:nvPr>
        </p:nvSpPr>
        <p:spPr>
          <a:xfrm>
            <a:off x="1115616" y="1025352"/>
            <a:ext cx="7848872" cy="5572000"/>
          </a:xfrm>
        </p:spPr>
        <p:txBody>
          <a:bodyPr>
            <a:normAutofit fontScale="47500" lnSpcReduction="20000"/>
          </a:bodyPr>
          <a:lstStyle/>
          <a:p>
            <a:pPr>
              <a:buNone/>
            </a:pPr>
            <a:r>
              <a:rPr lang="ar-SA" sz="4200" b="1" u="sng" dirty="0" smtClean="0"/>
              <a:t>اذا توفرت لك المعلومات المالية الأخرى التالية عن الفترة المالية 1405</a:t>
            </a:r>
            <a:r>
              <a:rPr lang="ar-SA" sz="4200" b="1" dirty="0" smtClean="0"/>
              <a:t> هـ:</a:t>
            </a:r>
            <a:endParaRPr lang="en-US" sz="4200" dirty="0" smtClean="0"/>
          </a:p>
          <a:p>
            <a:pPr>
              <a:lnSpc>
                <a:spcPct val="120000"/>
              </a:lnSpc>
              <a:buFont typeface="Wingdings" pitchFamily="2" charset="2"/>
              <a:buChar char="Ø"/>
            </a:pPr>
            <a:r>
              <a:rPr lang="ar-SA" sz="3800" b="1" dirty="0" smtClean="0"/>
              <a:t>صافي المبيعات خلال العام   600،000 ريالا(جميعهم آجلة)</a:t>
            </a:r>
            <a:endParaRPr lang="en-US" sz="3800" b="1" dirty="0" smtClean="0"/>
          </a:p>
          <a:p>
            <a:pPr>
              <a:lnSpc>
                <a:spcPct val="120000"/>
              </a:lnSpc>
              <a:buFont typeface="Wingdings" pitchFamily="2" charset="2"/>
              <a:buChar char="Ø"/>
            </a:pPr>
            <a:r>
              <a:rPr lang="ar-SA" sz="3800" b="1" dirty="0" smtClean="0"/>
              <a:t>تكلفة البضاعة المباعة 350،000 ريالا</a:t>
            </a:r>
            <a:endParaRPr lang="en-US" sz="3800" b="1" dirty="0" smtClean="0"/>
          </a:p>
          <a:p>
            <a:pPr>
              <a:lnSpc>
                <a:spcPct val="120000"/>
              </a:lnSpc>
              <a:buFont typeface="Wingdings" pitchFamily="2" charset="2"/>
              <a:buChar char="Ø"/>
            </a:pPr>
            <a:r>
              <a:rPr lang="ar-SA" sz="3800" b="1" dirty="0" smtClean="0"/>
              <a:t>فائدة القرض المدفوع خلال العام     10،000 ريالا</a:t>
            </a:r>
            <a:endParaRPr lang="en-US" sz="3800" b="1" dirty="0" smtClean="0"/>
          </a:p>
          <a:p>
            <a:pPr>
              <a:lnSpc>
                <a:spcPct val="120000"/>
              </a:lnSpc>
              <a:buFont typeface="Wingdings" pitchFamily="2" charset="2"/>
              <a:buChar char="Ø"/>
            </a:pPr>
            <a:r>
              <a:rPr lang="ar-SA" sz="3800" b="1" dirty="0" smtClean="0"/>
              <a:t>صافي الدخل العام   250،000 ريالا</a:t>
            </a:r>
            <a:endParaRPr lang="en-US" sz="3800" b="1" dirty="0" smtClean="0"/>
          </a:p>
          <a:p>
            <a:pPr>
              <a:lnSpc>
                <a:spcPct val="120000"/>
              </a:lnSpc>
              <a:buFont typeface="Wingdings" pitchFamily="2" charset="2"/>
              <a:buChar char="Ø"/>
            </a:pPr>
            <a:r>
              <a:rPr lang="ar-SA" sz="3800" b="1" dirty="0" smtClean="0"/>
              <a:t>القيمة السوقية للسهم بتاريخ 30/12/1405 هـ 105 ريالا</a:t>
            </a:r>
            <a:endParaRPr lang="en-US" sz="3800" b="1" dirty="0" smtClean="0"/>
          </a:p>
          <a:p>
            <a:pPr>
              <a:buNone/>
            </a:pPr>
            <a:r>
              <a:rPr lang="ar-SA" sz="4200" b="1" dirty="0" smtClean="0">
                <a:solidFill>
                  <a:schemeClr val="accent1">
                    <a:lumMod val="75000"/>
                  </a:schemeClr>
                </a:solidFill>
              </a:rPr>
              <a:t> المطلوب: حساب النسب التالية للسنة المنتهية في 30/ 12/ 1405 هـ:</a:t>
            </a:r>
            <a:endParaRPr lang="en-US" sz="4200" dirty="0" smtClean="0">
              <a:solidFill>
                <a:schemeClr val="accent1">
                  <a:lumMod val="75000"/>
                </a:schemeClr>
              </a:solidFill>
            </a:endParaRPr>
          </a:p>
          <a:p>
            <a:pPr lvl="0">
              <a:lnSpc>
                <a:spcPct val="120000"/>
              </a:lnSpc>
              <a:buNone/>
            </a:pPr>
            <a:r>
              <a:rPr lang="ar-SA" sz="3800" b="1" dirty="0" smtClean="0"/>
              <a:t>1- رأس المال العامل  	2- النسبة الجارية	3- نسبة السداد السريع</a:t>
            </a:r>
            <a:endParaRPr lang="en-US" sz="3800" b="1" dirty="0" smtClean="0"/>
          </a:p>
          <a:p>
            <a:pPr lvl="0">
              <a:lnSpc>
                <a:spcPct val="120000"/>
              </a:lnSpc>
              <a:buNone/>
            </a:pPr>
            <a:r>
              <a:rPr lang="ar-SA" sz="3800" b="1" dirty="0" smtClean="0"/>
              <a:t>4- معدل دوران المدينين	5- متوسط عدد الأيام التي تظل فيها الديون قائمة</a:t>
            </a:r>
            <a:endParaRPr lang="en-US" sz="3800" b="1" dirty="0" smtClean="0"/>
          </a:p>
          <a:p>
            <a:pPr lvl="0">
              <a:lnSpc>
                <a:spcPct val="120000"/>
              </a:lnSpc>
              <a:buNone/>
            </a:pPr>
            <a:r>
              <a:rPr lang="ar-SA" sz="3800" b="1" dirty="0" smtClean="0"/>
              <a:t>6- معدل دوران البضاعة	7- عدد الأيام التي تظل فيها المبيعات مخزونا سلعيا</a:t>
            </a:r>
            <a:endParaRPr lang="en-US" sz="3800" b="1" dirty="0" smtClean="0"/>
          </a:p>
          <a:p>
            <a:pPr lvl="0">
              <a:lnSpc>
                <a:spcPct val="120000"/>
              </a:lnSpc>
              <a:buNone/>
            </a:pPr>
            <a:r>
              <a:rPr lang="ar-SA" sz="3800" b="1" dirty="0" smtClean="0"/>
              <a:t>8- نسبة مجموع أصول المنشأة إلى مجموع ديونها</a:t>
            </a:r>
            <a:endParaRPr lang="en-US" sz="3800" b="1" dirty="0" smtClean="0"/>
          </a:p>
          <a:p>
            <a:pPr lvl="0">
              <a:lnSpc>
                <a:spcPct val="120000"/>
              </a:lnSpc>
              <a:buNone/>
            </a:pPr>
            <a:r>
              <a:rPr lang="ar-SA" sz="3800" b="1" dirty="0" smtClean="0"/>
              <a:t>9- نسبة صافي حقوق ملاك المنشأة إلى مجموع التزاماتها</a:t>
            </a:r>
            <a:endParaRPr lang="en-US" sz="3800" b="1" dirty="0" smtClean="0"/>
          </a:p>
          <a:p>
            <a:pPr lvl="0">
              <a:lnSpc>
                <a:spcPct val="120000"/>
              </a:lnSpc>
              <a:buNone/>
            </a:pPr>
            <a:r>
              <a:rPr lang="ar-SA" sz="3800" b="1" dirty="0" smtClean="0"/>
              <a:t>10- نسبة العائد على الأصول المستخدمة</a:t>
            </a:r>
            <a:endParaRPr lang="en-US" sz="3800" b="1" dirty="0" smtClean="0"/>
          </a:p>
          <a:p>
            <a:pPr lvl="0">
              <a:lnSpc>
                <a:spcPct val="120000"/>
              </a:lnSpc>
              <a:buNone/>
            </a:pPr>
            <a:r>
              <a:rPr lang="ar-SA" sz="3800" b="1" dirty="0" smtClean="0"/>
              <a:t>11- نسبة العائد على حقوق الملاك </a:t>
            </a:r>
            <a:endParaRPr lang="en-US" sz="3800" b="1" dirty="0" smtClean="0"/>
          </a:p>
          <a:p>
            <a:pPr lvl="0">
              <a:lnSpc>
                <a:spcPct val="120000"/>
              </a:lnSpc>
              <a:buNone/>
            </a:pPr>
            <a:r>
              <a:rPr lang="ar-SA" sz="3800" b="1" dirty="0" smtClean="0"/>
              <a:t>12- عائد السهم الواحد من الأسهم العادية</a:t>
            </a:r>
            <a:endParaRPr lang="en-US" sz="3800" b="1" dirty="0" smtClean="0"/>
          </a:p>
          <a:p>
            <a:pPr lvl="0">
              <a:lnSpc>
                <a:spcPct val="120000"/>
              </a:lnSpc>
              <a:buNone/>
            </a:pPr>
            <a:r>
              <a:rPr lang="ar-SA" sz="3800" b="1" dirty="0" smtClean="0"/>
              <a:t>13- نسبة السعر السوقي للسهم إلي عائد السهم</a:t>
            </a:r>
            <a:r>
              <a:rPr lang="ar-SA" sz="3800" b="1" u="sng" dirty="0" smtClean="0"/>
              <a:t> </a:t>
            </a:r>
            <a:endParaRPr lang="en-US" sz="3800" b="1"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ange-Management-300x225.jpg"/>
          <p:cNvPicPr>
            <a:picLocks noChangeAspect="1"/>
          </p:cNvPicPr>
          <p:nvPr/>
        </p:nvPicPr>
        <p:blipFill>
          <a:blip r:embed="rId2" cstate="print"/>
          <a:stretch>
            <a:fillRect/>
          </a:stretch>
        </p:blipFill>
        <p:spPr>
          <a:xfrm>
            <a:off x="3779912" y="620688"/>
            <a:ext cx="2286000" cy="1714500"/>
          </a:xfrm>
          <a:prstGeom prst="rect">
            <a:avLst/>
          </a:prstGeom>
          <a:ln>
            <a:noFill/>
          </a:ln>
          <a:effectLst>
            <a:softEdge rad="112500"/>
          </a:effectLst>
        </p:spPr>
      </p:pic>
      <p:sp>
        <p:nvSpPr>
          <p:cNvPr id="3" name="Oval 2"/>
          <p:cNvSpPr/>
          <p:nvPr/>
        </p:nvSpPr>
        <p:spPr>
          <a:xfrm>
            <a:off x="3347864" y="3212976"/>
            <a:ext cx="3384376" cy="1656184"/>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200" b="1" dirty="0" smtClean="0">
                <a:effectLst>
                  <a:outerShdw blurRad="38100" dist="38100" dir="2700000" algn="tl">
                    <a:srgbClr val="000000">
                      <a:alpha val="43137"/>
                    </a:srgbClr>
                  </a:outerShdw>
                </a:effectLst>
                <a:latin typeface="Traditional Arabic" pitchFamily="2" charset="-78"/>
                <a:cs typeface="Traditional Arabic" pitchFamily="2" charset="-78"/>
              </a:rPr>
              <a:t>وشكر</a:t>
            </a:r>
            <a:r>
              <a:rPr lang="ar-SA" sz="3200" b="1" dirty="0" smtClean="0">
                <a:effectLst>
                  <a:outerShdw blurRad="38100" dist="38100" dir="2700000" algn="tl">
                    <a:srgbClr val="000000">
                      <a:alpha val="43137"/>
                    </a:srgbClr>
                  </a:outerShdw>
                </a:effectLst>
              </a:rPr>
              <a:t>ا</a:t>
            </a:r>
            <a:endParaRPr lang="ar-SA" sz="3200" b="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b="1" dirty="0" smtClean="0">
                <a:solidFill>
                  <a:schemeClr val="tx1"/>
                </a:solidFill>
              </a:rPr>
              <a:t>تحليل التقارير المالية</a:t>
            </a:r>
            <a:endParaRPr lang="ar-SA" dirty="0"/>
          </a:p>
        </p:txBody>
      </p:sp>
      <p:sp>
        <p:nvSpPr>
          <p:cNvPr id="3" name="Content Placeholder 2"/>
          <p:cNvSpPr>
            <a:spLocks noGrp="1"/>
          </p:cNvSpPr>
          <p:nvPr>
            <p:ph idx="1"/>
          </p:nvPr>
        </p:nvSpPr>
        <p:spPr>
          <a:xfrm>
            <a:off x="1043608" y="1556792"/>
            <a:ext cx="7890080" cy="4824536"/>
          </a:xfrm>
        </p:spPr>
        <p:txBody>
          <a:bodyPr>
            <a:normAutofit/>
          </a:bodyPr>
          <a:lstStyle/>
          <a:p>
            <a:pPr algn="ctr">
              <a:buNone/>
            </a:pPr>
            <a:r>
              <a:rPr lang="ar-SA" sz="2400" b="1" dirty="0" smtClean="0"/>
              <a:t>أنواع تحليل القوائم المالية:</a:t>
            </a:r>
            <a:endParaRPr lang="ar-SA" sz="2400" dirty="0"/>
          </a:p>
        </p:txBody>
      </p:sp>
      <p:sp>
        <p:nvSpPr>
          <p:cNvPr id="4" name="Right Brace 3"/>
          <p:cNvSpPr/>
          <p:nvPr/>
        </p:nvSpPr>
        <p:spPr>
          <a:xfrm rot="16200000">
            <a:off x="4878034" y="-765466"/>
            <a:ext cx="468052" cy="5976664"/>
          </a:xfrm>
          <a:prstGeom prst="rightBrace">
            <a:avLst/>
          </a:pr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ar-SA"/>
          </a:p>
        </p:txBody>
      </p:sp>
      <p:sp>
        <p:nvSpPr>
          <p:cNvPr id="5" name="Oval 4"/>
          <p:cNvSpPr/>
          <p:nvPr/>
        </p:nvSpPr>
        <p:spPr>
          <a:xfrm>
            <a:off x="6372200" y="2636912"/>
            <a:ext cx="2592288" cy="100811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b="1" dirty="0" smtClean="0"/>
              <a:t>أولا: مقارنة القوائم المالية</a:t>
            </a:r>
            <a:endParaRPr lang="ar-SA" sz="2000" dirty="0"/>
          </a:p>
        </p:txBody>
      </p:sp>
      <p:sp>
        <p:nvSpPr>
          <p:cNvPr id="6" name="Oval 5"/>
          <p:cNvSpPr/>
          <p:nvPr/>
        </p:nvSpPr>
        <p:spPr>
          <a:xfrm>
            <a:off x="1115616" y="2636912"/>
            <a:ext cx="2664296" cy="936104"/>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b="1" dirty="0" smtClean="0"/>
              <a:t>ثانيا: النسب المالية</a:t>
            </a:r>
          </a:p>
        </p:txBody>
      </p:sp>
      <p:sp>
        <p:nvSpPr>
          <p:cNvPr id="8" name="Oval 7"/>
          <p:cNvSpPr/>
          <p:nvPr/>
        </p:nvSpPr>
        <p:spPr>
          <a:xfrm>
            <a:off x="3275856" y="4149080"/>
            <a:ext cx="3168352" cy="79208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b="1" dirty="0" smtClean="0"/>
              <a:t>ولتوضيح كل منها</a:t>
            </a:r>
            <a:endParaRPr lang="ar-SA" sz="2000" dirty="0"/>
          </a:p>
        </p:txBody>
      </p:sp>
      <p:pic>
        <p:nvPicPr>
          <p:cNvPr id="9" name="Picture 8" descr="2222222222222222222.png"/>
          <p:cNvPicPr>
            <a:picLocks noChangeAspect="1"/>
          </p:cNvPicPr>
          <p:nvPr/>
        </p:nvPicPr>
        <p:blipFill>
          <a:blip r:embed="rId2" cstate="print"/>
          <a:stretch>
            <a:fillRect/>
          </a:stretch>
        </p:blipFill>
        <p:spPr>
          <a:xfrm>
            <a:off x="7164288" y="4797152"/>
            <a:ext cx="1487418" cy="171831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498080" cy="432048"/>
          </a:xfrm>
        </p:spPr>
        <p:txBody>
          <a:bodyPr>
            <a:normAutofit fontScale="90000"/>
          </a:bodyPr>
          <a:lstStyle/>
          <a:p>
            <a:pPr algn="ctr"/>
            <a:r>
              <a:rPr lang="ar-SA" sz="3600" b="1" dirty="0" smtClean="0">
                <a:solidFill>
                  <a:schemeClr val="tx1"/>
                </a:solidFill>
              </a:rPr>
              <a:t>أنواع تحليل القوائم المالية</a:t>
            </a:r>
            <a:endParaRPr lang="ar-SA" sz="3600" dirty="0">
              <a:solidFill>
                <a:schemeClr val="tx1"/>
              </a:solidFill>
            </a:endParaRPr>
          </a:p>
        </p:txBody>
      </p:sp>
      <p:sp>
        <p:nvSpPr>
          <p:cNvPr id="4" name="Rounded Rectangle 3"/>
          <p:cNvSpPr/>
          <p:nvPr/>
        </p:nvSpPr>
        <p:spPr>
          <a:xfrm>
            <a:off x="2987824" y="764704"/>
            <a:ext cx="4104456" cy="50405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buNone/>
            </a:pPr>
            <a:r>
              <a:rPr lang="ar-SA" sz="2400" b="1" dirty="0" smtClean="0"/>
              <a:t>أولا: مقارنة القوائم المالية</a:t>
            </a:r>
            <a:endParaRPr lang="ar-SA" sz="2400" dirty="0"/>
          </a:p>
        </p:txBody>
      </p:sp>
      <p:cxnSp>
        <p:nvCxnSpPr>
          <p:cNvPr id="19" name="Straight Arrow Connector 18"/>
          <p:cNvCxnSpPr>
            <a:stCxn id="4" idx="2"/>
          </p:cNvCxnSpPr>
          <p:nvPr/>
        </p:nvCxnSpPr>
        <p:spPr>
          <a:xfrm>
            <a:off x="5040052" y="1268760"/>
            <a:ext cx="36004" cy="28803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0" name="Rounded Rectangle 19"/>
          <p:cNvSpPr/>
          <p:nvPr/>
        </p:nvSpPr>
        <p:spPr>
          <a:xfrm>
            <a:off x="3131840" y="1628800"/>
            <a:ext cx="3744416" cy="36004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1025" name="Rectangle 1"/>
          <p:cNvSpPr>
            <a:spLocks noChangeArrowheads="1"/>
          </p:cNvSpPr>
          <p:nvPr/>
        </p:nvSpPr>
        <p:spPr bwMode="auto">
          <a:xfrm>
            <a:off x="3131840" y="1556792"/>
            <a:ext cx="367240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b="1" dirty="0" smtClean="0">
                <a:solidFill>
                  <a:schemeClr val="dk1"/>
                </a:solidFill>
              </a:rPr>
              <a:t>ويتم تقسيمها إلى: </a:t>
            </a:r>
          </a:p>
        </p:txBody>
      </p:sp>
      <p:sp>
        <p:nvSpPr>
          <p:cNvPr id="27" name="Left Brace 26"/>
          <p:cNvSpPr/>
          <p:nvPr/>
        </p:nvSpPr>
        <p:spPr>
          <a:xfrm rot="5400000">
            <a:off x="4716016" y="-1035496"/>
            <a:ext cx="576064" cy="6912768"/>
          </a:xfrm>
          <a:prstGeom prst="leftBrace">
            <a:avLst>
              <a:gd name="adj1" fmla="val 8333"/>
              <a:gd name="adj2" fmla="val 49415"/>
            </a:avLst>
          </a:prstGeom>
        </p:spPr>
        <p:style>
          <a:lnRef idx="2">
            <a:schemeClr val="accent4"/>
          </a:lnRef>
          <a:fillRef idx="0">
            <a:schemeClr val="accent4"/>
          </a:fillRef>
          <a:effectRef idx="1">
            <a:schemeClr val="accent4"/>
          </a:effectRef>
          <a:fontRef idx="minor">
            <a:schemeClr val="tx1"/>
          </a:fontRef>
        </p:style>
        <p:txBody>
          <a:bodyPr rtlCol="1" anchor="ctr"/>
          <a:lstStyle/>
          <a:p>
            <a:pPr algn="ctr"/>
            <a:endParaRPr lang="ar-SA"/>
          </a:p>
        </p:txBody>
      </p:sp>
      <p:sp>
        <p:nvSpPr>
          <p:cNvPr id="28" name="Rounded Rectangle 27"/>
          <p:cNvSpPr/>
          <p:nvPr/>
        </p:nvSpPr>
        <p:spPr>
          <a:xfrm>
            <a:off x="6588224" y="2636912"/>
            <a:ext cx="2340768" cy="36004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lvl="0" algn="ctr" fontAlgn="base">
              <a:spcBef>
                <a:spcPct val="0"/>
              </a:spcBef>
              <a:spcAft>
                <a:spcPct val="0"/>
              </a:spcAft>
            </a:pPr>
            <a:r>
              <a:rPr lang="ar-SA" b="1" dirty="0" smtClean="0"/>
              <a:t>1- مقارنة أفقية :</a:t>
            </a:r>
          </a:p>
        </p:txBody>
      </p:sp>
      <p:sp>
        <p:nvSpPr>
          <p:cNvPr id="30" name="Rounded Rectangle 29"/>
          <p:cNvSpPr/>
          <p:nvPr/>
        </p:nvSpPr>
        <p:spPr>
          <a:xfrm>
            <a:off x="1115616" y="2636912"/>
            <a:ext cx="2016224" cy="36004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b="1" dirty="0" smtClean="0"/>
              <a:t>2- مقارنة رأسية :</a:t>
            </a:r>
            <a:endParaRPr lang="ar-SA" dirty="0"/>
          </a:p>
        </p:txBody>
      </p:sp>
      <p:sp>
        <p:nvSpPr>
          <p:cNvPr id="31" name="Left Brace 30"/>
          <p:cNvSpPr/>
          <p:nvPr/>
        </p:nvSpPr>
        <p:spPr>
          <a:xfrm rot="5400000">
            <a:off x="7020272" y="1628800"/>
            <a:ext cx="468052" cy="3204356"/>
          </a:xfrm>
          <a:prstGeom prst="leftBrace">
            <a:avLst/>
          </a:prstGeom>
        </p:spPr>
        <p:style>
          <a:lnRef idx="2">
            <a:schemeClr val="accent4"/>
          </a:lnRef>
          <a:fillRef idx="0">
            <a:schemeClr val="accent4"/>
          </a:fillRef>
          <a:effectRef idx="1">
            <a:schemeClr val="accent4"/>
          </a:effectRef>
          <a:fontRef idx="minor">
            <a:schemeClr val="tx1"/>
          </a:fontRef>
        </p:style>
        <p:txBody>
          <a:bodyPr rtlCol="1" anchor="ctr"/>
          <a:lstStyle/>
          <a:p>
            <a:pPr algn="ctr"/>
            <a:endParaRPr lang="ar-SA"/>
          </a:p>
        </p:txBody>
      </p:sp>
      <p:sp>
        <p:nvSpPr>
          <p:cNvPr id="32" name="Rounded Rectangle 31"/>
          <p:cNvSpPr/>
          <p:nvPr/>
        </p:nvSpPr>
        <p:spPr>
          <a:xfrm>
            <a:off x="6444208" y="3501008"/>
            <a:ext cx="2555776" cy="3168352"/>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3" name="Rounded Rectangle 32"/>
          <p:cNvSpPr/>
          <p:nvPr/>
        </p:nvSpPr>
        <p:spPr>
          <a:xfrm>
            <a:off x="3779912" y="3573016"/>
            <a:ext cx="2339752" cy="2808312"/>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cxnSp>
        <p:nvCxnSpPr>
          <p:cNvPr id="34" name="Straight Arrow Connector 33"/>
          <p:cNvCxnSpPr/>
          <p:nvPr/>
        </p:nvCxnSpPr>
        <p:spPr>
          <a:xfrm>
            <a:off x="2123728" y="2996952"/>
            <a:ext cx="0" cy="36004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36" name="Rounded Rectangle 35"/>
          <p:cNvSpPr/>
          <p:nvPr/>
        </p:nvSpPr>
        <p:spPr>
          <a:xfrm>
            <a:off x="1115616" y="3501008"/>
            <a:ext cx="2160240" cy="252028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b="1" dirty="0" smtClean="0"/>
              <a:t> تتم المقارنة الرأسية للقوائم المالية بنسبة أرقام مفردات القوائم المالية إلى إحدى هذه المفردات التي يرغب المحلل نسبة الأرقام إليها.</a:t>
            </a:r>
          </a:p>
        </p:txBody>
      </p:sp>
      <p:sp>
        <p:nvSpPr>
          <p:cNvPr id="1027" name="Rectangle 3"/>
          <p:cNvSpPr>
            <a:spLocks noChangeArrowheads="1"/>
          </p:cNvSpPr>
          <p:nvPr/>
        </p:nvSpPr>
        <p:spPr bwMode="auto">
          <a:xfrm>
            <a:off x="6516216" y="3573016"/>
            <a:ext cx="241176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sz="1600" b="1" dirty="0" smtClean="0">
                <a:solidFill>
                  <a:schemeClr val="dk1"/>
                </a:solidFill>
              </a:rPr>
              <a:t>أ).  مقارنة أفقية لقوائم المنشأة نفسها: </a:t>
            </a:r>
            <a:endParaRPr lang="en-US" sz="1600" b="1" dirty="0" smtClean="0">
              <a:solidFill>
                <a:schemeClr val="dk1"/>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lang="ar-SA" sz="1600" b="1" dirty="0" smtClean="0">
                <a:solidFill>
                  <a:schemeClr val="dk1"/>
                </a:solidFill>
              </a:rPr>
              <a:t>يتم مقارنة القوائم المالية نفسها لسنة مالية مع القوائم المالية لنفس المنشأة في سنة أو سنوات أخرى. </a:t>
            </a:r>
            <a:endParaRPr lang="en-US" sz="1600" b="1" dirty="0" smtClean="0">
              <a:solidFill>
                <a:schemeClr val="dk1"/>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lang="ar-SA" sz="1600" b="1" dirty="0" smtClean="0">
                <a:solidFill>
                  <a:schemeClr val="dk1"/>
                </a:solidFill>
              </a:rPr>
              <a:t>و هذا الأسلوب من المقارنة يعطي القارئ تصورا عن وضع كل مفردة من مفردات القوائم المالية في كل فترة و يمكن أن نبحث عن أسباب التغير و تأثيره حسب أهمية العنصر لديه. مثال1</a:t>
            </a:r>
            <a:endParaRPr lang="en-US" sz="1600" b="1" dirty="0" smtClean="0">
              <a:solidFill>
                <a:schemeClr val="dk1"/>
              </a:solidFill>
            </a:endParaRPr>
          </a:p>
        </p:txBody>
      </p:sp>
      <p:sp>
        <p:nvSpPr>
          <p:cNvPr id="1028" name="Rectangle 4"/>
          <p:cNvSpPr>
            <a:spLocks noChangeArrowheads="1"/>
          </p:cNvSpPr>
          <p:nvPr/>
        </p:nvSpPr>
        <p:spPr bwMode="auto">
          <a:xfrm>
            <a:off x="3923928" y="3645024"/>
            <a:ext cx="208823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ar-SA" b="1" dirty="0" smtClean="0">
                <a:solidFill>
                  <a:schemeClr val="dk1"/>
                </a:solidFill>
              </a:rPr>
              <a:t>ب). مقارنة أفقية لقوائم المنشأة مع منشآت أخرى: </a:t>
            </a:r>
          </a:p>
          <a:p>
            <a:pPr marL="0" marR="0" lvl="0" indent="0" defTabSz="914400" eaLnBrk="0" fontAlgn="base" latinLnBrk="0" hangingPunct="0">
              <a:lnSpc>
                <a:spcPct val="100000"/>
              </a:lnSpc>
              <a:spcBef>
                <a:spcPct val="0"/>
              </a:spcBef>
              <a:spcAft>
                <a:spcPct val="0"/>
              </a:spcAft>
              <a:buClrTx/>
              <a:buSzTx/>
              <a:buFontTx/>
              <a:buNone/>
              <a:tabLst/>
            </a:pPr>
            <a:r>
              <a:rPr lang="ar-SA" b="1" dirty="0" smtClean="0">
                <a:solidFill>
                  <a:schemeClr val="dk1"/>
                </a:solidFill>
              </a:rPr>
              <a:t>تتم مقارنة القوائم المالية للمنشأة في سنة مالية أو سنوات مالية مع القوائم المالية لمنشآت أخرى إما بشكل فردي أو بشكل متوسط مجموعة منشآت.</a:t>
            </a:r>
            <a:r>
              <a:rPr lang="en-US" b="1" dirty="0" smtClean="0">
                <a:solidFill>
                  <a:schemeClr val="dk1"/>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pPr algn="ctr"/>
            <a:r>
              <a:rPr lang="ar-SA" sz="4400" b="1" dirty="0" smtClean="0"/>
              <a:t/>
            </a:r>
            <a:br>
              <a:rPr lang="ar-SA" sz="4400" b="1" dirty="0" smtClean="0"/>
            </a:br>
            <a:r>
              <a:rPr lang="ar-SA" sz="4000" b="1" dirty="0" smtClean="0">
                <a:solidFill>
                  <a:schemeClr val="tx1"/>
                </a:solidFill>
              </a:rPr>
              <a:t>أولا: مقارنة القوائم المالية</a:t>
            </a:r>
            <a:r>
              <a:rPr lang="ar-SA" sz="4000" dirty="0" smtClean="0">
                <a:solidFill>
                  <a:schemeClr val="tx1"/>
                </a:solidFill>
              </a:rPr>
              <a:t/>
            </a:r>
            <a:br>
              <a:rPr lang="ar-SA" sz="4000" dirty="0" smtClean="0">
                <a:solidFill>
                  <a:schemeClr val="tx1"/>
                </a:solidFill>
              </a:rPr>
            </a:br>
            <a:endParaRPr lang="ar-SA" sz="4000" dirty="0">
              <a:solidFill>
                <a:schemeClr val="tx1"/>
              </a:solidFill>
            </a:endParaRPr>
          </a:p>
        </p:txBody>
      </p:sp>
      <p:sp>
        <p:nvSpPr>
          <p:cNvPr id="3" name="Content Placeholder 2"/>
          <p:cNvSpPr>
            <a:spLocks noGrp="1"/>
          </p:cNvSpPr>
          <p:nvPr>
            <p:ph idx="1"/>
          </p:nvPr>
        </p:nvSpPr>
        <p:spPr>
          <a:xfrm>
            <a:off x="1043608" y="1268760"/>
            <a:ext cx="7920880" cy="4800600"/>
          </a:xfrm>
        </p:spPr>
        <p:txBody>
          <a:bodyPr/>
          <a:lstStyle/>
          <a:p>
            <a:pPr lvl="0">
              <a:buNone/>
            </a:pPr>
            <a:r>
              <a:rPr lang="ar-SA" sz="2400" b="1" dirty="0" smtClean="0">
                <a:solidFill>
                  <a:schemeClr val="accent1">
                    <a:lumMod val="75000"/>
                  </a:schemeClr>
                </a:solidFill>
              </a:rPr>
              <a:t>1- مقارنة أفقية :</a:t>
            </a:r>
          </a:p>
          <a:p>
            <a:pPr>
              <a:buNone/>
            </a:pPr>
            <a:r>
              <a:rPr lang="ar-SA" sz="2400" b="1" dirty="0" smtClean="0">
                <a:solidFill>
                  <a:schemeClr val="accent2">
                    <a:lumMod val="75000"/>
                  </a:schemeClr>
                </a:solidFill>
              </a:rPr>
              <a:t>أ). مقارنة أفقية لقوائم المنشأة نفسها:</a:t>
            </a:r>
            <a:endParaRPr lang="en-US" sz="2400" dirty="0" smtClean="0">
              <a:solidFill>
                <a:schemeClr val="accent2">
                  <a:lumMod val="75000"/>
                </a:schemeClr>
              </a:solidFill>
            </a:endParaRPr>
          </a:p>
          <a:p>
            <a:pPr>
              <a:lnSpc>
                <a:spcPct val="150000"/>
              </a:lnSpc>
              <a:buFont typeface="Wingdings" pitchFamily="2" charset="2"/>
              <a:buChar char="Ø"/>
            </a:pPr>
            <a:r>
              <a:rPr lang="ar-SA" sz="2000" b="1" dirty="0" smtClean="0"/>
              <a:t>طريقة المقارنة:</a:t>
            </a:r>
          </a:p>
          <a:p>
            <a:pPr marL="539496" indent="-457200">
              <a:lnSpc>
                <a:spcPct val="150000"/>
              </a:lnSpc>
              <a:buClr>
                <a:schemeClr val="accent1">
                  <a:lumMod val="75000"/>
                </a:schemeClr>
              </a:buClr>
              <a:buFont typeface="+mj-lt"/>
              <a:buAutoNum type="arabicParenR"/>
            </a:pPr>
            <a:r>
              <a:rPr lang="ar-SA" sz="2000" dirty="0" smtClean="0"/>
              <a:t>توضع خانة للتغيير  و خانة أخرى نسبة التغير.</a:t>
            </a:r>
          </a:p>
          <a:p>
            <a:pPr marL="539496" indent="-457200">
              <a:lnSpc>
                <a:spcPct val="150000"/>
              </a:lnSpc>
              <a:buClr>
                <a:schemeClr val="accent1">
                  <a:lumMod val="75000"/>
                </a:schemeClr>
              </a:buClr>
              <a:buFont typeface="+mj-lt"/>
              <a:buAutoNum type="arabicParenR"/>
            </a:pPr>
            <a:r>
              <a:rPr lang="ar-SA" sz="2000" dirty="0" smtClean="0"/>
              <a:t> تحدد قيمة التغيير= رقم العنصر (في السنة التالية) – رقم نفس العنصر (في سنة الأساس)</a:t>
            </a:r>
          </a:p>
          <a:p>
            <a:pPr marL="539496" indent="-457200">
              <a:lnSpc>
                <a:spcPct val="150000"/>
              </a:lnSpc>
              <a:buClr>
                <a:schemeClr val="accent1">
                  <a:lumMod val="75000"/>
                </a:schemeClr>
              </a:buClr>
              <a:buFont typeface="+mj-lt"/>
              <a:buAutoNum type="arabicParenR"/>
            </a:pPr>
            <a:r>
              <a:rPr lang="ar-SA" sz="2000" dirty="0" smtClean="0"/>
              <a:t> تحدد نسبة التغير = </a:t>
            </a:r>
            <a:r>
              <a:rPr lang="ar-SA" sz="2000" u="sng" dirty="0" smtClean="0"/>
              <a:t>قيمة التغير</a:t>
            </a:r>
            <a:r>
              <a:rPr lang="ar-SA" sz="2000" dirty="0" smtClean="0"/>
              <a:t>    × 100</a:t>
            </a:r>
            <a:endParaRPr lang="en-US" sz="2000" dirty="0" smtClean="0"/>
          </a:p>
          <a:p>
            <a:pPr>
              <a:buNone/>
            </a:pPr>
            <a:r>
              <a:rPr lang="ar-SA" sz="2000" dirty="0" smtClean="0"/>
              <a:t>                               سنة الأساس</a:t>
            </a:r>
          </a:p>
          <a:p>
            <a:pPr>
              <a:buNone/>
            </a:pPr>
            <a:r>
              <a:rPr lang="ar-SA" sz="2000" b="1" dirty="0" smtClean="0">
                <a:solidFill>
                  <a:schemeClr val="accent1">
                    <a:lumMod val="75000"/>
                  </a:schemeClr>
                </a:solidFill>
              </a:rPr>
              <a:t>مـــثال1 : </a:t>
            </a:r>
            <a:endParaRPr lang="en-US" sz="2000" dirty="0" smtClean="0">
              <a:solidFill>
                <a:schemeClr val="accent1">
                  <a:lumMod val="75000"/>
                </a:schemeClr>
              </a:solidFill>
            </a:endParaRPr>
          </a:p>
          <a:p>
            <a:pPr>
              <a:buNone/>
            </a:pPr>
            <a:r>
              <a:rPr lang="ar-SA" sz="2000" b="1" dirty="0" smtClean="0"/>
              <a:t>فيما يلي  قائمة المركز المالي لمنشأة الوطن :</a:t>
            </a:r>
          </a:p>
          <a:p>
            <a:pPr>
              <a:buNone/>
            </a:pPr>
            <a:endParaRPr lang="ar-SA" sz="2000" dirty="0" smtClean="0"/>
          </a:p>
          <a:p>
            <a:pPr>
              <a:buNone/>
            </a:pPr>
            <a:endParaRPr lang="en-US" sz="2000" dirty="0" smtClean="0"/>
          </a:p>
        </p:txBody>
      </p:sp>
      <p:cxnSp>
        <p:nvCxnSpPr>
          <p:cNvPr id="5" name="Straight Arrow Connector 4"/>
          <p:cNvCxnSpPr/>
          <p:nvPr/>
        </p:nvCxnSpPr>
        <p:spPr>
          <a:xfrm flipH="1">
            <a:off x="6660232" y="3645024"/>
            <a:ext cx="648072" cy="21602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1640" y="260648"/>
            <a:ext cx="7272808" cy="369332"/>
          </a:xfrm>
          <a:prstGeom prst="rect">
            <a:avLst/>
          </a:prstGeom>
        </p:spPr>
        <p:txBody>
          <a:bodyPr wrap="square">
            <a:spAutoFit/>
          </a:bodyPr>
          <a:lstStyle/>
          <a:p>
            <a:pPr algn="ctr"/>
            <a:r>
              <a:rPr lang="ar-SA" b="1" dirty="0" smtClean="0"/>
              <a:t>قائمة المركز المالي لمنشأة الوطن في 30 / 12 / 1427 هـ , 30 / 12 / 1428 هـ</a:t>
            </a:r>
            <a:endParaRPr lang="ar-SA" dirty="0"/>
          </a:p>
        </p:txBody>
      </p:sp>
      <p:graphicFrame>
        <p:nvGraphicFramePr>
          <p:cNvPr id="4" name="Table 3"/>
          <p:cNvGraphicFramePr>
            <a:graphicFrameLocks noGrp="1"/>
          </p:cNvGraphicFramePr>
          <p:nvPr/>
        </p:nvGraphicFramePr>
        <p:xfrm>
          <a:off x="1043607" y="692695"/>
          <a:ext cx="7920881" cy="6009802"/>
        </p:xfrm>
        <a:graphic>
          <a:graphicData uri="http://schemas.openxmlformats.org/drawingml/2006/table">
            <a:tbl>
              <a:tblPr rtl="1" firstRow="1" bandRow="1">
                <a:tableStyleId>{ED083AE6-46FA-4A59-8FB0-9F97EB10719F}</a:tableStyleId>
              </a:tblPr>
              <a:tblGrid>
                <a:gridCol w="1519557"/>
                <a:gridCol w="1600331"/>
                <a:gridCol w="1600331"/>
                <a:gridCol w="1600331"/>
                <a:gridCol w="1600331"/>
              </a:tblGrid>
              <a:tr h="466477">
                <a:tc>
                  <a:txBody>
                    <a:bodyPr/>
                    <a:lstStyle/>
                    <a:p>
                      <a:pPr algn="ctr" rtl="1"/>
                      <a:r>
                        <a:rPr lang="ar-SA" sz="1400" b="1" dirty="0">
                          <a:solidFill>
                            <a:srgbClr val="000000"/>
                          </a:solidFill>
                          <a:latin typeface="Times New Roman"/>
                          <a:ea typeface="Times New Roman"/>
                          <a:cs typeface="Traditional Arabic"/>
                        </a:rPr>
                        <a:t>البيان</a:t>
                      </a:r>
                      <a:endParaRPr lang="en-US" sz="1400" b="1" dirty="0">
                        <a:solidFill>
                          <a:srgbClr val="000000"/>
                        </a:solidFill>
                        <a:latin typeface="Calibri"/>
                        <a:ea typeface="Times New Roman"/>
                        <a:cs typeface="Arial"/>
                      </a:endParaRPr>
                    </a:p>
                  </a:txBody>
                  <a:tcPr marL="0" marR="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1427هـ(سنة الأساس)</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1428هـ(السنة التي تلي سنة الأساس)</a:t>
                      </a:r>
                      <a:endParaRPr lang="en-US" sz="1400" b="1" dirty="0">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rgbClr val="000000"/>
                          </a:solidFill>
                          <a:latin typeface="Times New Roman"/>
                          <a:ea typeface="Times New Roman"/>
                          <a:cs typeface="Traditional Arabic"/>
                        </a:rPr>
                        <a:t>التغير</a:t>
                      </a:r>
                      <a:endParaRPr lang="en-US" sz="1400" b="1" dirty="0" smtClean="0">
                        <a:latin typeface="Times New Roman"/>
                        <a:ea typeface="Times New Roman"/>
                        <a:cs typeface="Arial"/>
                      </a:endParaRPr>
                    </a:p>
                    <a:p>
                      <a:pPr algn="ctr" rtl="1">
                        <a:spcAft>
                          <a:spcPts val="0"/>
                        </a:spcAft>
                      </a:pPr>
                      <a:endParaRPr lang="en-US" sz="1400" b="1" dirty="0">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smtClean="0">
                          <a:solidFill>
                            <a:srgbClr val="000000"/>
                          </a:solidFill>
                          <a:latin typeface="Times New Roman"/>
                          <a:ea typeface="Times New Roman"/>
                          <a:cs typeface="Traditional Arabic"/>
                        </a:rPr>
                        <a:t>نسبة التغير</a:t>
                      </a:r>
                      <a:endParaRPr lang="en-US" sz="1400" b="1" dirty="0" smtClean="0">
                        <a:latin typeface="Times New Roman"/>
                        <a:ea typeface="Times New Roman"/>
                        <a:cs typeface="Arial"/>
                      </a:endParaRPr>
                    </a:p>
                    <a:p>
                      <a:pPr algn="ctr" rtl="1">
                        <a:spcAft>
                          <a:spcPts val="0"/>
                        </a:spcAft>
                      </a:pPr>
                      <a:endParaRPr lang="en-US" sz="1400" b="1" dirty="0">
                        <a:latin typeface="Times New Roman"/>
                        <a:ea typeface="Times New Roman"/>
                        <a:cs typeface="Arial"/>
                      </a:endParaRPr>
                    </a:p>
                  </a:txBody>
                  <a:tcPr marL="68580" marR="68580" marT="0" marB="0" anchor="ctr"/>
                </a:tc>
              </a:tr>
              <a:tr h="426720">
                <a:tc>
                  <a:txBody>
                    <a:bodyPr/>
                    <a:lstStyle/>
                    <a:p>
                      <a:pPr algn="r" rtl="1">
                        <a:spcAft>
                          <a:spcPts val="0"/>
                        </a:spcAft>
                      </a:pPr>
                      <a:r>
                        <a:rPr lang="ar-SA" sz="1400" b="1" u="sng" dirty="0">
                          <a:solidFill>
                            <a:srgbClr val="000000"/>
                          </a:solidFill>
                          <a:latin typeface="Times New Roman"/>
                          <a:ea typeface="Times New Roman"/>
                          <a:cs typeface="Traditional Arabic"/>
                        </a:rPr>
                        <a:t>الأصول المتداولة(قصيرة الأجل</a:t>
                      </a:r>
                      <a:r>
                        <a:rPr lang="ar-SA" sz="1400" b="1" dirty="0">
                          <a:solidFill>
                            <a:srgbClr val="000000"/>
                          </a:solidFill>
                          <a:latin typeface="Times New Roman"/>
                          <a:ea typeface="Times New Roman"/>
                          <a:cs typeface="Traditional Arabic"/>
                        </a:rPr>
                        <a:t>)</a:t>
                      </a:r>
                      <a:endParaRPr lang="en-US" sz="1400" b="1" dirty="0">
                        <a:latin typeface="Times New Roman"/>
                        <a:ea typeface="Times New Roman"/>
                        <a:cs typeface="Arial"/>
                      </a:endParaRPr>
                    </a:p>
                  </a:txBody>
                  <a:tcPr marL="0" marR="0" marT="0" marB="0" anchor="ctr"/>
                </a:tc>
                <a:tc>
                  <a:txBody>
                    <a:bodyPr/>
                    <a:lstStyle/>
                    <a:p>
                      <a:pPr algn="r" rtl="0">
                        <a:spcAft>
                          <a:spcPts val="0"/>
                        </a:spcAft>
                      </a:pPr>
                      <a:endParaRPr lang="en-US" sz="1400" b="1">
                        <a:solidFill>
                          <a:srgbClr val="000000"/>
                        </a:solidFill>
                        <a:latin typeface="Times New Roman"/>
                        <a:ea typeface="Times New Roman"/>
                        <a:cs typeface="Arial"/>
                      </a:endParaRPr>
                    </a:p>
                  </a:txBody>
                  <a:tcPr marL="68580" marR="68580" marT="0" marB="0" anchor="ctr"/>
                </a:tc>
                <a:tc>
                  <a:txBody>
                    <a:bodyPr/>
                    <a:lstStyle/>
                    <a:p>
                      <a:pPr algn="r" rtl="1">
                        <a:spcAft>
                          <a:spcPts val="0"/>
                        </a:spcAft>
                      </a:pPr>
                      <a:r>
                        <a:rPr lang="ar-SA" sz="1400" b="1" dirty="0">
                          <a:solidFill>
                            <a:srgbClr val="000000"/>
                          </a:solidFill>
                          <a:latin typeface="Times New Roman"/>
                          <a:ea typeface="Times New Roman"/>
                          <a:cs typeface="Traditional Arabic"/>
                        </a:rPr>
                        <a:t> </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نقدية بالصندوق و البنك</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dirty="0" smtClean="0">
                          <a:solidFill>
                            <a:srgbClr val="000000"/>
                          </a:solidFill>
                          <a:latin typeface="Times New Roman"/>
                          <a:ea typeface="Times New Roman"/>
                          <a:cs typeface="Traditional Arabic"/>
                        </a:rPr>
                        <a:t>1,500,000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1,250,000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أوراق قبض</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700,000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950,000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مدينون</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3,200,000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3,350,000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المخزون السلعي</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1,500,000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1,300,000</a:t>
                      </a:r>
                      <a:endParaRPr lang="en-US" sz="1400" b="1">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المصاريف المدفوعة مقدما</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400,000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200,000</a:t>
                      </a:r>
                      <a:endParaRPr lang="en-US" sz="1400" b="1">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a:solidFill>
                            <a:srgbClr val="000000"/>
                          </a:solidFill>
                          <a:latin typeface="Times New Roman"/>
                          <a:ea typeface="Times New Roman"/>
                          <a:cs typeface="Traditional Arabic"/>
                        </a:rPr>
                        <a:t>مجموع الأصول المتداولة</a:t>
                      </a:r>
                      <a:endParaRPr lang="en-US" sz="1400" b="1">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Arial"/>
                        </a:rPr>
                        <a:t>7,300,000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7,050,000</a:t>
                      </a:r>
                      <a:endParaRPr lang="en-US" sz="1400" b="1">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u="sng" dirty="0">
                          <a:solidFill>
                            <a:srgbClr val="000000"/>
                          </a:solidFill>
                          <a:latin typeface="Times New Roman"/>
                          <a:ea typeface="Times New Roman"/>
                          <a:cs typeface="Traditional Arabic"/>
                        </a:rPr>
                        <a:t>الأصول الثابتة (طويلة الأجل)</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 </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 </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en-US" sz="1400" b="1" dirty="0">
                          <a:solidFill>
                            <a:srgbClr val="000000"/>
                          </a:solidFill>
                          <a:latin typeface="Times New Roman"/>
                          <a:ea typeface="Times New Roman"/>
                          <a:cs typeface="Arial"/>
                        </a:rPr>
                        <a:t> </a:t>
                      </a:r>
                      <a:endParaRPr lang="en-US" sz="1400" b="1" dirty="0">
                        <a:latin typeface="Times New Roman"/>
                        <a:ea typeface="Times New Roman"/>
                        <a:cs typeface="Arial"/>
                      </a:endParaRPr>
                    </a:p>
                  </a:txBody>
                  <a:tcPr marL="68580" marR="68580" marT="0" marB="0"/>
                </a:tc>
                <a:tc>
                  <a:txBody>
                    <a:bodyPr/>
                    <a:lstStyle/>
                    <a:p>
                      <a:pPr algn="ctr" rtl="0">
                        <a:spcAft>
                          <a:spcPts val="0"/>
                        </a:spcAft>
                      </a:pPr>
                      <a:endParaRPr lang="en-US" sz="1400" b="1">
                        <a:solidFill>
                          <a:srgbClr val="000000"/>
                        </a:solidFill>
                        <a:latin typeface="Times New Roman"/>
                        <a:ea typeface="Times New Roman"/>
                        <a:cs typeface="Arial"/>
                      </a:endParaRPr>
                    </a:p>
                  </a:txBody>
                  <a:tcPr marL="68580" marR="68580" marT="0" marB="0" anchor="ctr"/>
                </a:tc>
              </a:tr>
              <a:tr h="393585">
                <a:tc>
                  <a:txBody>
                    <a:bodyPr/>
                    <a:lstStyle/>
                    <a:p>
                      <a:pPr algn="r" rtl="1">
                        <a:spcAft>
                          <a:spcPts val="0"/>
                        </a:spcAft>
                      </a:pPr>
                      <a:r>
                        <a:rPr lang="ar-SA" sz="1400" b="1">
                          <a:solidFill>
                            <a:srgbClr val="000000"/>
                          </a:solidFill>
                          <a:latin typeface="Times New Roman"/>
                          <a:ea typeface="Times New Roman"/>
                          <a:cs typeface="Traditional Arabic"/>
                        </a:rPr>
                        <a:t>سيارات و معدات (صافي)</a:t>
                      </a:r>
                      <a:endParaRPr lang="en-US" sz="1400" b="1">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332,000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450,000</a:t>
                      </a:r>
                      <a:endParaRPr lang="en-US" sz="1400" b="1">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c>
                  <a:txBody>
                    <a:bodyPr/>
                    <a:lstStyle/>
                    <a:p>
                      <a:pPr algn="ctr" rtl="1">
                        <a:spcAft>
                          <a:spcPts val="0"/>
                        </a:spcAft>
                      </a:pPr>
                      <a:endParaRPr lang="en-US" sz="1400" b="1" dirty="0">
                        <a:latin typeface="Times New Roman"/>
                        <a:ea typeface="Times New Roman"/>
                        <a:cs typeface="Arial"/>
                      </a:endParaRPr>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الأثاث و لوازم مكتبية (صافي)</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675,000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900,000</a:t>
                      </a:r>
                      <a:endParaRPr lang="en-US" sz="1400" b="1">
                        <a:latin typeface="Times New Roman"/>
                        <a:ea typeface="Times New Roman"/>
                        <a:cs typeface="Arial"/>
                      </a:endParaRPr>
                    </a:p>
                  </a:txBody>
                  <a:tcPr marL="68580" marR="68580" marT="0" marB="0" anchor="ctr"/>
                </a:tc>
                <a:tc>
                  <a:txBody>
                    <a:bodyPr/>
                    <a:lstStyle/>
                    <a:p>
                      <a:endParaRPr lang="ar-SA" dirty="0"/>
                    </a:p>
                  </a:txBody>
                  <a:tcPr marL="68580" marR="68580" marT="0" marB="0" anchor="ctr"/>
                </a:tc>
                <a:tc>
                  <a:txBody>
                    <a:bodyPr/>
                    <a:lstStyle/>
                    <a:p>
                      <a:endParaRPr lang="ar-SA" dirty="0"/>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المباني (صافي)</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a:solidFill>
                            <a:srgbClr val="000000"/>
                          </a:solidFill>
                          <a:latin typeface="Times New Roman"/>
                          <a:ea typeface="Times New Roman"/>
                          <a:cs typeface="Traditional Arabic"/>
                        </a:rPr>
                        <a:t>2,734,000</a:t>
                      </a:r>
                      <a:endParaRPr lang="en-US" sz="1400" b="1">
                        <a:latin typeface="Times New Roman"/>
                        <a:ea typeface="Times New Roman"/>
                        <a:cs typeface="Arial"/>
                      </a:endParaRPr>
                    </a:p>
                  </a:txBody>
                  <a:tcPr marL="68580" marR="6858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2,234,000</a:t>
                      </a:r>
                      <a:endParaRPr lang="en-US" sz="1400" b="1" dirty="0">
                        <a:latin typeface="Times New Roman"/>
                        <a:ea typeface="Times New Roman"/>
                        <a:cs typeface="Arial"/>
                      </a:endParaRPr>
                    </a:p>
                  </a:txBody>
                  <a:tcPr marL="68580" marR="68580" marT="0" marB="0" anchor="ctr"/>
                </a:tc>
                <a:tc>
                  <a:txBody>
                    <a:bodyPr/>
                    <a:lstStyle/>
                    <a:p>
                      <a:endParaRPr lang="ar-SA"/>
                    </a:p>
                  </a:txBody>
                  <a:tcPr marL="68580" marR="68580" marT="0" marB="0" anchor="ctr"/>
                </a:tc>
                <a:tc>
                  <a:txBody>
                    <a:bodyPr/>
                    <a:lstStyle/>
                    <a:p>
                      <a:endParaRPr lang="ar-SA"/>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أراضي</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1,952,000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2,175,000</a:t>
                      </a:r>
                      <a:endParaRPr lang="en-US" sz="1400" b="1">
                        <a:latin typeface="Times New Roman"/>
                        <a:ea typeface="Times New Roman"/>
                        <a:cs typeface="Arial"/>
                      </a:endParaRPr>
                    </a:p>
                  </a:txBody>
                  <a:tcPr marL="68580" marR="68580" marT="0" marB="0" anchor="ctr"/>
                </a:tc>
                <a:tc>
                  <a:txBody>
                    <a:bodyPr/>
                    <a:lstStyle/>
                    <a:p>
                      <a:endParaRPr lang="ar-SA"/>
                    </a:p>
                  </a:txBody>
                  <a:tcPr marL="68580" marR="68580" marT="0" marB="0" anchor="ctr"/>
                </a:tc>
                <a:tc>
                  <a:txBody>
                    <a:bodyPr/>
                    <a:lstStyle/>
                    <a:p>
                      <a:endParaRPr lang="ar-SA"/>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إجمالي الأصول الثابتة</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5,693,000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r>
                        <a:rPr lang="ar-SA" sz="1400" b="1">
                          <a:solidFill>
                            <a:srgbClr val="000000"/>
                          </a:solidFill>
                          <a:latin typeface="Times New Roman"/>
                          <a:ea typeface="Times New Roman"/>
                          <a:cs typeface="Traditional Arabic"/>
                        </a:rPr>
                        <a:t>5,759,000</a:t>
                      </a:r>
                      <a:endParaRPr lang="en-US" sz="1400" b="1">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93585">
                <a:tc>
                  <a:txBody>
                    <a:bodyPr/>
                    <a:lstStyle/>
                    <a:p>
                      <a:pPr algn="r" rtl="1">
                        <a:spcAft>
                          <a:spcPts val="0"/>
                        </a:spcAft>
                      </a:pPr>
                      <a:r>
                        <a:rPr lang="ar-SA" sz="1400" b="1" dirty="0">
                          <a:solidFill>
                            <a:srgbClr val="000000"/>
                          </a:solidFill>
                          <a:latin typeface="Times New Roman"/>
                          <a:ea typeface="Times New Roman"/>
                          <a:cs typeface="Traditional Arabic"/>
                        </a:rPr>
                        <a:t>إجمالي الأصول</a:t>
                      </a:r>
                      <a:endParaRPr lang="en-US" sz="1400" b="1" dirty="0">
                        <a:latin typeface="Times New Roman"/>
                        <a:ea typeface="Times New Roman"/>
                        <a:cs typeface="Arial"/>
                      </a:endParaRPr>
                    </a:p>
                  </a:txBody>
                  <a:tcPr marL="0" marR="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12,993,000</a:t>
                      </a:r>
                      <a:endParaRPr lang="en-US" sz="1400" b="1" dirty="0">
                        <a:latin typeface="Times New Roman"/>
                        <a:ea typeface="Times New Roman"/>
                        <a:cs typeface="Arial"/>
                      </a:endParaRPr>
                    </a:p>
                  </a:txBody>
                  <a:tcPr marL="68580" marR="68580" marT="0" marB="0" anchor="ctr"/>
                </a:tc>
                <a:tc>
                  <a:txBody>
                    <a:bodyPr/>
                    <a:lstStyle/>
                    <a:p>
                      <a:pPr algn="ctr" rtl="1">
                        <a:spcAft>
                          <a:spcPts val="0"/>
                        </a:spcAft>
                      </a:pPr>
                      <a:r>
                        <a:rPr lang="ar-SA" sz="1400" b="1" dirty="0">
                          <a:solidFill>
                            <a:srgbClr val="000000"/>
                          </a:solidFill>
                          <a:latin typeface="Times New Roman"/>
                          <a:ea typeface="Times New Roman"/>
                          <a:cs typeface="Traditional Arabic"/>
                        </a:rPr>
                        <a:t>12,809,000</a:t>
                      </a:r>
                      <a:endParaRPr lang="en-US" sz="1400" b="1" dirty="0">
                        <a:latin typeface="Times New Roman"/>
                        <a:ea typeface="Times New Roman"/>
                        <a:cs typeface="Arial"/>
                      </a:endParaRPr>
                    </a:p>
                  </a:txBody>
                  <a:tcPr marL="68580" marR="68580" marT="0" marB="0" anchor="ctr"/>
                </a:tc>
                <a:tc>
                  <a:txBody>
                    <a:bodyPr/>
                    <a:lstStyle/>
                    <a:p>
                      <a:endParaRPr lang="ar-SA" dirty="0"/>
                    </a:p>
                  </a:txBody>
                  <a:tcPr marL="68580" marR="68580" marT="0" marB="0" anchor="ctr"/>
                </a:tc>
                <a:tc>
                  <a:txBody>
                    <a:bodyPr/>
                    <a:lstStyle/>
                    <a:p>
                      <a:endParaRPr lang="ar-SA"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88640"/>
            <a:ext cx="7128792" cy="369332"/>
          </a:xfrm>
          <a:prstGeom prst="rect">
            <a:avLst/>
          </a:prstGeom>
        </p:spPr>
        <p:txBody>
          <a:bodyPr wrap="square">
            <a:spAutoFit/>
          </a:bodyPr>
          <a:lstStyle/>
          <a:p>
            <a:pPr algn="ctr"/>
            <a:r>
              <a:rPr lang="ar-SA" b="1" dirty="0" smtClean="0"/>
              <a:t>قائمة المركز المالي لمنشأة الوطن في 30 / 12 / 1427 هـ , 30 / 12 / 1428 هـ</a:t>
            </a:r>
            <a:endParaRPr lang="ar-SA" dirty="0"/>
          </a:p>
        </p:txBody>
      </p:sp>
      <p:graphicFrame>
        <p:nvGraphicFramePr>
          <p:cNvPr id="3" name="Table 2"/>
          <p:cNvGraphicFramePr>
            <a:graphicFrameLocks noGrp="1"/>
          </p:cNvGraphicFramePr>
          <p:nvPr/>
        </p:nvGraphicFramePr>
        <p:xfrm>
          <a:off x="1115613" y="548674"/>
          <a:ext cx="7776865" cy="6120685"/>
        </p:xfrm>
        <a:graphic>
          <a:graphicData uri="http://schemas.openxmlformats.org/drawingml/2006/table">
            <a:tbl>
              <a:tblPr rtl="1" firstRow="1" bandRow="1">
                <a:tableStyleId>{ED083AE6-46FA-4A59-8FB0-9F97EB10719F}</a:tableStyleId>
              </a:tblPr>
              <a:tblGrid>
                <a:gridCol w="1555373"/>
                <a:gridCol w="1555373"/>
                <a:gridCol w="1555373"/>
                <a:gridCol w="1555373"/>
                <a:gridCol w="1555373"/>
              </a:tblGrid>
              <a:tr h="421620">
                <a:tc>
                  <a:txBody>
                    <a:bodyPr/>
                    <a:lstStyle/>
                    <a:p>
                      <a:pPr algn="justLow" rtl="1">
                        <a:spcAft>
                          <a:spcPts val="0"/>
                        </a:spcAft>
                      </a:pPr>
                      <a:r>
                        <a:rPr lang="ar-SA" sz="1400" b="0" u="sng" dirty="0">
                          <a:solidFill>
                            <a:srgbClr val="000000"/>
                          </a:solidFill>
                          <a:latin typeface="Times New Roman"/>
                          <a:ea typeface="Times New Roman"/>
                          <a:cs typeface="Traditional Arabic"/>
                        </a:rPr>
                        <a:t>الخصوم المتداولة(قصيرة الأجل)</a:t>
                      </a:r>
                      <a:endParaRPr lang="en-US" sz="1400" b="0" dirty="0">
                        <a:latin typeface="Times New Roman"/>
                        <a:ea typeface="Times New Roman"/>
                        <a:cs typeface="Arial"/>
                      </a:endParaRPr>
                    </a:p>
                  </a:txBody>
                  <a:tcPr marL="0" marR="0" marT="0" marB="0" anchor="ctr"/>
                </a:tc>
                <a:tc>
                  <a:txBody>
                    <a:bodyPr/>
                    <a:lstStyle/>
                    <a:p>
                      <a:pPr algn="ctr" rtl="1">
                        <a:spcAft>
                          <a:spcPts val="0"/>
                        </a:spcAft>
                      </a:pPr>
                      <a:r>
                        <a:rPr lang="ar-SA" sz="1400" b="0" dirty="0">
                          <a:solidFill>
                            <a:srgbClr val="000000"/>
                          </a:solidFill>
                          <a:latin typeface="Times New Roman"/>
                          <a:ea typeface="Times New Roman"/>
                          <a:cs typeface="Traditional Arabic"/>
                        </a:rPr>
                        <a:t> </a:t>
                      </a:r>
                      <a:endParaRPr lang="en-US" sz="1400" b="0" dirty="0">
                        <a:latin typeface="Times New Roman"/>
                        <a:ea typeface="Times New Roman"/>
                        <a:cs typeface="Arial"/>
                      </a:endParaRPr>
                    </a:p>
                  </a:txBody>
                  <a:tcPr marL="68580" marR="68580" marT="0" marB="0" anchor="ctr"/>
                </a:tc>
                <a:tc>
                  <a:txBody>
                    <a:bodyPr/>
                    <a:lstStyle/>
                    <a:p>
                      <a:pPr algn="ctr" rtl="0">
                        <a:spcAft>
                          <a:spcPts val="0"/>
                        </a:spcAft>
                      </a:pPr>
                      <a:endParaRPr lang="en-US" sz="1400" b="0">
                        <a:solidFill>
                          <a:srgbClr val="000000"/>
                        </a:solidFill>
                        <a:latin typeface="Times New Roman"/>
                        <a:ea typeface="Times New Roman"/>
                        <a:cs typeface="Arial"/>
                      </a:endParaRPr>
                    </a:p>
                  </a:txBody>
                  <a:tcPr marL="68580" marR="68580" marT="0" marB="0" anchor="ctr"/>
                </a:tc>
                <a:tc>
                  <a:txBody>
                    <a:bodyPr/>
                    <a:lstStyle/>
                    <a:p>
                      <a:pPr algn="ctr" rtl="1">
                        <a:spcAft>
                          <a:spcPts val="0"/>
                        </a:spcAft>
                      </a:pPr>
                      <a:r>
                        <a:rPr lang="en-US" sz="1400" b="0">
                          <a:solidFill>
                            <a:srgbClr val="000000"/>
                          </a:solidFill>
                          <a:latin typeface="Times New Roman"/>
                          <a:ea typeface="Times New Roman"/>
                          <a:cs typeface="Arial"/>
                        </a:rPr>
                        <a:t> </a:t>
                      </a:r>
                      <a:endParaRPr lang="en-US" sz="1400" b="0">
                        <a:latin typeface="Times New Roman"/>
                        <a:ea typeface="Times New Roman"/>
                        <a:cs typeface="Arial"/>
                      </a:endParaRPr>
                    </a:p>
                  </a:txBody>
                  <a:tcPr marL="68580" marR="68580" marT="0" marB="0"/>
                </a:tc>
                <a:tc>
                  <a:txBody>
                    <a:bodyPr/>
                    <a:lstStyle/>
                    <a:p>
                      <a:pPr algn="justLow" rtl="0">
                        <a:spcAft>
                          <a:spcPts val="0"/>
                        </a:spcAft>
                      </a:pPr>
                      <a:endParaRPr lang="en-US" sz="1400" b="0">
                        <a:solidFill>
                          <a:srgbClr val="000000"/>
                        </a:solidFill>
                        <a:latin typeface="Times New Roman"/>
                        <a:ea typeface="Times New Roman"/>
                        <a:cs typeface="Arial"/>
                      </a:endParaRPr>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أوراق الدفع </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dirty="0">
                          <a:solidFill>
                            <a:srgbClr val="000000"/>
                          </a:solidFill>
                          <a:latin typeface="Times New Roman"/>
                          <a:ea typeface="Times New Roman"/>
                          <a:cs typeface="Traditional Arabic"/>
                        </a:rPr>
                        <a:t>500,000</a:t>
                      </a:r>
                      <a:endParaRPr lang="en-US" sz="1400" b="0" dirty="0">
                        <a:latin typeface="Times New Roman"/>
                        <a:ea typeface="Times New Roman"/>
                        <a:cs typeface="Arial"/>
                      </a:endParaRPr>
                    </a:p>
                  </a:txBody>
                  <a:tcPr marL="68580" marR="68580" marT="0" marB="0" anchor="ctr"/>
                </a:tc>
                <a:tc>
                  <a:txBody>
                    <a:bodyPr/>
                    <a:lstStyle/>
                    <a:p>
                      <a:pPr algn="ctr" rtl="1">
                        <a:spcAft>
                          <a:spcPts val="0"/>
                        </a:spcAft>
                      </a:pPr>
                      <a:r>
                        <a:rPr lang="ar-SA" sz="1400" b="0" dirty="0">
                          <a:solidFill>
                            <a:srgbClr val="000000"/>
                          </a:solidFill>
                          <a:latin typeface="Times New Roman"/>
                          <a:ea typeface="Times New Roman"/>
                          <a:cs typeface="Traditional Arabic"/>
                        </a:rPr>
                        <a:t>350,000</a:t>
                      </a:r>
                      <a:endParaRPr lang="en-US" sz="1400" b="0" dirty="0">
                        <a:latin typeface="Times New Roman"/>
                        <a:ea typeface="Times New Roman"/>
                        <a:cs typeface="Arial"/>
                      </a:endParaRPr>
                    </a:p>
                  </a:txBody>
                  <a:tcPr marL="68580" marR="68580" marT="0" marB="0" anchor="ctr"/>
                </a:tc>
                <a:tc>
                  <a:txBody>
                    <a:bodyPr/>
                    <a:lstStyle/>
                    <a:p>
                      <a:endParaRPr lang="ar-SA" dirty="0"/>
                    </a:p>
                  </a:txBody>
                  <a:tcPr marL="68580" marR="68580" marT="0" marB="0"/>
                </a:tc>
                <a:tc>
                  <a:txBody>
                    <a:bodyPr/>
                    <a:lstStyle/>
                    <a:p>
                      <a:endParaRPr lang="ar-SA" dirty="0"/>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الدائنين (الموردين)</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732,000</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dirty="0">
                          <a:solidFill>
                            <a:srgbClr val="000000"/>
                          </a:solidFill>
                          <a:latin typeface="Times New Roman"/>
                          <a:ea typeface="Times New Roman"/>
                          <a:cs typeface="Traditional Arabic"/>
                        </a:rPr>
                        <a:t>571,000</a:t>
                      </a:r>
                      <a:endParaRPr lang="en-US" sz="1400" b="0" dirty="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أجور مستحقة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14,000</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a:solidFill>
                            <a:srgbClr val="000000"/>
                          </a:solidFill>
                          <a:latin typeface="Times New Roman"/>
                          <a:ea typeface="Times New Roman"/>
                          <a:cs typeface="Traditional Arabic"/>
                        </a:rPr>
                        <a:t>30,000</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إجمالي الخصوم المتداولة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Arial"/>
                        </a:rPr>
                        <a:t>1,246,000</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a:solidFill>
                            <a:srgbClr val="000000"/>
                          </a:solidFill>
                          <a:latin typeface="Times New Roman"/>
                          <a:ea typeface="Times New Roman"/>
                          <a:cs typeface="Traditional Arabic"/>
                        </a:rPr>
                        <a:t>951,000</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421620">
                <a:tc>
                  <a:txBody>
                    <a:bodyPr/>
                    <a:lstStyle/>
                    <a:p>
                      <a:pPr algn="justLow" rtl="1">
                        <a:spcAft>
                          <a:spcPts val="0"/>
                        </a:spcAft>
                      </a:pPr>
                      <a:r>
                        <a:rPr lang="ar-SA" sz="1400" b="0" u="sng">
                          <a:solidFill>
                            <a:srgbClr val="000000"/>
                          </a:solidFill>
                          <a:latin typeface="Times New Roman"/>
                          <a:ea typeface="Times New Roman"/>
                          <a:cs typeface="Traditional Arabic"/>
                        </a:rPr>
                        <a:t>الخصوم الثابتة (طويلة الأجل)</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 </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a:solidFill>
                            <a:srgbClr val="000000"/>
                          </a:solidFill>
                          <a:latin typeface="Times New Roman"/>
                          <a:ea typeface="Times New Roman"/>
                          <a:cs typeface="Traditional Arabic"/>
                        </a:rPr>
                        <a:t> </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nchor="ctr"/>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قرض صندوق التنمية الصناعية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1,500,000</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a:solidFill>
                            <a:srgbClr val="000000"/>
                          </a:solidFill>
                          <a:latin typeface="Times New Roman"/>
                          <a:ea typeface="Times New Roman"/>
                          <a:cs typeface="Traditional Arabic"/>
                        </a:rPr>
                        <a:t>1,350,000</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قرض صندوق التنمية العقارية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1,432,000</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a:solidFill>
                            <a:srgbClr val="000000"/>
                          </a:solidFill>
                          <a:latin typeface="Times New Roman"/>
                          <a:ea typeface="Times New Roman"/>
                          <a:cs typeface="Traditional Arabic"/>
                        </a:rPr>
                        <a:t>1,232,000</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قرض من بنك تجاري</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370,000</a:t>
                      </a:r>
                      <a:endParaRPr lang="en-US" sz="1400" b="0">
                        <a:latin typeface="Times New Roman"/>
                        <a:ea typeface="Times New Roman"/>
                        <a:cs typeface="Arial"/>
                      </a:endParaRPr>
                    </a:p>
                  </a:txBody>
                  <a:tcPr marL="68580" marR="68580" marT="0" marB="0" anchor="ctr"/>
                </a:tc>
                <a:tc>
                  <a:txBody>
                    <a:bodyPr/>
                    <a:lstStyle/>
                    <a:p>
                      <a:pPr algn="ctr" rtl="1">
                        <a:spcAft>
                          <a:spcPts val="0"/>
                        </a:spcAft>
                      </a:pPr>
                      <a:r>
                        <a:rPr lang="ar-SA" sz="1400" b="0">
                          <a:solidFill>
                            <a:srgbClr val="000000"/>
                          </a:solidFill>
                          <a:latin typeface="Times New Roman"/>
                          <a:ea typeface="Times New Roman"/>
                          <a:cs typeface="Traditional Arabic"/>
                        </a:rPr>
                        <a:t>400,000</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إجمالي </a:t>
                      </a:r>
                      <a:r>
                        <a:rPr lang="ar-SA" sz="1400" b="0" u="sng">
                          <a:solidFill>
                            <a:srgbClr val="000000"/>
                          </a:solidFill>
                          <a:latin typeface="Times New Roman"/>
                          <a:ea typeface="Times New Roman"/>
                          <a:cs typeface="Traditional Arabic"/>
                        </a:rPr>
                        <a:t>الخصوم الثابتة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Arial"/>
                        </a:rPr>
                        <a:t>3,302,000</a:t>
                      </a:r>
                      <a:endParaRPr lang="en-US" sz="1400" b="0">
                        <a:latin typeface="Times New Roman"/>
                        <a:ea typeface="Times New Roman"/>
                        <a:cs typeface="Arial"/>
                      </a:endParaRPr>
                    </a:p>
                  </a:txBody>
                  <a:tcPr marL="68580" marR="68580" marT="0" marB="0"/>
                </a:tc>
                <a:tc>
                  <a:txBody>
                    <a:bodyPr/>
                    <a:lstStyle/>
                    <a:p>
                      <a:pPr algn="ctr" rtl="1">
                        <a:spcAft>
                          <a:spcPts val="0"/>
                        </a:spcAft>
                      </a:pPr>
                      <a:r>
                        <a:rPr lang="ar-SA" sz="1400" b="0">
                          <a:solidFill>
                            <a:srgbClr val="000000"/>
                          </a:solidFill>
                          <a:latin typeface="Times New Roman"/>
                          <a:ea typeface="Times New Roman"/>
                          <a:cs typeface="Traditional Arabic"/>
                        </a:rPr>
                        <a:t>2,982,000</a:t>
                      </a:r>
                      <a:endParaRPr lang="en-US" sz="1400" b="0">
                        <a:latin typeface="Times New Roman"/>
                        <a:ea typeface="Times New Roman"/>
                        <a:cs typeface="Arial"/>
                      </a:endParaRPr>
                    </a:p>
                  </a:txBody>
                  <a:tcPr marL="68580" marR="68580" marT="0" marB="0" anchor="ctr"/>
                </a:tc>
                <a:tc>
                  <a:txBody>
                    <a:bodyPr/>
                    <a:lstStyle/>
                    <a:p>
                      <a:endParaRPr lang="ar-SA"/>
                    </a:p>
                  </a:txBody>
                  <a:tcPr marL="68580" marR="68580" marT="0" marB="0"/>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إجمالي </a:t>
                      </a:r>
                      <a:r>
                        <a:rPr lang="ar-SA" sz="1400" b="0" u="sng">
                          <a:solidFill>
                            <a:srgbClr val="000000"/>
                          </a:solidFill>
                          <a:latin typeface="Times New Roman"/>
                          <a:ea typeface="Times New Roman"/>
                          <a:cs typeface="Traditional Arabic"/>
                        </a:rPr>
                        <a:t>الخصوم </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Arial"/>
                        </a:rPr>
                        <a:t>4,548,000</a:t>
                      </a:r>
                      <a:endParaRPr lang="en-US" sz="1400" b="0">
                        <a:latin typeface="Times New Roman"/>
                        <a:ea typeface="Times New Roman"/>
                        <a:cs typeface="Arial"/>
                      </a:endParaRPr>
                    </a:p>
                  </a:txBody>
                  <a:tcPr marL="68580" marR="68580" marT="0" marB="0"/>
                </a:tc>
                <a:tc>
                  <a:txBody>
                    <a:bodyPr/>
                    <a:lstStyle/>
                    <a:p>
                      <a:pPr algn="ctr" rtl="1">
                        <a:spcAft>
                          <a:spcPts val="0"/>
                        </a:spcAft>
                      </a:pPr>
                      <a:r>
                        <a:rPr lang="ar-SA" sz="1400" b="0">
                          <a:solidFill>
                            <a:srgbClr val="000000"/>
                          </a:solidFill>
                          <a:latin typeface="Times New Roman"/>
                          <a:ea typeface="Times New Roman"/>
                          <a:cs typeface="Arial"/>
                        </a:rPr>
                        <a:t>3,933,000</a:t>
                      </a:r>
                      <a:endParaRPr lang="en-US" sz="1400" b="0">
                        <a:latin typeface="Times New Roman"/>
                        <a:ea typeface="Times New Roman"/>
                        <a:cs typeface="Arial"/>
                      </a:endParaRPr>
                    </a:p>
                  </a:txBody>
                  <a:tcPr marL="68580" marR="68580" marT="0" marB="0"/>
                </a:tc>
                <a:tc>
                  <a:txBody>
                    <a:bodyPr/>
                    <a:lstStyle/>
                    <a:p>
                      <a:endParaRPr lang="ar-SA" dirty="0"/>
                    </a:p>
                  </a:txBody>
                  <a:tcPr marL="68580" marR="68580" marT="0" marB="0"/>
                </a:tc>
                <a:tc>
                  <a:txBody>
                    <a:bodyPr/>
                    <a:lstStyle/>
                    <a:p>
                      <a:endParaRPr lang="ar-SA" dirty="0"/>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حقوق الملاك</a:t>
                      </a:r>
                      <a:endParaRPr lang="en-US" sz="1400" b="0">
                        <a:latin typeface="Times New Roman"/>
                        <a:ea typeface="Times New Roman"/>
                        <a:cs typeface="Arial"/>
                      </a:endParaRPr>
                    </a:p>
                  </a:txBody>
                  <a:tcPr marL="0" marR="0" marT="0" marB="0" anchor="ctr"/>
                </a:tc>
                <a:tc gridSpan="4">
                  <a:txBody>
                    <a:bodyPr/>
                    <a:lstStyle/>
                    <a:p>
                      <a:pPr algn="ctr" rtl="1">
                        <a:spcAft>
                          <a:spcPts val="0"/>
                        </a:spcAft>
                      </a:pPr>
                      <a:endParaRPr lang="en-US" sz="1400" b="0" dirty="0">
                        <a:latin typeface="Times New Roman"/>
                        <a:ea typeface="Times New Roman"/>
                        <a:cs typeface="Arial"/>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73525">
                <a:tc>
                  <a:txBody>
                    <a:bodyPr/>
                    <a:lstStyle/>
                    <a:p>
                      <a:pPr algn="justLow" rtl="1">
                        <a:spcAft>
                          <a:spcPts val="0"/>
                        </a:spcAft>
                      </a:pPr>
                      <a:r>
                        <a:rPr lang="ar-SA" sz="1400" b="0">
                          <a:solidFill>
                            <a:srgbClr val="000000"/>
                          </a:solidFill>
                          <a:latin typeface="Times New Roman"/>
                          <a:ea typeface="Times New Roman"/>
                          <a:cs typeface="Traditional Arabic"/>
                        </a:rPr>
                        <a:t>رأس المال</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5,000,000</a:t>
                      </a:r>
                      <a:endParaRPr lang="en-US" sz="1400" b="0">
                        <a:latin typeface="Times New Roman"/>
                        <a:ea typeface="Times New Roman"/>
                        <a:cs typeface="Arial"/>
                      </a:endParaRPr>
                    </a:p>
                  </a:txBody>
                  <a:tcPr marL="68580" marR="68580" marT="0" marB="0"/>
                </a:tc>
                <a:tc>
                  <a:txBody>
                    <a:bodyPr/>
                    <a:lstStyle/>
                    <a:p>
                      <a:pPr algn="ctr" rtl="1">
                        <a:spcAft>
                          <a:spcPts val="0"/>
                        </a:spcAft>
                      </a:pPr>
                      <a:r>
                        <a:rPr lang="ar-SA" sz="1400" b="0">
                          <a:solidFill>
                            <a:srgbClr val="000000"/>
                          </a:solidFill>
                          <a:latin typeface="Times New Roman"/>
                          <a:ea typeface="Times New Roman"/>
                          <a:cs typeface="Traditional Arabic"/>
                        </a:rPr>
                        <a:t>5,000,000</a:t>
                      </a:r>
                      <a:endParaRPr lang="en-US" sz="1400" b="0">
                        <a:latin typeface="Times New Roman"/>
                        <a:ea typeface="Times New Roman"/>
                        <a:cs typeface="Arial"/>
                      </a:endParaRPr>
                    </a:p>
                  </a:txBody>
                  <a:tcPr marL="68580" marR="68580" marT="0" marB="0"/>
                </a:tc>
                <a:tc>
                  <a:txBody>
                    <a:bodyPr/>
                    <a:lstStyle/>
                    <a:p>
                      <a:endParaRPr lang="ar-SA" dirty="0"/>
                    </a:p>
                  </a:txBody>
                  <a:tcPr marL="68580" marR="68580" marT="0" marB="0" anchor="ctr"/>
                </a:tc>
                <a:tc>
                  <a:txBody>
                    <a:bodyPr/>
                    <a:lstStyle/>
                    <a:p>
                      <a:endParaRPr lang="ar-SA" dirty="0"/>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أرباح مبقاة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Traditional Arabic"/>
                        </a:rPr>
                        <a:t>3,445,000</a:t>
                      </a:r>
                      <a:endParaRPr lang="en-US" sz="1400" b="0">
                        <a:latin typeface="Times New Roman"/>
                        <a:ea typeface="Times New Roman"/>
                        <a:cs typeface="Arial"/>
                      </a:endParaRPr>
                    </a:p>
                  </a:txBody>
                  <a:tcPr marL="68580" marR="68580" marT="0" marB="0"/>
                </a:tc>
                <a:tc>
                  <a:txBody>
                    <a:bodyPr/>
                    <a:lstStyle/>
                    <a:p>
                      <a:pPr algn="ctr" rtl="1">
                        <a:spcAft>
                          <a:spcPts val="0"/>
                        </a:spcAft>
                      </a:pPr>
                      <a:r>
                        <a:rPr lang="ar-SA" sz="1400" b="0">
                          <a:solidFill>
                            <a:srgbClr val="000000"/>
                          </a:solidFill>
                          <a:latin typeface="Times New Roman"/>
                          <a:ea typeface="Times New Roman"/>
                          <a:cs typeface="Traditional Arabic"/>
                        </a:rPr>
                        <a:t>3,876,000</a:t>
                      </a:r>
                      <a:endParaRPr lang="en-US" sz="1400" b="0">
                        <a:latin typeface="Times New Roman"/>
                        <a:ea typeface="Times New Roman"/>
                        <a:cs typeface="Arial"/>
                      </a:endParaRPr>
                    </a:p>
                  </a:txBody>
                  <a:tcPr marL="68580" marR="68580" marT="0" marB="0"/>
                </a:tc>
                <a:tc>
                  <a:txBody>
                    <a:bodyPr/>
                    <a:lstStyle/>
                    <a:p>
                      <a:endParaRPr lang="ar-SA"/>
                    </a:p>
                  </a:txBody>
                  <a:tcPr marL="68580" marR="68580" marT="0" marB="0" anchor="ctr"/>
                </a:tc>
                <a:tc>
                  <a:txBody>
                    <a:bodyPr/>
                    <a:lstStyle/>
                    <a:p>
                      <a:endParaRPr lang="ar-SA"/>
                    </a:p>
                  </a:txBody>
                  <a:tcPr marL="68580" marR="68580" marT="0" marB="0" anchor="ctr"/>
                </a:tc>
              </a:tr>
              <a:tr h="373525">
                <a:tc>
                  <a:txBody>
                    <a:bodyPr/>
                    <a:lstStyle/>
                    <a:p>
                      <a:pPr algn="justLow" rtl="1">
                        <a:spcAft>
                          <a:spcPts val="0"/>
                        </a:spcAft>
                      </a:pPr>
                      <a:r>
                        <a:rPr lang="ar-SA" sz="1400" b="0">
                          <a:solidFill>
                            <a:srgbClr val="000000"/>
                          </a:solidFill>
                          <a:latin typeface="Times New Roman"/>
                          <a:ea typeface="Times New Roman"/>
                          <a:cs typeface="Traditional Arabic"/>
                        </a:rPr>
                        <a:t>إجمالي حقوق الملكية</a:t>
                      </a:r>
                      <a:endParaRPr lang="en-US" sz="1400" b="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Arial"/>
                        </a:rPr>
                        <a:t>8,445,000</a:t>
                      </a:r>
                      <a:endParaRPr lang="en-US" sz="1400" b="0">
                        <a:latin typeface="Times New Roman"/>
                        <a:ea typeface="Times New Roman"/>
                        <a:cs typeface="Arial"/>
                      </a:endParaRPr>
                    </a:p>
                  </a:txBody>
                  <a:tcPr marL="68580" marR="68580" marT="0" marB="0"/>
                </a:tc>
                <a:tc>
                  <a:txBody>
                    <a:bodyPr/>
                    <a:lstStyle/>
                    <a:p>
                      <a:pPr algn="ctr" rtl="1">
                        <a:spcAft>
                          <a:spcPts val="0"/>
                        </a:spcAft>
                      </a:pPr>
                      <a:r>
                        <a:rPr lang="ar-SA" sz="1400" b="0">
                          <a:solidFill>
                            <a:srgbClr val="000000"/>
                          </a:solidFill>
                          <a:latin typeface="Times New Roman"/>
                          <a:ea typeface="Times New Roman"/>
                          <a:cs typeface="Arial"/>
                        </a:rPr>
                        <a:t>8,876,000</a:t>
                      </a:r>
                      <a:endParaRPr lang="en-US" sz="1400" b="0">
                        <a:latin typeface="Times New Roman"/>
                        <a:ea typeface="Times New Roman"/>
                        <a:cs typeface="Arial"/>
                      </a:endParaRPr>
                    </a:p>
                  </a:txBody>
                  <a:tcPr marL="68580" marR="68580" marT="0" marB="0"/>
                </a:tc>
                <a:tc>
                  <a:txBody>
                    <a:bodyPr/>
                    <a:lstStyle/>
                    <a:p>
                      <a:endParaRPr lang="ar-SA"/>
                    </a:p>
                  </a:txBody>
                  <a:tcPr marL="68580" marR="68580" marT="0" marB="0" anchor="ctr"/>
                </a:tc>
                <a:tc>
                  <a:txBody>
                    <a:bodyPr/>
                    <a:lstStyle/>
                    <a:p>
                      <a:endParaRPr lang="ar-SA"/>
                    </a:p>
                  </a:txBody>
                  <a:tcPr marL="68580" marR="68580" marT="0" marB="0" anchor="ctr"/>
                </a:tc>
              </a:tr>
              <a:tr h="421620">
                <a:tc>
                  <a:txBody>
                    <a:bodyPr/>
                    <a:lstStyle/>
                    <a:p>
                      <a:pPr algn="justLow" rtl="1">
                        <a:spcAft>
                          <a:spcPts val="0"/>
                        </a:spcAft>
                      </a:pPr>
                      <a:r>
                        <a:rPr lang="ar-SA" sz="1400" b="0" dirty="0">
                          <a:solidFill>
                            <a:srgbClr val="000000"/>
                          </a:solidFill>
                          <a:latin typeface="Times New Roman"/>
                          <a:ea typeface="Times New Roman"/>
                          <a:cs typeface="Traditional Arabic"/>
                        </a:rPr>
                        <a:t>إجمالي الخصوم وحقوق الملكية</a:t>
                      </a:r>
                      <a:endParaRPr lang="en-US" sz="1400" b="0" dirty="0">
                        <a:latin typeface="Times New Roman"/>
                        <a:ea typeface="Times New Roman"/>
                        <a:cs typeface="Arial"/>
                      </a:endParaRPr>
                    </a:p>
                  </a:txBody>
                  <a:tcPr marL="0" marR="0" marT="0" marB="0" anchor="ctr"/>
                </a:tc>
                <a:tc>
                  <a:txBody>
                    <a:bodyPr/>
                    <a:lstStyle/>
                    <a:p>
                      <a:pPr algn="ctr" rtl="1">
                        <a:spcAft>
                          <a:spcPts val="0"/>
                        </a:spcAft>
                      </a:pPr>
                      <a:r>
                        <a:rPr lang="ar-SA" sz="1400" b="0">
                          <a:solidFill>
                            <a:srgbClr val="000000"/>
                          </a:solidFill>
                          <a:latin typeface="Times New Roman"/>
                          <a:ea typeface="Times New Roman"/>
                          <a:cs typeface="Arial"/>
                        </a:rPr>
                        <a:t>12,993,000</a:t>
                      </a:r>
                      <a:endParaRPr lang="en-US" sz="1400" b="0">
                        <a:latin typeface="Times New Roman"/>
                        <a:ea typeface="Times New Roman"/>
                        <a:cs typeface="Arial"/>
                      </a:endParaRPr>
                    </a:p>
                  </a:txBody>
                  <a:tcPr marL="68580" marR="68580" marT="0" marB="0"/>
                </a:tc>
                <a:tc>
                  <a:txBody>
                    <a:bodyPr/>
                    <a:lstStyle/>
                    <a:p>
                      <a:pPr algn="ctr" rtl="1">
                        <a:spcAft>
                          <a:spcPts val="0"/>
                        </a:spcAft>
                      </a:pPr>
                      <a:r>
                        <a:rPr lang="ar-SA" sz="1400" b="0">
                          <a:solidFill>
                            <a:srgbClr val="000000"/>
                          </a:solidFill>
                          <a:latin typeface="Times New Roman"/>
                          <a:ea typeface="Times New Roman"/>
                          <a:cs typeface="Arial"/>
                        </a:rPr>
                        <a:t>12,809,000</a:t>
                      </a:r>
                      <a:endParaRPr lang="en-US" sz="1400" b="0">
                        <a:latin typeface="Times New Roman"/>
                        <a:ea typeface="Times New Roman"/>
                        <a:cs typeface="Arial"/>
                      </a:endParaRPr>
                    </a:p>
                  </a:txBody>
                  <a:tcPr marL="68580" marR="68580" marT="0" marB="0"/>
                </a:tc>
                <a:tc>
                  <a:txBody>
                    <a:bodyPr/>
                    <a:lstStyle/>
                    <a:p>
                      <a:endParaRPr lang="ar-SA" dirty="0"/>
                    </a:p>
                  </a:txBody>
                  <a:tcPr marL="68580" marR="68580" marT="0" marB="0" anchor="ctr"/>
                </a:tc>
                <a:tc>
                  <a:txBody>
                    <a:bodyPr/>
                    <a:lstStyle/>
                    <a:p>
                      <a:endParaRPr lang="ar-SA" dirty="0"/>
                    </a:p>
                  </a:txBody>
                  <a:tcPr marL="68580" marR="68580" marT="0" marB="0" anchor="ct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1583</TotalTime>
  <Words>4063</Words>
  <Application>Microsoft Office PowerPoint</Application>
  <PresentationFormat>عرض على الشاشة (3:4)‏</PresentationFormat>
  <Paragraphs>865</Paragraphs>
  <Slides>43</Slides>
  <Notes>3</Notes>
  <HiddenSlides>0</HiddenSlides>
  <MMClips>0</MMClips>
  <ScaleCrop>false</ScaleCrop>
  <HeadingPairs>
    <vt:vector size="4" baseType="variant">
      <vt:variant>
        <vt:lpstr>سمة</vt:lpstr>
      </vt:variant>
      <vt:variant>
        <vt:i4>1</vt:i4>
      </vt:variant>
      <vt:variant>
        <vt:lpstr>عناوين الشرائح</vt:lpstr>
      </vt:variant>
      <vt:variant>
        <vt:i4>43</vt:i4>
      </vt:variant>
    </vt:vector>
  </HeadingPairs>
  <TitlesOfParts>
    <vt:vector size="44" baseType="lpstr">
      <vt:lpstr>انقلاب</vt:lpstr>
      <vt:lpstr>الشريحة 1</vt:lpstr>
      <vt:lpstr> تحليل التقارير المالية </vt:lpstr>
      <vt:lpstr>ماهية التحليل الماليNature         </vt:lpstr>
      <vt:lpstr>هدف التحليل المالي</vt:lpstr>
      <vt:lpstr>تحليل التقارير المالية</vt:lpstr>
      <vt:lpstr>أنواع تحليل القوائم المالية</vt:lpstr>
      <vt:lpstr> أولا: مقارنة القوائم المالية </vt:lpstr>
      <vt:lpstr>الشريحة 8</vt:lpstr>
      <vt:lpstr>الشريحة 9</vt:lpstr>
      <vt:lpstr>أولا: مقارنة القوائم المالية</vt:lpstr>
      <vt:lpstr>أولا: مقارنة القوائم المالية</vt:lpstr>
      <vt:lpstr>الشريحة 12</vt:lpstr>
      <vt:lpstr>الشريحة 13</vt:lpstr>
      <vt:lpstr>الشريحة 14</vt:lpstr>
      <vt:lpstr>الشريحة 15</vt:lpstr>
      <vt:lpstr>أولا: مقارنة القوائم المالية</vt:lpstr>
      <vt:lpstr>الشريحة 17</vt:lpstr>
      <vt:lpstr>أولا: مقارنة القوائم المالية</vt:lpstr>
      <vt:lpstr>الشريحة 19</vt:lpstr>
      <vt:lpstr>الشريحة 20</vt:lpstr>
      <vt:lpstr>أولا: مقارنة القوائم المالية</vt:lpstr>
      <vt:lpstr>الشريحة 22</vt:lpstr>
      <vt:lpstr> ثانيا: النسب المالية </vt:lpstr>
      <vt:lpstr>الشريحة 24</vt:lpstr>
      <vt:lpstr>ثانيا: النسب المالية</vt:lpstr>
      <vt:lpstr>الشريحة 26</vt:lpstr>
      <vt:lpstr>الشريحة 27</vt:lpstr>
      <vt:lpstr>الشريحة 28</vt:lpstr>
      <vt:lpstr>الشريحة 29</vt:lpstr>
      <vt:lpstr>الشريحة 30</vt:lpstr>
      <vt:lpstr>الشريحة 31</vt:lpstr>
      <vt:lpstr>ثانيا: النسب المالية</vt:lpstr>
      <vt:lpstr>ثانيا: النسب المالية</vt:lpstr>
      <vt:lpstr>ثانيا: النسب المالية</vt:lpstr>
      <vt:lpstr>ثانيا: النسب المالية</vt:lpstr>
      <vt:lpstr>الشريحة 36</vt:lpstr>
      <vt:lpstr>الشريحة 37</vt:lpstr>
      <vt:lpstr>الشريحة 38</vt:lpstr>
      <vt:lpstr>ثانيا: النسب المالية</vt:lpstr>
      <vt:lpstr>مثـــــــال شــــــامـــل </vt:lpstr>
      <vt:lpstr>مثـــــــال شــــــامـــل </vt:lpstr>
      <vt:lpstr>مثـــــــال شــــــامـــل </vt:lpstr>
      <vt:lpstr>الشريحة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NoNi</dc:creator>
  <cp:lastModifiedBy>ar</cp:lastModifiedBy>
  <cp:revision>150</cp:revision>
  <dcterms:created xsi:type="dcterms:W3CDTF">2012-11-17T13:27:56Z</dcterms:created>
  <dcterms:modified xsi:type="dcterms:W3CDTF">2014-04-13T03:48:03Z</dcterms:modified>
</cp:coreProperties>
</file>