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86FA0F3C-E642-4335-9565-A8313E12B0A7}" type="datetimeFigureOut">
              <a:rPr lang="ar-SA" smtClean="0"/>
              <a:t>05/06/1440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46E3FB6-70D5-447B-8F1F-DA6B988D9B0B}" type="slidenum">
              <a:rPr lang="ar-SA" smtClean="0"/>
              <a:t>‹#›</a:t>
            </a:fld>
            <a:endParaRPr lang="ar-S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6FA0F3C-E642-4335-9565-A8313E12B0A7}" type="datetimeFigureOut">
              <a:rPr lang="ar-SA" smtClean="0"/>
              <a:t>05/06/1440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46E3FB6-70D5-447B-8F1F-DA6B988D9B0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6FA0F3C-E642-4335-9565-A8313E12B0A7}" type="datetimeFigureOut">
              <a:rPr lang="ar-SA" smtClean="0"/>
              <a:t>05/06/1440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46E3FB6-70D5-447B-8F1F-DA6B988D9B0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86FA0F3C-E642-4335-9565-A8313E12B0A7}" type="datetimeFigureOut">
              <a:rPr lang="ar-SA" smtClean="0"/>
              <a:t>05/06/1440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46E3FB6-70D5-447B-8F1F-DA6B988D9B0B}" type="slidenum">
              <a:rPr lang="ar-SA" smtClean="0"/>
              <a:t>‹#›</a:t>
            </a:fld>
            <a:endParaRPr lang="ar-SA"/>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6FA0F3C-E642-4335-9565-A8313E12B0A7}" type="datetimeFigureOut">
              <a:rPr lang="ar-SA" smtClean="0"/>
              <a:t>05/06/1440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46E3FB6-70D5-447B-8F1F-DA6B988D9B0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86FA0F3C-E642-4335-9565-A8313E12B0A7}" type="datetimeFigureOut">
              <a:rPr lang="ar-SA" smtClean="0"/>
              <a:t>05/06/1440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46E3FB6-70D5-447B-8F1F-DA6B988D9B0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86FA0F3C-E642-4335-9565-A8313E12B0A7}" type="datetimeFigureOut">
              <a:rPr lang="ar-SA" smtClean="0"/>
              <a:t>05/06/1440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46E3FB6-70D5-447B-8F1F-DA6B988D9B0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6FA0F3C-E642-4335-9565-A8313E12B0A7}" type="datetimeFigureOut">
              <a:rPr lang="ar-SA" smtClean="0"/>
              <a:t>05/06/1440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46E3FB6-70D5-447B-8F1F-DA6B988D9B0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A0F3C-E642-4335-9565-A8313E12B0A7}" type="datetimeFigureOut">
              <a:rPr lang="ar-SA" smtClean="0"/>
              <a:t>05/06/1440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46E3FB6-70D5-447B-8F1F-DA6B988D9B0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6FA0F3C-E642-4335-9565-A8313E12B0A7}" type="datetimeFigureOut">
              <a:rPr lang="ar-SA" smtClean="0"/>
              <a:t>05/06/1440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46E3FB6-70D5-447B-8F1F-DA6B988D9B0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6FA0F3C-E642-4335-9565-A8313E12B0A7}" type="datetimeFigureOut">
              <a:rPr lang="ar-SA" smtClean="0"/>
              <a:t>05/06/1440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46E3FB6-70D5-447B-8F1F-DA6B988D9B0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6FA0F3C-E642-4335-9565-A8313E12B0A7}" type="datetimeFigureOut">
              <a:rPr lang="ar-SA" smtClean="0"/>
              <a:t>05/06/1440</a:t>
            </a:fld>
            <a:endParaRPr lang="ar-S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S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46E3FB6-70D5-447B-8F1F-DA6B988D9B0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47800" y="2057400"/>
            <a:ext cx="6400800" cy="1752600"/>
          </a:xfrm>
        </p:spPr>
        <p:txBody>
          <a:bodyPr/>
          <a:lstStyle/>
          <a:p>
            <a:endParaRPr lang="ar-SA" b="1" dirty="0" smtClean="0">
              <a:latin typeface="+mj-lt"/>
            </a:endParaRPr>
          </a:p>
          <a:p>
            <a:endParaRPr lang="ar-SA" b="1" dirty="0">
              <a:latin typeface="+mj-lt"/>
            </a:endParaRPr>
          </a:p>
        </p:txBody>
      </p:sp>
      <p:sp>
        <p:nvSpPr>
          <p:cNvPr id="2" name="عنوان 1"/>
          <p:cNvSpPr>
            <a:spLocks noGrp="1"/>
          </p:cNvSpPr>
          <p:nvPr>
            <p:ph type="ctrTitle"/>
          </p:nvPr>
        </p:nvSpPr>
        <p:spPr>
          <a:xfrm>
            <a:off x="685800" y="4572000"/>
            <a:ext cx="7772400" cy="1470025"/>
          </a:xfrm>
        </p:spPr>
        <p:txBody>
          <a:bodyPr>
            <a:normAutofit fontScale="90000"/>
          </a:bodyPr>
          <a:lstStyle/>
          <a:p>
            <a:r>
              <a:rPr lang="ar-SA" sz="5300" b="1" dirty="0"/>
              <a:t>الاتحاد الدولي للفنادق </a:t>
            </a:r>
            <a:r>
              <a:rPr lang="en-US" dirty="0"/>
              <a:t/>
            </a:r>
            <a:br>
              <a:rPr lang="en-US" dirty="0"/>
            </a:br>
            <a:r>
              <a:rPr lang="en-US" sz="3600" b="1" dirty="0"/>
              <a:t>international hotels </a:t>
            </a:r>
            <a:r>
              <a:rPr lang="en-US" sz="3600" b="1" dirty="0" smtClean="0"/>
              <a:t>association</a:t>
            </a:r>
            <a:r>
              <a:rPr lang="en-US" b="1" dirty="0" smtClean="0"/>
              <a:t/>
            </a:r>
            <a:br>
              <a:rPr lang="en-US" b="1" dirty="0" smtClean="0"/>
            </a:br>
            <a:r>
              <a:rPr lang="en-US" dirty="0"/>
              <a:t/>
            </a:r>
            <a:br>
              <a:rPr lang="en-US" dirty="0"/>
            </a:br>
            <a:r>
              <a:rPr lang="ar-SA" sz="3600" b="1" dirty="0"/>
              <a:t>أنشئ في عام 1946م بمدينة لندن (إنجلترا) ولقد حل محل الاتحاد الدولي للفندقيين المؤسس منذ عام </a:t>
            </a:r>
            <a:r>
              <a:rPr lang="ar-SA" sz="3600" b="1" dirty="0" smtClean="0"/>
              <a:t>1869م</a:t>
            </a:r>
            <a:r>
              <a:rPr lang="en-US" sz="3600" dirty="0"/>
              <a:t/>
            </a:r>
            <a:br>
              <a:rPr lang="en-US" sz="3600" dirty="0"/>
            </a:br>
            <a:r>
              <a:rPr lang="ar-SA" sz="3600" b="1" dirty="0"/>
              <a:t>ويعد من اهم المنظمات الدولية الفندقية  ويضم في عضويته اعضاء الاتحادات الفندقية الاهلية بالدول المختلفة واعضاء </a:t>
            </a:r>
            <a:r>
              <a:rPr lang="ar-SA" sz="3600" b="1" dirty="0" smtClean="0"/>
              <a:t>المنشآت</a:t>
            </a:r>
            <a:r>
              <a:rPr lang="en-US" sz="3600" b="1" dirty="0" smtClean="0"/>
              <a:t> </a:t>
            </a:r>
            <a:r>
              <a:rPr lang="ar-SA" sz="3600" b="1" dirty="0" smtClean="0"/>
              <a:t> سواء كانت فنادق</a:t>
            </a:r>
            <a:r>
              <a:rPr lang="en-US" sz="3600" b="1" dirty="0"/>
              <a:t> </a:t>
            </a:r>
            <a:r>
              <a:rPr lang="ar-SA" sz="3600" b="1" dirty="0" smtClean="0"/>
              <a:t>او مطاعم</a:t>
            </a:r>
            <a:br>
              <a:rPr lang="ar-SA" sz="3600" b="1" dirty="0" smtClean="0"/>
            </a:br>
            <a:r>
              <a:rPr lang="en-US" sz="3600" dirty="0"/>
              <a:t/>
            </a:r>
            <a:br>
              <a:rPr lang="en-US" sz="3600" dirty="0"/>
            </a:br>
            <a:endParaRPr lang="ar-SA" sz="3600" dirty="0"/>
          </a:p>
        </p:txBody>
      </p:sp>
    </p:spTree>
    <p:extLst>
      <p:ext uri="{BB962C8B-B14F-4D97-AF65-F5344CB8AC3E}">
        <p14:creationId xmlns:p14="http://schemas.microsoft.com/office/powerpoint/2010/main" val="250989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4800600"/>
            <a:ext cx="7924800" cy="1143000"/>
          </a:xfrm>
        </p:spPr>
        <p:txBody>
          <a:bodyPr/>
          <a:lstStyle/>
          <a:p>
            <a:pPr algn="ctr"/>
            <a:r>
              <a:rPr lang="ar-SA" dirty="0" smtClean="0"/>
              <a:t>يهدف الاتحاد إلى:</a:t>
            </a:r>
            <a:br>
              <a:rPr lang="ar-SA" dirty="0" smtClean="0"/>
            </a:br>
            <a:r>
              <a:rPr lang="ar-SA" dirty="0" smtClean="0"/>
              <a:t/>
            </a:r>
            <a:br>
              <a:rPr lang="ar-SA" dirty="0" smtClean="0"/>
            </a:br>
            <a:r>
              <a:rPr lang="ar-SA" dirty="0" smtClean="0"/>
              <a:t>1-رعاية مصالح اصحاب الفنادق والمطاعم  </a:t>
            </a:r>
            <a:br>
              <a:rPr lang="ar-SA" dirty="0" smtClean="0"/>
            </a:br>
            <a:r>
              <a:rPr lang="ar-SA" dirty="0" smtClean="0"/>
              <a:t>2-الاهتمام بالسياحة الدولية وبنموها وتقدمها</a:t>
            </a:r>
            <a:br>
              <a:rPr lang="ar-SA" dirty="0" smtClean="0"/>
            </a:br>
            <a:r>
              <a:rPr lang="ar-SA" dirty="0" smtClean="0"/>
              <a:t>3-المساهمة في رفع مستوى صناعة الفندقة الدولية </a:t>
            </a:r>
            <a:br>
              <a:rPr lang="ar-SA" dirty="0" smtClean="0"/>
            </a:br>
            <a:r>
              <a:rPr lang="ar-SA" dirty="0" smtClean="0"/>
              <a:t>4-رفع كفاءة العاملين و إعداد الكوادر الفندقية المؤهلة والمدربة</a:t>
            </a:r>
            <a:br>
              <a:rPr lang="ar-SA" dirty="0" smtClean="0"/>
            </a:br>
            <a:r>
              <a:rPr lang="ar-SA" dirty="0" smtClean="0"/>
              <a:t>5-تنظيم الاجتماعات واللقاءات بين الاعضاء وتبادل المعلومات المتعلقة بالنشاط الفندقي </a:t>
            </a:r>
            <a:br>
              <a:rPr lang="ar-SA" dirty="0" smtClean="0"/>
            </a:br>
            <a:r>
              <a:rPr lang="ar-SA" dirty="0" smtClean="0"/>
              <a:t> 6-اتخاذ الاجراءات المناسبة للقضاء على المعوقات والمشكلات التي تعترض مسيرة العمل الفندقي</a:t>
            </a:r>
            <a:br>
              <a:rPr lang="ar-SA" dirty="0" smtClean="0"/>
            </a:br>
            <a:r>
              <a:rPr lang="ar-SA" dirty="0" smtClean="0"/>
              <a:t>7-نشر الدليل الدولي للفنادق </a:t>
            </a:r>
            <a:endParaRPr lang="ar-SA" dirty="0"/>
          </a:p>
        </p:txBody>
      </p:sp>
    </p:spTree>
    <p:extLst>
      <p:ext uri="{BB962C8B-B14F-4D97-AF65-F5344CB8AC3E}">
        <p14:creationId xmlns:p14="http://schemas.microsoft.com/office/powerpoint/2010/main" val="3225667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81600"/>
            <a:ext cx="7924800" cy="1143000"/>
          </a:xfrm>
        </p:spPr>
        <p:txBody>
          <a:bodyPr/>
          <a:lstStyle/>
          <a:p>
            <a:pPr algn="ctr"/>
            <a:r>
              <a:rPr lang="ar-SA" dirty="0"/>
              <a:t>من هم </a:t>
            </a:r>
            <a:r>
              <a:rPr lang="ar-SA" dirty="0" smtClean="0"/>
              <a:t>أعضاء الاتحاد؟</a:t>
            </a:r>
            <a:r>
              <a:rPr lang="ar-SA" dirty="0"/>
              <a:t/>
            </a:r>
            <a:br>
              <a:rPr lang="ar-SA" dirty="0"/>
            </a:br>
            <a:r>
              <a:rPr lang="ar-SA" dirty="0"/>
              <a:t/>
            </a:r>
            <a:br>
              <a:rPr lang="ar-SA" dirty="0"/>
            </a:br>
            <a:r>
              <a:rPr lang="ar-SA" dirty="0" smtClean="0"/>
              <a:t>1/الفندق </a:t>
            </a:r>
            <a:r>
              <a:rPr lang="ar-SA" dirty="0"/>
              <a:t>الدولي والوطني و </a:t>
            </a:r>
            <a:r>
              <a:rPr lang="ar-SA" dirty="0" smtClean="0"/>
              <a:t>سلاسل </a:t>
            </a:r>
            <a:r>
              <a:rPr lang="ar-SA" dirty="0"/>
              <a:t>المطاعم</a:t>
            </a:r>
            <a:br>
              <a:rPr lang="ar-SA" dirty="0"/>
            </a:br>
            <a:r>
              <a:rPr lang="ar-SA" dirty="0" smtClean="0"/>
              <a:t/>
            </a:r>
            <a:br>
              <a:rPr lang="ar-SA" dirty="0" smtClean="0"/>
            </a:br>
            <a:r>
              <a:rPr lang="ar-SA" dirty="0" smtClean="0"/>
              <a:t>2/ المطورين </a:t>
            </a:r>
            <a:r>
              <a:rPr lang="ar-SA" dirty="0"/>
              <a:t>والمستثمرين</a:t>
            </a:r>
            <a:br>
              <a:rPr lang="ar-SA" dirty="0"/>
            </a:br>
            <a:r>
              <a:rPr lang="ar-SA" dirty="0" smtClean="0"/>
              <a:t/>
            </a:r>
            <a:br>
              <a:rPr lang="ar-SA" dirty="0" smtClean="0"/>
            </a:br>
            <a:r>
              <a:rPr lang="ar-SA" dirty="0" smtClean="0"/>
              <a:t>3/فنادق </a:t>
            </a:r>
            <a:r>
              <a:rPr lang="ar-SA" dirty="0"/>
              <a:t>ومطاعم فردية</a:t>
            </a:r>
            <a:br>
              <a:rPr lang="ar-SA" dirty="0"/>
            </a:br>
            <a:r>
              <a:rPr lang="ar-SA" dirty="0" smtClean="0"/>
              <a:t>4/مؤسسات </a:t>
            </a:r>
            <a:r>
              <a:rPr lang="ar-SA" dirty="0"/>
              <a:t>الصناعة (مدارس الفنادق ، المراكز التعليمية ، الجامعات)</a:t>
            </a:r>
            <a:br>
              <a:rPr lang="ar-SA" dirty="0"/>
            </a:br>
            <a:r>
              <a:rPr lang="ar-SA" dirty="0" smtClean="0"/>
              <a:t/>
            </a:r>
            <a:br>
              <a:rPr lang="ar-SA" dirty="0" smtClean="0"/>
            </a:br>
            <a:r>
              <a:rPr lang="ar-SA" dirty="0" smtClean="0"/>
              <a:t>5/الطلاب </a:t>
            </a:r>
            <a:r>
              <a:rPr lang="ar-SA" dirty="0"/>
              <a:t>/ </a:t>
            </a:r>
            <a:r>
              <a:rPr lang="ar-SA" dirty="0" smtClean="0"/>
              <a:t>أصحاب </a:t>
            </a:r>
            <a:r>
              <a:rPr lang="ar-SA" dirty="0"/>
              <a:t>الفنادق </a:t>
            </a:r>
            <a:r>
              <a:rPr lang="ar-SA" dirty="0" smtClean="0"/>
              <a:t>والمطاعم</a:t>
            </a:r>
            <a:r>
              <a:rPr lang="ar-SA" dirty="0"/>
              <a:t> المستقلة </a:t>
            </a:r>
            <a:br>
              <a:rPr lang="ar-SA" dirty="0"/>
            </a:br>
            <a:r>
              <a:rPr lang="ar-SA" dirty="0" smtClean="0"/>
              <a:t/>
            </a:r>
            <a:br>
              <a:rPr lang="ar-SA" dirty="0" smtClean="0"/>
            </a:br>
            <a:r>
              <a:rPr lang="ar-SA" dirty="0" smtClean="0"/>
              <a:t>6/جمعيات </a:t>
            </a:r>
            <a:r>
              <a:rPr lang="ar-SA" dirty="0"/>
              <a:t>المطاعم</a:t>
            </a:r>
          </a:p>
        </p:txBody>
      </p:sp>
    </p:spTree>
    <p:extLst>
      <p:ext uri="{BB962C8B-B14F-4D97-AF65-F5344CB8AC3E}">
        <p14:creationId xmlns:p14="http://schemas.microsoft.com/office/powerpoint/2010/main" val="39550055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4495800"/>
            <a:ext cx="7924800" cy="1143000"/>
          </a:xfrm>
        </p:spPr>
        <p:txBody>
          <a:bodyPr/>
          <a:lstStyle/>
          <a:p>
            <a:pPr algn="ctr"/>
            <a:r>
              <a:rPr lang="ar-SA" dirty="0" smtClean="0"/>
              <a:t>مبادرتها:</a:t>
            </a:r>
            <a:br>
              <a:rPr lang="ar-SA" dirty="0" smtClean="0"/>
            </a:br>
            <a:r>
              <a:rPr lang="ar-SA" dirty="0" smtClean="0"/>
              <a:t>1-برنامج </a:t>
            </a:r>
            <a:r>
              <a:rPr lang="ar-SA" dirty="0"/>
              <a:t>فندق موقع التراث العالمي المشترك (ذكريات مشروع ترميم المستقبل مع اليونسكو</a:t>
            </a:r>
            <a:r>
              <a:rPr lang="ar-SA" dirty="0" smtClean="0"/>
              <a:t>)</a:t>
            </a:r>
            <a:br>
              <a:rPr lang="ar-SA" dirty="0" smtClean="0"/>
            </a:br>
            <a:r>
              <a:rPr lang="ar-SA" dirty="0" smtClean="0"/>
              <a:t/>
            </a:r>
            <a:br>
              <a:rPr lang="ar-SA" dirty="0" smtClean="0"/>
            </a:br>
            <a:r>
              <a:rPr lang="ar-SA" dirty="0" smtClean="0"/>
              <a:t>2- </a:t>
            </a:r>
            <a:r>
              <a:rPr lang="ar-SA" dirty="0"/>
              <a:t>المؤسس المشارك لصياغة "مدونة </a:t>
            </a:r>
            <a:r>
              <a:rPr lang="en-US" dirty="0"/>
              <a:t>ECPAT" </a:t>
            </a:r>
            <a:r>
              <a:rPr lang="ar-SA" dirty="0"/>
              <a:t>الخاصة بسلامة حماية الأطفال من الاستغلال في سياحة السفر</a:t>
            </a:r>
            <a:r>
              <a:rPr lang="ar-SA" dirty="0" smtClean="0"/>
              <a:t>.</a:t>
            </a:r>
            <a:br>
              <a:rPr lang="ar-SA" dirty="0" smtClean="0"/>
            </a:br>
            <a:r>
              <a:rPr lang="ar-SA" dirty="0" smtClean="0"/>
              <a:t/>
            </a:r>
            <a:br>
              <a:rPr lang="ar-SA" dirty="0" smtClean="0"/>
            </a:br>
            <a:r>
              <a:rPr lang="ar-SA" dirty="0" smtClean="0"/>
              <a:t>3-</a:t>
            </a:r>
            <a:r>
              <a:rPr lang="ar-SA" dirty="0"/>
              <a:t> السلامة في مكان العمل</a:t>
            </a:r>
            <a:br>
              <a:rPr lang="ar-SA" dirty="0"/>
            </a:br>
            <a:r>
              <a:rPr lang="ar-SA" dirty="0"/>
              <a:t/>
            </a:r>
            <a:br>
              <a:rPr lang="ar-SA" dirty="0"/>
            </a:br>
            <a:r>
              <a:rPr lang="ar-SA" dirty="0" smtClean="0"/>
              <a:t>4- </a:t>
            </a:r>
            <a:r>
              <a:rPr lang="ar-SA" dirty="0"/>
              <a:t>فيروس نقص المناعة البشرية / متلازمة نقص المناعة المكتسب (الإيدز</a:t>
            </a:r>
            <a:r>
              <a:rPr lang="ar-SA" dirty="0" smtClean="0"/>
              <a:t>)، </a:t>
            </a:r>
            <a:r>
              <a:rPr lang="ar-SA" dirty="0"/>
              <a:t>الذي تم نشره مع الأمم المتحدة / الإيدز.</a:t>
            </a:r>
          </a:p>
        </p:txBody>
      </p:sp>
    </p:spTree>
    <p:extLst>
      <p:ext uri="{BB962C8B-B14F-4D97-AF65-F5344CB8AC3E}">
        <p14:creationId xmlns:p14="http://schemas.microsoft.com/office/powerpoint/2010/main" val="176081568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sz="quarter" idx="13"/>
          </p:nvPr>
        </p:nvSpPr>
        <p:spPr>
          <a:xfrm>
            <a:off x="990600" y="685800"/>
            <a:ext cx="7086600" cy="4267200"/>
          </a:xfrm>
        </p:spPr>
        <p:txBody>
          <a:bodyPr>
            <a:noAutofit/>
          </a:bodyPr>
          <a:lstStyle/>
          <a:p>
            <a:pPr marL="0" indent="0" algn="ctr">
              <a:buNone/>
            </a:pPr>
            <a:r>
              <a:rPr lang="ar-SA" sz="3600" b="1" cap="all" spc="50" dirty="0">
                <a:solidFill>
                  <a:srgbClr val="FFFFFF"/>
                </a:solidFill>
                <a:ea typeface="+mj-ea"/>
              </a:rPr>
              <a:t/>
            </a:r>
            <a:br>
              <a:rPr lang="ar-SA" sz="3600" b="1" cap="all" spc="50" dirty="0">
                <a:solidFill>
                  <a:srgbClr val="FFFFFF"/>
                </a:solidFill>
                <a:ea typeface="+mj-ea"/>
              </a:rPr>
            </a:br>
            <a:r>
              <a:rPr lang="ar-SA" sz="3600" b="1" cap="all" spc="50" dirty="0">
                <a:solidFill>
                  <a:srgbClr val="FFFFFF"/>
                </a:solidFill>
                <a:ea typeface="+mj-ea"/>
              </a:rPr>
              <a:t>الإمارات العربية </a:t>
            </a:r>
            <a:r>
              <a:rPr lang="ar-SA" sz="3600" b="1" cap="all" spc="50" dirty="0" smtClean="0">
                <a:solidFill>
                  <a:srgbClr val="FFFFFF"/>
                </a:solidFill>
                <a:ea typeface="+mj-ea"/>
              </a:rPr>
              <a:t>المتحدة /  الكويت /  اسبانيا</a:t>
            </a:r>
          </a:p>
          <a:p>
            <a:pPr marL="0" indent="0" algn="ctr">
              <a:buNone/>
            </a:pPr>
            <a:r>
              <a:rPr lang="ar-SA" sz="3600" b="1" cap="all" spc="50" dirty="0">
                <a:solidFill>
                  <a:srgbClr val="FFFFFF"/>
                </a:solidFill>
                <a:ea typeface="+mj-ea"/>
              </a:rPr>
              <a:t/>
            </a:r>
            <a:br>
              <a:rPr lang="ar-SA" sz="3600" b="1" cap="all" spc="50" dirty="0">
                <a:solidFill>
                  <a:srgbClr val="FFFFFF"/>
                </a:solidFill>
                <a:ea typeface="+mj-ea"/>
              </a:rPr>
            </a:br>
            <a:r>
              <a:rPr lang="ar-SA" sz="3600" b="1" cap="all" spc="50" dirty="0" smtClean="0">
                <a:solidFill>
                  <a:srgbClr val="FFFFFF"/>
                </a:solidFill>
                <a:ea typeface="+mj-ea"/>
              </a:rPr>
              <a:t>الارجنتين  / سويسرا  / الصين  /  كرواتيا</a:t>
            </a:r>
          </a:p>
          <a:p>
            <a:pPr marL="0" indent="0" algn="ctr">
              <a:buNone/>
            </a:pPr>
            <a:r>
              <a:rPr lang="ar-SA" sz="3600" b="1" cap="all" spc="50" dirty="0">
                <a:solidFill>
                  <a:srgbClr val="FFFFFF"/>
                </a:solidFill>
                <a:ea typeface="+mj-ea"/>
              </a:rPr>
              <a:t/>
            </a:r>
            <a:br>
              <a:rPr lang="ar-SA" sz="3600" b="1" cap="all" spc="50" dirty="0">
                <a:solidFill>
                  <a:srgbClr val="FFFFFF"/>
                </a:solidFill>
                <a:ea typeface="+mj-ea"/>
              </a:rPr>
            </a:br>
            <a:r>
              <a:rPr lang="ar-SA" sz="3600" b="1" cap="all" spc="50" dirty="0" smtClean="0">
                <a:solidFill>
                  <a:srgbClr val="FFFFFF"/>
                </a:solidFill>
                <a:ea typeface="+mj-ea"/>
              </a:rPr>
              <a:t>كندا   /   هولندا</a:t>
            </a:r>
            <a:r>
              <a:rPr lang="ar-SA" sz="3600" b="1" cap="all" spc="50" dirty="0">
                <a:solidFill>
                  <a:srgbClr val="FFFFFF"/>
                </a:solidFill>
                <a:ea typeface="+mj-ea"/>
              </a:rPr>
              <a:t/>
            </a:r>
            <a:br>
              <a:rPr lang="ar-SA" sz="3600" b="1" cap="all" spc="50" dirty="0">
                <a:solidFill>
                  <a:srgbClr val="FFFFFF"/>
                </a:solidFill>
                <a:ea typeface="+mj-ea"/>
              </a:rPr>
            </a:br>
            <a:endParaRPr lang="ar-SA" sz="3600" b="1" cap="all" spc="50" dirty="0">
              <a:solidFill>
                <a:srgbClr val="FFFFFF"/>
              </a:solidFill>
              <a:ea typeface="+mj-ea"/>
            </a:endParaRPr>
          </a:p>
        </p:txBody>
      </p:sp>
      <p:sp>
        <p:nvSpPr>
          <p:cNvPr id="4" name="عنصر نائب للنص 3"/>
          <p:cNvSpPr>
            <a:spLocks noGrp="1"/>
          </p:cNvSpPr>
          <p:nvPr>
            <p:ph type="body" sz="half" idx="2"/>
          </p:nvPr>
        </p:nvSpPr>
        <p:spPr>
          <a:xfrm>
            <a:off x="3048000" y="381000"/>
            <a:ext cx="2971800" cy="1185909"/>
          </a:xfrm>
        </p:spPr>
        <p:txBody>
          <a:bodyPr>
            <a:normAutofit/>
          </a:bodyPr>
          <a:lstStyle/>
          <a:p>
            <a:r>
              <a:rPr lang="ar-SA" sz="3600" b="1" cap="all" spc="50" dirty="0">
                <a:solidFill>
                  <a:srgbClr val="FFFFFF"/>
                </a:solidFill>
                <a:ea typeface="+mj-ea"/>
              </a:rPr>
              <a:t>الدول الاعضاء</a:t>
            </a:r>
          </a:p>
        </p:txBody>
      </p:sp>
    </p:spTree>
    <p:extLst>
      <p:ext uri="{BB962C8B-B14F-4D97-AF65-F5344CB8AC3E}">
        <p14:creationId xmlns:p14="http://schemas.microsoft.com/office/powerpoint/2010/main" val="350498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heel(1)">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ctr"/>
            <a:r>
              <a:rPr lang="ar-SA" sz="3200" b="1" dirty="0" smtClean="0">
                <a:solidFill>
                  <a:schemeClr val="tx1"/>
                </a:solidFill>
              </a:rPr>
              <a:t/>
            </a:r>
            <a:br>
              <a:rPr lang="ar-SA" sz="3200" b="1" dirty="0" smtClean="0">
                <a:solidFill>
                  <a:schemeClr val="tx1"/>
                </a:solidFill>
              </a:rPr>
            </a:br>
            <a:endParaRPr lang="ar-SA" sz="3200" b="1"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0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مربع نص 8"/>
          <p:cNvSpPr txBox="1"/>
          <p:nvPr/>
        </p:nvSpPr>
        <p:spPr>
          <a:xfrm>
            <a:off x="5334000" y="1676399"/>
            <a:ext cx="3352800" cy="1384995"/>
          </a:xfrm>
          <a:prstGeom prst="rect">
            <a:avLst/>
          </a:prstGeom>
          <a:noFill/>
        </p:spPr>
        <p:txBody>
          <a:bodyPr wrap="square" rtlCol="1">
            <a:spAutoFit/>
          </a:bodyPr>
          <a:lstStyle/>
          <a:p>
            <a:pPr algn="ctr"/>
            <a:r>
              <a:rPr lang="ar-SA" sz="2800" b="1" dirty="0" smtClean="0">
                <a:solidFill>
                  <a:schemeClr val="bg1"/>
                </a:solidFill>
              </a:rPr>
              <a:t>اللغة الموحدة</a:t>
            </a:r>
          </a:p>
          <a:p>
            <a:pPr algn="ctr"/>
            <a:r>
              <a:rPr lang="ar-SA" sz="2800" b="1" dirty="0" smtClean="0">
                <a:solidFill>
                  <a:schemeClr val="bg1"/>
                </a:solidFill>
              </a:rPr>
              <a:t>دعم الفنادق وتطويرها </a:t>
            </a:r>
          </a:p>
          <a:p>
            <a:pPr algn="ctr"/>
            <a:r>
              <a:rPr lang="ar-SA" sz="2800" b="1" dirty="0" smtClean="0">
                <a:solidFill>
                  <a:schemeClr val="bg1"/>
                </a:solidFill>
              </a:rPr>
              <a:t>تصنيف الفنادق </a:t>
            </a:r>
          </a:p>
        </p:txBody>
      </p:sp>
      <p:sp>
        <p:nvSpPr>
          <p:cNvPr id="10" name="مربع نص 9"/>
          <p:cNvSpPr txBox="1"/>
          <p:nvPr/>
        </p:nvSpPr>
        <p:spPr>
          <a:xfrm>
            <a:off x="235857" y="1676399"/>
            <a:ext cx="4343397" cy="1200329"/>
          </a:xfrm>
          <a:prstGeom prst="rect">
            <a:avLst/>
          </a:prstGeom>
          <a:noFill/>
        </p:spPr>
        <p:txBody>
          <a:bodyPr wrap="square" rtlCol="1">
            <a:spAutoFit/>
          </a:bodyPr>
          <a:lstStyle/>
          <a:p>
            <a:pPr algn="ctr"/>
            <a:r>
              <a:rPr lang="ar-SA" sz="2400" b="1" dirty="0" smtClean="0">
                <a:solidFill>
                  <a:schemeClr val="bg1"/>
                </a:solidFill>
              </a:rPr>
              <a:t>ضعف الاعلان عن الابحاث و الدارسات</a:t>
            </a:r>
          </a:p>
          <a:p>
            <a:pPr algn="ctr"/>
            <a:r>
              <a:rPr lang="ar-SA" sz="2400" b="1" dirty="0" smtClean="0">
                <a:solidFill>
                  <a:schemeClr val="bg1"/>
                </a:solidFill>
              </a:rPr>
              <a:t>عدم تقديم دورات تصنيف للمنشاة </a:t>
            </a:r>
          </a:p>
          <a:p>
            <a:pPr algn="ctr"/>
            <a:r>
              <a:rPr lang="ar-SA" sz="2400" b="1" dirty="0" smtClean="0">
                <a:solidFill>
                  <a:schemeClr val="bg1"/>
                </a:solidFill>
              </a:rPr>
              <a:t>  </a:t>
            </a:r>
            <a:endParaRPr lang="ar-SA" sz="2400" b="1" dirty="0">
              <a:solidFill>
                <a:schemeClr val="bg1"/>
              </a:solidFill>
            </a:endParaRPr>
          </a:p>
        </p:txBody>
      </p:sp>
      <p:sp>
        <p:nvSpPr>
          <p:cNvPr id="11" name="مربع نص 10"/>
          <p:cNvSpPr txBox="1"/>
          <p:nvPr/>
        </p:nvSpPr>
        <p:spPr>
          <a:xfrm>
            <a:off x="5715000" y="3707880"/>
            <a:ext cx="3276600" cy="830997"/>
          </a:xfrm>
          <a:prstGeom prst="rect">
            <a:avLst/>
          </a:prstGeom>
          <a:noFill/>
        </p:spPr>
        <p:txBody>
          <a:bodyPr wrap="square" rtlCol="1">
            <a:spAutoFit/>
          </a:bodyPr>
          <a:lstStyle/>
          <a:p>
            <a:pPr algn="ctr"/>
            <a:r>
              <a:rPr lang="ar-SA" sz="2400" b="1" dirty="0" smtClean="0">
                <a:solidFill>
                  <a:schemeClr val="bg1"/>
                </a:solidFill>
              </a:rPr>
              <a:t>التوسع المكاني للمنشاة </a:t>
            </a:r>
          </a:p>
          <a:p>
            <a:pPr algn="ctr"/>
            <a:r>
              <a:rPr lang="ar-SA" sz="2400" b="1" dirty="0" smtClean="0">
                <a:solidFill>
                  <a:schemeClr val="bg1"/>
                </a:solidFill>
              </a:rPr>
              <a:t>ضم جميع دول العالم للأعضاء</a:t>
            </a:r>
            <a:endParaRPr lang="ar-SA" sz="2400" b="1" dirty="0">
              <a:solidFill>
                <a:schemeClr val="bg1"/>
              </a:solidFill>
            </a:endParaRPr>
          </a:p>
        </p:txBody>
      </p:sp>
      <p:sp>
        <p:nvSpPr>
          <p:cNvPr id="13" name="مربع نص 12"/>
          <p:cNvSpPr txBox="1"/>
          <p:nvPr/>
        </p:nvSpPr>
        <p:spPr>
          <a:xfrm>
            <a:off x="990600" y="3482281"/>
            <a:ext cx="1981200" cy="1077218"/>
          </a:xfrm>
          <a:prstGeom prst="rect">
            <a:avLst/>
          </a:prstGeom>
          <a:noFill/>
        </p:spPr>
        <p:txBody>
          <a:bodyPr wrap="square" rtlCol="1">
            <a:spAutoFit/>
          </a:bodyPr>
          <a:lstStyle/>
          <a:p>
            <a:r>
              <a:rPr lang="ar-SA" sz="3200" b="1" dirty="0" smtClean="0">
                <a:solidFill>
                  <a:schemeClr val="bg1"/>
                </a:solidFill>
              </a:rPr>
              <a:t>قلة الاعضاء </a:t>
            </a:r>
          </a:p>
          <a:p>
            <a:r>
              <a:rPr lang="ar-SA" sz="3200" b="1" dirty="0" smtClean="0">
                <a:solidFill>
                  <a:schemeClr val="bg1"/>
                </a:solidFill>
              </a:rPr>
              <a:t>الدعم المالي</a:t>
            </a:r>
            <a:endParaRPr lang="ar-SA" sz="3200" b="1" dirty="0">
              <a:solidFill>
                <a:schemeClr val="bg1"/>
              </a:solidFill>
            </a:endParaRPr>
          </a:p>
        </p:txBody>
      </p:sp>
    </p:spTree>
    <p:extLst>
      <p:ext uri="{BB962C8B-B14F-4D97-AF65-F5344CB8AC3E}">
        <p14:creationId xmlns:p14="http://schemas.microsoft.com/office/powerpoint/2010/main" val="3386816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3"/>
          </p:nvPr>
        </p:nvSpPr>
        <p:spPr>
          <a:xfrm>
            <a:off x="2438400" y="152400"/>
            <a:ext cx="4648200" cy="4267200"/>
          </a:xfrm>
        </p:spPr>
        <p:txBody>
          <a:bodyPr>
            <a:normAutofit/>
          </a:bodyPr>
          <a:lstStyle/>
          <a:p>
            <a:pPr marL="0" indent="0" algn="ctr">
              <a:buNone/>
            </a:pPr>
            <a:r>
              <a:rPr lang="ar-SA" sz="4000" b="1" dirty="0" smtClean="0"/>
              <a:t>رابط </a:t>
            </a:r>
            <a:r>
              <a:rPr lang="ar-SA" sz="4000" b="1" smtClean="0"/>
              <a:t>موقع  الاتحاد  </a:t>
            </a:r>
            <a:endParaRPr lang="ar-SA" sz="4000" b="1" dirty="0" smtClean="0"/>
          </a:p>
          <a:p>
            <a:pPr marL="0" indent="0" algn="ctr">
              <a:buNone/>
            </a:pPr>
            <a:endParaRPr lang="ar-SA" sz="4000" b="1" dirty="0"/>
          </a:p>
          <a:p>
            <a:pPr marL="0" indent="0" algn="ctr">
              <a:buNone/>
            </a:pPr>
            <a:r>
              <a:rPr lang="en-US" sz="4000" b="1" dirty="0"/>
              <a:t>http://www.ih-ra.org/index.php</a:t>
            </a:r>
            <a:endParaRPr lang="ar-SA" sz="4000" b="1" dirty="0"/>
          </a:p>
        </p:txBody>
      </p:sp>
    </p:spTree>
    <p:extLst>
      <p:ext uri="{BB962C8B-B14F-4D97-AF65-F5344CB8AC3E}">
        <p14:creationId xmlns:p14="http://schemas.microsoft.com/office/powerpoint/2010/main" val="280582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105</TotalTime>
  <Words>53</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أفق</vt:lpstr>
      <vt:lpstr>الاتحاد الدولي للفنادق  international hotels association  أنشئ في عام 1946م بمدينة لندن (إنجلترا) ولقد حل محل الاتحاد الدولي للفندقيين المؤسس منذ عام 1869م ويعد من اهم المنظمات الدولية الفندقية  ويضم في عضويته اعضاء الاتحادات الفندقية الاهلية بالدول المختلفة واعضاء المنشآت  سواء كانت فنادق او مطاعم  </vt:lpstr>
      <vt:lpstr>يهدف الاتحاد إلى:  1-رعاية مصالح اصحاب الفنادق والمطاعم   2-الاهتمام بالسياحة الدولية وبنموها وتقدمها 3-المساهمة في رفع مستوى صناعة الفندقة الدولية  4-رفع كفاءة العاملين و إعداد الكوادر الفندقية المؤهلة والمدربة 5-تنظيم الاجتماعات واللقاءات بين الاعضاء وتبادل المعلومات المتعلقة بالنشاط الفندقي   6-اتخاذ الاجراءات المناسبة للقضاء على المعوقات والمشكلات التي تعترض مسيرة العمل الفندقي 7-نشر الدليل الدولي للفنادق </vt:lpstr>
      <vt:lpstr>من هم أعضاء الاتحاد؟  1/الفندق الدولي والوطني و سلاسل المطاعم  2/ المطورين والمستثمرين  3/فنادق ومطاعم فردية 4/مؤسسات الصناعة (مدارس الفنادق ، المراكز التعليمية ، الجامعات)  5/الطلاب / أصحاب الفنادق والمطاعم المستقلة   6/جمعيات المطاعم</vt:lpstr>
      <vt:lpstr>مبادرتها: 1-برنامج فندق موقع التراث العالمي المشترك (ذكريات مشروع ترميم المستقبل مع اليونسكو)  2- المؤسس المشارك لصياغة "مدونة ECPAT" الخاصة بسلامة حماية الأطفال من الاستغلال في سياحة السفر.  3- السلامة في مكان العمل  4- فيروس نقص المناعة البشرية / متلازمة نقص المناعة المكتسب (الإيدز)، الذي تم نشره مع الأمم المتحدة / الإيدز.</vt:lpstr>
      <vt:lpstr>PowerPoint Presentation</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الاتحاد الدولي للفنادق  international hotels association</dc:title>
  <dc:creator>User</dc:creator>
  <cp:lastModifiedBy>User</cp:lastModifiedBy>
  <cp:revision>17</cp:revision>
  <dcterms:created xsi:type="dcterms:W3CDTF">2019-01-26T16:37:41Z</dcterms:created>
  <dcterms:modified xsi:type="dcterms:W3CDTF">2019-02-10T09:49:44Z</dcterms:modified>
</cp:coreProperties>
</file>