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464D"/>
    <a:srgbClr val="008080"/>
    <a:srgbClr val="005E5C"/>
    <a:srgbClr val="1D4575"/>
    <a:srgbClr val="0A4644"/>
    <a:srgbClr val="004644"/>
    <a:srgbClr val="003300"/>
    <a:srgbClr val="1A30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20" y="56"/>
      </p:cViewPr>
      <p:guideLst>
        <p:guide orient="horz" pos="3120"/>
        <p:guide pos="2160"/>
      </p:guideLst>
    </p:cSldViewPr>
  </p:slideViewPr>
  <p:notesTextViewPr>
    <p:cViewPr>
      <p:scale>
        <a:sx n="100" d="100"/>
        <a:sy n="100" d="100"/>
      </p:scale>
      <p:origin x="0" y="0"/>
    </p:cViewPr>
  </p:notesTextViewPr>
  <p:notesViewPr>
    <p:cSldViewPr>
      <p:cViewPr>
        <p:scale>
          <a:sx n="100" d="100"/>
          <a:sy n="100" d="100"/>
        </p:scale>
        <p:origin x="-189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0" fontAlgn="auto">
              <a:spcBef>
                <a:spcPts val="0"/>
              </a:spcBef>
              <a:spcAft>
                <a:spcPts val="0"/>
              </a:spcAft>
              <a:defRPr sz="1200">
                <a:latin typeface="+mn-lt"/>
                <a:cs typeface="+mn-cs"/>
              </a:defRPr>
            </a:lvl1pPr>
          </a:lstStyle>
          <a:p>
            <a:pPr>
              <a:defRPr/>
            </a:pPr>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rtl="0" fontAlgn="auto">
              <a:spcBef>
                <a:spcPts val="0"/>
              </a:spcBef>
              <a:spcAft>
                <a:spcPts val="0"/>
              </a:spcAft>
              <a:defRPr sz="1200" smtClean="0">
                <a:latin typeface="+mn-lt"/>
                <a:cs typeface="+mn-cs"/>
              </a:defRPr>
            </a:lvl1pPr>
          </a:lstStyle>
          <a:p>
            <a:pPr>
              <a:defRPr/>
            </a:pPr>
            <a:fld id="{F1C8B545-B6B3-4F1E-AD97-9A75113EB889}" type="datetimeFigureOut">
              <a:rPr lang="ar-JO"/>
              <a:pPr>
                <a:defRPr/>
              </a:pPr>
              <a:t>21/06/1442</a:t>
            </a:fld>
            <a:endParaRPr lang="ar-JO"/>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1" anchor="ctr"/>
          <a:lstStyle/>
          <a:p>
            <a:pPr lvl="0"/>
            <a:endParaRPr lang="ar-JO"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rtl="0" fontAlgn="auto">
              <a:spcBef>
                <a:spcPts val="0"/>
              </a:spcBef>
              <a:spcAft>
                <a:spcPts val="0"/>
              </a:spcAft>
              <a:defRPr sz="1200">
                <a:latin typeface="+mn-lt"/>
                <a:cs typeface="+mn-cs"/>
              </a:defRPr>
            </a:lvl1pPr>
          </a:lstStyle>
          <a:p>
            <a:pPr>
              <a:defRPr/>
            </a:pPr>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rtl="0" fontAlgn="auto">
              <a:spcBef>
                <a:spcPts val="0"/>
              </a:spcBef>
              <a:spcAft>
                <a:spcPts val="0"/>
              </a:spcAft>
              <a:defRPr sz="1200" smtClean="0">
                <a:latin typeface="+mn-lt"/>
                <a:cs typeface="+mn-cs"/>
              </a:defRPr>
            </a:lvl1pPr>
          </a:lstStyle>
          <a:p>
            <a:pPr>
              <a:defRPr/>
            </a:pPr>
            <a:fld id="{63A8DE80-0565-4DC7-90C2-FD051F281DF7}" type="slidenum">
              <a:rPr lang="ar-JO"/>
              <a:pPr>
                <a:defRPr/>
              </a:pPr>
              <a:t>‹#›</a:t>
            </a:fld>
            <a:endParaRPr lang="ar-JO"/>
          </a:p>
        </p:txBody>
      </p:sp>
    </p:spTree>
    <p:extLst>
      <p:ext uri="{BB962C8B-B14F-4D97-AF65-F5344CB8AC3E}">
        <p14:creationId xmlns:p14="http://schemas.microsoft.com/office/powerpoint/2010/main" val="506203877"/>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2519363" cy="9144000"/>
          </a:xfrm>
          <a:prstGeom prst="rect">
            <a:avLst/>
          </a:prstGeom>
          <a:solidFill>
            <a:srgbClr val="0A4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r>
              <a:rPr lang="en-US" dirty="0"/>
              <a:t> </a:t>
            </a:r>
            <a:endParaRPr lang="ar-JO" dirty="0"/>
          </a:p>
        </p:txBody>
      </p:sp>
      <p:pic>
        <p:nvPicPr>
          <p:cNvPr id="6" name="Picture 5" descr="Picture1.png"/>
          <p:cNvPicPr>
            <a:picLocks noChangeAspect="1"/>
          </p:cNvPicPr>
          <p:nvPr/>
        </p:nvPicPr>
        <p:blipFill>
          <a:blip r:embed="rId3"/>
          <a:stretch>
            <a:fillRect/>
          </a:stretch>
        </p:blipFill>
        <p:spPr>
          <a:xfrm>
            <a:off x="720000" y="360000"/>
            <a:ext cx="1080000" cy="1047405"/>
          </a:xfrm>
          <a:prstGeom prst="ellipse">
            <a:avLst/>
          </a:prstGeom>
        </p:spPr>
      </p:pic>
      <p:sp>
        <p:nvSpPr>
          <p:cNvPr id="7" name="Oval 6"/>
          <p:cNvSpPr/>
          <p:nvPr/>
        </p:nvSpPr>
        <p:spPr>
          <a:xfrm>
            <a:off x="666750" y="304800"/>
            <a:ext cx="1187450" cy="1155700"/>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101" name="TextBox 8"/>
          <p:cNvSpPr txBox="1">
            <a:spLocks noChangeArrowheads="1"/>
          </p:cNvSpPr>
          <p:nvPr/>
        </p:nvSpPr>
        <p:spPr bwMode="auto">
          <a:xfrm>
            <a:off x="381000" y="304800"/>
            <a:ext cx="1905000" cy="3416300"/>
          </a:xfrm>
          <a:prstGeom prst="rect">
            <a:avLst/>
          </a:prstGeom>
          <a:noFill/>
          <a:ln w="9525">
            <a:noFill/>
            <a:miter lim="800000"/>
            <a:headEnd/>
            <a:tailEnd/>
          </a:ln>
        </p:spPr>
        <p:txBody>
          <a:bodyPr>
            <a:spAutoFit/>
          </a:bodyPr>
          <a:lstStyle/>
          <a:p>
            <a:pPr algn="l" rtl="0"/>
            <a:endParaRPr lang="en-US">
              <a:latin typeface="Calibri" pitchFamily="34" charset="0"/>
            </a:endParaRPr>
          </a:p>
          <a:p>
            <a:pPr algn="l" rtl="0"/>
            <a:endParaRPr lang="en-US">
              <a:latin typeface="Calibri" pitchFamily="34" charset="0"/>
            </a:endParaRPr>
          </a:p>
          <a:p>
            <a:pPr algn="l" rtl="0"/>
            <a:endParaRPr lang="en-US">
              <a:latin typeface="Calibri" pitchFamily="34" charset="0"/>
            </a:endParaRPr>
          </a:p>
          <a:p>
            <a:pPr algn="l" rtl="0"/>
            <a:endParaRPr lang="en-US">
              <a:latin typeface="Calibri" pitchFamily="34" charset="0"/>
            </a:endParaRPr>
          </a:p>
          <a:p>
            <a:pPr algn="l" rtl="0"/>
            <a:endParaRPr lang="en-US">
              <a:latin typeface="Calibri" pitchFamily="34" charset="0"/>
            </a:endParaRPr>
          </a:p>
          <a:p>
            <a:pPr algn="l" rtl="0"/>
            <a:endParaRPr lang="en-US">
              <a:latin typeface="Calibri" pitchFamily="34" charset="0"/>
            </a:endParaRPr>
          </a:p>
          <a:p>
            <a:pPr algn="l" rtl="0"/>
            <a:endParaRPr lang="en-US">
              <a:latin typeface="Calibri" pitchFamily="34" charset="0"/>
            </a:endParaRPr>
          </a:p>
          <a:p>
            <a:pPr algn="l" rtl="0"/>
            <a:endParaRPr lang="en-US">
              <a:latin typeface="Calibri" pitchFamily="34" charset="0"/>
            </a:endParaRPr>
          </a:p>
          <a:p>
            <a:pPr algn="l" rtl="0"/>
            <a:endParaRPr lang="en-US">
              <a:latin typeface="Calibri" pitchFamily="34" charset="0"/>
            </a:endParaRPr>
          </a:p>
          <a:p>
            <a:pPr algn="l" rtl="0"/>
            <a:endParaRPr lang="en-US">
              <a:latin typeface="Calibri" pitchFamily="34" charset="0"/>
            </a:endParaRPr>
          </a:p>
          <a:p>
            <a:pPr algn="l" rtl="0"/>
            <a:endParaRPr lang="en-US">
              <a:latin typeface="Calibri" pitchFamily="34" charset="0"/>
            </a:endParaRPr>
          </a:p>
          <a:p>
            <a:pPr algn="l" rtl="0"/>
            <a:endParaRPr lang="ar-JO">
              <a:latin typeface="Calibri" pitchFamily="34" charset="0"/>
            </a:endParaRPr>
          </a:p>
        </p:txBody>
      </p:sp>
      <p:sp>
        <p:nvSpPr>
          <p:cNvPr id="4102" name="TextBox 15"/>
          <p:cNvSpPr txBox="1">
            <a:spLocks noChangeArrowheads="1"/>
          </p:cNvSpPr>
          <p:nvPr/>
        </p:nvSpPr>
        <p:spPr bwMode="auto">
          <a:xfrm>
            <a:off x="228600" y="1600200"/>
            <a:ext cx="2057400" cy="354013"/>
          </a:xfrm>
          <a:prstGeom prst="rect">
            <a:avLst/>
          </a:prstGeom>
          <a:noFill/>
          <a:ln w="9525">
            <a:noFill/>
            <a:miter lim="800000"/>
            <a:headEnd/>
            <a:tailEnd/>
          </a:ln>
        </p:spPr>
        <p:txBody>
          <a:bodyPr>
            <a:spAutoFit/>
          </a:bodyPr>
          <a:lstStyle/>
          <a:p>
            <a:pPr algn="ctr" rtl="0"/>
            <a:r>
              <a:rPr lang="en-US" sz="1700" b="1">
                <a:solidFill>
                  <a:schemeClr val="bg1"/>
                </a:solidFill>
                <a:latin typeface="Calibri" pitchFamily="34" charset="0"/>
              </a:rPr>
              <a:t>MOATH AL-MALLAD</a:t>
            </a:r>
            <a:endParaRPr lang="ar-JO" sz="1700" b="1">
              <a:solidFill>
                <a:schemeClr val="bg1"/>
              </a:solidFill>
              <a:latin typeface="Calibri" pitchFamily="34" charset="0"/>
            </a:endParaRPr>
          </a:p>
        </p:txBody>
      </p:sp>
      <p:sp>
        <p:nvSpPr>
          <p:cNvPr id="4103" name="TextBox 16"/>
          <p:cNvSpPr txBox="1">
            <a:spLocks noChangeArrowheads="1"/>
          </p:cNvSpPr>
          <p:nvPr/>
        </p:nvSpPr>
        <p:spPr bwMode="auto">
          <a:xfrm>
            <a:off x="228600" y="1828800"/>
            <a:ext cx="2057400" cy="323850"/>
          </a:xfrm>
          <a:prstGeom prst="rect">
            <a:avLst/>
          </a:prstGeom>
          <a:noFill/>
          <a:ln w="9525">
            <a:noFill/>
            <a:miter lim="800000"/>
            <a:headEnd/>
            <a:tailEnd/>
          </a:ln>
        </p:spPr>
        <p:txBody>
          <a:bodyPr>
            <a:spAutoFit/>
          </a:bodyPr>
          <a:lstStyle/>
          <a:p>
            <a:pPr algn="ctr" rtl="0"/>
            <a:r>
              <a:rPr lang="en-US" sz="1500" i="1">
                <a:solidFill>
                  <a:schemeClr val="bg1"/>
                </a:solidFill>
                <a:latin typeface="Calibri" pitchFamily="34" charset="0"/>
              </a:rPr>
              <a:t> Industrial Engineer</a:t>
            </a:r>
            <a:endParaRPr lang="ar-JO" sz="1500" i="1">
              <a:solidFill>
                <a:schemeClr val="bg1"/>
              </a:solidFill>
              <a:latin typeface="Calibri" pitchFamily="34" charset="0"/>
            </a:endParaRPr>
          </a:p>
        </p:txBody>
      </p:sp>
      <p:sp>
        <p:nvSpPr>
          <p:cNvPr id="4104" name="TextBox 7"/>
          <p:cNvSpPr txBox="1">
            <a:spLocks noChangeArrowheads="1"/>
          </p:cNvSpPr>
          <p:nvPr/>
        </p:nvSpPr>
        <p:spPr bwMode="auto">
          <a:xfrm>
            <a:off x="152400" y="2362200"/>
            <a:ext cx="2362200" cy="830263"/>
          </a:xfrm>
          <a:prstGeom prst="rect">
            <a:avLst/>
          </a:prstGeom>
          <a:noFill/>
          <a:ln w="9525">
            <a:noFill/>
            <a:miter lim="800000"/>
            <a:headEnd/>
            <a:tailEnd/>
          </a:ln>
        </p:spPr>
        <p:txBody>
          <a:bodyPr>
            <a:spAutoFit/>
          </a:bodyPr>
          <a:lstStyle/>
          <a:p>
            <a:pPr algn="l" rtl="0"/>
            <a:r>
              <a:rPr lang="en-US" sz="1200" b="1">
                <a:solidFill>
                  <a:schemeClr val="bg1"/>
                </a:solidFill>
                <a:latin typeface="Calibri" pitchFamily="34" charset="0"/>
              </a:rPr>
              <a:t>Date Of Birth: </a:t>
            </a:r>
            <a:r>
              <a:rPr lang="en-US" sz="1200">
                <a:solidFill>
                  <a:schemeClr val="bg1"/>
                </a:solidFill>
                <a:latin typeface="Calibri" pitchFamily="34" charset="0"/>
              </a:rPr>
              <a:t>13</a:t>
            </a:r>
            <a:r>
              <a:rPr lang="en-US" sz="900">
                <a:solidFill>
                  <a:schemeClr val="bg1"/>
                </a:solidFill>
                <a:latin typeface="Calibri" pitchFamily="34" charset="0"/>
              </a:rPr>
              <a:t>th</a:t>
            </a:r>
            <a:r>
              <a:rPr lang="en-US" sz="1200">
                <a:solidFill>
                  <a:schemeClr val="bg1"/>
                </a:solidFill>
                <a:latin typeface="Calibri" pitchFamily="34" charset="0"/>
              </a:rPr>
              <a:t> March 1994</a:t>
            </a:r>
          </a:p>
          <a:p>
            <a:pPr algn="l" rtl="0"/>
            <a:r>
              <a:rPr lang="en-US" sz="1200" b="1">
                <a:solidFill>
                  <a:schemeClr val="bg1"/>
                </a:solidFill>
                <a:latin typeface="Calibri" pitchFamily="34" charset="0"/>
              </a:rPr>
              <a:t>Location:</a:t>
            </a:r>
            <a:r>
              <a:rPr lang="en-US" sz="1200">
                <a:solidFill>
                  <a:schemeClr val="bg1"/>
                </a:solidFill>
                <a:latin typeface="Calibri" pitchFamily="34" charset="0"/>
              </a:rPr>
              <a:t> Amman - Jordan</a:t>
            </a:r>
          </a:p>
          <a:p>
            <a:pPr algn="l" rtl="0"/>
            <a:r>
              <a:rPr lang="en-US" sz="1200" b="1">
                <a:solidFill>
                  <a:schemeClr val="bg1"/>
                </a:solidFill>
                <a:latin typeface="Calibri" pitchFamily="34" charset="0"/>
              </a:rPr>
              <a:t>Mobile:</a:t>
            </a:r>
            <a:r>
              <a:rPr lang="en-US" sz="1200">
                <a:solidFill>
                  <a:schemeClr val="bg1"/>
                </a:solidFill>
                <a:latin typeface="Calibri" pitchFamily="34" charset="0"/>
              </a:rPr>
              <a:t> +962786341400</a:t>
            </a:r>
          </a:p>
          <a:p>
            <a:pPr algn="l" rtl="0"/>
            <a:r>
              <a:rPr lang="en-US" sz="1200" b="1">
                <a:solidFill>
                  <a:schemeClr val="bg1"/>
                </a:solidFill>
                <a:latin typeface="Calibri" pitchFamily="34" charset="0"/>
              </a:rPr>
              <a:t>Email: </a:t>
            </a:r>
            <a:r>
              <a:rPr lang="en-US" sz="1100">
                <a:solidFill>
                  <a:schemeClr val="bg1"/>
                </a:solidFill>
                <a:latin typeface="Calibri" pitchFamily="34" charset="0"/>
              </a:rPr>
              <a:t>eng.muathmallad@gmail.com</a:t>
            </a:r>
          </a:p>
        </p:txBody>
      </p:sp>
      <p:sp>
        <p:nvSpPr>
          <p:cNvPr id="4105" name="TextBox 30"/>
          <p:cNvSpPr txBox="1">
            <a:spLocks noChangeArrowheads="1"/>
          </p:cNvSpPr>
          <p:nvPr/>
        </p:nvSpPr>
        <p:spPr bwMode="auto">
          <a:xfrm>
            <a:off x="152400" y="3581400"/>
            <a:ext cx="2362200" cy="369888"/>
          </a:xfrm>
          <a:prstGeom prst="rect">
            <a:avLst/>
          </a:prstGeom>
          <a:noFill/>
          <a:ln w="9525">
            <a:noFill/>
            <a:miter lim="800000"/>
            <a:headEnd/>
            <a:tailEnd/>
          </a:ln>
        </p:spPr>
        <p:txBody>
          <a:bodyPr>
            <a:spAutoFit/>
          </a:bodyPr>
          <a:lstStyle/>
          <a:p>
            <a:pPr algn="l" rtl="0"/>
            <a:r>
              <a:rPr lang="en-US" b="1">
                <a:solidFill>
                  <a:schemeClr val="bg1"/>
                </a:solidFill>
                <a:latin typeface="Calibri" pitchFamily="34" charset="0"/>
              </a:rPr>
              <a:t>Profile                   </a:t>
            </a:r>
            <a:endParaRPr lang="ar-JO" b="1">
              <a:solidFill>
                <a:schemeClr val="bg1"/>
              </a:solidFill>
              <a:latin typeface="Calibri" pitchFamily="34" charset="0"/>
            </a:endParaRPr>
          </a:p>
        </p:txBody>
      </p:sp>
      <p:cxnSp>
        <p:nvCxnSpPr>
          <p:cNvPr id="33" name="Straight Connector 32"/>
          <p:cNvCxnSpPr/>
          <p:nvPr/>
        </p:nvCxnSpPr>
        <p:spPr>
          <a:xfrm>
            <a:off x="990600" y="3810000"/>
            <a:ext cx="1211263" cy="1588"/>
          </a:xfrm>
          <a:prstGeom prst="line">
            <a:avLst/>
          </a:prstGeom>
          <a:ln w="9525">
            <a:solidFill>
              <a:schemeClr val="bg1"/>
            </a:solidFill>
          </a:ln>
        </p:spPr>
        <p:style>
          <a:lnRef idx="1">
            <a:schemeClr val="dk1"/>
          </a:lnRef>
          <a:fillRef idx="0">
            <a:schemeClr val="dk1"/>
          </a:fillRef>
          <a:effectRef idx="0">
            <a:schemeClr val="dk1"/>
          </a:effectRef>
          <a:fontRef idx="minor">
            <a:schemeClr val="tx1"/>
          </a:fontRef>
        </p:style>
      </p:cxnSp>
      <p:sp>
        <p:nvSpPr>
          <p:cNvPr id="4107" name="TextBox 33"/>
          <p:cNvSpPr txBox="1">
            <a:spLocks noChangeArrowheads="1"/>
          </p:cNvSpPr>
          <p:nvPr/>
        </p:nvSpPr>
        <p:spPr bwMode="auto">
          <a:xfrm>
            <a:off x="152400" y="3962400"/>
            <a:ext cx="2362200" cy="1631950"/>
          </a:xfrm>
          <a:prstGeom prst="rect">
            <a:avLst/>
          </a:prstGeom>
          <a:noFill/>
          <a:ln w="9525">
            <a:noFill/>
            <a:miter lim="800000"/>
            <a:headEnd/>
            <a:tailEnd/>
          </a:ln>
        </p:spPr>
        <p:txBody>
          <a:bodyPr>
            <a:spAutoFit/>
          </a:bodyPr>
          <a:lstStyle/>
          <a:p>
            <a:pPr algn="l" rtl="0"/>
            <a:r>
              <a:rPr lang="en-US" sz="1000">
                <a:solidFill>
                  <a:schemeClr val="bg1"/>
                </a:solidFill>
                <a:latin typeface="Calibri" pitchFamily="34" charset="0"/>
              </a:rPr>
              <a:t>I am an industrial engineer (Fresh Graduate). I am Self-motivated person with high ambitions. My main objective is to be part of something big, great and exciting. apply the knowledge gained through my study, and to fulfill duties and tasks required by the job. Motivation, inspiration and creativity in addition to hard work and dedication are my main key drivers.</a:t>
            </a:r>
            <a:endParaRPr lang="ar-JO" sz="1000">
              <a:solidFill>
                <a:schemeClr val="bg1"/>
              </a:solidFill>
              <a:latin typeface="Calibri" pitchFamily="34" charset="0"/>
            </a:endParaRPr>
          </a:p>
        </p:txBody>
      </p:sp>
      <p:sp>
        <p:nvSpPr>
          <p:cNvPr id="4108" name="TextBox 35"/>
          <p:cNvSpPr txBox="1">
            <a:spLocks noChangeArrowheads="1"/>
          </p:cNvSpPr>
          <p:nvPr/>
        </p:nvSpPr>
        <p:spPr bwMode="auto">
          <a:xfrm>
            <a:off x="152400" y="5791200"/>
            <a:ext cx="2362200" cy="369888"/>
          </a:xfrm>
          <a:prstGeom prst="rect">
            <a:avLst/>
          </a:prstGeom>
          <a:noFill/>
          <a:ln w="9525">
            <a:noFill/>
            <a:miter lim="800000"/>
            <a:headEnd/>
            <a:tailEnd/>
          </a:ln>
        </p:spPr>
        <p:txBody>
          <a:bodyPr>
            <a:spAutoFit/>
          </a:bodyPr>
          <a:lstStyle/>
          <a:p>
            <a:pPr algn="l" rtl="0"/>
            <a:r>
              <a:rPr lang="en-US" b="1">
                <a:solidFill>
                  <a:schemeClr val="bg1"/>
                </a:solidFill>
                <a:latin typeface="Calibri" pitchFamily="34" charset="0"/>
              </a:rPr>
              <a:t>Skills              </a:t>
            </a:r>
            <a:endParaRPr lang="ar-JO" b="1">
              <a:solidFill>
                <a:schemeClr val="bg1"/>
              </a:solidFill>
              <a:latin typeface="Calibri" pitchFamily="34" charset="0"/>
            </a:endParaRPr>
          </a:p>
        </p:txBody>
      </p:sp>
      <p:cxnSp>
        <p:nvCxnSpPr>
          <p:cNvPr id="37" name="Straight Connector 36"/>
          <p:cNvCxnSpPr/>
          <p:nvPr/>
        </p:nvCxnSpPr>
        <p:spPr>
          <a:xfrm>
            <a:off x="838200" y="6019800"/>
            <a:ext cx="1368425" cy="1588"/>
          </a:xfrm>
          <a:prstGeom prst="line">
            <a:avLst/>
          </a:prstGeom>
          <a:ln w="9525">
            <a:solidFill>
              <a:schemeClr val="bg1"/>
            </a:solidFill>
          </a:ln>
        </p:spPr>
        <p:style>
          <a:lnRef idx="1">
            <a:schemeClr val="dk1"/>
          </a:lnRef>
          <a:fillRef idx="0">
            <a:schemeClr val="dk1"/>
          </a:fillRef>
          <a:effectRef idx="0">
            <a:schemeClr val="dk1"/>
          </a:effectRef>
          <a:fontRef idx="minor">
            <a:schemeClr val="tx1"/>
          </a:fontRef>
        </p:style>
      </p:cxnSp>
      <p:sp>
        <p:nvSpPr>
          <p:cNvPr id="4110" name="TextBox 37"/>
          <p:cNvSpPr txBox="1">
            <a:spLocks noChangeArrowheads="1"/>
          </p:cNvSpPr>
          <p:nvPr/>
        </p:nvSpPr>
        <p:spPr bwMode="auto">
          <a:xfrm>
            <a:off x="152400" y="6172200"/>
            <a:ext cx="2362200" cy="3032125"/>
          </a:xfrm>
          <a:prstGeom prst="rect">
            <a:avLst/>
          </a:prstGeom>
          <a:noFill/>
          <a:ln w="9525">
            <a:noFill/>
            <a:miter lim="800000"/>
            <a:headEnd/>
            <a:tailEnd/>
          </a:ln>
        </p:spPr>
        <p:txBody>
          <a:bodyPr>
            <a:spAutoFit/>
          </a:bodyPr>
          <a:lstStyle/>
          <a:p>
            <a:pPr algn="l" rtl="0"/>
            <a:r>
              <a:rPr lang="en-US" sz="1100">
                <a:solidFill>
                  <a:schemeClr val="bg1"/>
                </a:solidFill>
                <a:latin typeface="Calibri" pitchFamily="34" charset="0"/>
              </a:rPr>
              <a:t>Personal skills</a:t>
            </a:r>
          </a:p>
          <a:p>
            <a:pPr algn="l" rtl="0"/>
            <a:endParaRPr lang="en-US" sz="1000">
              <a:solidFill>
                <a:schemeClr val="bg1"/>
              </a:solidFill>
              <a:latin typeface="Calibri" pitchFamily="34" charset="0"/>
            </a:endParaRPr>
          </a:p>
          <a:p>
            <a:pPr algn="l" rtl="0">
              <a:buFont typeface="Arial" pitchFamily="34" charset="0"/>
              <a:buChar char="•"/>
            </a:pPr>
            <a:r>
              <a:rPr lang="en-US" sz="1000">
                <a:solidFill>
                  <a:schemeClr val="bg1"/>
                </a:solidFill>
                <a:latin typeface="Calibri" pitchFamily="34" charset="0"/>
              </a:rPr>
              <a:t>  Problem solving</a:t>
            </a:r>
          </a:p>
          <a:p>
            <a:pPr algn="l" rtl="0">
              <a:buFont typeface="Arial" pitchFamily="34" charset="0"/>
              <a:buChar char="•"/>
            </a:pPr>
            <a:r>
              <a:rPr lang="en-US" sz="1000">
                <a:solidFill>
                  <a:schemeClr val="bg1"/>
                </a:solidFill>
                <a:latin typeface="Calibri" pitchFamily="34" charset="0"/>
              </a:rPr>
              <a:t>  Self-Confidence and Self motivated</a:t>
            </a:r>
          </a:p>
          <a:p>
            <a:pPr algn="l" rtl="0">
              <a:buFont typeface="Arial" pitchFamily="34" charset="0"/>
              <a:buChar char="•"/>
            </a:pPr>
            <a:r>
              <a:rPr lang="en-US" sz="1000">
                <a:solidFill>
                  <a:schemeClr val="bg1"/>
                </a:solidFill>
                <a:latin typeface="Calibri" pitchFamily="34" charset="0"/>
              </a:rPr>
              <a:t>  Fast learner, Teamwork with high             </a:t>
            </a:r>
          </a:p>
          <a:p>
            <a:pPr algn="l" rtl="0"/>
            <a:r>
              <a:rPr lang="en-US" sz="1000">
                <a:solidFill>
                  <a:schemeClr val="bg1"/>
                </a:solidFill>
                <a:latin typeface="Calibri" pitchFamily="34" charset="0"/>
              </a:rPr>
              <a:t>    spiritual</a:t>
            </a:r>
          </a:p>
          <a:p>
            <a:pPr algn="l" rtl="0">
              <a:buFont typeface="Arial" pitchFamily="34" charset="0"/>
              <a:buChar char="•"/>
            </a:pPr>
            <a:r>
              <a:rPr lang="en-US" sz="1000">
                <a:solidFill>
                  <a:schemeClr val="bg1"/>
                </a:solidFill>
                <a:latin typeface="Calibri" pitchFamily="34" charset="0"/>
              </a:rPr>
              <a:t>  Hard-working under pressure and highly     </a:t>
            </a:r>
          </a:p>
          <a:p>
            <a:pPr algn="l" rtl="0"/>
            <a:r>
              <a:rPr lang="en-US" sz="1000">
                <a:solidFill>
                  <a:schemeClr val="bg1"/>
                </a:solidFill>
                <a:latin typeface="Calibri" pitchFamily="34" charset="0"/>
              </a:rPr>
              <a:t>    organized</a:t>
            </a:r>
          </a:p>
          <a:p>
            <a:pPr algn="l" rtl="0"/>
            <a:endParaRPr lang="en-US" sz="1000">
              <a:solidFill>
                <a:schemeClr val="bg1"/>
              </a:solidFill>
              <a:latin typeface="Calibri" pitchFamily="34" charset="0"/>
            </a:endParaRPr>
          </a:p>
          <a:p>
            <a:pPr algn="l" rtl="0"/>
            <a:r>
              <a:rPr lang="en-US" sz="1100">
                <a:solidFill>
                  <a:schemeClr val="bg1"/>
                </a:solidFill>
                <a:latin typeface="Calibri" pitchFamily="34" charset="0"/>
              </a:rPr>
              <a:t>Computer Skills </a:t>
            </a:r>
          </a:p>
          <a:p>
            <a:pPr algn="l" rtl="0"/>
            <a:endParaRPr lang="en-US" sz="1000">
              <a:solidFill>
                <a:schemeClr val="bg1"/>
              </a:solidFill>
              <a:latin typeface="Calibri" pitchFamily="34" charset="0"/>
            </a:endParaRPr>
          </a:p>
          <a:p>
            <a:pPr algn="l" rtl="0">
              <a:buFont typeface="Arial" pitchFamily="34" charset="0"/>
              <a:buChar char="•"/>
            </a:pPr>
            <a:r>
              <a:rPr lang="en-US" sz="1000">
                <a:solidFill>
                  <a:schemeClr val="bg1"/>
                </a:solidFill>
                <a:latin typeface="Calibri" pitchFamily="34" charset="0"/>
              </a:rPr>
              <a:t>  MS Office (Word, PowerPoint, Excel)</a:t>
            </a:r>
          </a:p>
          <a:p>
            <a:pPr algn="l" rtl="0">
              <a:buFont typeface="Arial" pitchFamily="34" charset="0"/>
              <a:buChar char="•"/>
            </a:pPr>
            <a:r>
              <a:rPr lang="en-US" sz="1000">
                <a:solidFill>
                  <a:schemeClr val="bg1"/>
                </a:solidFill>
                <a:latin typeface="Calibri" pitchFamily="34" charset="0"/>
              </a:rPr>
              <a:t>  Minitab Software</a:t>
            </a:r>
          </a:p>
          <a:p>
            <a:pPr algn="l" rtl="0"/>
            <a:endParaRPr lang="en-US" sz="1000">
              <a:solidFill>
                <a:schemeClr val="bg1"/>
              </a:solidFill>
              <a:latin typeface="Calibri" pitchFamily="34" charset="0"/>
            </a:endParaRPr>
          </a:p>
          <a:p>
            <a:pPr algn="l" rtl="0"/>
            <a:r>
              <a:rPr lang="en-US" sz="1100">
                <a:solidFill>
                  <a:schemeClr val="bg1"/>
                </a:solidFill>
                <a:latin typeface="Calibri" pitchFamily="34" charset="0"/>
              </a:rPr>
              <a:t>Communication Skills   </a:t>
            </a:r>
          </a:p>
          <a:p>
            <a:pPr algn="l" rtl="0"/>
            <a:endParaRPr lang="en-US" sz="1000">
              <a:solidFill>
                <a:schemeClr val="bg1"/>
              </a:solidFill>
              <a:latin typeface="Calibri" pitchFamily="34" charset="0"/>
            </a:endParaRPr>
          </a:p>
          <a:p>
            <a:pPr algn="l" rtl="0">
              <a:buFont typeface="Arial" pitchFamily="34" charset="0"/>
              <a:buChar char="•"/>
            </a:pPr>
            <a:r>
              <a:rPr lang="en-US" sz="1000">
                <a:solidFill>
                  <a:schemeClr val="bg1"/>
                </a:solidFill>
                <a:latin typeface="Calibri" pitchFamily="34" charset="0"/>
              </a:rPr>
              <a:t>  good skills In English language</a:t>
            </a:r>
          </a:p>
          <a:p>
            <a:pPr algn="l" rtl="0"/>
            <a:r>
              <a:rPr lang="en-US">
                <a:latin typeface="Calibri" pitchFamily="34" charset="0"/>
              </a:rPr>
              <a:t> </a:t>
            </a:r>
            <a:endParaRPr lang="ar-JO">
              <a:latin typeface="Calibri" pitchFamily="34" charset="0"/>
            </a:endParaRPr>
          </a:p>
        </p:txBody>
      </p:sp>
      <p:sp>
        <p:nvSpPr>
          <p:cNvPr id="40" name="Oval 39"/>
          <p:cNvSpPr/>
          <p:nvPr/>
        </p:nvSpPr>
        <p:spPr>
          <a:xfrm>
            <a:off x="2133600" y="8382000"/>
            <a:ext cx="107950" cy="1079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41" name="Oval 40"/>
          <p:cNvSpPr/>
          <p:nvPr/>
        </p:nvSpPr>
        <p:spPr>
          <a:xfrm>
            <a:off x="1981200" y="8382000"/>
            <a:ext cx="107950" cy="1079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42" name="Oval 41"/>
          <p:cNvSpPr/>
          <p:nvPr/>
        </p:nvSpPr>
        <p:spPr>
          <a:xfrm>
            <a:off x="1828800" y="8382000"/>
            <a:ext cx="107950" cy="1079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43" name="Oval 42"/>
          <p:cNvSpPr/>
          <p:nvPr/>
        </p:nvSpPr>
        <p:spPr>
          <a:xfrm>
            <a:off x="1676400" y="8382000"/>
            <a:ext cx="107950" cy="1079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44" name="Oval 43"/>
          <p:cNvSpPr/>
          <p:nvPr/>
        </p:nvSpPr>
        <p:spPr>
          <a:xfrm>
            <a:off x="2286000" y="8382000"/>
            <a:ext cx="107950" cy="1079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45" name="Oval 44"/>
          <p:cNvSpPr/>
          <p:nvPr/>
        </p:nvSpPr>
        <p:spPr>
          <a:xfrm>
            <a:off x="2286000" y="7620000"/>
            <a:ext cx="107950" cy="1079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46" name="Oval 45"/>
          <p:cNvSpPr/>
          <p:nvPr/>
        </p:nvSpPr>
        <p:spPr>
          <a:xfrm>
            <a:off x="2133600" y="7620000"/>
            <a:ext cx="107950" cy="1079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47" name="Oval 46"/>
          <p:cNvSpPr/>
          <p:nvPr/>
        </p:nvSpPr>
        <p:spPr>
          <a:xfrm>
            <a:off x="1981200" y="7620000"/>
            <a:ext cx="107950" cy="1079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48" name="Oval 47"/>
          <p:cNvSpPr/>
          <p:nvPr/>
        </p:nvSpPr>
        <p:spPr>
          <a:xfrm>
            <a:off x="1828800" y="7620000"/>
            <a:ext cx="107950" cy="1079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49" name="Oval 48"/>
          <p:cNvSpPr/>
          <p:nvPr/>
        </p:nvSpPr>
        <p:spPr>
          <a:xfrm>
            <a:off x="1676400" y="7620000"/>
            <a:ext cx="107950" cy="1079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50" name="Oval 49"/>
          <p:cNvSpPr/>
          <p:nvPr/>
        </p:nvSpPr>
        <p:spPr>
          <a:xfrm>
            <a:off x="2286000" y="6248400"/>
            <a:ext cx="107950" cy="1079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51" name="Oval 50"/>
          <p:cNvSpPr/>
          <p:nvPr/>
        </p:nvSpPr>
        <p:spPr>
          <a:xfrm>
            <a:off x="2133600" y="6248400"/>
            <a:ext cx="107950" cy="1079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52" name="Oval 51"/>
          <p:cNvSpPr/>
          <p:nvPr/>
        </p:nvSpPr>
        <p:spPr>
          <a:xfrm>
            <a:off x="1981200" y="6248400"/>
            <a:ext cx="107950" cy="1079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53" name="Oval 52"/>
          <p:cNvSpPr/>
          <p:nvPr/>
        </p:nvSpPr>
        <p:spPr>
          <a:xfrm>
            <a:off x="1828800" y="6248400"/>
            <a:ext cx="107950" cy="1079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54" name="Oval 53"/>
          <p:cNvSpPr/>
          <p:nvPr/>
        </p:nvSpPr>
        <p:spPr>
          <a:xfrm>
            <a:off x="1676400" y="6248400"/>
            <a:ext cx="107950" cy="10795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30" name="Rectangle 29"/>
          <p:cNvSpPr/>
          <p:nvPr/>
        </p:nvSpPr>
        <p:spPr>
          <a:xfrm>
            <a:off x="2514600" y="0"/>
            <a:ext cx="4343400" cy="914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4127" name="TextBox 31"/>
          <p:cNvSpPr txBox="1">
            <a:spLocks noChangeArrowheads="1"/>
          </p:cNvSpPr>
          <p:nvPr/>
        </p:nvSpPr>
        <p:spPr bwMode="auto">
          <a:xfrm>
            <a:off x="2743200" y="304800"/>
            <a:ext cx="4114800" cy="8494713"/>
          </a:xfrm>
          <a:prstGeom prst="rect">
            <a:avLst/>
          </a:prstGeom>
          <a:noFill/>
          <a:ln w="9525">
            <a:noFill/>
            <a:miter lim="800000"/>
            <a:headEnd/>
            <a:tailEnd/>
          </a:ln>
        </p:spPr>
        <p:txBody>
          <a:bodyPr>
            <a:spAutoFit/>
          </a:bodyPr>
          <a:lstStyle/>
          <a:p>
            <a:pPr algn="l" rtl="0"/>
            <a:r>
              <a:rPr lang="en-US" b="1">
                <a:latin typeface="Calibri" pitchFamily="34" charset="0"/>
              </a:rPr>
              <a:t>Education      </a:t>
            </a:r>
            <a:r>
              <a:rPr lang="en-US">
                <a:latin typeface="Calibri" pitchFamily="34" charset="0"/>
              </a:rPr>
              <a:t>    </a:t>
            </a:r>
          </a:p>
          <a:p>
            <a:pPr algn="l" rtl="0"/>
            <a:endParaRPr lang="en-US" sz="1600">
              <a:latin typeface="Calibri" pitchFamily="34" charset="0"/>
            </a:endParaRPr>
          </a:p>
          <a:p>
            <a:pPr algn="l" rtl="0"/>
            <a:r>
              <a:rPr lang="en-US" sz="1200">
                <a:latin typeface="Calibri" pitchFamily="34" charset="0"/>
              </a:rPr>
              <a:t>2014 – 2018        Bachelor's degree in industrial Engineering</a:t>
            </a:r>
          </a:p>
          <a:p>
            <a:pPr algn="l" rtl="0"/>
            <a:r>
              <a:rPr lang="en-US" sz="1200">
                <a:solidFill>
                  <a:srgbClr val="0A464D"/>
                </a:solidFill>
                <a:latin typeface="Calibri" pitchFamily="34" charset="0"/>
              </a:rPr>
              <a:t>                              The Hashemite University</a:t>
            </a:r>
          </a:p>
          <a:p>
            <a:pPr algn="l" rtl="0"/>
            <a:r>
              <a:rPr lang="en-US" sz="1600">
                <a:solidFill>
                  <a:srgbClr val="0A464D"/>
                </a:solidFill>
                <a:latin typeface="Calibri" pitchFamily="34" charset="0"/>
              </a:rPr>
              <a:t>                        </a:t>
            </a:r>
          </a:p>
          <a:p>
            <a:pPr algn="l" rtl="0"/>
            <a:r>
              <a:rPr lang="en-US" sz="1600" b="1">
                <a:solidFill>
                  <a:srgbClr val="0A464D"/>
                </a:solidFill>
                <a:latin typeface="Calibri" pitchFamily="34" charset="0"/>
              </a:rPr>
              <a:t>       </a:t>
            </a:r>
          </a:p>
          <a:p>
            <a:pPr algn="l" rtl="0"/>
            <a:endParaRPr lang="en-US">
              <a:latin typeface="Calibri" pitchFamily="34" charset="0"/>
            </a:endParaRPr>
          </a:p>
          <a:p>
            <a:pPr algn="l" rtl="0"/>
            <a:endParaRPr lang="en-US" sz="1200">
              <a:latin typeface="Calibri" pitchFamily="34" charset="0"/>
            </a:endParaRPr>
          </a:p>
          <a:p>
            <a:pPr algn="l" rtl="0"/>
            <a:r>
              <a:rPr lang="en-US" sz="1200">
                <a:latin typeface="Calibri" pitchFamily="34" charset="0"/>
              </a:rPr>
              <a:t>2012 – 2014        Diploma degree in Industrial Automation / </a:t>
            </a:r>
          </a:p>
          <a:p>
            <a:pPr algn="l" rtl="0"/>
            <a:r>
              <a:rPr lang="en-US" sz="1200">
                <a:latin typeface="Calibri" pitchFamily="34" charset="0"/>
              </a:rPr>
              <a:t>                              mechatronics Engineering </a:t>
            </a:r>
          </a:p>
          <a:p>
            <a:pPr algn="l" rtl="0"/>
            <a:r>
              <a:rPr lang="en-US" sz="1200">
                <a:latin typeface="Calibri" pitchFamily="34" charset="0"/>
              </a:rPr>
              <a:t>                              </a:t>
            </a:r>
            <a:r>
              <a:rPr lang="en-US" sz="1200">
                <a:solidFill>
                  <a:srgbClr val="0A464D"/>
                </a:solidFill>
                <a:latin typeface="Calibri" pitchFamily="34" charset="0"/>
              </a:rPr>
              <a:t>Al-Balqa Applied University-Faculty</a:t>
            </a:r>
          </a:p>
          <a:p>
            <a:pPr algn="l" rtl="0"/>
            <a:r>
              <a:rPr lang="en-US" sz="1200">
                <a:solidFill>
                  <a:srgbClr val="0A464D"/>
                </a:solidFill>
                <a:latin typeface="Calibri" pitchFamily="34" charset="0"/>
              </a:rPr>
              <a:t>                              Engineering Technology</a:t>
            </a:r>
          </a:p>
          <a:p>
            <a:pPr algn="l" rtl="0"/>
            <a:endParaRPr lang="en-US">
              <a:latin typeface="Calibri" pitchFamily="34" charset="0"/>
            </a:endParaRPr>
          </a:p>
          <a:p>
            <a:pPr algn="l" rtl="0"/>
            <a:endParaRPr lang="en-US">
              <a:latin typeface="Calibri" pitchFamily="34" charset="0"/>
            </a:endParaRPr>
          </a:p>
          <a:p>
            <a:pPr algn="l" rtl="0"/>
            <a:endParaRPr lang="en-US">
              <a:latin typeface="Calibri" pitchFamily="34" charset="0"/>
            </a:endParaRPr>
          </a:p>
          <a:p>
            <a:pPr algn="l" rtl="0"/>
            <a:r>
              <a:rPr lang="en-US" sz="1200">
                <a:latin typeface="Calibri" pitchFamily="34" charset="0"/>
              </a:rPr>
              <a:t>2010 – 2012        General Secondary Certificate Exam </a:t>
            </a:r>
          </a:p>
          <a:p>
            <a:pPr algn="l" rtl="0"/>
            <a:r>
              <a:rPr lang="en-US" sz="1200">
                <a:latin typeface="Calibri" pitchFamily="34" charset="0"/>
              </a:rPr>
              <a:t>                              </a:t>
            </a:r>
            <a:r>
              <a:rPr lang="en-US" sz="1200">
                <a:solidFill>
                  <a:srgbClr val="0A464D"/>
                </a:solidFill>
                <a:latin typeface="Calibri" pitchFamily="34" charset="0"/>
              </a:rPr>
              <a:t>Taha Hussain Secondary School</a:t>
            </a:r>
          </a:p>
          <a:p>
            <a:pPr algn="l" rtl="0"/>
            <a:r>
              <a:rPr lang="en-US" sz="1200">
                <a:latin typeface="Calibri" pitchFamily="34" charset="0"/>
              </a:rPr>
              <a:t>                                </a:t>
            </a:r>
          </a:p>
          <a:p>
            <a:pPr algn="l" rtl="0"/>
            <a:endParaRPr lang="en-US">
              <a:latin typeface="Calibri" pitchFamily="34" charset="0"/>
            </a:endParaRPr>
          </a:p>
          <a:p>
            <a:pPr algn="l" rtl="0"/>
            <a:r>
              <a:rPr lang="en-US" b="1">
                <a:latin typeface="Calibri" pitchFamily="34" charset="0"/>
              </a:rPr>
              <a:t>Experience</a:t>
            </a:r>
          </a:p>
          <a:p>
            <a:pPr algn="l" rtl="0"/>
            <a:endParaRPr lang="en-US" b="1">
              <a:latin typeface="Calibri" pitchFamily="34" charset="0"/>
            </a:endParaRPr>
          </a:p>
          <a:p>
            <a:pPr algn="l" rtl="0"/>
            <a:r>
              <a:rPr lang="en-US" sz="1200">
                <a:latin typeface="Calibri" pitchFamily="34" charset="0"/>
              </a:rPr>
              <a:t>Aug 2017 –          Head cashier</a:t>
            </a:r>
          </a:p>
          <a:p>
            <a:pPr algn="l" rtl="0"/>
            <a:r>
              <a:rPr lang="en-US" sz="1200">
                <a:latin typeface="Calibri" pitchFamily="34" charset="0"/>
              </a:rPr>
              <a:t>Oct 2017              </a:t>
            </a:r>
            <a:r>
              <a:rPr lang="en-US" sz="1200">
                <a:solidFill>
                  <a:srgbClr val="005E5C"/>
                </a:solidFill>
                <a:latin typeface="Calibri" pitchFamily="34" charset="0"/>
              </a:rPr>
              <a:t>Sameh Mall</a:t>
            </a:r>
          </a:p>
          <a:p>
            <a:pPr algn="l" rtl="0"/>
            <a:r>
              <a:rPr lang="en-US" sz="1200">
                <a:latin typeface="Calibri" pitchFamily="34" charset="0"/>
              </a:rPr>
              <a:t>                                </a:t>
            </a:r>
            <a:r>
              <a:rPr lang="en-US" sz="900">
                <a:latin typeface="Calibri" pitchFamily="34" charset="0"/>
              </a:rPr>
              <a:t>Under graduate experience in accounting and focused on</a:t>
            </a:r>
          </a:p>
          <a:p>
            <a:pPr algn="l" rtl="0"/>
            <a:r>
              <a:rPr lang="en-US" sz="900">
                <a:latin typeface="Calibri" pitchFamily="34" charset="0"/>
              </a:rPr>
              <a:t>                                            customer service</a:t>
            </a:r>
          </a:p>
          <a:p>
            <a:pPr algn="l" rtl="0"/>
            <a:endParaRPr lang="en-US" sz="1200">
              <a:latin typeface="Calibri" pitchFamily="34" charset="0"/>
            </a:endParaRPr>
          </a:p>
          <a:p>
            <a:pPr algn="l" rtl="0"/>
            <a:r>
              <a:rPr lang="en-US" sz="1200">
                <a:latin typeface="Calibri" pitchFamily="34" charset="0"/>
              </a:rPr>
              <a:t>Jul   2017 –          Intern - University training</a:t>
            </a:r>
          </a:p>
          <a:p>
            <a:pPr algn="l" rtl="0"/>
            <a:r>
              <a:rPr lang="en-US" sz="1200">
                <a:latin typeface="Calibri" pitchFamily="34" charset="0"/>
              </a:rPr>
              <a:t>Sep 2017              </a:t>
            </a:r>
            <a:r>
              <a:rPr lang="en-US" sz="1200">
                <a:solidFill>
                  <a:srgbClr val="005E5C"/>
                </a:solidFill>
                <a:latin typeface="Calibri" pitchFamily="34" charset="0"/>
              </a:rPr>
              <a:t>Jordan Shareef Plastic Factory</a:t>
            </a:r>
          </a:p>
          <a:p>
            <a:pPr algn="l" rtl="0"/>
            <a:r>
              <a:rPr lang="en-US" sz="1200">
                <a:solidFill>
                  <a:srgbClr val="005E5C"/>
                </a:solidFill>
                <a:latin typeface="Calibri" pitchFamily="34" charset="0"/>
              </a:rPr>
              <a:t>                                </a:t>
            </a:r>
            <a:r>
              <a:rPr lang="en-US" sz="900">
                <a:latin typeface="Calibri" pitchFamily="34" charset="0"/>
              </a:rPr>
              <a:t>I had a training experience in maintenance and production </a:t>
            </a:r>
          </a:p>
          <a:p>
            <a:pPr algn="l" rtl="0"/>
            <a:r>
              <a:rPr lang="en-US" sz="900">
                <a:latin typeface="Calibri" pitchFamily="34" charset="0"/>
              </a:rPr>
              <a:t>                                            departments and focused on Quality control, product line,</a:t>
            </a:r>
          </a:p>
          <a:p>
            <a:pPr algn="l" rtl="0"/>
            <a:r>
              <a:rPr lang="en-US" sz="900">
                <a:latin typeface="Calibri" pitchFamily="34" charset="0"/>
              </a:rPr>
              <a:t>                                            problems solve</a:t>
            </a:r>
          </a:p>
          <a:p>
            <a:pPr algn="l" rtl="0"/>
            <a:endParaRPr lang="en-US">
              <a:latin typeface="Calibri" pitchFamily="34" charset="0"/>
            </a:endParaRPr>
          </a:p>
          <a:p>
            <a:pPr algn="l" rtl="0"/>
            <a:r>
              <a:rPr lang="en-US" sz="1200">
                <a:latin typeface="Calibri" pitchFamily="34" charset="0"/>
              </a:rPr>
              <a:t>Jul   2014 –          Sales Employee</a:t>
            </a:r>
          </a:p>
          <a:p>
            <a:pPr algn="l" rtl="0"/>
            <a:r>
              <a:rPr lang="en-US" sz="1200">
                <a:latin typeface="Calibri" pitchFamily="34" charset="0"/>
              </a:rPr>
              <a:t>Dec 2014              </a:t>
            </a:r>
            <a:r>
              <a:rPr lang="en-US" sz="1200">
                <a:solidFill>
                  <a:srgbClr val="005E5C"/>
                </a:solidFill>
                <a:latin typeface="Calibri" pitchFamily="34" charset="0"/>
              </a:rPr>
              <a:t>Al - Sha'b for Nuts and sweets</a:t>
            </a:r>
          </a:p>
          <a:p>
            <a:pPr algn="l" rtl="0"/>
            <a:r>
              <a:rPr lang="en-US" sz="900">
                <a:latin typeface="Calibri" pitchFamily="34" charset="0"/>
              </a:rPr>
              <a:t>                                            Under graduate experience in Sales and focused on</a:t>
            </a:r>
          </a:p>
          <a:p>
            <a:pPr algn="l" rtl="0"/>
            <a:r>
              <a:rPr lang="en-US" sz="900">
                <a:latin typeface="Calibri" pitchFamily="34" charset="0"/>
              </a:rPr>
              <a:t>                                            customer service, and Marketing</a:t>
            </a:r>
          </a:p>
          <a:p>
            <a:pPr algn="l" rtl="0"/>
            <a:endParaRPr lang="en-US" sz="1200">
              <a:latin typeface="Calibri" pitchFamily="34" charset="0"/>
            </a:endParaRPr>
          </a:p>
          <a:p>
            <a:pPr algn="l" rtl="0"/>
            <a:r>
              <a:rPr lang="en-US" sz="1200">
                <a:latin typeface="Calibri" pitchFamily="34" charset="0"/>
              </a:rPr>
              <a:t>Feb 2014 –           Intern - College training</a:t>
            </a:r>
          </a:p>
          <a:p>
            <a:pPr algn="l" rtl="0"/>
            <a:r>
              <a:rPr lang="en-US" sz="1200">
                <a:latin typeface="Calibri" pitchFamily="34" charset="0"/>
              </a:rPr>
              <a:t>Apr 2014              </a:t>
            </a:r>
            <a:r>
              <a:rPr lang="en-US" sz="1200">
                <a:solidFill>
                  <a:srgbClr val="005E5C"/>
                </a:solidFill>
                <a:latin typeface="Calibri" pitchFamily="34" charset="0"/>
              </a:rPr>
              <a:t>Al - Wefaq Control Systems Company</a:t>
            </a:r>
          </a:p>
          <a:p>
            <a:pPr algn="l" rtl="0"/>
            <a:r>
              <a:rPr lang="en-US" sz="900">
                <a:latin typeface="Calibri" pitchFamily="34" charset="0"/>
              </a:rPr>
              <a:t>                                            I had a training experience in identifying electrical panels </a:t>
            </a:r>
          </a:p>
          <a:p>
            <a:pPr algn="l" rtl="0"/>
            <a:r>
              <a:rPr lang="en-US" sz="900">
                <a:latin typeface="Calibri" pitchFamily="34" charset="0"/>
              </a:rPr>
              <a:t>                                            and their main components and focused on Check    </a:t>
            </a:r>
          </a:p>
          <a:p>
            <a:pPr algn="l" rtl="0"/>
            <a:r>
              <a:rPr lang="en-US" sz="900">
                <a:latin typeface="Calibri" pitchFamily="34" charset="0"/>
              </a:rPr>
              <a:t>                                            electrical panels, and Assembly of electrical panels</a:t>
            </a:r>
          </a:p>
        </p:txBody>
      </p:sp>
      <p:sp>
        <p:nvSpPr>
          <p:cNvPr id="4128" name="TextBox 58"/>
          <p:cNvSpPr txBox="1">
            <a:spLocks noChangeArrowheads="1"/>
          </p:cNvSpPr>
          <p:nvPr/>
        </p:nvSpPr>
        <p:spPr bwMode="auto">
          <a:xfrm>
            <a:off x="3810000" y="1295400"/>
            <a:ext cx="2971800" cy="646113"/>
          </a:xfrm>
          <a:prstGeom prst="rect">
            <a:avLst/>
          </a:prstGeom>
          <a:noFill/>
          <a:ln w="9525">
            <a:noFill/>
            <a:miter lim="800000"/>
            <a:headEnd/>
            <a:tailEnd/>
          </a:ln>
        </p:spPr>
        <p:txBody>
          <a:bodyPr>
            <a:spAutoFit/>
          </a:bodyPr>
          <a:lstStyle/>
          <a:p>
            <a:pPr algn="l" rtl="0"/>
            <a:r>
              <a:rPr lang="en-US" sz="900" b="1">
                <a:latin typeface="Calibri" pitchFamily="34" charset="0"/>
              </a:rPr>
              <a:t>  My Graduation Project:</a:t>
            </a:r>
            <a:r>
              <a:rPr lang="en-US" sz="900">
                <a:latin typeface="Calibri" pitchFamily="34" charset="0"/>
              </a:rPr>
              <a:t> Risk Management Process and its </a:t>
            </a:r>
          </a:p>
          <a:p>
            <a:pPr algn="l" rtl="0"/>
            <a:r>
              <a:rPr lang="en-US" sz="900">
                <a:latin typeface="Calibri" pitchFamily="34" charset="0"/>
              </a:rPr>
              <a:t>  analysis in Jordan Manufacturing and Services Solutions </a:t>
            </a:r>
          </a:p>
          <a:p>
            <a:pPr algn="l" rtl="0"/>
            <a:r>
              <a:rPr lang="en-US" sz="900">
                <a:latin typeface="Calibri" pitchFamily="34" charset="0"/>
              </a:rPr>
              <a:t>  (JMSS) Company using the International Organization for </a:t>
            </a:r>
          </a:p>
          <a:p>
            <a:pPr algn="l" rtl="0"/>
            <a:r>
              <a:rPr lang="en-US" sz="900">
                <a:latin typeface="Calibri" pitchFamily="34" charset="0"/>
              </a:rPr>
              <a:t>  Standardization (ISO 9001:2015)</a:t>
            </a:r>
            <a:endParaRPr lang="ar-JO" sz="1000">
              <a:latin typeface="Calibri" pitchFamily="34" charset="0"/>
            </a:endParaRPr>
          </a:p>
        </p:txBody>
      </p:sp>
      <p:sp>
        <p:nvSpPr>
          <p:cNvPr id="4129" name="TextBox 60"/>
          <p:cNvSpPr txBox="1">
            <a:spLocks noChangeArrowheads="1"/>
          </p:cNvSpPr>
          <p:nvPr/>
        </p:nvSpPr>
        <p:spPr bwMode="auto">
          <a:xfrm>
            <a:off x="3810000" y="2971800"/>
            <a:ext cx="2971800" cy="508000"/>
          </a:xfrm>
          <a:prstGeom prst="rect">
            <a:avLst/>
          </a:prstGeom>
          <a:noFill/>
          <a:ln w="9525">
            <a:noFill/>
            <a:miter lim="800000"/>
            <a:headEnd/>
            <a:tailEnd/>
          </a:ln>
        </p:spPr>
        <p:txBody>
          <a:bodyPr>
            <a:spAutoFit/>
          </a:bodyPr>
          <a:lstStyle/>
          <a:p>
            <a:pPr algn="l" defTabSz="0" rtl="0"/>
            <a:r>
              <a:rPr lang="en-US" sz="900" b="1">
                <a:latin typeface="Calibri" pitchFamily="34" charset="0"/>
              </a:rPr>
              <a:t>  My Graduation Project:</a:t>
            </a:r>
            <a:r>
              <a:rPr lang="en-US" sz="900">
                <a:latin typeface="Calibri" pitchFamily="34" charset="0"/>
              </a:rPr>
              <a:t>  design Simple car for remote</a:t>
            </a:r>
          </a:p>
          <a:p>
            <a:pPr algn="l" defTabSz="0" rtl="0"/>
            <a:r>
              <a:rPr lang="en-US" sz="900">
                <a:latin typeface="Calibri" pitchFamily="34" charset="0"/>
              </a:rPr>
              <a:t>  sensing, using the Arduino panel and Contains sensors and</a:t>
            </a:r>
          </a:p>
          <a:p>
            <a:pPr algn="l" defTabSz="0" rtl="0"/>
            <a:r>
              <a:rPr lang="en-US" sz="900">
                <a:latin typeface="Calibri" pitchFamily="34" charset="0"/>
              </a:rPr>
              <a:t>  input... ect, and programming it by computer</a:t>
            </a:r>
            <a:endParaRPr lang="ar-JO" sz="900">
              <a:latin typeface="Calibri" pitchFamily="34" charset="0"/>
            </a:endParaRPr>
          </a:p>
        </p:txBody>
      </p:sp>
      <p:cxnSp>
        <p:nvCxnSpPr>
          <p:cNvPr id="81" name="Straight Connector 80"/>
          <p:cNvCxnSpPr/>
          <p:nvPr/>
        </p:nvCxnSpPr>
        <p:spPr>
          <a:xfrm>
            <a:off x="3962400" y="533400"/>
            <a:ext cx="2516188" cy="1588"/>
          </a:xfrm>
          <a:prstGeom prst="line">
            <a:avLst/>
          </a:prstGeom>
          <a:ln w="12700">
            <a:solidFill>
              <a:srgbClr val="005E5C"/>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962400" y="4724400"/>
            <a:ext cx="2516188" cy="1588"/>
          </a:xfrm>
          <a:prstGeom prst="line">
            <a:avLst/>
          </a:prstGeom>
          <a:ln w="12700">
            <a:solidFill>
              <a:srgbClr val="005E5C"/>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1598612" y="4648200"/>
            <a:ext cx="8532812" cy="1588"/>
          </a:xfrm>
          <a:prstGeom prst="line">
            <a:avLst/>
          </a:prstGeom>
          <a:ln w="19050">
            <a:solidFill>
              <a:srgbClr val="005E5C"/>
            </a:solidFill>
          </a:ln>
        </p:spPr>
        <p:style>
          <a:lnRef idx="1">
            <a:schemeClr val="accent1"/>
          </a:lnRef>
          <a:fillRef idx="0">
            <a:schemeClr val="accent1"/>
          </a:fillRef>
          <a:effectRef idx="0">
            <a:schemeClr val="accent1"/>
          </a:effectRef>
          <a:fontRef idx="minor">
            <a:schemeClr val="tx1"/>
          </a:fontRef>
        </p:style>
      </p:cxnSp>
      <p:sp>
        <p:nvSpPr>
          <p:cNvPr id="114" name="Right Triangle 113"/>
          <p:cNvSpPr/>
          <p:nvPr/>
        </p:nvSpPr>
        <p:spPr>
          <a:xfrm rot="10800000">
            <a:off x="6324600" y="0"/>
            <a:ext cx="533400" cy="457200"/>
          </a:xfrm>
          <a:prstGeom prst="rtTriangle">
            <a:avLst/>
          </a:prstGeom>
          <a:solidFill>
            <a:srgbClr val="005E5C"/>
          </a:solidFill>
          <a:ln>
            <a:solidFill>
              <a:srgbClr val="005E5C"/>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
        <p:nvSpPr>
          <p:cNvPr id="116" name="Right Triangle 115"/>
          <p:cNvSpPr/>
          <p:nvPr/>
        </p:nvSpPr>
        <p:spPr>
          <a:xfrm rot="10800000" flipV="1">
            <a:off x="6324600" y="8686800"/>
            <a:ext cx="533400" cy="457200"/>
          </a:xfrm>
          <a:prstGeom prst="rtTriangle">
            <a:avLst/>
          </a:prstGeom>
          <a:solidFill>
            <a:srgbClr val="0A464D"/>
          </a:solidFill>
          <a:ln>
            <a:solidFill>
              <a:srgbClr val="0A464D"/>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fontAlgn="auto">
              <a:spcBef>
                <a:spcPts val="0"/>
              </a:spcBef>
              <a:spcAft>
                <a:spcPts val="0"/>
              </a:spcAft>
              <a:defRPr/>
            </a:pPr>
            <a:endParaRPr lang="ar-JO"/>
          </a:p>
        </p:txBody>
      </p:sp>
    </p:spTree>
    <p:extLst>
      <p:ext uri="{BB962C8B-B14F-4D97-AF65-F5344CB8AC3E}">
        <p14:creationId xmlns:p14="http://schemas.microsoft.com/office/powerpoint/2010/main" val="1786403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353F12B-546E-4A36-A4D2-DCFEE9D9D1A1}" type="datetimeFigureOut">
              <a:rPr lang="en-US"/>
              <a:pPr>
                <a:defRPr/>
              </a:pPr>
              <a:t>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F8DB33-2DA9-4B30-AE4B-E6D99EE9DAB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96EE749-68E4-4502-AB11-C179B51B8686}" type="datetimeFigureOut">
              <a:rPr lang="en-US"/>
              <a:pPr>
                <a:defRPr/>
              </a:pPr>
              <a:t>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CB7765-2A69-4262-B46D-41CB074FA5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0CF9FD-FAC7-46D8-83E7-5205E7DE3F0D}" type="datetimeFigureOut">
              <a:rPr lang="en-US"/>
              <a:pPr>
                <a:defRPr/>
              </a:pPr>
              <a:t>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52FC83-40FF-47DB-BDB8-C6EB294CAA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ADB6429-0951-4F24-8C0B-DF77BC36B462}" type="datetimeFigureOut">
              <a:rPr lang="en-US"/>
              <a:pPr>
                <a:defRPr/>
              </a:pPr>
              <a:t>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4F2AC0-8675-4537-9F7E-C21FAC1C4FF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46D69C1-616B-4E7B-9B2B-5D771C823BD4}" type="datetimeFigureOut">
              <a:rPr lang="en-US"/>
              <a:pPr>
                <a:defRPr/>
              </a:pPr>
              <a:t>2/3/2021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9FD037-8CAA-45A7-B647-097F487E78A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D0FF955-5C45-43C2-85FE-787DDF4E94DD}" type="datetimeFigureOut">
              <a:rPr lang="en-US"/>
              <a:pPr>
                <a:defRPr/>
              </a:pPr>
              <a:t>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2BB769-B138-43AB-B882-C06BB1510C2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B370B04-BDD1-42B2-9D3E-D85C2619AB98}" type="datetimeFigureOut">
              <a:rPr lang="en-US"/>
              <a:pPr>
                <a:defRPr/>
              </a:pPr>
              <a:t>2/3/2021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DFC762D-5C4A-45EF-843B-8B3A2C0D929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D3442BB-D4C6-4452-A064-9D3C78CCE70B}" type="datetimeFigureOut">
              <a:rPr lang="en-US"/>
              <a:pPr>
                <a:defRPr/>
              </a:pPr>
              <a:t>2/3/2021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4A25F10-6692-4A4F-B4A3-8081D25454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E3B816-C771-4AA9-AFDA-0354C92116FE}" type="datetimeFigureOut">
              <a:rPr lang="en-US"/>
              <a:pPr>
                <a:defRPr/>
              </a:pPr>
              <a:t>2/3/2021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07865F5-5392-49BC-88B1-7922B2BB4F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F0770F4-7A32-42F5-849C-2D0AC01EF105}" type="datetimeFigureOut">
              <a:rPr lang="en-US"/>
              <a:pPr>
                <a:defRPr/>
              </a:pPr>
              <a:t>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CB6337-89A9-4B32-A43B-E95543091E9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83CF336-06C0-4958-81FC-531AF350B0C1}" type="datetimeFigureOut">
              <a:rPr lang="en-US"/>
              <a:pPr>
                <a:defRPr/>
              </a:pPr>
              <a:t>2/3/2021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24F134-06D8-4508-9D47-4FAD066A60C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rtl="0" fontAlgn="auto">
              <a:spcBef>
                <a:spcPts val="0"/>
              </a:spcBef>
              <a:spcAft>
                <a:spcPts val="0"/>
              </a:spcAft>
              <a:defRPr sz="1200" smtClean="0">
                <a:solidFill>
                  <a:schemeClr val="tx1">
                    <a:tint val="75000"/>
                  </a:schemeClr>
                </a:solidFill>
                <a:latin typeface="+mn-lt"/>
                <a:cs typeface="+mn-cs"/>
              </a:defRPr>
            </a:lvl1pPr>
          </a:lstStyle>
          <a:p>
            <a:pPr>
              <a:defRPr/>
            </a:pPr>
            <a:fld id="{3F6ADC60-F192-402C-B768-5DA9D00EF116}" type="datetimeFigureOut">
              <a:rPr lang="en-US"/>
              <a:pPr>
                <a:defRPr/>
              </a:pPr>
              <a:t>2/3/2021</a:t>
            </a:fld>
            <a:endParaRPr lang="en-US"/>
          </a:p>
        </p:txBody>
      </p:sp>
      <p:sp>
        <p:nvSpPr>
          <p:cNvPr id="5" name="Footer Placeholder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rtl="0" fontAlgn="auto">
              <a:spcBef>
                <a:spcPts val="0"/>
              </a:spcBef>
              <a:spcAft>
                <a:spcPts val="0"/>
              </a:spcAft>
              <a:defRPr sz="1200" smtClean="0">
                <a:solidFill>
                  <a:schemeClr val="tx1">
                    <a:tint val="75000"/>
                  </a:schemeClr>
                </a:solidFill>
                <a:latin typeface="+mn-lt"/>
                <a:cs typeface="+mn-cs"/>
              </a:defRPr>
            </a:lvl1pPr>
          </a:lstStyle>
          <a:p>
            <a:pPr>
              <a:defRPr/>
            </a:pPr>
            <a:fld id="{5A364D4A-4082-4BA4-B360-6E734EE1CF0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ctangle 40"/>
          <p:cNvSpPr/>
          <p:nvPr/>
        </p:nvSpPr>
        <p:spPr>
          <a:xfrm>
            <a:off x="101847" y="227350"/>
            <a:ext cx="2520000" cy="9906000"/>
          </a:xfrm>
          <a:prstGeom prst="rect">
            <a:avLst/>
          </a:prstGeom>
          <a:solidFill>
            <a:srgbClr val="0A4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a:t> </a:t>
            </a:r>
            <a:endParaRPr lang="ar-JO" dirty="0"/>
          </a:p>
        </p:txBody>
      </p:sp>
      <p:sp>
        <p:nvSpPr>
          <p:cNvPr id="43" name="Oval 42"/>
          <p:cNvSpPr/>
          <p:nvPr/>
        </p:nvSpPr>
        <p:spPr>
          <a:xfrm>
            <a:off x="666000" y="655900"/>
            <a:ext cx="1188000" cy="1155600"/>
          </a:xfrm>
          <a:prstGeom prst="ellipse">
            <a:avLst/>
          </a:prstGeom>
          <a:no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45" name="TextBox 15"/>
          <p:cNvSpPr txBox="1"/>
          <p:nvPr/>
        </p:nvSpPr>
        <p:spPr>
          <a:xfrm>
            <a:off x="228600" y="1951300"/>
            <a:ext cx="2057400" cy="353943"/>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700" b="1" dirty="0">
                <a:solidFill>
                  <a:schemeClr val="bg1"/>
                </a:solidFill>
              </a:rPr>
              <a:t>Wael Mustafa </a:t>
            </a:r>
            <a:endParaRPr lang="ar-JO" sz="1700" b="1" dirty="0">
              <a:solidFill>
                <a:schemeClr val="bg1"/>
              </a:solidFill>
            </a:endParaRPr>
          </a:p>
        </p:txBody>
      </p:sp>
      <p:sp>
        <p:nvSpPr>
          <p:cNvPr id="46" name="TextBox 16"/>
          <p:cNvSpPr txBox="1"/>
          <p:nvPr/>
        </p:nvSpPr>
        <p:spPr>
          <a:xfrm>
            <a:off x="-128343" y="2193148"/>
            <a:ext cx="2771285" cy="261610"/>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b="1" dirty="0">
                <a:solidFill>
                  <a:schemeClr val="bg1"/>
                </a:solidFill>
              </a:rPr>
              <a:t>Lecturer , Department of mathematics</a:t>
            </a:r>
            <a:endParaRPr lang="ar-JO" sz="1050" b="1" dirty="0">
              <a:solidFill>
                <a:schemeClr val="bg1"/>
              </a:solidFill>
            </a:endParaRPr>
          </a:p>
        </p:txBody>
      </p:sp>
      <p:sp>
        <p:nvSpPr>
          <p:cNvPr id="47" name="TextBox 7"/>
          <p:cNvSpPr txBox="1"/>
          <p:nvPr/>
        </p:nvSpPr>
        <p:spPr>
          <a:xfrm>
            <a:off x="124800" y="2584660"/>
            <a:ext cx="2362200" cy="1015663"/>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rPr>
              <a:t>Date Of Birth: 17</a:t>
            </a:r>
            <a:r>
              <a:rPr lang="en-US" sz="900" dirty="0">
                <a:solidFill>
                  <a:schemeClr val="bg1"/>
                </a:solidFill>
              </a:rPr>
              <a:t>th</a:t>
            </a:r>
            <a:r>
              <a:rPr lang="en-US" sz="1200" dirty="0">
                <a:solidFill>
                  <a:schemeClr val="bg1"/>
                </a:solidFill>
              </a:rPr>
              <a:t> April 1968</a:t>
            </a:r>
          </a:p>
          <a:p>
            <a:r>
              <a:rPr lang="en-US" sz="1200" b="1" dirty="0">
                <a:solidFill>
                  <a:schemeClr val="bg1"/>
                </a:solidFill>
              </a:rPr>
              <a:t>Location:</a:t>
            </a:r>
            <a:r>
              <a:rPr lang="en-US" sz="1200" dirty="0">
                <a:solidFill>
                  <a:schemeClr val="bg1"/>
                </a:solidFill>
              </a:rPr>
              <a:t> Saudi Arabia – Riyadh</a:t>
            </a:r>
            <a:endParaRPr lang="en-US" sz="1700" b="1" dirty="0">
              <a:solidFill>
                <a:schemeClr val="bg1"/>
              </a:solidFill>
            </a:endParaRPr>
          </a:p>
          <a:p>
            <a:r>
              <a:rPr lang="en-US" sz="1200" b="1" dirty="0">
                <a:solidFill>
                  <a:schemeClr val="bg1"/>
                </a:solidFill>
              </a:rPr>
              <a:t>Mobile:</a:t>
            </a:r>
            <a:r>
              <a:rPr lang="en-US" sz="1200" dirty="0">
                <a:solidFill>
                  <a:schemeClr val="bg1"/>
                </a:solidFill>
              </a:rPr>
              <a:t> +966598243687</a:t>
            </a:r>
          </a:p>
          <a:p>
            <a:r>
              <a:rPr lang="en-US" sz="1200" b="1" dirty="0">
                <a:solidFill>
                  <a:schemeClr val="bg1"/>
                </a:solidFill>
              </a:rPr>
              <a:t>Email: </a:t>
            </a:r>
            <a:r>
              <a:rPr lang="en-US" sz="1200" dirty="0">
                <a:solidFill>
                  <a:schemeClr val="bg1"/>
                </a:solidFill>
              </a:rPr>
              <a:t>wahmad1@ksu.edu.sa</a:t>
            </a:r>
          </a:p>
          <a:p>
            <a:r>
              <a:rPr lang="en-US" sz="1200" dirty="0">
                <a:solidFill>
                  <a:schemeClr val="bg1"/>
                </a:solidFill>
              </a:rPr>
              <a:t>            wrsrwael@hotmail.com</a:t>
            </a:r>
          </a:p>
        </p:txBody>
      </p:sp>
      <p:sp>
        <p:nvSpPr>
          <p:cNvPr id="51" name="TextBox 35"/>
          <p:cNvSpPr txBox="1"/>
          <p:nvPr/>
        </p:nvSpPr>
        <p:spPr>
          <a:xfrm>
            <a:off x="152400" y="6142300"/>
            <a:ext cx="2362200" cy="369332"/>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rPr>
              <a:t>Skills              </a:t>
            </a:r>
            <a:endParaRPr lang="ar-JO" b="1" dirty="0">
              <a:solidFill>
                <a:schemeClr val="bg1"/>
              </a:solidFill>
            </a:endParaRPr>
          </a:p>
        </p:txBody>
      </p:sp>
      <p:cxnSp>
        <p:nvCxnSpPr>
          <p:cNvPr id="52" name="Straight Connector 51"/>
          <p:cNvCxnSpPr/>
          <p:nvPr/>
        </p:nvCxnSpPr>
        <p:spPr>
          <a:xfrm>
            <a:off x="1032300" y="4474332"/>
            <a:ext cx="1368000" cy="1588"/>
          </a:xfrm>
          <a:prstGeom prst="line">
            <a:avLst/>
          </a:prstGeom>
          <a:ln w="12700">
            <a:solidFill>
              <a:schemeClr val="bg1"/>
            </a:solidFill>
          </a:ln>
        </p:spPr>
        <p:style>
          <a:lnRef idx="1">
            <a:schemeClr val="dk1"/>
          </a:lnRef>
          <a:fillRef idx="0">
            <a:schemeClr val="dk1"/>
          </a:fillRef>
          <a:effectRef idx="0">
            <a:schemeClr val="dk1"/>
          </a:effectRef>
          <a:fontRef idx="minor">
            <a:schemeClr val="tx1"/>
          </a:fontRef>
        </p:style>
      </p:cxnSp>
      <p:sp>
        <p:nvSpPr>
          <p:cNvPr id="53" name="TextBox 37"/>
          <p:cNvSpPr txBox="1"/>
          <p:nvPr/>
        </p:nvSpPr>
        <p:spPr>
          <a:xfrm>
            <a:off x="152400" y="6523301"/>
            <a:ext cx="2362200" cy="3031599"/>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dirty="0">
                <a:solidFill>
                  <a:schemeClr val="bg1"/>
                </a:solidFill>
              </a:rPr>
              <a:t>Personal skills</a:t>
            </a:r>
          </a:p>
          <a:p>
            <a:endParaRPr lang="en-US" sz="1000" dirty="0">
              <a:solidFill>
                <a:schemeClr val="bg1"/>
              </a:solidFill>
            </a:endParaRPr>
          </a:p>
          <a:p>
            <a:pPr>
              <a:buFont typeface="Arial" pitchFamily="34" charset="0"/>
              <a:buChar char="•"/>
            </a:pPr>
            <a:r>
              <a:rPr lang="en-US" sz="1000" dirty="0">
                <a:solidFill>
                  <a:schemeClr val="bg1"/>
                </a:solidFill>
              </a:rPr>
              <a:t>  Problem solving</a:t>
            </a:r>
          </a:p>
          <a:p>
            <a:pPr>
              <a:buFont typeface="Arial" pitchFamily="34" charset="0"/>
              <a:buChar char="•"/>
            </a:pPr>
            <a:r>
              <a:rPr lang="en-US" sz="1000" dirty="0">
                <a:solidFill>
                  <a:schemeClr val="bg1"/>
                </a:solidFill>
              </a:rPr>
              <a:t>  Self-Confidence and Self motivated</a:t>
            </a:r>
          </a:p>
          <a:p>
            <a:pPr>
              <a:buFont typeface="Arial" pitchFamily="34" charset="0"/>
              <a:buChar char="•"/>
            </a:pPr>
            <a:r>
              <a:rPr lang="en-US" sz="1000" dirty="0">
                <a:solidFill>
                  <a:schemeClr val="bg1"/>
                </a:solidFill>
              </a:rPr>
              <a:t>  Fast learner, Teamwork with high             </a:t>
            </a:r>
          </a:p>
          <a:p>
            <a:r>
              <a:rPr lang="en-US" sz="1000" dirty="0">
                <a:solidFill>
                  <a:schemeClr val="bg1"/>
                </a:solidFill>
              </a:rPr>
              <a:t>    spiritual</a:t>
            </a:r>
          </a:p>
          <a:p>
            <a:pPr>
              <a:buFont typeface="Arial" pitchFamily="34" charset="0"/>
              <a:buChar char="•"/>
            </a:pPr>
            <a:r>
              <a:rPr lang="en-US" sz="1000" dirty="0">
                <a:solidFill>
                  <a:schemeClr val="bg1"/>
                </a:solidFill>
              </a:rPr>
              <a:t>  Hard-working under pressure and highly     </a:t>
            </a:r>
          </a:p>
          <a:p>
            <a:r>
              <a:rPr lang="en-US" sz="1000" dirty="0">
                <a:solidFill>
                  <a:schemeClr val="bg1"/>
                </a:solidFill>
              </a:rPr>
              <a:t>    organized</a:t>
            </a:r>
          </a:p>
          <a:p>
            <a:endParaRPr lang="en-US" sz="1000" dirty="0">
              <a:solidFill>
                <a:schemeClr val="bg1"/>
              </a:solidFill>
            </a:endParaRPr>
          </a:p>
          <a:p>
            <a:r>
              <a:rPr lang="en-US" sz="1100" dirty="0">
                <a:solidFill>
                  <a:schemeClr val="bg1"/>
                </a:solidFill>
              </a:rPr>
              <a:t>Computer Skills </a:t>
            </a:r>
          </a:p>
          <a:p>
            <a:endParaRPr lang="en-US" sz="1000" dirty="0">
              <a:solidFill>
                <a:schemeClr val="bg1"/>
              </a:solidFill>
            </a:endParaRPr>
          </a:p>
          <a:p>
            <a:pPr>
              <a:buFont typeface="Arial" pitchFamily="34" charset="0"/>
              <a:buChar char="•"/>
            </a:pPr>
            <a:r>
              <a:rPr lang="en-US" sz="1000" dirty="0">
                <a:solidFill>
                  <a:schemeClr val="bg1"/>
                </a:solidFill>
              </a:rPr>
              <a:t>  MS Office (Word, PowerPoint, Excel)</a:t>
            </a:r>
          </a:p>
          <a:p>
            <a:pPr>
              <a:buFont typeface="Arial" pitchFamily="34" charset="0"/>
              <a:buChar char="•"/>
            </a:pPr>
            <a:endParaRPr lang="en-US" sz="1000" dirty="0">
              <a:solidFill>
                <a:schemeClr val="bg1"/>
              </a:solidFill>
            </a:endParaRPr>
          </a:p>
          <a:p>
            <a:pPr>
              <a:buFont typeface="Arial" pitchFamily="34" charset="0"/>
              <a:buChar char="•"/>
            </a:pPr>
            <a:endParaRPr lang="en-US" sz="1000" dirty="0">
              <a:solidFill>
                <a:schemeClr val="bg1"/>
              </a:solidFill>
            </a:endParaRPr>
          </a:p>
          <a:p>
            <a:r>
              <a:rPr lang="en-US" sz="1100" dirty="0">
                <a:solidFill>
                  <a:schemeClr val="bg1"/>
                </a:solidFill>
              </a:rPr>
              <a:t>Communication Skills   </a:t>
            </a:r>
          </a:p>
          <a:p>
            <a:endParaRPr lang="en-US" sz="1000" dirty="0">
              <a:solidFill>
                <a:schemeClr val="bg1"/>
              </a:solidFill>
            </a:endParaRPr>
          </a:p>
          <a:p>
            <a:pPr>
              <a:buFont typeface="Arial" pitchFamily="34" charset="0"/>
              <a:buChar char="•"/>
            </a:pPr>
            <a:r>
              <a:rPr lang="en-US" sz="1000" dirty="0">
                <a:solidFill>
                  <a:schemeClr val="bg1"/>
                </a:solidFill>
              </a:rPr>
              <a:t>  good skills In English language</a:t>
            </a:r>
          </a:p>
          <a:p>
            <a:r>
              <a:rPr lang="en-US" dirty="0"/>
              <a:t> </a:t>
            </a:r>
            <a:endParaRPr lang="ar-JO" dirty="0"/>
          </a:p>
        </p:txBody>
      </p:sp>
      <p:sp>
        <p:nvSpPr>
          <p:cNvPr id="54" name="Oval 53"/>
          <p:cNvSpPr/>
          <p:nvPr/>
        </p:nvSpPr>
        <p:spPr>
          <a:xfrm>
            <a:off x="2133600" y="87630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55" name="Oval 54"/>
          <p:cNvSpPr/>
          <p:nvPr/>
        </p:nvSpPr>
        <p:spPr>
          <a:xfrm>
            <a:off x="1981200" y="8763000"/>
            <a:ext cx="108000" cy="10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56" name="Oval 55"/>
          <p:cNvSpPr/>
          <p:nvPr/>
        </p:nvSpPr>
        <p:spPr>
          <a:xfrm>
            <a:off x="1828800" y="8763000"/>
            <a:ext cx="108000" cy="10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57" name="Oval 56"/>
          <p:cNvSpPr/>
          <p:nvPr/>
        </p:nvSpPr>
        <p:spPr>
          <a:xfrm>
            <a:off x="1676400" y="8763000"/>
            <a:ext cx="108000" cy="10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58" name="Oval 57"/>
          <p:cNvSpPr/>
          <p:nvPr/>
        </p:nvSpPr>
        <p:spPr>
          <a:xfrm>
            <a:off x="2286000" y="87630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59" name="Oval 58"/>
          <p:cNvSpPr/>
          <p:nvPr/>
        </p:nvSpPr>
        <p:spPr>
          <a:xfrm>
            <a:off x="2286000" y="79711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60" name="Oval 59"/>
          <p:cNvSpPr/>
          <p:nvPr/>
        </p:nvSpPr>
        <p:spPr>
          <a:xfrm>
            <a:off x="2133600" y="7971100"/>
            <a:ext cx="108000" cy="10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61" name="Oval 60"/>
          <p:cNvSpPr/>
          <p:nvPr/>
        </p:nvSpPr>
        <p:spPr>
          <a:xfrm>
            <a:off x="1981200" y="7971100"/>
            <a:ext cx="108000" cy="10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62" name="Oval 61"/>
          <p:cNvSpPr/>
          <p:nvPr/>
        </p:nvSpPr>
        <p:spPr>
          <a:xfrm>
            <a:off x="1828800" y="7971100"/>
            <a:ext cx="108000" cy="10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63" name="Oval 62"/>
          <p:cNvSpPr/>
          <p:nvPr/>
        </p:nvSpPr>
        <p:spPr>
          <a:xfrm>
            <a:off x="1676400" y="7971100"/>
            <a:ext cx="108000" cy="10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64" name="Oval 63"/>
          <p:cNvSpPr/>
          <p:nvPr/>
        </p:nvSpPr>
        <p:spPr>
          <a:xfrm>
            <a:off x="2286000" y="6599500"/>
            <a:ext cx="108000" cy="1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65" name="Oval 64"/>
          <p:cNvSpPr/>
          <p:nvPr/>
        </p:nvSpPr>
        <p:spPr>
          <a:xfrm>
            <a:off x="2133600" y="6599500"/>
            <a:ext cx="108000" cy="10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66" name="Oval 65"/>
          <p:cNvSpPr/>
          <p:nvPr/>
        </p:nvSpPr>
        <p:spPr>
          <a:xfrm>
            <a:off x="1981200" y="6599500"/>
            <a:ext cx="108000" cy="10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67" name="Oval 66"/>
          <p:cNvSpPr/>
          <p:nvPr/>
        </p:nvSpPr>
        <p:spPr>
          <a:xfrm>
            <a:off x="1828800" y="6599500"/>
            <a:ext cx="108000" cy="10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68" name="Oval 67"/>
          <p:cNvSpPr/>
          <p:nvPr/>
        </p:nvSpPr>
        <p:spPr>
          <a:xfrm>
            <a:off x="1676400" y="6599500"/>
            <a:ext cx="108000" cy="108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69" name="Rectangle 68"/>
          <p:cNvSpPr/>
          <p:nvPr/>
        </p:nvSpPr>
        <p:spPr>
          <a:xfrm>
            <a:off x="2514600" y="351100"/>
            <a:ext cx="4343400" cy="914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70" name="TextBox 31"/>
          <p:cNvSpPr txBox="1"/>
          <p:nvPr/>
        </p:nvSpPr>
        <p:spPr>
          <a:xfrm>
            <a:off x="2698841" y="474881"/>
            <a:ext cx="4114800" cy="8710077"/>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t>Education      </a:t>
            </a:r>
            <a:r>
              <a:rPr lang="en-US" dirty="0"/>
              <a:t>    </a:t>
            </a:r>
          </a:p>
          <a:p>
            <a:endParaRPr lang="en-US" sz="1200" dirty="0"/>
          </a:p>
          <a:p>
            <a:r>
              <a:rPr lang="en-US" sz="1200" b="1" dirty="0"/>
              <a:t>   1993            </a:t>
            </a:r>
            <a:r>
              <a:rPr lang="en-US" sz="1200" dirty="0"/>
              <a:t>Master degree from Mathematics department </a:t>
            </a:r>
          </a:p>
          <a:p>
            <a:r>
              <a:rPr lang="en-US" sz="1200" dirty="0"/>
              <a:t>                        College of science at the University of Jordan</a:t>
            </a:r>
          </a:p>
          <a:p>
            <a:endParaRPr lang="en-US" sz="1200" b="1" dirty="0">
              <a:solidFill>
                <a:srgbClr val="0A464D"/>
              </a:solidFill>
            </a:endParaRPr>
          </a:p>
          <a:p>
            <a:endParaRPr lang="en-US" sz="1600" b="1" dirty="0">
              <a:solidFill>
                <a:srgbClr val="0A464D"/>
              </a:solidFill>
            </a:endParaRPr>
          </a:p>
          <a:p>
            <a:endParaRPr lang="en-US" sz="1200" dirty="0"/>
          </a:p>
          <a:p>
            <a:r>
              <a:rPr lang="en-US" sz="1200" b="1" dirty="0"/>
              <a:t>  1990            </a:t>
            </a:r>
            <a:r>
              <a:rPr lang="en-US" sz="1200" dirty="0"/>
              <a:t>Bachelor's degree from Mathematics department</a:t>
            </a:r>
          </a:p>
          <a:p>
            <a:r>
              <a:rPr lang="en-US" sz="1200" dirty="0"/>
              <a:t>                       College of science at University  of Yarmouk </a:t>
            </a:r>
          </a:p>
          <a:p>
            <a:endParaRPr lang="en-US" dirty="0"/>
          </a:p>
          <a:p>
            <a:r>
              <a:rPr lang="en-US" b="1" dirty="0"/>
              <a:t>Experience  </a:t>
            </a:r>
          </a:p>
          <a:p>
            <a:endParaRPr lang="en-US" sz="1200" b="1" dirty="0"/>
          </a:p>
          <a:p>
            <a:r>
              <a:rPr lang="ar-SA" sz="1200" b="1" dirty="0"/>
              <a:t>1998</a:t>
            </a:r>
            <a:r>
              <a:rPr lang="en-US" sz="1200" b="1" dirty="0"/>
              <a:t> – </a:t>
            </a:r>
            <a:r>
              <a:rPr lang="ar-SA" sz="1200" b="1" dirty="0"/>
              <a:t>202</a:t>
            </a:r>
            <a:r>
              <a:rPr lang="en-US" sz="1300" b="1"/>
              <a:t>1</a:t>
            </a:r>
            <a:r>
              <a:rPr lang="en-US" sz="1200" b="1"/>
              <a:t>            </a:t>
            </a:r>
            <a:r>
              <a:rPr lang="en-US" sz="1200" dirty="0"/>
              <a:t>Lecturer, Department of mathematics,   </a:t>
            </a:r>
          </a:p>
          <a:p>
            <a:r>
              <a:rPr lang="en-US" sz="1200" dirty="0"/>
              <a:t>                                  science collage, King Saud University,</a:t>
            </a:r>
          </a:p>
          <a:p>
            <a:r>
              <a:rPr lang="en-US" sz="1200" dirty="0"/>
              <a:t>                                  Saudi Arabia</a:t>
            </a:r>
          </a:p>
          <a:p>
            <a:endParaRPr lang="en-US" sz="1200" dirty="0"/>
          </a:p>
          <a:p>
            <a:endParaRPr lang="en-US" sz="1200" dirty="0"/>
          </a:p>
          <a:p>
            <a:endParaRPr lang="en-US" sz="1200" dirty="0"/>
          </a:p>
          <a:p>
            <a:endParaRPr lang="en-US" sz="1200" dirty="0"/>
          </a:p>
          <a:p>
            <a:endParaRPr lang="en-US" sz="1200" dirty="0"/>
          </a:p>
          <a:p>
            <a:r>
              <a:rPr lang="en-US" sz="1200" dirty="0"/>
              <a:t> </a:t>
            </a:r>
            <a:r>
              <a:rPr lang="en-US" sz="2000" b="1" dirty="0"/>
              <a:t>Courses taught </a:t>
            </a:r>
          </a:p>
          <a:p>
            <a:endParaRPr lang="en-US" b="1" dirty="0"/>
          </a:p>
          <a:p>
            <a:pPr marL="285750" indent="-285750">
              <a:buFont typeface="Arial" panose="020B0604020202020204" pitchFamily="34" charset="0"/>
              <a:buChar char="•"/>
            </a:pPr>
            <a:r>
              <a:rPr lang="en-US" sz="1600" dirty="0"/>
              <a:t>111 Math (Integral Calculus)</a:t>
            </a:r>
          </a:p>
          <a:p>
            <a:pPr marL="285750" indent="-285750">
              <a:buFont typeface="Arial" panose="020B0604020202020204" pitchFamily="34" charset="0"/>
              <a:buChar char="•"/>
            </a:pPr>
            <a:r>
              <a:rPr lang="en-US" sz="1600" dirty="0"/>
              <a:t>131 Math (Foundations of Mathematics)</a:t>
            </a:r>
          </a:p>
          <a:p>
            <a:pPr marL="285750" indent="-285750">
              <a:buFont typeface="Arial" panose="020B0604020202020204" pitchFamily="34" charset="0"/>
              <a:buChar char="•"/>
            </a:pPr>
            <a:r>
              <a:rPr lang="en-US" sz="1600" dirty="0"/>
              <a:t>201 Math (Differential and Integral Calculus)</a:t>
            </a:r>
          </a:p>
          <a:p>
            <a:pPr marL="285750" indent="-285750">
              <a:buFont typeface="Arial" panose="020B0604020202020204" pitchFamily="34" charset="0"/>
              <a:buChar char="•"/>
            </a:pPr>
            <a:r>
              <a:rPr lang="en-US" sz="1600" dirty="0"/>
              <a:t>202 Math (Vector Calculus)</a:t>
            </a:r>
          </a:p>
          <a:p>
            <a:pPr marL="285750" indent="-285750">
              <a:buFont typeface="Arial" panose="020B0604020202020204" pitchFamily="34" charset="0"/>
              <a:buChar char="•"/>
            </a:pPr>
            <a:r>
              <a:rPr lang="en-US" sz="1600" dirty="0"/>
              <a:t>346 Math (Rings and Fields)</a:t>
            </a:r>
          </a:p>
          <a:p>
            <a:pPr marL="285750" indent="-285750">
              <a:buFont typeface="Arial" panose="020B0604020202020204" pitchFamily="34" charset="0"/>
              <a:buChar char="•"/>
            </a:pPr>
            <a:r>
              <a:rPr lang="en-US" sz="1600" dirty="0"/>
              <a:t>246 Math (Linear Algebra)</a:t>
            </a:r>
          </a:p>
          <a:p>
            <a:pPr marL="285750" indent="-285750">
              <a:buFont typeface="Arial" panose="020B0604020202020204" pitchFamily="34" charset="0"/>
              <a:buChar char="•"/>
            </a:pPr>
            <a:r>
              <a:rPr lang="en-US" sz="1600" dirty="0"/>
              <a:t>231 Math (Probability and statistic 1)</a:t>
            </a:r>
          </a:p>
          <a:p>
            <a:pPr marL="285750" indent="-285750">
              <a:buFont typeface="Arial" panose="020B0604020202020204" pitchFamily="34" charset="0"/>
              <a:buChar char="•"/>
            </a:pPr>
            <a:r>
              <a:rPr lang="en-US" sz="1600" dirty="0"/>
              <a:t>121 Math (Euclidean Geometry)</a:t>
            </a:r>
          </a:p>
          <a:p>
            <a:pPr marL="285750" indent="-285750">
              <a:buFont typeface="Arial" panose="020B0604020202020204" pitchFamily="34" charset="0"/>
              <a:buChar char="•"/>
            </a:pPr>
            <a:r>
              <a:rPr lang="en-US" sz="1600" dirty="0"/>
              <a:t>382 Math ( Non- Euclidean Geometry)</a:t>
            </a:r>
          </a:p>
          <a:p>
            <a:pPr marL="285750" indent="-285750">
              <a:buFont typeface="Arial" panose="020B0604020202020204" pitchFamily="34" charset="0"/>
              <a:buChar char="•"/>
            </a:pPr>
            <a:r>
              <a:rPr lang="en-US" sz="1600" dirty="0"/>
              <a:t>(Pre –Calculus)</a:t>
            </a:r>
          </a:p>
          <a:p>
            <a:pPr marL="285750" indent="-285750">
              <a:buFont typeface="Arial" panose="020B0604020202020204" pitchFamily="34" charset="0"/>
              <a:buChar char="•"/>
            </a:pPr>
            <a:r>
              <a:rPr lang="en-US" sz="1600" dirty="0"/>
              <a:t>107 Math (Vectors and Matrices)</a:t>
            </a:r>
          </a:p>
          <a:p>
            <a:pPr marL="285750" indent="-285750">
              <a:buFont typeface="Arial" panose="020B0604020202020204" pitchFamily="34" charset="0"/>
              <a:buChar char="•"/>
            </a:pPr>
            <a:r>
              <a:rPr lang="en-US" sz="1600" dirty="0"/>
              <a:t>104Math (General Mathematics)</a:t>
            </a:r>
          </a:p>
          <a:p>
            <a:pPr marL="285750" indent="-285750">
              <a:buFont typeface="Arial" panose="020B0604020202020204" pitchFamily="34" charset="0"/>
              <a:buChar char="•"/>
            </a:pPr>
            <a:r>
              <a:rPr lang="en-US" sz="1600" dirty="0"/>
              <a:t>106 Math (Integral Calculus)</a:t>
            </a:r>
          </a:p>
          <a:p>
            <a:pPr marL="285750" indent="-285750">
              <a:buFont typeface="Arial" panose="020B0604020202020204" pitchFamily="34" charset="0"/>
              <a:buChar char="•"/>
            </a:pPr>
            <a:r>
              <a:rPr lang="en-US" sz="1600" dirty="0"/>
              <a:t>200 Math (Differential and Integral Calculus)</a:t>
            </a:r>
            <a:endParaRPr lang="en-US" b="1" dirty="0"/>
          </a:p>
          <a:p>
            <a:pPr marL="285750" indent="-285750">
              <a:buFont typeface="Arial" panose="020B0604020202020204" pitchFamily="34" charset="0"/>
              <a:buChar char="•"/>
            </a:pPr>
            <a:r>
              <a:rPr lang="en-US" dirty="0"/>
              <a:t>203Math (Differential and Integral Calculus)</a:t>
            </a:r>
          </a:p>
        </p:txBody>
      </p:sp>
      <p:cxnSp>
        <p:nvCxnSpPr>
          <p:cNvPr id="73" name="Straight Connector 72"/>
          <p:cNvCxnSpPr/>
          <p:nvPr/>
        </p:nvCxnSpPr>
        <p:spPr>
          <a:xfrm>
            <a:off x="3962400" y="685800"/>
            <a:ext cx="2516400" cy="1588"/>
          </a:xfrm>
          <a:prstGeom prst="line">
            <a:avLst/>
          </a:prstGeom>
          <a:ln w="12700">
            <a:solidFill>
              <a:srgbClr val="0A464D"/>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3962400" y="2743200"/>
            <a:ext cx="2438400" cy="1588"/>
          </a:xfrm>
          <a:prstGeom prst="line">
            <a:avLst/>
          </a:prstGeom>
          <a:ln w="12700">
            <a:solidFill>
              <a:srgbClr val="0A464D"/>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5400000">
            <a:off x="-1943100" y="4914900"/>
            <a:ext cx="9220200" cy="1588"/>
          </a:xfrm>
          <a:prstGeom prst="line">
            <a:avLst/>
          </a:prstGeom>
          <a:ln w="19050">
            <a:solidFill>
              <a:srgbClr val="0A464D"/>
            </a:solidFill>
          </a:ln>
        </p:spPr>
        <p:style>
          <a:lnRef idx="1">
            <a:schemeClr val="accent1"/>
          </a:lnRef>
          <a:fillRef idx="0">
            <a:schemeClr val="accent1"/>
          </a:fillRef>
          <a:effectRef idx="0">
            <a:schemeClr val="accent1"/>
          </a:effectRef>
          <a:fontRef idx="minor">
            <a:schemeClr val="tx1"/>
          </a:fontRef>
        </p:style>
      </p:cxnSp>
      <p:sp>
        <p:nvSpPr>
          <p:cNvPr id="76" name="Right Triangle 75"/>
          <p:cNvSpPr/>
          <p:nvPr/>
        </p:nvSpPr>
        <p:spPr>
          <a:xfrm rot="10800000">
            <a:off x="6324600" y="0"/>
            <a:ext cx="533400" cy="457200"/>
          </a:xfrm>
          <a:prstGeom prst="rtTriangle">
            <a:avLst/>
          </a:prstGeom>
          <a:solidFill>
            <a:srgbClr val="005E5C"/>
          </a:solidFill>
          <a:ln>
            <a:solidFill>
              <a:srgbClr val="005E5C"/>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77" name="Right Triangle 76"/>
          <p:cNvSpPr/>
          <p:nvPr/>
        </p:nvSpPr>
        <p:spPr>
          <a:xfrm rot="10800000" flipV="1">
            <a:off x="6325200" y="9448800"/>
            <a:ext cx="532800" cy="457200"/>
          </a:xfrm>
          <a:prstGeom prst="rtTriangle">
            <a:avLst/>
          </a:prstGeom>
          <a:solidFill>
            <a:srgbClr val="0A464D"/>
          </a:solidFill>
          <a:ln>
            <a:solidFill>
              <a:srgbClr val="0A464D"/>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ar-JO"/>
          </a:p>
        </p:txBody>
      </p:sp>
      <p:sp>
        <p:nvSpPr>
          <p:cNvPr id="85" name="Oval 84"/>
          <p:cNvSpPr/>
          <p:nvPr/>
        </p:nvSpPr>
        <p:spPr>
          <a:xfrm>
            <a:off x="2667000" y="228600"/>
            <a:ext cx="180000" cy="180000"/>
          </a:xfrm>
          <a:prstGeom prst="ellipse">
            <a:avLst/>
          </a:prstGeom>
          <a:solidFill>
            <a:srgbClr val="0A464D"/>
          </a:solidFill>
          <a:ln>
            <a:solidFill>
              <a:srgbClr val="0A464D"/>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87" name="Oval 86"/>
          <p:cNvSpPr/>
          <p:nvPr/>
        </p:nvSpPr>
        <p:spPr>
          <a:xfrm>
            <a:off x="2667000" y="9448800"/>
            <a:ext cx="180000" cy="180000"/>
          </a:xfrm>
          <a:prstGeom prst="ellipse">
            <a:avLst/>
          </a:prstGeom>
          <a:solidFill>
            <a:srgbClr val="0A464D"/>
          </a:solidFill>
          <a:ln>
            <a:solidFill>
              <a:srgbClr val="0A464D"/>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JO"/>
          </a:p>
        </p:txBody>
      </p:sp>
      <p:sp>
        <p:nvSpPr>
          <p:cNvPr id="83" name="TextBox 35">
            <a:extLst>
              <a:ext uri="{FF2B5EF4-FFF2-40B4-BE49-F238E27FC236}">
                <a16:creationId xmlns:a16="http://schemas.microsoft.com/office/drawing/2014/main" id="{0456ADD2-0ACE-4B92-9864-CF7599636EA8}"/>
              </a:ext>
            </a:extLst>
          </p:cNvPr>
          <p:cNvSpPr txBox="1"/>
          <p:nvPr/>
        </p:nvSpPr>
        <p:spPr>
          <a:xfrm>
            <a:off x="76200" y="4279424"/>
            <a:ext cx="2362200" cy="369332"/>
          </a:xfrm>
          <a:prstGeom prst="rect">
            <a:avLst/>
          </a:prstGeom>
          <a:noFill/>
        </p:spPr>
        <p:txBody>
          <a:bodyPr wrap="square" rtlCol="1">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a:solidFill>
                  <a:schemeClr val="bg1"/>
                </a:solidFill>
              </a:rPr>
              <a:t>Address            </a:t>
            </a:r>
            <a:endParaRPr lang="ar-JO" b="1" dirty="0">
              <a:solidFill>
                <a:schemeClr val="bg1"/>
              </a:solidFill>
            </a:endParaRPr>
          </a:p>
        </p:txBody>
      </p:sp>
      <p:cxnSp>
        <p:nvCxnSpPr>
          <p:cNvPr id="84" name="Straight Connector 83">
            <a:extLst>
              <a:ext uri="{FF2B5EF4-FFF2-40B4-BE49-F238E27FC236}">
                <a16:creationId xmlns:a16="http://schemas.microsoft.com/office/drawing/2014/main" id="{0C3DE0FD-B797-4CA1-A284-C55DE9167A9D}"/>
              </a:ext>
            </a:extLst>
          </p:cNvPr>
          <p:cNvCxnSpPr/>
          <p:nvPr/>
        </p:nvCxnSpPr>
        <p:spPr>
          <a:xfrm>
            <a:off x="967394" y="6350118"/>
            <a:ext cx="1368000" cy="1588"/>
          </a:xfrm>
          <a:prstGeom prst="line">
            <a:avLst/>
          </a:prstGeom>
          <a:ln w="12700">
            <a:solidFill>
              <a:schemeClr val="bg1"/>
            </a:solidFill>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200802D7-B956-4F18-84E7-833C380BF756}"/>
              </a:ext>
            </a:extLst>
          </p:cNvPr>
          <p:cNvSpPr txBox="1"/>
          <p:nvPr/>
        </p:nvSpPr>
        <p:spPr>
          <a:xfrm>
            <a:off x="225106" y="4724400"/>
            <a:ext cx="2110288" cy="1292662"/>
          </a:xfrm>
          <a:prstGeom prst="rect">
            <a:avLst/>
          </a:prstGeom>
          <a:noFill/>
        </p:spPr>
        <p:txBody>
          <a:bodyPr wrap="square" rtlCol="0">
            <a:spAutoFit/>
          </a:bodyPr>
          <a:lstStyle/>
          <a:p>
            <a:pPr algn="ctr" rtl="0"/>
            <a:r>
              <a:rPr lang="en-US" sz="1200" dirty="0">
                <a:solidFill>
                  <a:schemeClr val="bg1"/>
                </a:solidFill>
                <a:latin typeface="+mn-lt"/>
                <a:cs typeface="+mn-cs"/>
              </a:rPr>
              <a:t>P.O. Box 2455, Riyadh 11451, Department of Mathematics, College of Sciences, King Saud University, Kingdom of Saudi Arabia.</a:t>
            </a:r>
          </a:p>
          <a:p>
            <a:endParaRPr lang="en-US" dirty="0"/>
          </a:p>
        </p:txBody>
      </p:sp>
      <p:pic>
        <p:nvPicPr>
          <p:cNvPr id="13" name="Picture 12">
            <a:extLst>
              <a:ext uri="{FF2B5EF4-FFF2-40B4-BE49-F238E27FC236}">
                <a16:creationId xmlns:a16="http://schemas.microsoft.com/office/drawing/2014/main" id="{A0447C8F-1B4C-4FC3-825B-6C144C8C385F}"/>
              </a:ext>
            </a:extLst>
          </p:cNvPr>
          <p:cNvPicPr>
            <a:picLocks noChangeAspect="1"/>
          </p:cNvPicPr>
          <p:nvPr/>
        </p:nvPicPr>
        <p:blipFill>
          <a:blip r:embed="rId3"/>
          <a:stretch>
            <a:fillRect/>
          </a:stretch>
        </p:blipFill>
        <p:spPr>
          <a:xfrm>
            <a:off x="599330" y="589700"/>
            <a:ext cx="1315938" cy="1300984"/>
          </a:xfrm>
          <a:prstGeom prst="ellipse">
            <a:avLst/>
          </a:prstGeom>
          <a:ln>
            <a:noFill/>
          </a:ln>
          <a:effectLst>
            <a:softEdge rad="112500"/>
          </a:effectLst>
        </p:spPr>
      </p:pic>
      <p:cxnSp>
        <p:nvCxnSpPr>
          <p:cNvPr id="40" name="Straight Connector 39">
            <a:extLst>
              <a:ext uri="{FF2B5EF4-FFF2-40B4-BE49-F238E27FC236}">
                <a16:creationId xmlns:a16="http://schemas.microsoft.com/office/drawing/2014/main" id="{D756958E-A6BA-4AA4-B623-142BE3D6BF94}"/>
              </a:ext>
            </a:extLst>
          </p:cNvPr>
          <p:cNvCxnSpPr>
            <a:cxnSpLocks/>
          </p:cNvCxnSpPr>
          <p:nvPr/>
        </p:nvCxnSpPr>
        <p:spPr>
          <a:xfrm>
            <a:off x="4509203" y="4690574"/>
            <a:ext cx="1891597" cy="0"/>
          </a:xfrm>
          <a:prstGeom prst="line">
            <a:avLst/>
          </a:prstGeom>
          <a:ln w="12700">
            <a:solidFill>
              <a:srgbClr val="0A464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712</Words>
  <Application>Microsoft Office PowerPoint</Application>
  <PresentationFormat>A4 Paper (210x297 mm)</PresentationFormat>
  <Paragraphs>153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MOATH AL-MALLAD</dc:creator>
  <cp:lastModifiedBy>ph. raghood</cp:lastModifiedBy>
  <cp:revision>64</cp:revision>
  <dcterms:created xsi:type="dcterms:W3CDTF">2006-08-16T00:00:00Z</dcterms:created>
  <dcterms:modified xsi:type="dcterms:W3CDTF">2021-02-03T11:57:30Z</dcterms:modified>
</cp:coreProperties>
</file>