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8" y="-66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2/5/2017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pPr/>
              <a:t>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pPr/>
              <a:t>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2/5/2017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shared?ci=wWUddT-Yjw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4140">
            <a:off x="930367" y="1876516"/>
            <a:ext cx="5632179" cy="1489026"/>
          </a:xfrm>
        </p:spPr>
        <p:txBody>
          <a:bodyPr/>
          <a:lstStyle/>
          <a:p>
            <a:pPr algn="ctr"/>
            <a:r>
              <a:rPr lang="ar-SA" dirty="0"/>
              <a:t>السينما المتنقلة </a:t>
            </a:r>
            <a:endParaRPr lang="en-US" dirty="0"/>
          </a:p>
        </p:txBody>
      </p:sp>
      <p:pic>
        <p:nvPicPr>
          <p:cNvPr id="4" name="image15.jpg" descr="Untitled design.jp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a:xfrm>
            <a:off x="7184416" y="929782"/>
            <a:ext cx="3408558" cy="2781153"/>
          </a:xfrm>
          <a:prstGeom prst="rect">
            <a:avLst/>
          </a:prstGeom>
          <a:ln/>
        </p:spPr>
      </p:pic>
    </p:spTree>
    <p:extLst>
      <p:ext uri="{BB962C8B-B14F-4D97-AF65-F5344CB8AC3E}">
        <p14:creationId xmlns:p14="http://schemas.microsoft.com/office/powerpoint/2010/main" xmlns="" val="237814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4574" y="238538"/>
            <a:ext cx="9422296" cy="5355312"/>
          </a:xfrm>
          <a:prstGeom prst="rect">
            <a:avLst/>
          </a:prstGeom>
          <a:noFill/>
        </p:spPr>
        <p:txBody>
          <a:bodyPr wrap="square" rtlCol="0">
            <a:spAutoFit/>
          </a:bodyPr>
          <a:lstStyle/>
          <a:p>
            <a:pPr algn="r" rtl="1"/>
            <a:r>
              <a:rPr lang="ar-SA" sz="2400" cap="all" dirty="0">
                <a:solidFill>
                  <a:srgbClr val="B80E0F"/>
                </a:solidFill>
              </a:rPr>
              <a:t>التنبؤ بالطلب المتوقع:</a:t>
            </a:r>
          </a:p>
          <a:p>
            <a:pPr algn="r" rtl="1"/>
            <a:endParaRPr lang="en-US" sz="2400" cap="all" dirty="0">
              <a:solidFill>
                <a:srgbClr val="B80E0F"/>
              </a:solidFill>
            </a:endParaRPr>
          </a:p>
          <a:p>
            <a:pPr algn="r" rtl="1"/>
            <a:r>
              <a:rPr lang="ar-SA" sz="2400" cap="all" dirty="0">
                <a:solidFill>
                  <a:srgbClr val="B80E0F"/>
                </a:solidFill>
              </a:rPr>
              <a:t>1 -فجوة الطلب:</a:t>
            </a:r>
            <a:endParaRPr lang="en-US" sz="2400" cap="all" dirty="0">
              <a:solidFill>
                <a:srgbClr val="B80E0F"/>
              </a:solidFill>
            </a:endParaRPr>
          </a:p>
          <a:p>
            <a:pPr algn="r" rtl="1">
              <a:lnSpc>
                <a:spcPct val="150000"/>
              </a:lnSpc>
            </a:pPr>
            <a:r>
              <a:rPr lang="ar-SA" b="1" dirty="0"/>
              <a:t>تم تقدير فجوة الطلب وفقا لبيانات الاستبيان الذي أجريناه على ما يزيد عن مئتين عميل استشعارنا حجم النقص في السوق وقياس الطلب المتوقع  مما يلي:  </a:t>
            </a:r>
            <a:endParaRPr lang="en-US" b="1" dirty="0"/>
          </a:p>
          <a:p>
            <a:pPr algn="r" rtl="1">
              <a:lnSpc>
                <a:spcPct val="150000"/>
              </a:lnSpc>
            </a:pPr>
            <a:r>
              <a:rPr lang="ar-SA" b="1" dirty="0"/>
              <a:t>في حال توفر الخدمة هل لديك الرغبة في طلبها؟</a:t>
            </a:r>
            <a:endParaRPr lang="en-US" b="1" dirty="0"/>
          </a:p>
          <a:p>
            <a:pPr algn="r" rtl="1">
              <a:lnSpc>
                <a:spcPct val="150000"/>
              </a:lnSpc>
            </a:pPr>
            <a:r>
              <a:rPr lang="en-US" dirty="0"/>
              <a:t>    </a:t>
            </a:r>
            <a:r>
              <a:rPr lang="en-US" dirty="0">
                <a:solidFill>
                  <a:srgbClr val="AD0D0E"/>
                </a:solidFill>
                <a:latin typeface="Arial" panose="020B0604020202020204" pitchFamily="34" charset="0"/>
                <a:cs typeface="Arial" panose="020B0604020202020204" pitchFamily="34" charset="0"/>
              </a:rPr>
              <a:t>65.9%</a:t>
            </a:r>
            <a:r>
              <a:rPr lang="ar-SA" dirty="0"/>
              <a:t> </a:t>
            </a:r>
            <a:r>
              <a:rPr lang="ar-SA" b="1" dirty="0"/>
              <a:t>نعم</a:t>
            </a:r>
            <a:endParaRPr lang="en-US" b="1" dirty="0"/>
          </a:p>
          <a:p>
            <a:pPr algn="r" rtl="1">
              <a:lnSpc>
                <a:spcPct val="150000"/>
              </a:lnSpc>
            </a:pPr>
            <a:r>
              <a:rPr lang="ar-SA" b="1" dirty="0"/>
              <a:t>هل تملك في المنزل صالة سينما منزلية؟</a:t>
            </a:r>
            <a:endParaRPr lang="en-US" b="1" dirty="0"/>
          </a:p>
          <a:p>
            <a:pPr algn="r" rtl="1">
              <a:lnSpc>
                <a:spcPct val="150000"/>
              </a:lnSpc>
            </a:pPr>
            <a:r>
              <a:rPr lang="en-US" dirty="0">
                <a:solidFill>
                  <a:srgbClr val="AD0D0E"/>
                </a:solidFill>
                <a:latin typeface="Arial" panose="020B0604020202020204" pitchFamily="34" charset="0"/>
                <a:cs typeface="Arial" panose="020B0604020202020204" pitchFamily="34" charset="0"/>
              </a:rPr>
              <a:t>88%</a:t>
            </a:r>
            <a:r>
              <a:rPr lang="ar-SA" dirty="0">
                <a:latin typeface="Arial" panose="020B0604020202020204" pitchFamily="34" charset="0"/>
                <a:cs typeface="Arial" panose="020B0604020202020204" pitchFamily="34" charset="0"/>
              </a:rPr>
              <a:t>    </a:t>
            </a:r>
            <a:r>
              <a:rPr lang="ar-SA" b="1" dirty="0"/>
              <a:t>لا</a:t>
            </a:r>
            <a:endParaRPr lang="en-US" b="1" dirty="0"/>
          </a:p>
          <a:p>
            <a:pPr algn="r" rtl="1">
              <a:lnSpc>
                <a:spcPct val="150000"/>
              </a:lnSpc>
            </a:pPr>
            <a:r>
              <a:rPr lang="ar-SA" b="1" dirty="0"/>
              <a:t>وبالتالي تكون فجوة الطلب </a:t>
            </a:r>
            <a:r>
              <a:rPr lang="en-US" dirty="0">
                <a:solidFill>
                  <a:srgbClr val="AD0D0E"/>
                </a:solidFill>
                <a:latin typeface="Arial" panose="020B0604020202020204" pitchFamily="34" charset="0"/>
                <a:cs typeface="Arial" panose="020B0604020202020204" pitchFamily="34" charset="0"/>
              </a:rPr>
              <a:t>Dt</a:t>
            </a:r>
          </a:p>
          <a:p>
            <a:pPr algn="ctr" rtl="1">
              <a:lnSpc>
                <a:spcPct val="150000"/>
              </a:lnSpc>
            </a:pPr>
            <a:r>
              <a:rPr lang="ar-SA" b="1" dirty="0"/>
              <a:t>(عدد سكان الرياض من الشباب  * نسبة الاشخاص الذين لا تملكون صالة سينما منزلية ) * نسبه الراغبين في طلب الخدمة</a:t>
            </a:r>
            <a:endParaRPr lang="en-US" b="1" dirty="0">
              <a:solidFill>
                <a:srgbClr val="AD0D0E"/>
              </a:solidFill>
              <a:latin typeface="Arial" panose="020B0604020202020204" pitchFamily="34" charset="0"/>
              <a:cs typeface="Arial" panose="020B0604020202020204" pitchFamily="34" charset="0"/>
            </a:endParaRPr>
          </a:p>
          <a:p>
            <a:pPr algn="ctr" rtl="1">
              <a:lnSpc>
                <a:spcPct val="150000"/>
              </a:lnSpc>
            </a:pPr>
            <a:r>
              <a:rPr lang="en-US" b="1" dirty="0">
                <a:solidFill>
                  <a:srgbClr val="AD0D0E"/>
                </a:solidFill>
                <a:latin typeface="Arial" panose="020B0604020202020204" pitchFamily="34" charset="0"/>
                <a:cs typeface="Arial" panose="020B0604020202020204" pitchFamily="34" charset="0"/>
              </a:rPr>
              <a:t> *88%) * 65.9%                       </a:t>
            </a:r>
            <a:r>
              <a:rPr lang="ar-SA" b="1" dirty="0">
                <a:solidFill>
                  <a:srgbClr val="AD0D0E"/>
                </a:solidFill>
                <a:latin typeface="Arial" panose="020B0604020202020204" pitchFamily="34" charset="0"/>
                <a:cs typeface="Arial" panose="020B0604020202020204" pitchFamily="34" charset="0"/>
              </a:rPr>
              <a:t>2,178,026</a:t>
            </a:r>
            <a:r>
              <a:rPr lang="en-US" b="1" dirty="0">
                <a:solidFill>
                  <a:srgbClr val="AD0D0E"/>
                </a:solidFill>
                <a:latin typeface="Arial" panose="020B0604020202020204" pitchFamily="34" charset="0"/>
                <a:cs typeface="Arial" panose="020B0604020202020204" pitchFamily="34" charset="0"/>
              </a:rPr>
              <a:t>Dt= (</a:t>
            </a:r>
          </a:p>
          <a:p>
            <a:pPr algn="ctr" rtl="1">
              <a:lnSpc>
                <a:spcPct val="150000"/>
              </a:lnSpc>
            </a:pPr>
            <a:r>
              <a:rPr lang="en-US" b="1" dirty="0">
                <a:solidFill>
                  <a:srgbClr val="AD0D0E"/>
                </a:solidFill>
                <a:latin typeface="Arial" panose="020B0604020202020204" pitchFamily="34" charset="0"/>
                <a:cs typeface="Arial" panose="020B0604020202020204" pitchFamily="34" charset="0"/>
              </a:rPr>
              <a:t>Dt= 1,263,080.84</a:t>
            </a:r>
          </a:p>
        </p:txBody>
      </p:sp>
    </p:spTree>
    <p:extLst>
      <p:ext uri="{BB962C8B-B14F-4D97-AF65-F5344CB8AC3E}">
        <p14:creationId xmlns:p14="http://schemas.microsoft.com/office/powerpoint/2010/main" xmlns="" val="3748063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2782" y="1033668"/>
            <a:ext cx="9674087" cy="3647152"/>
          </a:xfrm>
          <a:prstGeom prst="rect">
            <a:avLst/>
          </a:prstGeom>
          <a:noFill/>
        </p:spPr>
        <p:txBody>
          <a:bodyPr wrap="square" rtlCol="0">
            <a:spAutoFit/>
          </a:bodyPr>
          <a:lstStyle/>
          <a:p>
            <a:pPr marL="342900" indent="-342900" algn="r" rtl="1">
              <a:buFont typeface="Wingdings" panose="05000000000000000000" pitchFamily="2" charset="2"/>
              <a:buChar char="q"/>
            </a:pPr>
            <a:r>
              <a:rPr lang="ar-SA" sz="2400" cap="all" dirty="0">
                <a:solidFill>
                  <a:srgbClr val="B80E0F"/>
                </a:solidFill>
              </a:rPr>
              <a:t>المؤشرات الاقتصادية:</a:t>
            </a:r>
            <a:endParaRPr lang="en-US" sz="2400" cap="all" dirty="0">
              <a:solidFill>
                <a:srgbClr val="B80E0F"/>
              </a:solidFill>
            </a:endParaRPr>
          </a:p>
          <a:p>
            <a:pPr algn="r" rtl="1">
              <a:lnSpc>
                <a:spcPct val="150000"/>
              </a:lnSpc>
            </a:pPr>
            <a:r>
              <a:rPr lang="ar-SA" b="1" dirty="0"/>
              <a:t>عدد السكان: </a:t>
            </a:r>
            <a:r>
              <a:rPr lang="ar-SA" b="1" dirty="0">
                <a:solidFill>
                  <a:srgbClr val="AD0D0E"/>
                </a:solidFill>
                <a:latin typeface="Arial" panose="020B0604020202020204" pitchFamily="34" charset="0"/>
                <a:cs typeface="Arial" panose="020B0604020202020204" pitchFamily="34" charset="0"/>
              </a:rPr>
              <a:t>5.240 </a:t>
            </a:r>
            <a:r>
              <a:rPr lang="ar-SA" b="1" dirty="0"/>
              <a:t>مليون نسمة (الهيئة العامة للإحصاء)</a:t>
            </a:r>
            <a:endParaRPr lang="en-US" b="1" dirty="0"/>
          </a:p>
          <a:p>
            <a:pPr algn="r" rtl="1">
              <a:lnSpc>
                <a:spcPct val="150000"/>
              </a:lnSpc>
            </a:pPr>
            <a:r>
              <a:rPr lang="ar-SA" b="1" dirty="0"/>
              <a:t>عدد فئة الشباب : </a:t>
            </a:r>
            <a:r>
              <a:rPr lang="ar-SA" b="1" dirty="0">
                <a:solidFill>
                  <a:srgbClr val="AD0D0E"/>
                </a:solidFill>
                <a:latin typeface="Arial" panose="020B0604020202020204" pitchFamily="34" charset="0"/>
                <a:cs typeface="Arial" panose="020B0604020202020204" pitchFamily="34" charset="0"/>
              </a:rPr>
              <a:t>2,178,026</a:t>
            </a:r>
            <a:r>
              <a:rPr lang="ar-SA" b="1" dirty="0"/>
              <a:t> مليون  نسمة (الهيئة العامة للإحصاء)</a:t>
            </a:r>
            <a:endParaRPr lang="en-US" b="1" dirty="0"/>
          </a:p>
          <a:p>
            <a:pPr algn="r" rtl="1">
              <a:lnSpc>
                <a:spcPct val="150000"/>
              </a:lnSpc>
            </a:pPr>
            <a:r>
              <a:rPr lang="ar-SA" b="1" dirty="0"/>
              <a:t>متوسط دخل الأسرة الشهري في منطقة الرياض=</a:t>
            </a:r>
            <a:r>
              <a:rPr lang="en-US" b="1" dirty="0"/>
              <a:t> </a:t>
            </a:r>
            <a:r>
              <a:rPr lang="en-US" b="1" dirty="0">
                <a:solidFill>
                  <a:srgbClr val="AD0D0E"/>
                </a:solidFill>
                <a:latin typeface="Arial" panose="020B0604020202020204" pitchFamily="34" charset="0"/>
                <a:cs typeface="Arial" panose="020B0604020202020204" pitchFamily="34" charset="0"/>
              </a:rPr>
              <a:t>10686</a:t>
            </a:r>
            <a:r>
              <a:rPr lang="ar-SA" b="1" dirty="0"/>
              <a:t>(الهيئة العامة للإحصاء)</a:t>
            </a:r>
            <a:endParaRPr lang="en-US" b="1" dirty="0"/>
          </a:p>
          <a:p>
            <a:pPr algn="r" rtl="1">
              <a:lnSpc>
                <a:spcPct val="150000"/>
              </a:lnSpc>
            </a:pPr>
            <a:r>
              <a:rPr lang="ar-SA" b="1" dirty="0"/>
              <a:t>متوسط الإنفاق الاستهلاكي للأسرة في الرياض =   </a:t>
            </a:r>
            <a:r>
              <a:rPr lang="en-US" b="1" dirty="0">
                <a:solidFill>
                  <a:srgbClr val="AD0D0E"/>
                </a:solidFill>
                <a:latin typeface="Arial" panose="020B0604020202020204" pitchFamily="34" charset="0"/>
                <a:cs typeface="Arial" panose="020B0604020202020204" pitchFamily="34" charset="0"/>
              </a:rPr>
              <a:t>10542</a:t>
            </a:r>
            <a:r>
              <a:rPr lang="ar-SA" b="1" dirty="0">
                <a:solidFill>
                  <a:srgbClr val="AD0D0E"/>
                </a:solidFill>
                <a:latin typeface="Arial" panose="020B0604020202020204" pitchFamily="34" charset="0"/>
                <a:cs typeface="Arial" panose="020B0604020202020204" pitchFamily="34" charset="0"/>
              </a:rPr>
              <a:t> ريال</a:t>
            </a:r>
            <a:endParaRPr lang="en-US" b="1" dirty="0">
              <a:solidFill>
                <a:srgbClr val="AD0D0E"/>
              </a:solidFill>
              <a:latin typeface="Arial" panose="020B0604020202020204" pitchFamily="34" charset="0"/>
              <a:cs typeface="Arial" panose="020B0604020202020204" pitchFamily="34" charset="0"/>
            </a:endParaRPr>
          </a:p>
          <a:p>
            <a:pPr algn="r" rtl="1">
              <a:lnSpc>
                <a:spcPct val="150000"/>
              </a:lnSpc>
            </a:pPr>
            <a:r>
              <a:rPr lang="ar-SA" b="1" dirty="0"/>
              <a:t>متوسط إنفاق الدخل الشهري للترفيه </a:t>
            </a:r>
            <a:r>
              <a:rPr lang="en-US" b="1" dirty="0">
                <a:solidFill>
                  <a:srgbClr val="AD0D0E"/>
                </a:solidFill>
                <a:latin typeface="Arial" panose="020B0604020202020204" pitchFamily="34" charset="0"/>
                <a:cs typeface="Arial" panose="020B0604020202020204" pitchFamily="34" charset="0"/>
              </a:rPr>
              <a:t>2.8%</a:t>
            </a:r>
          </a:p>
          <a:p>
            <a:pPr algn="r" rtl="1">
              <a:lnSpc>
                <a:spcPct val="150000"/>
              </a:lnSpc>
            </a:pPr>
            <a:r>
              <a:rPr lang="ar-SA" b="1" dirty="0"/>
              <a:t>هذه بعض المؤشرات التي تمت دراستها للتنبؤ بالطلب، الذي يتوقع ارتفاعه نظراً لإرتفاع عدد السكان والدخل .</a:t>
            </a:r>
            <a:endParaRPr lang="en-US" b="1" dirty="0"/>
          </a:p>
          <a:p>
            <a:pPr algn="r" rtl="1">
              <a:lnSpc>
                <a:spcPct val="150000"/>
              </a:lnSpc>
            </a:pPr>
            <a:r>
              <a:rPr lang="ar-SA" b="1" dirty="0"/>
              <a:t> </a:t>
            </a:r>
            <a:endParaRPr lang="en-US" b="1" dirty="0"/>
          </a:p>
          <a:p>
            <a:pPr algn="r"/>
            <a:endParaRPr lang="en-US" dirty="0"/>
          </a:p>
        </p:txBody>
      </p:sp>
      <p:pic>
        <p:nvPicPr>
          <p:cNvPr id="3" name="Picture 2"/>
          <p:cNvPicPr>
            <a:picLocks noChangeAspect="1"/>
          </p:cNvPicPr>
          <p:nvPr/>
        </p:nvPicPr>
        <p:blipFill>
          <a:blip r:embed="rId2"/>
          <a:stretch>
            <a:fillRect/>
          </a:stretch>
        </p:blipFill>
        <p:spPr>
          <a:xfrm>
            <a:off x="0" y="0"/>
            <a:ext cx="3396375" cy="2544003"/>
          </a:xfrm>
          <a:prstGeom prst="rect">
            <a:avLst/>
          </a:prstGeom>
        </p:spPr>
      </p:pic>
    </p:spTree>
    <p:extLst>
      <p:ext uri="{BB962C8B-B14F-4D97-AF65-F5344CB8AC3E}">
        <p14:creationId xmlns:p14="http://schemas.microsoft.com/office/powerpoint/2010/main" xmlns="" val="289136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809" y="0"/>
            <a:ext cx="11025808" cy="5770811"/>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q"/>
            </a:pPr>
            <a:r>
              <a:rPr lang="ar-SA" sz="2400" cap="all" dirty="0">
                <a:solidFill>
                  <a:srgbClr val="B80E0F"/>
                </a:solidFill>
              </a:rPr>
              <a:t>تقدير حجم الطلب المتوقع من خلال تحديد نمو الطلب المتوقع</a:t>
            </a:r>
          </a:p>
          <a:p>
            <a:pPr marL="285750" indent="-285750" algn="r" rtl="1">
              <a:lnSpc>
                <a:spcPct val="150000"/>
              </a:lnSpc>
              <a:buFont typeface="Wingdings" panose="05000000000000000000" pitchFamily="2" charset="2"/>
              <a:buChar char="q"/>
            </a:pPr>
            <a:r>
              <a:rPr lang="ar-SA" sz="2400" cap="all" dirty="0">
                <a:solidFill>
                  <a:srgbClr val="B80E0F"/>
                </a:solidFill>
              </a:rPr>
              <a:t>معدل النمو السكاني:</a:t>
            </a:r>
          </a:p>
          <a:p>
            <a:pPr algn="r">
              <a:lnSpc>
                <a:spcPct val="150000"/>
              </a:lnSpc>
            </a:pPr>
            <a:r>
              <a:rPr lang="ar-SA" b="1" dirty="0"/>
              <a:t>( 2.55 % الهيئة العامة للإحصاء)</a:t>
            </a:r>
          </a:p>
          <a:p>
            <a:pPr algn="r">
              <a:lnSpc>
                <a:spcPct val="150000"/>
              </a:lnSpc>
            </a:pPr>
            <a:r>
              <a:rPr lang="ar-SA" b="1" dirty="0"/>
              <a:t>متوسط استهلاك الفرد الشهري = 2715 ريال ( الهيئة العامة للإحصاء )</a:t>
            </a:r>
          </a:p>
          <a:p>
            <a:pPr marL="342900" indent="-342900" algn="r" rtl="1">
              <a:lnSpc>
                <a:spcPct val="150000"/>
              </a:lnSpc>
              <a:buFont typeface="Wingdings" panose="05000000000000000000" pitchFamily="2" charset="2"/>
              <a:buChar char="q"/>
            </a:pPr>
            <a:r>
              <a:rPr lang="ar-SA" sz="2400" cap="all" dirty="0">
                <a:solidFill>
                  <a:srgbClr val="B80E0F"/>
                </a:solidFill>
              </a:rPr>
              <a:t>معدل النمو الراجع لتغير الدخل:</a:t>
            </a:r>
          </a:p>
          <a:p>
            <a:pPr algn="r">
              <a:lnSpc>
                <a:spcPct val="150000"/>
              </a:lnSpc>
            </a:pPr>
            <a:r>
              <a:rPr lang="ar-SA" b="1" dirty="0"/>
              <a:t>عند انخفاض الدخل فإن 46% من السكان سيقل طلبهم للخدمة ، وذلك يعني أن معدل النمو الراجع لتغير الدخل ذو مرونة عالية أكبر من الواحد .</a:t>
            </a:r>
          </a:p>
          <a:p>
            <a:pPr algn="r">
              <a:lnSpc>
                <a:spcPct val="150000"/>
              </a:lnSpc>
            </a:pPr>
            <a:r>
              <a:rPr lang="ar-SA" b="1" cap="all" dirty="0">
                <a:solidFill>
                  <a:srgbClr val="B80E0F"/>
                </a:solidFill>
              </a:rPr>
              <a:t>(1.25*10%) = 0.125 * (عدد السكان) =395,606 نسمه</a:t>
            </a:r>
          </a:p>
          <a:p>
            <a:pPr algn="r">
              <a:lnSpc>
                <a:spcPct val="150000"/>
              </a:lnSpc>
            </a:pPr>
            <a:r>
              <a:rPr lang="ar-SA" b="1" dirty="0"/>
              <a:t>وهذا يعني ان هذا العدد من السكان سيزيد طلبهم للخدمة.</a:t>
            </a:r>
          </a:p>
          <a:p>
            <a:pPr marL="342900" indent="-342900" algn="r" rtl="1">
              <a:lnSpc>
                <a:spcPct val="150000"/>
              </a:lnSpc>
              <a:buFont typeface="Wingdings" panose="05000000000000000000" pitchFamily="2" charset="2"/>
              <a:buChar char="q"/>
            </a:pPr>
            <a:r>
              <a:rPr lang="ar-SA" sz="2400" cap="all" dirty="0">
                <a:solidFill>
                  <a:srgbClr val="B80E0F"/>
                </a:solidFill>
              </a:rPr>
              <a:t> معدل النمو الراجع لتغير السعر:</a:t>
            </a:r>
          </a:p>
          <a:p>
            <a:pPr algn="r">
              <a:lnSpc>
                <a:spcPct val="150000"/>
              </a:lnSpc>
            </a:pPr>
            <a:r>
              <a:rPr lang="ar-SA" b="1" dirty="0"/>
              <a:t>عند انخفاض سعر الخدمة بنسبة 10% فإن 52% من العملاء يزيد طلبهم للخدمة أي أن مرونة الطلب على الخدمة الراجع لتغير السعر ذو مرونة عالية أكبر من الواحد الصحيح. </a:t>
            </a:r>
          </a:p>
          <a:p>
            <a:pPr algn="r">
              <a:lnSpc>
                <a:spcPct val="150000"/>
              </a:lnSpc>
            </a:pPr>
            <a:r>
              <a:rPr lang="ar-SA" sz="2400" b="1" cap="all" dirty="0">
                <a:solidFill>
                  <a:srgbClr val="B80E0F"/>
                </a:solidFill>
              </a:rPr>
              <a:t>(</a:t>
            </a:r>
            <a:r>
              <a:rPr lang="ar-SA" b="1" cap="all" dirty="0">
                <a:solidFill>
                  <a:srgbClr val="B80E0F"/>
                </a:solidFill>
              </a:rPr>
              <a:t>1.5* 10% )= 0.15 *(عدد السكان ) = 474,727 نسمة</a:t>
            </a:r>
            <a:endParaRPr lang="ar-SA" sz="2400" b="1" cap="all" dirty="0">
              <a:solidFill>
                <a:srgbClr val="B80E0F"/>
              </a:solidFill>
            </a:endParaRPr>
          </a:p>
        </p:txBody>
      </p:sp>
    </p:spTree>
    <p:extLst>
      <p:ext uri="{BB962C8B-B14F-4D97-AF65-F5344CB8AC3E}">
        <p14:creationId xmlns:p14="http://schemas.microsoft.com/office/powerpoint/2010/main" xmlns="" val="15913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8" y="304800"/>
            <a:ext cx="11092069" cy="5102087"/>
          </a:xfrm>
          <a:prstGeom prst="rect">
            <a:avLst/>
          </a:prstGeom>
          <a:noFill/>
        </p:spPr>
        <p:txBody>
          <a:bodyPr wrap="square" rtlCol="0">
            <a:spAutoFit/>
          </a:bodyPr>
          <a:lstStyle/>
          <a:p>
            <a:endParaRPr lang="en-US" dirty="0"/>
          </a:p>
        </p:txBody>
      </p:sp>
      <p:sp>
        <p:nvSpPr>
          <p:cNvPr id="4" name="TextBox 3"/>
          <p:cNvSpPr txBox="1"/>
          <p:nvPr/>
        </p:nvSpPr>
        <p:spPr>
          <a:xfrm>
            <a:off x="1126434" y="304800"/>
            <a:ext cx="10429462" cy="3693319"/>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q"/>
            </a:pPr>
            <a:r>
              <a:rPr lang="ar-SA" sz="2400" cap="all" dirty="0">
                <a:solidFill>
                  <a:srgbClr val="B80E0F"/>
                </a:solidFill>
              </a:rPr>
              <a:t>معدل النمو الكلي الطلب: </a:t>
            </a:r>
            <a:endParaRPr lang="en-US" sz="2400" cap="all" dirty="0">
              <a:solidFill>
                <a:srgbClr val="B80E0F"/>
              </a:solidFill>
            </a:endParaRPr>
          </a:p>
          <a:p>
            <a:pPr algn="r" rtl="1">
              <a:lnSpc>
                <a:spcPct val="150000"/>
              </a:lnSpc>
            </a:pPr>
            <a:r>
              <a:rPr lang="ar-SA" b="1" dirty="0"/>
              <a:t>= معدل النمو السكاني +معدل النمو الطلب الراجع لتغير الدخل +معدل النمو الطلب الراجع لتغير السعر</a:t>
            </a:r>
            <a:endParaRPr lang="en-US" b="1" dirty="0"/>
          </a:p>
          <a:p>
            <a:pPr algn="r" rtl="1">
              <a:lnSpc>
                <a:spcPct val="150000"/>
              </a:lnSpc>
            </a:pPr>
            <a:r>
              <a:rPr lang="en-US" b="1" cap="all" dirty="0">
                <a:solidFill>
                  <a:srgbClr val="B80E0F"/>
                </a:solidFill>
                <a:latin typeface="Arial" panose="020B0604020202020204" pitchFamily="34" charset="0"/>
                <a:cs typeface="Arial" panose="020B0604020202020204" pitchFamily="34" charset="0"/>
              </a:rPr>
              <a:t>2.55% + 12.5% + 15% = 30.05%</a:t>
            </a:r>
            <a:endParaRPr lang="ar-SA" b="1" cap="all" dirty="0">
              <a:solidFill>
                <a:srgbClr val="B80E0F"/>
              </a:solidFill>
              <a:latin typeface="Arial" panose="020B0604020202020204" pitchFamily="34" charset="0"/>
              <a:cs typeface="Arial" panose="020B0604020202020204" pitchFamily="34" charset="0"/>
            </a:endParaRPr>
          </a:p>
          <a:p>
            <a:pPr algn="r" rtl="1">
              <a:lnSpc>
                <a:spcPct val="150000"/>
              </a:lnSpc>
            </a:pPr>
            <a:endParaRPr lang="en-US" b="1" cap="all" dirty="0">
              <a:solidFill>
                <a:srgbClr val="B80E0F"/>
              </a:solidFill>
              <a:latin typeface="Arial" panose="020B0604020202020204" pitchFamily="34" charset="0"/>
              <a:cs typeface="Arial" panose="020B0604020202020204" pitchFamily="34" charset="0"/>
            </a:endParaRPr>
          </a:p>
          <a:p>
            <a:pPr marL="342900" indent="-342900" algn="r" rtl="1">
              <a:lnSpc>
                <a:spcPct val="150000"/>
              </a:lnSpc>
              <a:buFont typeface="Wingdings" panose="05000000000000000000" pitchFamily="2" charset="2"/>
              <a:buChar char="q"/>
            </a:pPr>
            <a:r>
              <a:rPr lang="ar-SA" sz="2400" cap="all" dirty="0">
                <a:solidFill>
                  <a:srgbClr val="B80E0F"/>
                </a:solidFill>
              </a:rPr>
              <a:t>حجم الطلب المتوقع: </a:t>
            </a:r>
            <a:endParaRPr lang="en-US" sz="2400" cap="all" dirty="0">
              <a:solidFill>
                <a:srgbClr val="B80E0F"/>
              </a:solidFill>
            </a:endParaRPr>
          </a:p>
          <a:p>
            <a:pPr algn="r" rtl="1">
              <a:lnSpc>
                <a:spcPct val="150000"/>
              </a:lnSpc>
            </a:pPr>
            <a:r>
              <a:rPr lang="en-US" b="1" dirty="0">
                <a:latin typeface="Arial" panose="020B0604020202020204" pitchFamily="34" charset="0"/>
                <a:cs typeface="Arial" panose="020B0604020202020204" pitchFamily="34" charset="0"/>
              </a:rPr>
              <a:t>Dt+1 = Dt (1+Ft)</a:t>
            </a:r>
          </a:p>
          <a:p>
            <a:pPr algn="r" rtl="1">
              <a:lnSpc>
                <a:spcPct val="150000"/>
              </a:lnSpc>
            </a:pPr>
            <a:r>
              <a:rPr lang="en-US" b="1" cap="all" dirty="0">
                <a:solidFill>
                  <a:srgbClr val="B80E0F"/>
                </a:solidFill>
                <a:latin typeface="Arial" panose="020B0604020202020204" pitchFamily="34" charset="0"/>
                <a:cs typeface="Arial" panose="020B0604020202020204" pitchFamily="34" charset="0"/>
              </a:rPr>
              <a:t>1,263,080.84 (1+30.05%) =</a:t>
            </a:r>
          </a:p>
          <a:p>
            <a:pPr algn="r" rtl="1">
              <a:lnSpc>
                <a:spcPct val="150000"/>
              </a:lnSpc>
            </a:pPr>
            <a:r>
              <a:rPr lang="en-US" b="1" cap="all" dirty="0">
                <a:solidFill>
                  <a:srgbClr val="B80E0F"/>
                </a:solidFill>
                <a:latin typeface="Arial" panose="020B0604020202020204" pitchFamily="34" charset="0"/>
                <a:cs typeface="Arial" panose="020B0604020202020204" pitchFamily="34" charset="0"/>
              </a:rPr>
              <a:t>1,263,080.84* 0.3105= 392,186.601</a:t>
            </a:r>
            <a:endParaRPr lang="en-US" dirty="0"/>
          </a:p>
        </p:txBody>
      </p:sp>
    </p:spTree>
    <p:extLst>
      <p:ext uri="{BB962C8B-B14F-4D97-AF65-F5344CB8AC3E}">
        <p14:creationId xmlns:p14="http://schemas.microsoft.com/office/powerpoint/2010/main" xmlns="" val="2270205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713843" cy="5714834"/>
          </a:xfrm>
          <a:prstGeom prst="rect">
            <a:avLst/>
          </a:prstGeom>
          <a:noFill/>
        </p:spPr>
        <p:txBody>
          <a:bodyPr wrap="square" rtlCol="0">
            <a:spAutoFit/>
          </a:bodyPr>
          <a:lstStyle/>
          <a:p>
            <a:pPr algn="r" rtl="1">
              <a:lnSpc>
                <a:spcPct val="150000"/>
              </a:lnSpc>
            </a:pPr>
            <a:endParaRPr lang="en-US" b="1" cap="all" dirty="0">
              <a:solidFill>
                <a:srgbClr val="B80E0F"/>
              </a:solidFill>
              <a:latin typeface="Arial" panose="020B0604020202020204" pitchFamily="34" charset="0"/>
              <a:cs typeface="Arial" panose="020B0604020202020204" pitchFamily="34" charset="0"/>
            </a:endParaRPr>
          </a:p>
          <a:p>
            <a:pPr marL="342900" indent="-342900" algn="r" rtl="1">
              <a:lnSpc>
                <a:spcPct val="150000"/>
              </a:lnSpc>
              <a:buFont typeface="Wingdings" panose="05000000000000000000" pitchFamily="2" charset="2"/>
              <a:buChar char="q"/>
            </a:pPr>
            <a:r>
              <a:rPr lang="ar-SA" sz="2400" cap="all" dirty="0">
                <a:solidFill>
                  <a:srgbClr val="B80E0F"/>
                </a:solidFill>
              </a:rPr>
              <a:t>حجم المبيعات المتوقعة:</a:t>
            </a:r>
            <a:endParaRPr lang="en-US" sz="2400" cap="all" dirty="0">
              <a:solidFill>
                <a:srgbClr val="B80E0F"/>
              </a:solidFill>
            </a:endParaRPr>
          </a:p>
          <a:p>
            <a:pPr algn="r" rtl="1">
              <a:lnSpc>
                <a:spcPct val="150000"/>
              </a:lnSpc>
            </a:pPr>
            <a:r>
              <a:rPr lang="en-US" b="1" dirty="0">
                <a:latin typeface="Arial" panose="020B0604020202020204" pitchFamily="34" charset="0"/>
                <a:cs typeface="Arial" panose="020B0604020202020204" pitchFamily="34" charset="0"/>
              </a:rPr>
              <a:t>Dt * 1\n</a:t>
            </a:r>
          </a:p>
          <a:p>
            <a:pPr algn="r" rtl="1">
              <a:lnSpc>
                <a:spcPct val="150000"/>
              </a:lnSpc>
            </a:pPr>
            <a:r>
              <a:rPr lang="ar-SA" b="1" dirty="0">
                <a:latin typeface="Arial" panose="020B0604020202020204" pitchFamily="34" charset="0"/>
              </a:rPr>
              <a:t>حيث </a:t>
            </a:r>
            <a:r>
              <a:rPr lang="en-US" b="1" dirty="0">
                <a:latin typeface="Arial" panose="020B0604020202020204" pitchFamily="34" charset="0"/>
                <a:cs typeface="Arial" panose="020B0604020202020204" pitchFamily="34" charset="0"/>
              </a:rPr>
              <a:t>Dt</a:t>
            </a:r>
            <a:r>
              <a:rPr lang="ar-SA" b="1" dirty="0">
                <a:latin typeface="Arial" panose="020B0604020202020204" pitchFamily="34" charset="0"/>
              </a:rPr>
              <a:t> حجم الطلب المتوقع و 1\</a:t>
            </a:r>
            <a:r>
              <a:rPr lang="en-US" b="1" dirty="0">
                <a:latin typeface="Arial" panose="020B0604020202020204" pitchFamily="34" charset="0"/>
                <a:cs typeface="Arial" panose="020B0604020202020204" pitchFamily="34" charset="0"/>
              </a:rPr>
              <a:t>n</a:t>
            </a:r>
            <a:r>
              <a:rPr lang="ar-SA" b="1" dirty="0">
                <a:latin typeface="Arial" panose="020B0604020202020204" pitchFamily="34" charset="0"/>
              </a:rPr>
              <a:t> النصيب النسبي </a:t>
            </a:r>
            <a:r>
              <a:rPr lang="en-US" b="1" dirty="0">
                <a:latin typeface="Arial" panose="020B0604020202020204" pitchFamily="34" charset="0"/>
                <a:cs typeface="Arial" panose="020B0604020202020204" pitchFamily="34" charset="0"/>
              </a:rPr>
              <a:t>n</a:t>
            </a:r>
            <a:r>
              <a:rPr lang="ar-SA" b="1" dirty="0">
                <a:latin typeface="Arial" panose="020B0604020202020204" pitchFamily="34" charset="0"/>
              </a:rPr>
              <a:t> عدد المشروعات المثيلة</a:t>
            </a:r>
            <a:r>
              <a:rPr lang="ar-SA" b="1" dirty="0"/>
              <a:t> </a:t>
            </a:r>
            <a:endParaRPr lang="en-US" b="1" dirty="0"/>
          </a:p>
          <a:p>
            <a:pPr algn="r" rtl="1">
              <a:lnSpc>
                <a:spcPct val="150000"/>
              </a:lnSpc>
            </a:pPr>
            <a:r>
              <a:rPr lang="ar-SA" b="1" dirty="0"/>
              <a:t>اذا حجم المبيعات المتوقعة=  </a:t>
            </a:r>
            <a:r>
              <a:rPr lang="ar-SA" b="1" cap="all" dirty="0">
                <a:solidFill>
                  <a:srgbClr val="B80E0F"/>
                </a:solidFill>
                <a:latin typeface="Arial" panose="020B0604020202020204" pitchFamily="34" charset="0"/>
              </a:rPr>
              <a:t>4/1 * </a:t>
            </a:r>
            <a:r>
              <a:rPr lang="en-US" b="1" cap="all" dirty="0">
                <a:solidFill>
                  <a:srgbClr val="B80E0F"/>
                </a:solidFill>
                <a:latin typeface="Arial" panose="020B0604020202020204" pitchFamily="34" charset="0"/>
                <a:cs typeface="Arial" panose="020B0604020202020204" pitchFamily="34" charset="0"/>
              </a:rPr>
              <a:t>1,263,080.84  </a:t>
            </a:r>
          </a:p>
          <a:p>
            <a:pPr algn="r" rtl="1">
              <a:lnSpc>
                <a:spcPct val="150000"/>
              </a:lnSpc>
            </a:pPr>
            <a:r>
              <a:rPr lang="ar-SA" b="1" cap="all" dirty="0">
                <a:solidFill>
                  <a:srgbClr val="B80E0F"/>
                </a:solidFill>
                <a:latin typeface="Arial" panose="020B0604020202020204" pitchFamily="34" charset="0"/>
              </a:rPr>
              <a:t>= 315,770.21</a:t>
            </a:r>
            <a:endParaRPr lang="en-US" b="1" cap="all" dirty="0">
              <a:solidFill>
                <a:srgbClr val="B80E0F"/>
              </a:solidFill>
              <a:latin typeface="Arial" panose="020B0604020202020204" pitchFamily="34" charset="0"/>
              <a:cs typeface="Arial" panose="020B0604020202020204" pitchFamily="34" charset="0"/>
            </a:endParaRPr>
          </a:p>
          <a:p>
            <a:pPr algn="r" rtl="1">
              <a:lnSpc>
                <a:spcPct val="150000"/>
              </a:lnSpc>
            </a:pPr>
            <a:r>
              <a:rPr lang="ar-SA" b="1" dirty="0"/>
              <a:t> </a:t>
            </a:r>
            <a:endParaRPr lang="en-US" b="1" dirty="0"/>
          </a:p>
          <a:p>
            <a:pPr marL="342900" indent="-342900" algn="r" rtl="1">
              <a:lnSpc>
                <a:spcPct val="150000"/>
              </a:lnSpc>
              <a:buFont typeface="Wingdings" panose="05000000000000000000" pitchFamily="2" charset="2"/>
              <a:buChar char="q"/>
            </a:pPr>
            <a:r>
              <a:rPr lang="ar-SA" sz="2400" cap="all" dirty="0">
                <a:solidFill>
                  <a:srgbClr val="B80E0F"/>
                </a:solidFill>
              </a:rPr>
              <a:t>السعر المتوقع:</a:t>
            </a:r>
            <a:endParaRPr lang="en-US" sz="2400" cap="all" dirty="0">
              <a:solidFill>
                <a:srgbClr val="B80E0F"/>
              </a:solidFill>
            </a:endParaRPr>
          </a:p>
          <a:p>
            <a:pPr algn="r" rtl="1">
              <a:lnSpc>
                <a:spcPct val="150000"/>
              </a:lnSpc>
            </a:pPr>
            <a:r>
              <a:rPr lang="ar-SA" b="1" dirty="0"/>
              <a:t>حيث سيتم تحديد السعر المتوقع بالسعر السائد في السوق نظرا لكون المشروع ينتمي لعامل المنافسة الكاملة أو الشبه كاملة </a:t>
            </a:r>
            <a:endParaRPr lang="en-US" b="1" dirty="0"/>
          </a:p>
          <a:p>
            <a:pPr algn="r" rtl="1">
              <a:lnSpc>
                <a:spcPct val="150000"/>
              </a:lnSpc>
            </a:pPr>
            <a:r>
              <a:rPr lang="ar-SA" b="1" dirty="0"/>
              <a:t>والسعر السائد في السوق مقارب لـ 1000 ريال لكن بعد النظر في نتائج الاستبيان وجدنا أن 92.9% من العينة تم اختيار سعر أقل من </a:t>
            </a:r>
            <a:r>
              <a:rPr lang="en-US" b="1" cap="all" dirty="0">
                <a:solidFill>
                  <a:srgbClr val="B80E0F"/>
                </a:solidFill>
                <a:latin typeface="Arial" panose="020B0604020202020204" pitchFamily="34" charset="0"/>
              </a:rPr>
              <a:t>750</a:t>
            </a:r>
            <a:r>
              <a:rPr lang="ar-SA" b="1" dirty="0"/>
              <a:t> ريال</a:t>
            </a:r>
            <a:endParaRPr lang="en-US" b="1" dirty="0"/>
          </a:p>
          <a:p>
            <a:pPr algn="r" rtl="1">
              <a:lnSpc>
                <a:spcPct val="150000"/>
              </a:lnSpc>
            </a:pPr>
            <a:r>
              <a:rPr lang="ar-SA" b="1" dirty="0"/>
              <a:t>بالتالي السعر المتوقع لخدمة السينما المتنقلة سيكون </a:t>
            </a:r>
            <a:r>
              <a:rPr lang="en-US" b="1" cap="all" dirty="0">
                <a:solidFill>
                  <a:srgbClr val="B80E0F"/>
                </a:solidFill>
                <a:latin typeface="Arial" panose="020B0604020202020204" pitchFamily="34" charset="0"/>
              </a:rPr>
              <a:t>650</a:t>
            </a:r>
            <a:r>
              <a:rPr lang="ar-SA" b="1" dirty="0"/>
              <a:t> ريال.</a:t>
            </a:r>
            <a:endParaRPr lang="en-US" b="1" dirty="0"/>
          </a:p>
          <a:p>
            <a:pPr>
              <a:lnSpc>
                <a:spcPct val="150000"/>
              </a:lnSpc>
            </a:pPr>
            <a:endParaRPr lang="en-US" dirty="0"/>
          </a:p>
        </p:txBody>
      </p:sp>
    </p:spTree>
    <p:extLst>
      <p:ext uri="{BB962C8B-B14F-4D97-AF65-F5344CB8AC3E}">
        <p14:creationId xmlns:p14="http://schemas.microsoft.com/office/powerpoint/2010/main" xmlns="" val="314315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8" y="384313"/>
            <a:ext cx="10933044" cy="5170646"/>
          </a:xfrm>
          <a:prstGeom prst="rect">
            <a:avLst/>
          </a:prstGeom>
          <a:noFill/>
        </p:spPr>
        <p:txBody>
          <a:bodyPr wrap="square" rtlCol="0">
            <a:spAutoFit/>
          </a:bodyPr>
          <a:lstStyle/>
          <a:p>
            <a:pPr marL="342900" indent="-342900" algn="r" rtl="1">
              <a:buFont typeface="Wingdings" panose="05000000000000000000" pitchFamily="2" charset="2"/>
              <a:buChar char="v"/>
            </a:pPr>
            <a:r>
              <a:rPr lang="ar-SA" sz="2400" cap="all" dirty="0">
                <a:solidFill>
                  <a:srgbClr val="B80E0F"/>
                </a:solidFill>
              </a:rPr>
              <a:t>دراسة الجدوى الفنية:</a:t>
            </a:r>
            <a:endParaRPr lang="en-US" sz="2400" cap="all" dirty="0">
              <a:solidFill>
                <a:srgbClr val="B80E0F"/>
              </a:solidFill>
            </a:endParaRPr>
          </a:p>
          <a:p>
            <a:pPr algn="r" rtl="1">
              <a:lnSpc>
                <a:spcPct val="150000"/>
              </a:lnSpc>
            </a:pPr>
            <a:r>
              <a:rPr lang="en-US" dirty="0"/>
              <a:t> </a:t>
            </a:r>
            <a:r>
              <a:rPr lang="ar-SA" sz="2400" cap="all" dirty="0">
                <a:solidFill>
                  <a:srgbClr val="B80E0F"/>
                </a:solidFill>
              </a:rPr>
              <a:t>وصف المشروع: </a:t>
            </a:r>
          </a:p>
          <a:p>
            <a:pPr marL="285750" indent="-285750" algn="r" rtl="1">
              <a:lnSpc>
                <a:spcPct val="150000"/>
              </a:lnSpc>
              <a:buFont typeface="Arial" panose="020B0604020202020204" pitchFamily="34" charset="0"/>
              <a:buChar char="•"/>
            </a:pPr>
            <a:r>
              <a:rPr lang="ar-SA" sz="2000" u="sng" cap="all" dirty="0">
                <a:solidFill>
                  <a:srgbClr val="B80E0F"/>
                </a:solidFill>
              </a:rPr>
              <a:t> اسم المشروع :</a:t>
            </a:r>
            <a:r>
              <a:rPr lang="ar-SA" b="1" dirty="0">
                <a:latin typeface="Arial" panose="020B0604020202020204" pitchFamily="34" charset="0"/>
              </a:rPr>
              <a:t> السينما المتنقلة </a:t>
            </a:r>
            <a:endParaRPr lang="en-US" b="1" dirty="0">
              <a:latin typeface="Arial" panose="020B0604020202020204" pitchFamily="34" charset="0"/>
            </a:endParaRPr>
          </a:p>
          <a:p>
            <a:pPr marL="285750" indent="-285750" algn="r" rtl="1">
              <a:lnSpc>
                <a:spcPct val="150000"/>
              </a:lnSpc>
              <a:buFont typeface="Arial" panose="020B0604020202020204" pitchFamily="34" charset="0"/>
              <a:buChar char="•"/>
            </a:pPr>
            <a:r>
              <a:rPr lang="ar-SA" sz="2000" u="sng" cap="all" dirty="0">
                <a:solidFill>
                  <a:srgbClr val="B80E0F"/>
                </a:solidFill>
              </a:rPr>
              <a:t> عنوان المشروع: </a:t>
            </a:r>
            <a:endParaRPr lang="en-US" sz="2000" u="sng" cap="all" dirty="0">
              <a:solidFill>
                <a:srgbClr val="B80E0F"/>
              </a:solidFill>
            </a:endParaRPr>
          </a:p>
          <a:p>
            <a:pPr algn="r" rtl="1">
              <a:lnSpc>
                <a:spcPct val="150000"/>
              </a:lnSpc>
            </a:pPr>
            <a:r>
              <a:rPr lang="ar-SA" b="1" dirty="0">
                <a:solidFill>
                  <a:schemeClr val="accent1">
                    <a:lumMod val="75000"/>
                  </a:schemeClr>
                </a:solidFill>
                <a:latin typeface="Arial" panose="020B0604020202020204" pitchFamily="34" charset="0"/>
              </a:rPr>
              <a:t>البريد الالكتروني: </a:t>
            </a:r>
            <a:r>
              <a:rPr lang="en-US" b="1" dirty="0">
                <a:latin typeface="Arial" panose="020B0604020202020204" pitchFamily="34" charset="0"/>
              </a:rPr>
              <a:t>Riyadh.cinema@gmail.com</a:t>
            </a:r>
          </a:p>
          <a:p>
            <a:pPr algn="r" rtl="1">
              <a:lnSpc>
                <a:spcPct val="150000"/>
              </a:lnSpc>
            </a:pPr>
            <a:r>
              <a:rPr lang="ar-SA" b="1" dirty="0">
                <a:solidFill>
                  <a:schemeClr val="accent1">
                    <a:lumMod val="75000"/>
                  </a:schemeClr>
                </a:solidFill>
                <a:latin typeface="Arial" panose="020B0604020202020204" pitchFamily="34" charset="0"/>
              </a:rPr>
              <a:t>فاكس: </a:t>
            </a:r>
            <a:r>
              <a:rPr lang="ar-SA" b="1" dirty="0">
                <a:latin typeface="Arial" panose="020B0604020202020204" pitchFamily="34" charset="0"/>
              </a:rPr>
              <a:t>4488148</a:t>
            </a:r>
            <a:endParaRPr lang="en-US" b="1" dirty="0">
              <a:latin typeface="Arial" panose="020B0604020202020204" pitchFamily="34" charset="0"/>
            </a:endParaRPr>
          </a:p>
          <a:p>
            <a:pPr algn="r" rtl="1">
              <a:lnSpc>
                <a:spcPct val="150000"/>
              </a:lnSpc>
            </a:pPr>
            <a:r>
              <a:rPr lang="ar-SA" b="1" dirty="0">
                <a:solidFill>
                  <a:schemeClr val="accent1">
                    <a:lumMod val="75000"/>
                  </a:schemeClr>
                </a:solidFill>
                <a:latin typeface="Arial" panose="020B0604020202020204" pitchFamily="34" charset="0"/>
              </a:rPr>
              <a:t>جوال:</a:t>
            </a:r>
            <a:r>
              <a:rPr lang="ar-SA" b="1" dirty="0">
                <a:latin typeface="Arial" panose="020B0604020202020204" pitchFamily="34" charset="0"/>
              </a:rPr>
              <a:t>0507562211</a:t>
            </a:r>
            <a:endParaRPr lang="en-US" b="1" dirty="0">
              <a:solidFill>
                <a:schemeClr val="accent1">
                  <a:lumMod val="75000"/>
                </a:schemeClr>
              </a:solidFill>
              <a:latin typeface="Arial" panose="020B0604020202020204" pitchFamily="34" charset="0"/>
            </a:endParaRPr>
          </a:p>
          <a:p>
            <a:pPr algn="r" rtl="1">
              <a:lnSpc>
                <a:spcPct val="150000"/>
              </a:lnSpc>
            </a:pPr>
            <a:r>
              <a:rPr lang="ar-SA" b="1" dirty="0">
                <a:solidFill>
                  <a:schemeClr val="accent1">
                    <a:lumMod val="75000"/>
                  </a:schemeClr>
                </a:solidFill>
                <a:latin typeface="Arial" panose="020B0604020202020204" pitchFamily="34" charset="0"/>
              </a:rPr>
              <a:t>انستقرام : </a:t>
            </a:r>
            <a:r>
              <a:rPr lang="en-US" b="1" dirty="0">
                <a:latin typeface="Arial" panose="020B0604020202020204" pitchFamily="34" charset="0"/>
              </a:rPr>
              <a:t>Riyadh.cinema2017</a:t>
            </a:r>
          </a:p>
          <a:p>
            <a:pPr marL="285750" indent="-285750" algn="r" rtl="1">
              <a:lnSpc>
                <a:spcPct val="150000"/>
              </a:lnSpc>
              <a:buFont typeface="Arial" panose="020B0604020202020204" pitchFamily="34" charset="0"/>
              <a:buChar char="•"/>
            </a:pPr>
            <a:r>
              <a:rPr lang="ar-SA" sz="2000" u="sng" cap="all" dirty="0">
                <a:solidFill>
                  <a:srgbClr val="B80E0F"/>
                </a:solidFill>
              </a:rPr>
              <a:t>تصنيف المشروع </a:t>
            </a:r>
            <a:endParaRPr lang="en-US" sz="2000" u="sng" cap="all" dirty="0">
              <a:solidFill>
                <a:srgbClr val="B80E0F"/>
              </a:solidFill>
            </a:endParaRPr>
          </a:p>
          <a:p>
            <a:pPr algn="r" rtl="1">
              <a:lnSpc>
                <a:spcPct val="150000"/>
              </a:lnSpc>
            </a:pPr>
            <a:r>
              <a:rPr lang="ar-SA" b="1" dirty="0">
                <a:solidFill>
                  <a:schemeClr val="accent1">
                    <a:lumMod val="75000"/>
                  </a:schemeClr>
                </a:solidFill>
                <a:latin typeface="Arial" panose="020B0604020202020204" pitchFamily="34" charset="0"/>
              </a:rPr>
              <a:t>من الناحية الإنتاجية: </a:t>
            </a:r>
            <a:r>
              <a:rPr lang="ar-SA" b="1" dirty="0">
                <a:latin typeface="Arial" panose="020B0604020202020204" pitchFamily="34" charset="0"/>
              </a:rPr>
              <a:t>جديد</a:t>
            </a:r>
            <a:endParaRPr lang="en-US" b="1" dirty="0">
              <a:latin typeface="Arial" panose="020B0604020202020204" pitchFamily="34" charset="0"/>
            </a:endParaRPr>
          </a:p>
          <a:p>
            <a:pPr algn="r" rtl="1">
              <a:lnSpc>
                <a:spcPct val="150000"/>
              </a:lnSpc>
            </a:pPr>
            <a:r>
              <a:rPr lang="ar-SA" b="1" dirty="0">
                <a:latin typeface="Arial" panose="020B0604020202020204" pitchFamily="34" charset="0"/>
              </a:rPr>
              <a:t> </a:t>
            </a:r>
            <a:r>
              <a:rPr lang="ar-SA" b="1" dirty="0">
                <a:solidFill>
                  <a:schemeClr val="accent1">
                    <a:lumMod val="75000"/>
                  </a:schemeClr>
                </a:solidFill>
                <a:latin typeface="Arial" panose="020B0604020202020204" pitchFamily="34" charset="0"/>
              </a:rPr>
              <a:t>التخصص: </a:t>
            </a:r>
            <a:r>
              <a:rPr lang="ar-SA" b="1" dirty="0">
                <a:latin typeface="Arial" panose="020B0604020202020204" pitchFamily="34" charset="0"/>
              </a:rPr>
              <a:t>خدمات </a:t>
            </a:r>
            <a:endParaRPr lang="en-US" b="1" dirty="0">
              <a:latin typeface="Arial" panose="020B0604020202020204" pitchFamily="34" charset="0"/>
            </a:endParaRPr>
          </a:p>
          <a:p>
            <a:pPr algn="r"/>
            <a:endParaRPr lang="en-US" dirty="0"/>
          </a:p>
        </p:txBody>
      </p:sp>
    </p:spTree>
    <p:extLst>
      <p:ext uri="{BB962C8B-B14F-4D97-AF65-F5344CB8AC3E}">
        <p14:creationId xmlns:p14="http://schemas.microsoft.com/office/powerpoint/2010/main" xmlns="" val="155428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246530595"/>
              </p:ext>
            </p:extLst>
          </p:nvPr>
        </p:nvGraphicFramePr>
        <p:xfrm>
          <a:off x="3352798" y="875334"/>
          <a:ext cx="7763804" cy="1364283"/>
        </p:xfrm>
        <a:graphic>
          <a:graphicData uri="http://schemas.openxmlformats.org/drawingml/2006/table">
            <a:tbl>
              <a:tblPr rtl="1" firstRow="1" firstCol="1" bandRow="1">
                <a:tableStyleId>{69012ECD-51FC-41F1-AA8D-1B2483CD663E}</a:tableStyleId>
              </a:tblPr>
              <a:tblGrid>
                <a:gridCol w="1940951">
                  <a:extLst>
                    <a:ext uri="{9D8B030D-6E8A-4147-A177-3AD203B41FA5}">
                      <a16:colId xmlns:a16="http://schemas.microsoft.com/office/drawing/2014/main" xmlns="" val="3979718165"/>
                    </a:ext>
                  </a:extLst>
                </a:gridCol>
                <a:gridCol w="1940951">
                  <a:extLst>
                    <a:ext uri="{9D8B030D-6E8A-4147-A177-3AD203B41FA5}">
                      <a16:colId xmlns:a16="http://schemas.microsoft.com/office/drawing/2014/main" xmlns="" val="1247023507"/>
                    </a:ext>
                  </a:extLst>
                </a:gridCol>
                <a:gridCol w="1940951">
                  <a:extLst>
                    <a:ext uri="{9D8B030D-6E8A-4147-A177-3AD203B41FA5}">
                      <a16:colId xmlns:a16="http://schemas.microsoft.com/office/drawing/2014/main" xmlns="" val="1348999463"/>
                    </a:ext>
                  </a:extLst>
                </a:gridCol>
                <a:gridCol w="1940951">
                  <a:extLst>
                    <a:ext uri="{9D8B030D-6E8A-4147-A177-3AD203B41FA5}">
                      <a16:colId xmlns:a16="http://schemas.microsoft.com/office/drawing/2014/main" xmlns="" val="4115075663"/>
                    </a:ext>
                  </a:extLst>
                </a:gridCol>
              </a:tblGrid>
              <a:tr h="454761">
                <a:tc>
                  <a:txBody>
                    <a:bodyPr/>
                    <a:lstStyle/>
                    <a:p>
                      <a:pPr marL="0" marR="0" algn="ctr" rtl="1">
                        <a:lnSpc>
                          <a:spcPct val="107000"/>
                        </a:lnSpc>
                        <a:spcBef>
                          <a:spcPts val="0"/>
                        </a:spcBef>
                        <a:spcAft>
                          <a:spcPts val="0"/>
                        </a:spcAft>
                      </a:pPr>
                      <a:r>
                        <a:rPr lang="ar-SA" sz="1800" kern="1200" dirty="0">
                          <a:solidFill>
                            <a:schemeClr val="bg1"/>
                          </a:solidFill>
                          <a:effectLst/>
                          <a:latin typeface="+mn-lt"/>
                          <a:ea typeface="+mn-ea"/>
                          <a:cs typeface="+mn-cs"/>
                        </a:rPr>
                        <a:t>الفترة </a:t>
                      </a:r>
                      <a:endParaRPr lang="en-US" sz="1800" kern="1200" dirty="0">
                        <a:solidFill>
                          <a:schemeClr val="bg1"/>
                        </a:solidFill>
                        <a:effectLst/>
                        <a:latin typeface="+mn-lt"/>
                        <a:ea typeface="+mn-ea"/>
                        <a:cs typeface="+mn-cs"/>
                      </a:endParaRPr>
                    </a:p>
                  </a:txBody>
                  <a:tcPr marL="68580" marR="68580" marT="0" marB="0"/>
                </a:tc>
                <a:tc>
                  <a:txBody>
                    <a:bodyPr/>
                    <a:lstStyle/>
                    <a:p>
                      <a:pPr marL="0" marR="0" algn="ctr" rtl="1">
                        <a:lnSpc>
                          <a:spcPct val="107000"/>
                        </a:lnSpc>
                        <a:spcBef>
                          <a:spcPts val="0"/>
                        </a:spcBef>
                        <a:spcAft>
                          <a:spcPts val="0"/>
                        </a:spcAft>
                      </a:pPr>
                      <a:r>
                        <a:rPr lang="ar-SA" sz="1800" kern="1200" dirty="0">
                          <a:solidFill>
                            <a:schemeClr val="bg1"/>
                          </a:solidFill>
                          <a:effectLst/>
                          <a:latin typeface="+mn-lt"/>
                          <a:ea typeface="+mn-ea"/>
                          <a:cs typeface="+mn-cs"/>
                        </a:rPr>
                        <a:t>بداية</a:t>
                      </a:r>
                      <a:endParaRPr lang="en-US" sz="1800" kern="1200" dirty="0">
                        <a:solidFill>
                          <a:schemeClr val="bg1"/>
                        </a:solidFill>
                        <a:effectLst/>
                        <a:latin typeface="+mn-lt"/>
                        <a:ea typeface="+mn-ea"/>
                        <a:cs typeface="+mn-cs"/>
                      </a:endParaRPr>
                    </a:p>
                  </a:txBody>
                  <a:tcPr marL="68580" marR="68580" marT="0" marB="0"/>
                </a:tc>
                <a:tc>
                  <a:txBody>
                    <a:bodyPr/>
                    <a:lstStyle/>
                    <a:p>
                      <a:pPr marL="0" marR="0" algn="ctr" rtl="1">
                        <a:lnSpc>
                          <a:spcPct val="107000"/>
                        </a:lnSpc>
                        <a:spcBef>
                          <a:spcPts val="0"/>
                        </a:spcBef>
                        <a:spcAft>
                          <a:spcPts val="0"/>
                        </a:spcAft>
                      </a:pPr>
                      <a:r>
                        <a:rPr lang="ar-SA" sz="1800" kern="1200" dirty="0">
                          <a:solidFill>
                            <a:schemeClr val="bg1"/>
                          </a:solidFill>
                          <a:effectLst/>
                          <a:latin typeface="+mn-lt"/>
                          <a:ea typeface="+mn-ea"/>
                          <a:cs typeface="+mn-cs"/>
                        </a:rPr>
                        <a:t>نهاية </a:t>
                      </a:r>
                      <a:endParaRPr lang="en-US" sz="1800" kern="1200" dirty="0">
                        <a:solidFill>
                          <a:schemeClr val="bg1"/>
                        </a:solidFill>
                        <a:effectLst/>
                        <a:latin typeface="+mn-lt"/>
                        <a:ea typeface="+mn-ea"/>
                        <a:cs typeface="+mn-cs"/>
                      </a:endParaRPr>
                    </a:p>
                  </a:txBody>
                  <a:tcPr marL="68580" marR="68580" marT="0" marB="0"/>
                </a:tc>
                <a:tc>
                  <a:txBody>
                    <a:bodyPr/>
                    <a:lstStyle/>
                    <a:p>
                      <a:pPr marL="0" marR="0" algn="ctr" rtl="1">
                        <a:lnSpc>
                          <a:spcPct val="107000"/>
                        </a:lnSpc>
                        <a:spcBef>
                          <a:spcPts val="0"/>
                        </a:spcBef>
                        <a:spcAft>
                          <a:spcPts val="0"/>
                        </a:spcAft>
                      </a:pPr>
                      <a:r>
                        <a:rPr lang="ar-SA" sz="1800" kern="1200" dirty="0">
                          <a:solidFill>
                            <a:schemeClr val="bg1"/>
                          </a:solidFill>
                          <a:effectLst/>
                          <a:latin typeface="+mn-lt"/>
                          <a:ea typeface="+mn-ea"/>
                          <a:cs typeface="+mn-cs"/>
                        </a:rPr>
                        <a:t>طول</a:t>
                      </a:r>
                      <a:endParaRPr lang="en-US" sz="1800" kern="1200" dirty="0">
                        <a:solidFill>
                          <a:schemeClr val="bg1"/>
                        </a:solidFill>
                        <a:effectLst/>
                        <a:latin typeface="+mn-lt"/>
                        <a:ea typeface="+mn-ea"/>
                        <a:cs typeface="+mn-cs"/>
                      </a:endParaRPr>
                    </a:p>
                  </a:txBody>
                  <a:tcPr marL="68580" marR="68580" marT="0" marB="0"/>
                </a:tc>
                <a:extLst>
                  <a:ext uri="{0D108BD9-81ED-4DB2-BD59-A6C34878D82A}">
                    <a16:rowId xmlns:a16="http://schemas.microsoft.com/office/drawing/2014/main" xmlns="" val="2153957923"/>
                  </a:ext>
                </a:extLst>
              </a:tr>
              <a:tr h="454761">
                <a:tc>
                  <a:txBody>
                    <a:bodyPr/>
                    <a:lstStyle/>
                    <a:p>
                      <a:pPr marL="0" marR="0" algn="ctr" rtl="1">
                        <a:lnSpc>
                          <a:spcPct val="107000"/>
                        </a:lnSpc>
                        <a:spcBef>
                          <a:spcPts val="0"/>
                        </a:spcBef>
                        <a:spcAft>
                          <a:spcPts val="0"/>
                        </a:spcAft>
                      </a:pPr>
                      <a:r>
                        <a:rPr lang="ar-SA" sz="1800" kern="1200">
                          <a:solidFill>
                            <a:schemeClr val="tx1"/>
                          </a:solidFill>
                          <a:effectLst/>
                          <a:latin typeface="+mn-lt"/>
                          <a:ea typeface="+mn-ea"/>
                          <a:cs typeface="+mn-cs"/>
                        </a:rPr>
                        <a:t>فترة الانشاء</a:t>
                      </a:r>
                      <a:endParaRPr lang="en-US" sz="1800" kern="1200">
                        <a:solidFill>
                          <a:schemeClr val="tx1"/>
                        </a:solidFill>
                        <a:effectLst/>
                        <a:latin typeface="+mn-lt"/>
                        <a:ea typeface="+mn-ea"/>
                        <a:cs typeface="+mn-cs"/>
                      </a:endParaRPr>
                    </a:p>
                  </a:txBody>
                  <a:tcPr marL="68580" marR="68580" marT="0" marB="0"/>
                </a:tc>
                <a:tc>
                  <a:txBody>
                    <a:bodyPr/>
                    <a:lstStyle/>
                    <a:p>
                      <a:pPr marL="0" marR="0" algn="ctr" rtl="1">
                        <a:lnSpc>
                          <a:spcPct val="107000"/>
                        </a:lnSpc>
                        <a:spcBef>
                          <a:spcPts val="0"/>
                        </a:spcBef>
                        <a:spcAft>
                          <a:spcPts val="0"/>
                        </a:spcAft>
                      </a:pPr>
                      <a:r>
                        <a:rPr lang="ar-SA" sz="1800" kern="1200">
                          <a:solidFill>
                            <a:schemeClr val="tx1"/>
                          </a:solidFill>
                          <a:effectLst/>
                          <a:latin typeface="+mn-lt"/>
                          <a:ea typeface="+mn-ea"/>
                          <a:cs typeface="+mn-cs"/>
                        </a:rPr>
                        <a:t>2017\1</a:t>
                      </a:r>
                      <a:endParaRPr lang="en-US" sz="1800" kern="1200">
                        <a:solidFill>
                          <a:schemeClr val="tx1"/>
                        </a:solidFill>
                        <a:effectLst/>
                        <a:latin typeface="+mn-lt"/>
                        <a:ea typeface="+mn-ea"/>
                        <a:cs typeface="+mn-cs"/>
                      </a:endParaRPr>
                    </a:p>
                  </a:txBody>
                  <a:tcPr marL="68580" marR="68580" marT="0" marB="0"/>
                </a:tc>
                <a:tc>
                  <a:txBody>
                    <a:bodyPr/>
                    <a:lstStyle/>
                    <a:p>
                      <a:pPr marL="0" marR="0" algn="ctr" rtl="1">
                        <a:lnSpc>
                          <a:spcPct val="107000"/>
                        </a:lnSpc>
                        <a:spcBef>
                          <a:spcPts val="0"/>
                        </a:spcBef>
                        <a:spcAft>
                          <a:spcPts val="0"/>
                        </a:spcAft>
                      </a:pPr>
                      <a:r>
                        <a:rPr lang="ar-SA" sz="1800" kern="1200" dirty="0">
                          <a:solidFill>
                            <a:schemeClr val="tx1"/>
                          </a:solidFill>
                          <a:effectLst/>
                          <a:latin typeface="+mn-lt"/>
                          <a:ea typeface="+mn-ea"/>
                          <a:cs typeface="+mn-cs"/>
                        </a:rPr>
                        <a:t>2017\3</a:t>
                      </a:r>
                      <a:endParaRPr lang="en-US" sz="1800" kern="1200" dirty="0">
                        <a:solidFill>
                          <a:schemeClr val="tx1"/>
                        </a:solidFill>
                        <a:effectLst/>
                        <a:latin typeface="+mn-lt"/>
                        <a:ea typeface="+mn-ea"/>
                        <a:cs typeface="+mn-cs"/>
                      </a:endParaRPr>
                    </a:p>
                  </a:txBody>
                  <a:tcPr marL="68580" marR="68580" marT="0" marB="0"/>
                </a:tc>
                <a:tc>
                  <a:txBody>
                    <a:bodyPr/>
                    <a:lstStyle/>
                    <a:p>
                      <a:pPr marL="0" marR="0" algn="ctr" rtl="1">
                        <a:lnSpc>
                          <a:spcPct val="107000"/>
                        </a:lnSpc>
                        <a:spcBef>
                          <a:spcPts val="0"/>
                        </a:spcBef>
                        <a:spcAft>
                          <a:spcPts val="0"/>
                        </a:spcAft>
                      </a:pPr>
                      <a:r>
                        <a:rPr lang="ar-SA" sz="1800" kern="1200" dirty="0">
                          <a:solidFill>
                            <a:schemeClr val="tx1"/>
                          </a:solidFill>
                          <a:effectLst/>
                          <a:latin typeface="+mn-lt"/>
                          <a:ea typeface="+mn-ea"/>
                          <a:cs typeface="+mn-cs"/>
                        </a:rPr>
                        <a:t>3 شهور</a:t>
                      </a:r>
                      <a:endParaRPr lang="en-US" sz="18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779070802"/>
                  </a:ext>
                </a:extLst>
              </a:tr>
              <a:tr h="454761">
                <a:tc>
                  <a:txBody>
                    <a:bodyPr/>
                    <a:lstStyle/>
                    <a:p>
                      <a:pPr marL="0" marR="0" algn="ctr" rtl="1">
                        <a:lnSpc>
                          <a:spcPct val="107000"/>
                        </a:lnSpc>
                        <a:spcBef>
                          <a:spcPts val="0"/>
                        </a:spcBef>
                        <a:spcAft>
                          <a:spcPts val="0"/>
                        </a:spcAft>
                      </a:pPr>
                      <a:r>
                        <a:rPr lang="ar-SA" sz="1800" kern="1200">
                          <a:solidFill>
                            <a:schemeClr val="tx1"/>
                          </a:solidFill>
                          <a:effectLst/>
                          <a:latin typeface="+mn-lt"/>
                          <a:ea typeface="+mn-ea"/>
                          <a:cs typeface="+mn-cs"/>
                        </a:rPr>
                        <a:t>فترة الإنتاج</a:t>
                      </a:r>
                      <a:endParaRPr lang="en-US" sz="1800" kern="1200">
                        <a:solidFill>
                          <a:schemeClr val="tx1"/>
                        </a:solidFill>
                        <a:effectLst/>
                        <a:latin typeface="+mn-lt"/>
                        <a:ea typeface="+mn-ea"/>
                        <a:cs typeface="+mn-cs"/>
                      </a:endParaRPr>
                    </a:p>
                  </a:txBody>
                  <a:tcPr marL="68580" marR="68580" marT="0" marB="0"/>
                </a:tc>
                <a:tc>
                  <a:txBody>
                    <a:bodyPr/>
                    <a:lstStyle/>
                    <a:p>
                      <a:pPr marL="0" marR="0" algn="ctr" rtl="1">
                        <a:lnSpc>
                          <a:spcPct val="107000"/>
                        </a:lnSpc>
                        <a:spcBef>
                          <a:spcPts val="0"/>
                        </a:spcBef>
                        <a:spcAft>
                          <a:spcPts val="0"/>
                        </a:spcAft>
                      </a:pPr>
                      <a:r>
                        <a:rPr lang="ar-SA" sz="1800" kern="1200">
                          <a:solidFill>
                            <a:schemeClr val="tx1"/>
                          </a:solidFill>
                          <a:effectLst/>
                          <a:latin typeface="+mn-lt"/>
                          <a:ea typeface="+mn-ea"/>
                          <a:cs typeface="+mn-cs"/>
                        </a:rPr>
                        <a:t>2017\3</a:t>
                      </a:r>
                      <a:endParaRPr lang="en-US" sz="1800" kern="1200">
                        <a:solidFill>
                          <a:schemeClr val="tx1"/>
                        </a:solidFill>
                        <a:effectLst/>
                        <a:latin typeface="+mn-lt"/>
                        <a:ea typeface="+mn-ea"/>
                        <a:cs typeface="+mn-cs"/>
                      </a:endParaRPr>
                    </a:p>
                  </a:txBody>
                  <a:tcPr marL="68580" marR="68580" marT="0" marB="0"/>
                </a:tc>
                <a:tc>
                  <a:txBody>
                    <a:bodyPr/>
                    <a:lstStyle/>
                    <a:p>
                      <a:pPr marL="0" marR="0" algn="ctr" rtl="1">
                        <a:lnSpc>
                          <a:spcPct val="107000"/>
                        </a:lnSpc>
                        <a:spcBef>
                          <a:spcPts val="0"/>
                        </a:spcBef>
                        <a:spcAft>
                          <a:spcPts val="0"/>
                        </a:spcAft>
                      </a:pPr>
                      <a:r>
                        <a:rPr lang="ar-SA" sz="1800" kern="1200" dirty="0">
                          <a:solidFill>
                            <a:schemeClr val="tx1"/>
                          </a:solidFill>
                          <a:effectLst/>
                          <a:latin typeface="+mn-lt"/>
                          <a:ea typeface="+mn-ea"/>
                          <a:cs typeface="+mn-cs"/>
                        </a:rPr>
                        <a:t>2032\2</a:t>
                      </a:r>
                      <a:endParaRPr lang="en-US" sz="1800" kern="1200" dirty="0">
                        <a:solidFill>
                          <a:schemeClr val="tx1"/>
                        </a:solidFill>
                        <a:effectLst/>
                        <a:latin typeface="+mn-lt"/>
                        <a:ea typeface="+mn-ea"/>
                        <a:cs typeface="+mn-cs"/>
                      </a:endParaRPr>
                    </a:p>
                  </a:txBody>
                  <a:tcPr marL="68580" marR="68580" marT="0" marB="0"/>
                </a:tc>
                <a:tc>
                  <a:txBody>
                    <a:bodyPr/>
                    <a:lstStyle/>
                    <a:p>
                      <a:pPr marL="0" marR="0" algn="ctr" rtl="1">
                        <a:lnSpc>
                          <a:spcPct val="107000"/>
                        </a:lnSpc>
                        <a:spcBef>
                          <a:spcPts val="0"/>
                        </a:spcBef>
                        <a:spcAft>
                          <a:spcPts val="0"/>
                        </a:spcAft>
                      </a:pPr>
                      <a:r>
                        <a:rPr lang="ar-SA" sz="1800" kern="1200" dirty="0">
                          <a:solidFill>
                            <a:schemeClr val="tx1"/>
                          </a:solidFill>
                          <a:effectLst/>
                          <a:latin typeface="+mn-lt"/>
                          <a:ea typeface="+mn-ea"/>
                          <a:cs typeface="+mn-cs"/>
                        </a:rPr>
                        <a:t>15 سنة</a:t>
                      </a:r>
                      <a:endParaRPr lang="en-US" sz="18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101688647"/>
                  </a:ext>
                </a:extLst>
              </a:tr>
            </a:tbl>
          </a:graphicData>
        </a:graphic>
      </p:graphicFrame>
      <p:sp>
        <p:nvSpPr>
          <p:cNvPr id="7" name="Rectangle 2"/>
          <p:cNvSpPr>
            <a:spLocks noChangeArrowheads="1"/>
          </p:cNvSpPr>
          <p:nvPr/>
        </p:nvSpPr>
        <p:spPr bwMode="auto">
          <a:xfrm flipH="1">
            <a:off x="7022667" y="198226"/>
            <a:ext cx="3945831"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lang="ar-SA" altLang="en-US" sz="2000" u="sng" cap="all" dirty="0">
                <a:solidFill>
                  <a:srgbClr val="B80E0F"/>
                </a:solidFill>
              </a:rPr>
              <a:t>- الأفق الزمني</a:t>
            </a:r>
            <a:r>
              <a:rPr kumimoji="0" lang="ar-SA" altLang="en-US" sz="1400" b="0" i="0" u="none" strike="noStrike" cap="none" normalizeH="0" baseline="0" dirty="0">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TextBox 7"/>
          <p:cNvSpPr txBox="1"/>
          <p:nvPr/>
        </p:nvSpPr>
        <p:spPr>
          <a:xfrm>
            <a:off x="7748220" y="1948278"/>
            <a:ext cx="3220278" cy="707886"/>
          </a:xfrm>
          <a:prstGeom prst="rect">
            <a:avLst/>
          </a:prstGeom>
          <a:noFill/>
        </p:spPr>
        <p:txBody>
          <a:bodyPr wrap="square" rtlCol="0">
            <a:spAutoFit/>
          </a:bodyPr>
          <a:lstStyle/>
          <a:p>
            <a:pPr marL="342900" indent="-342900" algn="r" rtl="1">
              <a:buFont typeface="Arial" panose="020B0604020202020204" pitchFamily="34" charset="0"/>
              <a:buChar char="•"/>
            </a:pPr>
            <a:endParaRPr lang="ar-SA" sz="2000" u="sng" cap="all" dirty="0">
              <a:solidFill>
                <a:srgbClr val="B80E0F"/>
              </a:solidFill>
            </a:endParaRPr>
          </a:p>
          <a:p>
            <a:pPr marL="342900" indent="-342900" algn="r" rtl="1">
              <a:buFont typeface="Arial" panose="020B0604020202020204" pitchFamily="34" charset="0"/>
              <a:buChar char="•"/>
            </a:pPr>
            <a:r>
              <a:rPr lang="ar-SA" sz="2000" u="sng" cap="all" dirty="0">
                <a:solidFill>
                  <a:srgbClr val="B80E0F"/>
                </a:solidFill>
              </a:rPr>
              <a:t>الشركاء المؤسسون:</a:t>
            </a:r>
            <a:endParaRPr lang="en-US" sz="2000" u="sng" cap="all" dirty="0">
              <a:solidFill>
                <a:srgbClr val="B80E0F"/>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1681325595"/>
              </p:ext>
            </p:extLst>
          </p:nvPr>
        </p:nvGraphicFramePr>
        <p:xfrm>
          <a:off x="2560926" y="2838457"/>
          <a:ext cx="8555676" cy="2262824"/>
        </p:xfrm>
        <a:graphic>
          <a:graphicData uri="http://schemas.openxmlformats.org/drawingml/2006/table">
            <a:tbl>
              <a:tblPr firstRow="1" firstCol="1" bandRow="1">
                <a:tableStyleId>{69012ECD-51FC-41F1-AA8D-1B2483CD663E}</a:tableStyleId>
              </a:tblPr>
              <a:tblGrid>
                <a:gridCol w="2138919">
                  <a:extLst>
                    <a:ext uri="{9D8B030D-6E8A-4147-A177-3AD203B41FA5}">
                      <a16:colId xmlns:a16="http://schemas.microsoft.com/office/drawing/2014/main" xmlns="" val="886266035"/>
                    </a:ext>
                  </a:extLst>
                </a:gridCol>
                <a:gridCol w="2138919">
                  <a:extLst>
                    <a:ext uri="{9D8B030D-6E8A-4147-A177-3AD203B41FA5}">
                      <a16:colId xmlns:a16="http://schemas.microsoft.com/office/drawing/2014/main" xmlns="" val="3162687972"/>
                    </a:ext>
                  </a:extLst>
                </a:gridCol>
                <a:gridCol w="2138919">
                  <a:extLst>
                    <a:ext uri="{9D8B030D-6E8A-4147-A177-3AD203B41FA5}">
                      <a16:colId xmlns:a16="http://schemas.microsoft.com/office/drawing/2014/main" xmlns="" val="1701895651"/>
                    </a:ext>
                  </a:extLst>
                </a:gridCol>
                <a:gridCol w="2138919">
                  <a:extLst>
                    <a:ext uri="{9D8B030D-6E8A-4147-A177-3AD203B41FA5}">
                      <a16:colId xmlns:a16="http://schemas.microsoft.com/office/drawing/2014/main" xmlns="" val="606141780"/>
                    </a:ext>
                  </a:extLst>
                </a:gridCol>
              </a:tblGrid>
              <a:tr h="386166">
                <a:tc>
                  <a:txBody>
                    <a:bodyPr/>
                    <a:lstStyle/>
                    <a:p>
                      <a:pPr marL="0" marR="0" algn="ctr" rtl="1">
                        <a:lnSpc>
                          <a:spcPct val="107000"/>
                        </a:lnSpc>
                        <a:spcBef>
                          <a:spcPts val="0"/>
                        </a:spcBef>
                        <a:spcAft>
                          <a:spcPts val="0"/>
                        </a:spcAft>
                      </a:pPr>
                      <a:r>
                        <a:rPr lang="ar-SA" sz="1800" dirty="0">
                          <a:effectLst/>
                        </a:rPr>
                        <a:t>حصة التأسيس</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ar-SA" sz="1800">
                          <a:effectLst/>
                        </a:rPr>
                        <a:t>جنسية الشريك</a:t>
                      </a:r>
                      <a:endParaRPr lang="en-US" sz="18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ar-SA" sz="1800">
                          <a:effectLst/>
                        </a:rPr>
                        <a:t>الاسم</a:t>
                      </a:r>
                      <a:endParaRPr lang="en-US" sz="18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ar-SA" sz="1800">
                          <a:effectLst/>
                        </a:rPr>
                        <a:t>م</a:t>
                      </a:r>
                      <a:endParaRPr lang="en-US" sz="18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590460706"/>
                  </a:ext>
                </a:extLst>
              </a:tr>
              <a:tr h="378618">
                <a:tc>
                  <a:txBody>
                    <a:bodyPr/>
                    <a:lstStyle/>
                    <a:p>
                      <a:pPr marL="0" marR="0" algn="ctr" rtl="1">
                        <a:lnSpc>
                          <a:spcPct val="107000"/>
                        </a:lnSpc>
                        <a:spcBef>
                          <a:spcPts val="0"/>
                        </a:spcBef>
                        <a:spcAft>
                          <a:spcPts val="0"/>
                        </a:spcAft>
                      </a:pPr>
                      <a:r>
                        <a:rPr lang="en-US" sz="1800" b="0" dirty="0">
                          <a:effectLst/>
                          <a:latin typeface="Arial" panose="020B0604020202020204" pitchFamily="34" charset="0"/>
                          <a:cs typeface="Arial" panose="020B0604020202020204" pitchFamily="34" charset="0"/>
                        </a:rPr>
                        <a:t>20,000 </a:t>
                      </a:r>
                      <a:r>
                        <a:rPr lang="ar-SA" sz="1800" dirty="0">
                          <a:effectLst/>
                          <a:cs typeface="+mn-cs"/>
                        </a:rPr>
                        <a:t>رس</a:t>
                      </a:r>
                      <a:endParaRPr lang="en-US" sz="1800" dirty="0">
                        <a:solidFill>
                          <a:srgbClr val="000000"/>
                        </a:solidFill>
                        <a:effectLst/>
                        <a:latin typeface="Calibri" panose="020F0502020204030204" pitchFamily="34" charset="0"/>
                        <a:ea typeface="Calibri" panose="020F0502020204030204" pitchFamily="34" charset="0"/>
                        <a:cs typeface="+mn-cs"/>
                      </a:endParaRPr>
                    </a:p>
                  </a:txBody>
                  <a:tcPr marL="68580" marR="68580" marT="0" marB="0"/>
                </a:tc>
                <a:tc>
                  <a:txBody>
                    <a:bodyPr/>
                    <a:lstStyle/>
                    <a:p>
                      <a:pPr marL="0" marR="0" algn="ctr" rtl="1">
                        <a:lnSpc>
                          <a:spcPct val="107000"/>
                        </a:lnSpc>
                        <a:spcBef>
                          <a:spcPts val="0"/>
                        </a:spcBef>
                        <a:spcAft>
                          <a:spcPts val="0"/>
                        </a:spcAft>
                      </a:pPr>
                      <a:r>
                        <a:rPr lang="ar-SA" sz="1800" dirty="0">
                          <a:effectLst/>
                        </a:rPr>
                        <a:t>يمنية</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ar-SA" sz="1800">
                          <a:effectLst/>
                        </a:rPr>
                        <a:t>روان بابلغيث </a:t>
                      </a:r>
                      <a:endParaRPr lang="en-US" sz="18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en-US" sz="1800" b="0" dirty="0">
                          <a:effectLst/>
                          <a:latin typeface="Arial" panose="020B0604020202020204" pitchFamily="34" charset="0"/>
                          <a:cs typeface="Arial" panose="020B0604020202020204" pitchFamily="34" charset="0"/>
                        </a:rPr>
                        <a:t>1</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87455405"/>
                  </a:ext>
                </a:extLst>
              </a:tr>
              <a:tr h="386166">
                <a:tc>
                  <a:txBody>
                    <a:bodyPr/>
                    <a:lstStyle/>
                    <a:p>
                      <a:pPr marL="0" marR="0" algn="ctr" rtl="1">
                        <a:lnSpc>
                          <a:spcPct val="107000"/>
                        </a:lnSpc>
                        <a:spcBef>
                          <a:spcPts val="0"/>
                        </a:spcBef>
                        <a:spcAft>
                          <a:spcPts val="0"/>
                        </a:spcAft>
                      </a:pPr>
                      <a:r>
                        <a:rPr lang="en-US" sz="1800" b="0" kern="1200" dirty="0">
                          <a:solidFill>
                            <a:schemeClr val="tx1"/>
                          </a:solidFill>
                          <a:effectLst/>
                          <a:latin typeface="Arial" panose="020B0604020202020204" pitchFamily="34" charset="0"/>
                          <a:ea typeface="+mn-ea"/>
                          <a:cs typeface="Arial" panose="020B0604020202020204" pitchFamily="34" charset="0"/>
                        </a:rPr>
                        <a:t>20,000</a:t>
                      </a:r>
                      <a:r>
                        <a:rPr lang="en-US" sz="1800" b="0" kern="1200" dirty="0">
                          <a:solidFill>
                            <a:schemeClr val="tx1"/>
                          </a:solidFill>
                          <a:effectLst/>
                          <a:latin typeface="+mn-lt"/>
                          <a:ea typeface="+mn-ea"/>
                          <a:cs typeface="+mn-cs"/>
                        </a:rPr>
                        <a:t> </a:t>
                      </a:r>
                      <a:r>
                        <a:rPr lang="ar-SA" sz="1800" dirty="0">
                          <a:effectLst/>
                          <a:cs typeface="+mn-cs"/>
                        </a:rPr>
                        <a:t>رس</a:t>
                      </a:r>
                      <a:endParaRPr lang="en-US" sz="1800" dirty="0">
                        <a:solidFill>
                          <a:srgbClr val="000000"/>
                        </a:solidFill>
                        <a:effectLst/>
                        <a:latin typeface="Calibri" panose="020F0502020204030204" pitchFamily="34" charset="0"/>
                        <a:ea typeface="Calibri" panose="020F0502020204030204" pitchFamily="34" charset="0"/>
                        <a:cs typeface="+mn-cs"/>
                      </a:endParaRPr>
                    </a:p>
                  </a:txBody>
                  <a:tcPr marL="68580" marR="68580" marT="0" marB="0"/>
                </a:tc>
                <a:tc>
                  <a:txBody>
                    <a:bodyPr/>
                    <a:lstStyle/>
                    <a:p>
                      <a:pPr marL="0" marR="0" algn="ctr" rtl="1">
                        <a:lnSpc>
                          <a:spcPct val="107000"/>
                        </a:lnSpc>
                        <a:spcBef>
                          <a:spcPts val="0"/>
                        </a:spcBef>
                        <a:spcAft>
                          <a:spcPts val="0"/>
                        </a:spcAft>
                      </a:pPr>
                      <a:r>
                        <a:rPr lang="ar-SA" sz="1800" dirty="0">
                          <a:effectLst/>
                        </a:rPr>
                        <a:t>سعودية</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ar-SA" sz="1800" dirty="0">
                          <a:effectLst/>
                        </a:rPr>
                        <a:t>نوره بخيت </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en-US" sz="1800" b="0" dirty="0">
                          <a:effectLst/>
                          <a:latin typeface="Arial" panose="020B0604020202020204" pitchFamily="34" charset="0"/>
                          <a:cs typeface="Arial" panose="020B0604020202020204" pitchFamily="34" charset="0"/>
                        </a:rPr>
                        <a:t>2</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955833597"/>
                  </a:ext>
                </a:extLst>
              </a:tr>
              <a:tr h="362854">
                <a:tc>
                  <a:txBody>
                    <a:bodyPr/>
                    <a:lstStyle/>
                    <a:p>
                      <a:pPr marL="0" marR="0" algn="ctr" rtl="1">
                        <a:lnSpc>
                          <a:spcPct val="107000"/>
                        </a:lnSpc>
                        <a:spcBef>
                          <a:spcPts val="0"/>
                        </a:spcBef>
                        <a:spcAft>
                          <a:spcPts val="0"/>
                        </a:spcAft>
                      </a:pPr>
                      <a:r>
                        <a:rPr lang="en-US" sz="1800" b="0" kern="1200" dirty="0">
                          <a:solidFill>
                            <a:schemeClr val="tx1"/>
                          </a:solidFill>
                          <a:effectLst/>
                          <a:latin typeface="Arial" panose="020B0604020202020204" pitchFamily="34" charset="0"/>
                          <a:ea typeface="+mn-ea"/>
                          <a:cs typeface="Arial" panose="020B0604020202020204" pitchFamily="34" charset="0"/>
                        </a:rPr>
                        <a:t>20,000</a:t>
                      </a:r>
                      <a:r>
                        <a:rPr lang="en-US" sz="1800" dirty="0">
                          <a:effectLst/>
                          <a:cs typeface="+mn-cs"/>
                        </a:rPr>
                        <a:t> </a:t>
                      </a:r>
                      <a:r>
                        <a:rPr lang="ar-SA" sz="1800" dirty="0">
                          <a:effectLst/>
                          <a:cs typeface="+mn-cs"/>
                        </a:rPr>
                        <a:t>رس</a:t>
                      </a:r>
                      <a:endParaRPr lang="en-US" sz="1800" dirty="0">
                        <a:solidFill>
                          <a:srgbClr val="000000"/>
                        </a:solidFill>
                        <a:effectLst/>
                        <a:latin typeface="Calibri" panose="020F0502020204030204" pitchFamily="34" charset="0"/>
                        <a:ea typeface="Calibri" panose="020F0502020204030204" pitchFamily="34" charset="0"/>
                        <a:cs typeface="+mn-cs"/>
                      </a:endParaRPr>
                    </a:p>
                  </a:txBody>
                  <a:tcPr marL="68580" marR="68580" marT="0" marB="0"/>
                </a:tc>
                <a:tc>
                  <a:txBody>
                    <a:bodyPr/>
                    <a:lstStyle/>
                    <a:p>
                      <a:pPr marL="0" marR="0" algn="ctr" rtl="1">
                        <a:lnSpc>
                          <a:spcPct val="107000"/>
                        </a:lnSpc>
                        <a:spcBef>
                          <a:spcPts val="0"/>
                        </a:spcBef>
                        <a:spcAft>
                          <a:spcPts val="0"/>
                        </a:spcAft>
                      </a:pPr>
                      <a:r>
                        <a:rPr lang="ar-SA" sz="1800" dirty="0">
                          <a:effectLst/>
                        </a:rPr>
                        <a:t>سعودية</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ar-SA" sz="1800" dirty="0">
                          <a:effectLst/>
                        </a:rPr>
                        <a:t>نورة المهنا</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en-US" sz="1800" b="0" dirty="0">
                          <a:effectLst/>
                          <a:latin typeface="Arial" panose="020B0604020202020204" pitchFamily="34" charset="0"/>
                          <a:cs typeface="Arial" panose="020B0604020202020204" pitchFamily="34" charset="0"/>
                        </a:rPr>
                        <a:t>3</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883073388"/>
                  </a:ext>
                </a:extLst>
              </a:tr>
              <a:tr h="386166">
                <a:tc>
                  <a:txBody>
                    <a:bodyPr/>
                    <a:lstStyle/>
                    <a:p>
                      <a:pPr marL="0" marR="0" algn="ctr" rtl="1">
                        <a:lnSpc>
                          <a:spcPct val="107000"/>
                        </a:lnSpc>
                        <a:spcBef>
                          <a:spcPts val="0"/>
                        </a:spcBef>
                        <a:spcAft>
                          <a:spcPts val="0"/>
                        </a:spcAft>
                      </a:pPr>
                      <a:r>
                        <a:rPr lang="en-US" sz="1800" b="0" kern="1200" dirty="0">
                          <a:solidFill>
                            <a:schemeClr val="tx1"/>
                          </a:solidFill>
                          <a:effectLst/>
                          <a:latin typeface="Arial" panose="020B0604020202020204" pitchFamily="34" charset="0"/>
                          <a:ea typeface="+mn-ea"/>
                          <a:cs typeface="Arial" panose="020B0604020202020204" pitchFamily="34" charset="0"/>
                        </a:rPr>
                        <a:t>20,000</a:t>
                      </a:r>
                      <a:r>
                        <a:rPr lang="en-US" sz="1800" dirty="0">
                          <a:effectLst/>
                          <a:cs typeface="+mn-cs"/>
                        </a:rPr>
                        <a:t> </a:t>
                      </a:r>
                      <a:r>
                        <a:rPr lang="ar-SA" sz="1800" dirty="0">
                          <a:effectLst/>
                          <a:cs typeface="+mn-cs"/>
                        </a:rPr>
                        <a:t>رس</a:t>
                      </a:r>
                      <a:endParaRPr lang="en-US" sz="1800" dirty="0">
                        <a:solidFill>
                          <a:srgbClr val="000000"/>
                        </a:solidFill>
                        <a:effectLst/>
                        <a:latin typeface="Calibri" panose="020F0502020204030204" pitchFamily="34" charset="0"/>
                        <a:ea typeface="Calibri" panose="020F0502020204030204" pitchFamily="34" charset="0"/>
                        <a:cs typeface="+mn-cs"/>
                      </a:endParaRPr>
                    </a:p>
                  </a:txBody>
                  <a:tcPr marL="68580" marR="68580" marT="0" marB="0"/>
                </a:tc>
                <a:tc>
                  <a:txBody>
                    <a:bodyPr/>
                    <a:lstStyle/>
                    <a:p>
                      <a:pPr marL="0" marR="0" algn="ctr" rtl="1">
                        <a:lnSpc>
                          <a:spcPct val="107000"/>
                        </a:lnSpc>
                        <a:spcBef>
                          <a:spcPts val="0"/>
                        </a:spcBef>
                        <a:spcAft>
                          <a:spcPts val="0"/>
                        </a:spcAft>
                      </a:pPr>
                      <a:r>
                        <a:rPr lang="ar-SA" sz="1800" dirty="0">
                          <a:effectLst/>
                        </a:rPr>
                        <a:t>سعودية</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ar-SA" sz="1800" dirty="0">
                          <a:effectLst/>
                        </a:rPr>
                        <a:t>هيا الشعيبي </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en-US" sz="1800" b="0" dirty="0">
                          <a:effectLst/>
                          <a:latin typeface="Arial" panose="020B0604020202020204" pitchFamily="34" charset="0"/>
                          <a:cs typeface="Arial" panose="020B0604020202020204" pitchFamily="34" charset="0"/>
                        </a:rPr>
                        <a:t>4</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737668012"/>
                  </a:ext>
                </a:extLst>
              </a:tr>
              <a:tr h="362854">
                <a:tc>
                  <a:txBody>
                    <a:bodyPr/>
                    <a:lstStyle/>
                    <a:p>
                      <a:pPr marL="0" marR="0" algn="ctr" rtl="1">
                        <a:lnSpc>
                          <a:spcPct val="107000"/>
                        </a:lnSpc>
                        <a:spcBef>
                          <a:spcPts val="0"/>
                        </a:spcBef>
                        <a:spcAft>
                          <a:spcPts val="0"/>
                        </a:spcAft>
                      </a:pPr>
                      <a:r>
                        <a:rPr lang="en-US" sz="1800" b="0" kern="1200" dirty="0">
                          <a:solidFill>
                            <a:schemeClr val="tx1"/>
                          </a:solidFill>
                          <a:effectLst/>
                          <a:latin typeface="Arial" panose="020B0604020202020204" pitchFamily="34" charset="0"/>
                          <a:ea typeface="+mn-ea"/>
                          <a:cs typeface="Arial" panose="020B0604020202020204" pitchFamily="34" charset="0"/>
                        </a:rPr>
                        <a:t>20,000</a:t>
                      </a:r>
                      <a:r>
                        <a:rPr lang="en-US" sz="1800" dirty="0">
                          <a:effectLst/>
                          <a:cs typeface="+mn-cs"/>
                        </a:rPr>
                        <a:t> </a:t>
                      </a:r>
                      <a:r>
                        <a:rPr lang="ar-SA" sz="1800" dirty="0">
                          <a:effectLst/>
                          <a:cs typeface="+mn-cs"/>
                        </a:rPr>
                        <a:t>رس</a:t>
                      </a:r>
                      <a:endParaRPr lang="en-US" sz="1800" dirty="0">
                        <a:solidFill>
                          <a:srgbClr val="000000"/>
                        </a:solidFill>
                        <a:effectLst/>
                        <a:latin typeface="Calibri" panose="020F0502020204030204" pitchFamily="34" charset="0"/>
                        <a:ea typeface="Calibri" panose="020F0502020204030204" pitchFamily="34" charset="0"/>
                        <a:cs typeface="+mn-cs"/>
                      </a:endParaRPr>
                    </a:p>
                  </a:txBody>
                  <a:tcPr marL="68580" marR="68580" marT="0" marB="0"/>
                </a:tc>
                <a:tc>
                  <a:txBody>
                    <a:bodyPr/>
                    <a:lstStyle/>
                    <a:p>
                      <a:pPr marL="0" marR="0" algn="ctr" rtl="1">
                        <a:lnSpc>
                          <a:spcPct val="107000"/>
                        </a:lnSpc>
                        <a:spcBef>
                          <a:spcPts val="0"/>
                        </a:spcBef>
                        <a:spcAft>
                          <a:spcPts val="0"/>
                        </a:spcAft>
                      </a:pPr>
                      <a:r>
                        <a:rPr lang="ar-SA" sz="1800" dirty="0">
                          <a:effectLst/>
                        </a:rPr>
                        <a:t>سعودية</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ar-SA" sz="1800" dirty="0">
                          <a:effectLst/>
                        </a:rPr>
                        <a:t>عبير الجفال </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07000"/>
                        </a:lnSpc>
                        <a:spcBef>
                          <a:spcPts val="0"/>
                        </a:spcBef>
                        <a:spcAft>
                          <a:spcPts val="0"/>
                        </a:spcAft>
                      </a:pPr>
                      <a:r>
                        <a:rPr lang="en-US" sz="1800" b="0" dirty="0">
                          <a:effectLst/>
                          <a:latin typeface="Arial" panose="020B0604020202020204" pitchFamily="34" charset="0"/>
                          <a:cs typeface="Arial" panose="020B0604020202020204" pitchFamily="34" charset="0"/>
                        </a:rPr>
                        <a:t>5</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35322727"/>
                  </a:ext>
                </a:extLst>
              </a:tr>
            </a:tbl>
          </a:graphicData>
        </a:graphic>
      </p:graphicFrame>
    </p:spTree>
    <p:extLst>
      <p:ext uri="{BB962C8B-B14F-4D97-AF65-F5344CB8AC3E}">
        <p14:creationId xmlns:p14="http://schemas.microsoft.com/office/powerpoint/2010/main" xmlns="" val="3706462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7669" y="225288"/>
            <a:ext cx="8560905" cy="2092881"/>
          </a:xfrm>
          <a:prstGeom prst="rect">
            <a:avLst/>
          </a:prstGeom>
          <a:noFill/>
        </p:spPr>
        <p:txBody>
          <a:bodyPr wrap="square" rtlCol="0">
            <a:spAutoFit/>
          </a:bodyPr>
          <a:lstStyle/>
          <a:p>
            <a:pPr marL="342900" indent="-342900" algn="r" rtl="1">
              <a:buFont typeface="Arial" panose="020B0604020202020204" pitchFamily="34" charset="0"/>
              <a:buChar char="•"/>
            </a:pPr>
            <a:r>
              <a:rPr lang="ar-SA" sz="2000" u="sng" cap="all" dirty="0">
                <a:solidFill>
                  <a:srgbClr val="B80E0F"/>
                </a:solidFill>
              </a:rPr>
              <a:t>منتجات المشروع: </a:t>
            </a:r>
            <a:endParaRPr lang="en-US" sz="2000" u="sng" cap="all" dirty="0">
              <a:solidFill>
                <a:srgbClr val="B80E0F"/>
              </a:solidFill>
            </a:endParaRPr>
          </a:p>
          <a:p>
            <a:pPr algn="r" rtl="1"/>
            <a:r>
              <a:rPr lang="ar-SA" b="1" dirty="0">
                <a:latin typeface="Arial" panose="020B0604020202020204" pitchFamily="34" charset="0"/>
              </a:rPr>
              <a:t>1- تأجير معدات السينما</a:t>
            </a:r>
            <a:endParaRPr lang="en-US" b="1" dirty="0">
              <a:latin typeface="Arial" panose="020B0604020202020204" pitchFamily="34" charset="0"/>
            </a:endParaRPr>
          </a:p>
          <a:p>
            <a:pPr algn="r" rtl="1"/>
            <a:r>
              <a:rPr lang="ar-SA" b="1" dirty="0">
                <a:latin typeface="Arial" panose="020B0604020202020204" pitchFamily="34" charset="0"/>
              </a:rPr>
              <a:t>2- توفير الأفلام الجديدة</a:t>
            </a:r>
            <a:endParaRPr lang="en-US" b="1" dirty="0">
              <a:latin typeface="Arial" panose="020B0604020202020204" pitchFamily="34" charset="0"/>
            </a:endParaRPr>
          </a:p>
          <a:p>
            <a:pPr algn="r" rtl="1"/>
            <a:r>
              <a:rPr lang="ar-SA" b="1" dirty="0">
                <a:latin typeface="Arial" panose="020B0604020202020204" pitchFamily="34" charset="0"/>
              </a:rPr>
              <a:t>3- تقديم خدمة مونتاج الفيديو</a:t>
            </a:r>
          </a:p>
          <a:p>
            <a:pPr marL="342900" indent="-342900" algn="r" rtl="1">
              <a:buFont typeface="Arial" panose="020B0604020202020204" pitchFamily="34" charset="0"/>
              <a:buChar char="•"/>
            </a:pPr>
            <a:r>
              <a:rPr lang="ar-SA" sz="2000" u="sng" cap="all" dirty="0">
                <a:solidFill>
                  <a:srgbClr val="B80E0F"/>
                </a:solidFill>
              </a:rPr>
              <a:t>مراحل انشاء المشروع: </a:t>
            </a:r>
            <a:endParaRPr lang="en-US" sz="2000" u="sng" cap="all" dirty="0">
              <a:solidFill>
                <a:srgbClr val="B80E0F"/>
              </a:solidFill>
            </a:endParaRPr>
          </a:p>
          <a:p>
            <a:pPr algn="r" rtl="1"/>
            <a:endParaRPr lang="en-US" b="1" dirty="0">
              <a:latin typeface="Arial" panose="020B0604020202020204" pitchFamily="34" charset="0"/>
            </a:endParaRP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989674261"/>
              </p:ext>
            </p:extLst>
          </p:nvPr>
        </p:nvGraphicFramePr>
        <p:xfrm>
          <a:off x="3044902" y="1861734"/>
          <a:ext cx="8073672" cy="2219935"/>
        </p:xfrm>
        <a:graphic>
          <a:graphicData uri="http://schemas.openxmlformats.org/drawingml/2006/table">
            <a:tbl>
              <a:tblPr rtl="1" firstRow="1" firstCol="1" bandRow="1">
                <a:tableStyleId>{69012ECD-51FC-41F1-AA8D-1B2483CD663E}</a:tableStyleId>
              </a:tblPr>
              <a:tblGrid>
                <a:gridCol w="2018418">
                  <a:extLst>
                    <a:ext uri="{9D8B030D-6E8A-4147-A177-3AD203B41FA5}">
                      <a16:colId xmlns:a16="http://schemas.microsoft.com/office/drawing/2014/main" xmlns="" val="2812605471"/>
                    </a:ext>
                  </a:extLst>
                </a:gridCol>
                <a:gridCol w="2018418">
                  <a:extLst>
                    <a:ext uri="{9D8B030D-6E8A-4147-A177-3AD203B41FA5}">
                      <a16:colId xmlns:a16="http://schemas.microsoft.com/office/drawing/2014/main" xmlns="" val="537068132"/>
                    </a:ext>
                  </a:extLst>
                </a:gridCol>
                <a:gridCol w="2018418">
                  <a:extLst>
                    <a:ext uri="{9D8B030D-6E8A-4147-A177-3AD203B41FA5}">
                      <a16:colId xmlns:a16="http://schemas.microsoft.com/office/drawing/2014/main" xmlns="" val="1171340282"/>
                    </a:ext>
                  </a:extLst>
                </a:gridCol>
                <a:gridCol w="2018418">
                  <a:extLst>
                    <a:ext uri="{9D8B030D-6E8A-4147-A177-3AD203B41FA5}">
                      <a16:colId xmlns:a16="http://schemas.microsoft.com/office/drawing/2014/main" xmlns="" val="1380632256"/>
                    </a:ext>
                  </a:extLst>
                </a:gridCol>
              </a:tblGrid>
              <a:tr h="405050">
                <a:tc>
                  <a:txBody>
                    <a:bodyPr/>
                    <a:lstStyle/>
                    <a:p>
                      <a:pPr marL="0" marR="0" algn="ctr" rtl="1">
                        <a:lnSpc>
                          <a:spcPct val="107000"/>
                        </a:lnSpc>
                        <a:spcBef>
                          <a:spcPts val="0"/>
                        </a:spcBef>
                        <a:spcAft>
                          <a:spcPts val="0"/>
                        </a:spcAft>
                      </a:pPr>
                      <a:r>
                        <a:rPr lang="ar-SA" sz="1600" dirty="0">
                          <a:effectLst/>
                        </a:rPr>
                        <a:t>من </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a:effectLst/>
                        </a:rPr>
                        <a:t>الى</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a:effectLst/>
                        </a:rPr>
                        <a:t>الأيام</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dirty="0">
                          <a:effectLst/>
                        </a:rPr>
                        <a:t>المهمة</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84036659"/>
                  </a:ext>
                </a:extLst>
              </a:tr>
              <a:tr h="405050">
                <a:tc>
                  <a:txBody>
                    <a:bodyPr/>
                    <a:lstStyle/>
                    <a:p>
                      <a:pPr marL="0" marR="0" algn="ctr" rtl="1">
                        <a:lnSpc>
                          <a:spcPct val="107000"/>
                        </a:lnSpc>
                        <a:spcBef>
                          <a:spcPts val="0"/>
                        </a:spcBef>
                        <a:spcAft>
                          <a:spcPts val="0"/>
                        </a:spcAft>
                      </a:pPr>
                      <a:r>
                        <a:rPr lang="ar-SA" sz="1600">
                          <a:effectLst/>
                        </a:rPr>
                        <a:t>2017\1</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dirty="0">
                          <a:effectLst/>
                        </a:rPr>
                        <a:t>2017\2</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a:effectLst/>
                        </a:rPr>
                        <a:t>30</a:t>
                      </a:r>
                      <a:endPar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dirty="0">
                          <a:effectLst/>
                        </a:rPr>
                        <a:t>شراء السيارة</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815789837"/>
                  </a:ext>
                </a:extLst>
              </a:tr>
              <a:tr h="599735">
                <a:tc>
                  <a:txBody>
                    <a:bodyPr/>
                    <a:lstStyle/>
                    <a:p>
                      <a:pPr marL="0" marR="0" algn="ctr" rtl="1">
                        <a:lnSpc>
                          <a:spcPct val="107000"/>
                        </a:lnSpc>
                        <a:spcBef>
                          <a:spcPts val="0"/>
                        </a:spcBef>
                        <a:spcAft>
                          <a:spcPts val="0"/>
                        </a:spcAft>
                      </a:pPr>
                      <a:r>
                        <a:rPr lang="ar-SA" sz="1600">
                          <a:effectLst/>
                        </a:rPr>
                        <a:t>2017\1</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dirty="0">
                          <a:effectLst/>
                        </a:rPr>
                        <a:t>2017\3</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dirty="0">
                          <a:effectLst/>
                        </a:rPr>
                        <a:t>60</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dirty="0">
                          <a:effectLst/>
                        </a:rPr>
                        <a:t>التسجيل واستخراج الرخص</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546494689"/>
                  </a:ext>
                </a:extLst>
              </a:tr>
              <a:tr h="405050">
                <a:tc>
                  <a:txBody>
                    <a:bodyPr/>
                    <a:lstStyle/>
                    <a:p>
                      <a:pPr marL="0" marR="0" algn="ctr" rtl="1">
                        <a:lnSpc>
                          <a:spcPct val="107000"/>
                        </a:lnSpc>
                        <a:spcBef>
                          <a:spcPts val="0"/>
                        </a:spcBef>
                        <a:spcAft>
                          <a:spcPts val="0"/>
                        </a:spcAft>
                      </a:pPr>
                      <a:r>
                        <a:rPr lang="ar-SA" sz="1600">
                          <a:effectLst/>
                        </a:rPr>
                        <a:t>2017\1\10</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a:effectLst/>
                        </a:rPr>
                        <a:t>2017\1\25</a:t>
                      </a:r>
                      <a:endPar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dirty="0">
                          <a:effectLst/>
                        </a:rPr>
                        <a:t>15</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dirty="0">
                          <a:effectLst/>
                        </a:rPr>
                        <a:t>شراء المعدات</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34078450"/>
                  </a:ext>
                </a:extLst>
              </a:tr>
              <a:tr h="405050">
                <a:tc>
                  <a:txBody>
                    <a:bodyPr/>
                    <a:lstStyle/>
                    <a:p>
                      <a:pPr marL="0" marR="0" algn="ctr" rtl="1">
                        <a:lnSpc>
                          <a:spcPct val="107000"/>
                        </a:lnSpc>
                        <a:spcBef>
                          <a:spcPts val="0"/>
                        </a:spcBef>
                        <a:spcAft>
                          <a:spcPts val="0"/>
                        </a:spcAft>
                      </a:pPr>
                      <a:r>
                        <a:rPr lang="ar-SA" sz="1600">
                          <a:effectLst/>
                        </a:rPr>
                        <a:t>2017\1</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dirty="0">
                          <a:effectLst/>
                        </a:rPr>
                        <a:t>2017\3</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dirty="0">
                          <a:effectLst/>
                        </a:rPr>
                        <a:t>60</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b="1" dirty="0">
                          <a:effectLst/>
                        </a:rPr>
                        <a:t>استقدام العمالة</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29065179"/>
                  </a:ext>
                </a:extLst>
              </a:tr>
            </a:tbl>
          </a:graphicData>
        </a:graphic>
      </p:graphicFrame>
      <p:sp>
        <p:nvSpPr>
          <p:cNvPr id="6" name="TextBox 5"/>
          <p:cNvSpPr txBox="1"/>
          <p:nvPr/>
        </p:nvSpPr>
        <p:spPr>
          <a:xfrm>
            <a:off x="768625" y="3954615"/>
            <a:ext cx="10561983" cy="1508105"/>
          </a:xfrm>
          <a:prstGeom prst="rect">
            <a:avLst/>
          </a:prstGeom>
          <a:noFill/>
        </p:spPr>
        <p:txBody>
          <a:bodyPr wrap="square" rtlCol="0">
            <a:spAutoFit/>
          </a:bodyPr>
          <a:lstStyle/>
          <a:p>
            <a:pPr rtl="1"/>
            <a:r>
              <a:rPr lang="en-US" dirty="0"/>
              <a:t> </a:t>
            </a:r>
          </a:p>
          <a:p>
            <a:pPr marL="342900" indent="-342900" algn="r" rtl="1">
              <a:buFont typeface="Arial" panose="020B0604020202020204" pitchFamily="34" charset="0"/>
              <a:buChar char="•"/>
            </a:pPr>
            <a:r>
              <a:rPr lang="ar-SA" sz="2000" u="sng" cap="all" dirty="0">
                <a:solidFill>
                  <a:srgbClr val="B80E0F"/>
                </a:solidFill>
              </a:rPr>
              <a:t>الموقع الملائم للمشروع</a:t>
            </a:r>
            <a:endParaRPr lang="en-US" sz="2000" u="sng" cap="all" dirty="0">
              <a:solidFill>
                <a:srgbClr val="B80E0F"/>
              </a:solidFill>
            </a:endParaRPr>
          </a:p>
          <a:p>
            <a:pPr algn="r" rtl="1"/>
            <a:r>
              <a:rPr lang="ar-SA" b="1" dirty="0">
                <a:latin typeface="Arial" panose="020B0604020202020204" pitchFamily="34" charset="0"/>
              </a:rPr>
              <a:t>المشروع عبارة عن سينما متنقلة حيث توفر خدمة عرض الأفلام الوثائقية والتعليمية والافلام الترفيهية لمكان تواجد  للعميل وفي الوقت المحدد فقد وقع اختيار الموقع المناسب  للادوات الخاصة بالمشروع في مخزن في منزل أحد الشركاء شمال الرياض </a:t>
            </a:r>
            <a:endParaRPr lang="en-US" b="1" dirty="0">
              <a:latin typeface="Arial" panose="020B0604020202020204" pitchFamily="34" charset="0"/>
            </a:endParaRPr>
          </a:p>
          <a:p>
            <a:pPr algn="r" rtl="1"/>
            <a:endParaRPr lang="en-US" dirty="0"/>
          </a:p>
        </p:txBody>
      </p:sp>
    </p:spTree>
    <p:extLst>
      <p:ext uri="{BB962C8B-B14F-4D97-AF65-F5344CB8AC3E}">
        <p14:creationId xmlns:p14="http://schemas.microsoft.com/office/powerpoint/2010/main" xmlns="" val="10124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7738" y="0"/>
            <a:ext cx="9793356" cy="5539978"/>
          </a:xfrm>
          <a:prstGeom prst="rect">
            <a:avLst/>
          </a:prstGeom>
          <a:noFill/>
        </p:spPr>
        <p:txBody>
          <a:bodyPr wrap="square" rtlCol="0">
            <a:spAutoFit/>
          </a:bodyPr>
          <a:lstStyle/>
          <a:p>
            <a:pPr rtl="1"/>
            <a:r>
              <a:rPr lang="en-US" dirty="0"/>
              <a:t> </a:t>
            </a:r>
          </a:p>
          <a:p>
            <a:pPr marL="342900" indent="-342900" algn="r" rtl="1">
              <a:lnSpc>
                <a:spcPct val="150000"/>
              </a:lnSpc>
              <a:buFont typeface="Wingdings" panose="05000000000000000000" pitchFamily="2" charset="2"/>
              <a:buChar char="q"/>
            </a:pPr>
            <a:r>
              <a:rPr lang="ar-SA" sz="2400" cap="all" dirty="0">
                <a:solidFill>
                  <a:srgbClr val="B80E0F"/>
                </a:solidFill>
              </a:rPr>
              <a:t>الفن الإنتاجي الملائم:</a:t>
            </a:r>
            <a:endParaRPr lang="en-US" sz="2400" cap="all" dirty="0">
              <a:solidFill>
                <a:srgbClr val="B80E0F"/>
              </a:solidFill>
            </a:endParaRPr>
          </a:p>
          <a:p>
            <a:pPr lvl="0" algn="r" rtl="1">
              <a:lnSpc>
                <a:spcPct val="150000"/>
              </a:lnSpc>
            </a:pPr>
            <a:r>
              <a:rPr lang="ar-SA" sz="2000" u="sng" cap="all" dirty="0">
                <a:solidFill>
                  <a:srgbClr val="B80E0F"/>
                </a:solidFill>
              </a:rPr>
              <a:t>طاقة المشروع: </a:t>
            </a:r>
            <a:endParaRPr lang="en-US" sz="2000" u="sng" cap="all" dirty="0">
              <a:solidFill>
                <a:srgbClr val="B80E0F"/>
              </a:solidFill>
            </a:endParaRPr>
          </a:p>
          <a:p>
            <a:pPr algn="r" rtl="1">
              <a:lnSpc>
                <a:spcPct val="150000"/>
              </a:lnSpc>
            </a:pPr>
            <a:r>
              <a:rPr lang="ar-SA" b="1" dirty="0">
                <a:latin typeface="Arial" panose="020B0604020202020204" pitchFamily="34" charset="0"/>
              </a:rPr>
              <a:t>سنقوم باستقبال ثلاث طلبات في اليوم كحد أقصى وخدمة 8 ساعات. </a:t>
            </a:r>
            <a:endParaRPr lang="en-US" b="1" dirty="0">
              <a:latin typeface="Arial" panose="020B0604020202020204" pitchFamily="34" charset="0"/>
            </a:endParaRPr>
          </a:p>
          <a:p>
            <a:pPr lvl="0" algn="r" rtl="1">
              <a:lnSpc>
                <a:spcPct val="150000"/>
              </a:lnSpc>
            </a:pPr>
            <a:r>
              <a:rPr lang="ar-SA" sz="2000" u="sng" cap="all" dirty="0">
                <a:solidFill>
                  <a:srgbClr val="B80E0F"/>
                </a:solidFill>
              </a:rPr>
              <a:t>نوعية المواد المتوفرة</a:t>
            </a:r>
            <a:r>
              <a:rPr lang="ar-SA" dirty="0"/>
              <a:t>: </a:t>
            </a:r>
            <a:endParaRPr lang="en-US" dirty="0"/>
          </a:p>
          <a:p>
            <a:pPr algn="r" rtl="1">
              <a:lnSpc>
                <a:spcPct val="150000"/>
              </a:lnSpc>
            </a:pPr>
            <a:r>
              <a:rPr lang="ar-SA" b="1" dirty="0">
                <a:latin typeface="Arial" panose="020B0604020202020204" pitchFamily="34" charset="0"/>
              </a:rPr>
              <a:t>نظرا لتوفر الادوات محليا ، بالتالي سيتم شراء المواد من السوق الداخلي . </a:t>
            </a:r>
            <a:endParaRPr lang="en-US" b="1" dirty="0">
              <a:latin typeface="Arial" panose="020B0604020202020204" pitchFamily="34" charset="0"/>
            </a:endParaRPr>
          </a:p>
          <a:p>
            <a:pPr lvl="0" algn="r" rtl="1">
              <a:lnSpc>
                <a:spcPct val="150000"/>
              </a:lnSpc>
            </a:pPr>
            <a:r>
              <a:rPr lang="ar-SA" sz="2000" u="sng" cap="all" dirty="0">
                <a:solidFill>
                  <a:srgbClr val="B80E0F"/>
                </a:solidFill>
              </a:rPr>
              <a:t>درجة توفر العمالة ونوعيتها</a:t>
            </a:r>
            <a:endParaRPr lang="en-US" sz="2000" u="sng" cap="all" dirty="0">
              <a:solidFill>
                <a:srgbClr val="B80E0F"/>
              </a:solidFill>
            </a:endParaRPr>
          </a:p>
          <a:p>
            <a:pPr algn="r" rtl="1">
              <a:lnSpc>
                <a:spcPct val="150000"/>
              </a:lnSpc>
            </a:pPr>
            <a:r>
              <a:rPr lang="ar-SA" b="1" dirty="0">
                <a:latin typeface="Arial" panose="020B0604020202020204" pitchFamily="34" charset="0"/>
              </a:rPr>
              <a:t>تماشيا مع رؤية 2030 وتنفيذا لقرار وزارة العمل بوجوب تشغيل كوادر سعودية الجنسية سوف نقوم بتوظيف الشباب السعوديين في توصيل وتجهيز السينما للعملاء </a:t>
            </a:r>
            <a:endParaRPr lang="en-US" dirty="0"/>
          </a:p>
          <a:p>
            <a:pPr lvl="0" algn="r" rtl="1">
              <a:lnSpc>
                <a:spcPct val="150000"/>
              </a:lnSpc>
            </a:pPr>
            <a:r>
              <a:rPr lang="ar-SA" sz="2000" u="sng" cap="all" dirty="0">
                <a:solidFill>
                  <a:srgbClr val="B80E0F"/>
                </a:solidFill>
              </a:rPr>
              <a:t>السوق: </a:t>
            </a:r>
            <a:endParaRPr lang="en-US" sz="2000" u="sng" cap="all" dirty="0">
              <a:solidFill>
                <a:srgbClr val="B80E0F"/>
              </a:solidFill>
            </a:endParaRPr>
          </a:p>
          <a:p>
            <a:pPr algn="r">
              <a:lnSpc>
                <a:spcPct val="150000"/>
              </a:lnSpc>
            </a:pPr>
            <a:r>
              <a:rPr lang="ar-SA" b="1" dirty="0">
                <a:latin typeface="Arial" panose="020B0604020202020204" pitchFamily="34" charset="0"/>
              </a:rPr>
              <a:t>سنوجه خدماتنا للسوق المحلي وخدمة جميع مناطق الرياض بما أن المشروع متنقل ومع نجاح المشروع سنبدأ بالتوسع في بقية مناطق المملكة</a:t>
            </a:r>
            <a:r>
              <a:rPr lang="ar-SA" dirty="0"/>
              <a:t>.</a:t>
            </a:r>
            <a:endParaRPr lang="en-US" b="1" dirty="0">
              <a:latin typeface="Arial" panose="020B0604020202020204" pitchFamily="34" charset="0"/>
            </a:endParaRPr>
          </a:p>
          <a:p>
            <a:pPr algn="r"/>
            <a:endParaRPr lang="en-US" dirty="0"/>
          </a:p>
        </p:txBody>
      </p:sp>
    </p:spTree>
    <p:extLst>
      <p:ext uri="{BB962C8B-B14F-4D97-AF65-F5344CB8AC3E}">
        <p14:creationId xmlns:p14="http://schemas.microsoft.com/office/powerpoint/2010/main" xmlns="" val="310086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2470" y="530087"/>
            <a:ext cx="8468139" cy="4431983"/>
          </a:xfrm>
          <a:prstGeom prst="rect">
            <a:avLst/>
          </a:prstGeom>
          <a:noFill/>
        </p:spPr>
        <p:txBody>
          <a:bodyPr wrap="square" rtlCol="0">
            <a:spAutoFit/>
          </a:bodyPr>
          <a:lstStyle/>
          <a:p>
            <a:pPr algn="r" rtl="1">
              <a:lnSpc>
                <a:spcPct val="150000"/>
              </a:lnSpc>
            </a:pPr>
            <a:r>
              <a:rPr lang="ar-SA" sz="2000" u="sng" cap="all" dirty="0">
                <a:solidFill>
                  <a:srgbClr val="B80E0F"/>
                </a:solidFill>
              </a:rPr>
              <a:t>الاسم التجاري:</a:t>
            </a:r>
            <a:endParaRPr lang="en-US" sz="2000" u="sng" cap="all" dirty="0">
              <a:solidFill>
                <a:srgbClr val="B80E0F"/>
              </a:solidFill>
            </a:endParaRPr>
          </a:p>
          <a:p>
            <a:pPr lvl="0" algn="r" rtl="1">
              <a:lnSpc>
                <a:spcPct val="150000"/>
              </a:lnSpc>
            </a:pPr>
            <a:endParaRPr lang="ar-SA" sz="2000" u="sng" cap="all" dirty="0">
              <a:solidFill>
                <a:srgbClr val="B80E0F"/>
              </a:solidFill>
            </a:endParaRPr>
          </a:p>
          <a:p>
            <a:pPr lvl="0" algn="r" rtl="1">
              <a:lnSpc>
                <a:spcPct val="150000"/>
              </a:lnSpc>
            </a:pPr>
            <a:r>
              <a:rPr lang="ar-SA" sz="2000" u="sng" cap="all" dirty="0">
                <a:solidFill>
                  <a:srgbClr val="B80E0F"/>
                </a:solidFill>
              </a:rPr>
              <a:t>شروط الحصول على التكنولوجيا وتكلفتها</a:t>
            </a:r>
            <a:endParaRPr lang="en-US" sz="2000" u="sng" cap="all" dirty="0">
              <a:solidFill>
                <a:srgbClr val="B80E0F"/>
              </a:solidFill>
            </a:endParaRPr>
          </a:p>
          <a:p>
            <a:pPr algn="r" rtl="1">
              <a:lnSpc>
                <a:spcPct val="150000"/>
              </a:lnSpc>
            </a:pPr>
            <a:r>
              <a:rPr lang="ar-SA" b="1" dirty="0">
                <a:latin typeface="Arial" panose="020B0604020202020204" pitchFamily="34" charset="0"/>
              </a:rPr>
              <a:t>سيتم شراء الأجهزة والمعدات المطلوبة للمشروع من المتاجر التي توفرها محليا مثل اكسترا مع وجود ضمان لاستخدامها.</a:t>
            </a:r>
            <a:endParaRPr lang="en-US" b="1" dirty="0">
              <a:latin typeface="Arial" panose="020B0604020202020204" pitchFamily="34" charset="0"/>
            </a:endParaRPr>
          </a:p>
          <a:p>
            <a:pPr algn="r" rtl="1">
              <a:lnSpc>
                <a:spcPct val="150000"/>
              </a:lnSpc>
            </a:pPr>
            <a:r>
              <a:rPr lang="ar-SA" sz="2000" u="sng" cap="all" dirty="0">
                <a:solidFill>
                  <a:srgbClr val="B80E0F"/>
                </a:solidFill>
              </a:rPr>
              <a:t>الأثر البيئي للتكنولوجيا:</a:t>
            </a:r>
            <a:endParaRPr lang="en-US" sz="2000" u="sng" cap="all" dirty="0">
              <a:solidFill>
                <a:srgbClr val="B80E0F"/>
              </a:solidFill>
            </a:endParaRPr>
          </a:p>
          <a:p>
            <a:pPr algn="r" rtl="1">
              <a:lnSpc>
                <a:spcPct val="150000"/>
              </a:lnSpc>
            </a:pPr>
            <a:r>
              <a:rPr lang="ar-SA" b="1" dirty="0">
                <a:latin typeface="Arial" panose="020B0604020202020204" pitchFamily="34" charset="0"/>
              </a:rPr>
              <a:t>أبخرة السيارات قد تضر البيئة لكن بالحد المسموح به ومخلفات تعطل الأجهزة لكن سوف تتم إعادة بيعها ليتم  الاستفادة منها في صناعات تقنية أخرى .</a:t>
            </a:r>
          </a:p>
          <a:p>
            <a:pPr algn="r" rtl="1">
              <a:lnSpc>
                <a:spcPct val="150000"/>
              </a:lnSpc>
            </a:pPr>
            <a:endParaRPr lang="ar-SA" b="1" dirty="0">
              <a:latin typeface="Arial" panose="020B0604020202020204" pitchFamily="34" charset="0"/>
            </a:endParaRPr>
          </a:p>
          <a:p>
            <a:pPr algn="r" rtl="1">
              <a:lnSpc>
                <a:spcPct val="150000"/>
              </a:lnSpc>
            </a:pPr>
            <a:endParaRPr lang="en-US" b="1" dirty="0">
              <a:latin typeface="Arial" panose="020B0604020202020204" pitchFamily="34" charset="0"/>
            </a:endParaRPr>
          </a:p>
        </p:txBody>
      </p:sp>
      <p:pic>
        <p:nvPicPr>
          <p:cNvPr id="6" name="image12.jpg" descr="Untitled design.jpg"/>
          <p:cNvPicPr/>
          <p:nvPr/>
        </p:nvPicPr>
        <p:blipFill>
          <a:blip r:embed="rId2"/>
          <a:srcRect/>
          <a:stretch>
            <a:fillRect/>
          </a:stretch>
        </p:blipFill>
        <p:spPr>
          <a:xfrm>
            <a:off x="634310" y="660663"/>
            <a:ext cx="2228160" cy="24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74689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576" y="397565"/>
            <a:ext cx="10999304" cy="4750339"/>
          </a:xfrm>
          <a:prstGeom prst="rect">
            <a:avLst/>
          </a:prstGeom>
          <a:noFill/>
        </p:spPr>
        <p:txBody>
          <a:bodyPr wrap="square" rtlCol="0">
            <a:spAutoFit/>
          </a:bodyPr>
          <a:lstStyle/>
          <a:p>
            <a:pPr lvl="0" algn="r" rtl="1">
              <a:lnSpc>
                <a:spcPct val="150000"/>
              </a:lnSpc>
            </a:pPr>
            <a:r>
              <a:rPr lang="ar-SA" sz="4000" cap="all" dirty="0">
                <a:solidFill>
                  <a:schemeClr val="accent1"/>
                </a:solidFill>
                <a:latin typeface="+mj-lt"/>
                <a:ea typeface="+mj-ea"/>
                <a:cs typeface="+mj-cs"/>
              </a:rPr>
              <a:t>أدوات التسويق:</a:t>
            </a:r>
            <a:endParaRPr lang="en-US" sz="4000" cap="all" dirty="0">
              <a:solidFill>
                <a:schemeClr val="accent1"/>
              </a:solidFill>
              <a:latin typeface="+mj-lt"/>
              <a:ea typeface="+mj-ea"/>
              <a:cs typeface="+mj-cs"/>
            </a:endParaRPr>
          </a:p>
          <a:p>
            <a:pPr rtl="1">
              <a:lnSpc>
                <a:spcPct val="150000"/>
              </a:lnSpc>
            </a:pPr>
            <a:r>
              <a:rPr lang="en-US" dirty="0"/>
              <a:t> </a:t>
            </a:r>
          </a:p>
          <a:p>
            <a:pPr lvl="0" algn="r" rtl="1">
              <a:lnSpc>
                <a:spcPct val="150000"/>
              </a:lnSpc>
            </a:pPr>
            <a:r>
              <a:rPr lang="ar-SA" sz="2800" cap="all" dirty="0">
                <a:solidFill>
                  <a:schemeClr val="accent1"/>
                </a:solidFill>
                <a:latin typeface="+mj-lt"/>
                <a:ea typeface="+mj-ea"/>
                <a:cs typeface="+mj-cs"/>
              </a:rPr>
              <a:t>1.السعر:</a:t>
            </a:r>
            <a:endParaRPr lang="en-US" sz="2800" cap="all" dirty="0">
              <a:solidFill>
                <a:schemeClr val="accent1"/>
              </a:solidFill>
              <a:latin typeface="+mj-lt"/>
              <a:ea typeface="+mj-ea"/>
              <a:cs typeface="+mj-cs"/>
            </a:endParaRPr>
          </a:p>
          <a:p>
            <a:pPr algn="r" rtl="1">
              <a:lnSpc>
                <a:spcPct val="150000"/>
              </a:lnSpc>
            </a:pPr>
            <a:r>
              <a:rPr lang="ar-SA" b="1" dirty="0">
                <a:cs typeface="+mj-cs"/>
              </a:rPr>
              <a:t>  أسعار الخدمات المقدمة ستكون متوسطة تستهدف جميع شرائح المجتمع اولا وتضمن التميز عن بقية المنافسين الموجودين في السوق فنقدم جودة عالية بسعر في متناول الجميع.</a:t>
            </a:r>
            <a:endParaRPr lang="en-US" b="1" dirty="0">
              <a:cs typeface="+mj-cs"/>
            </a:endParaRPr>
          </a:p>
          <a:p>
            <a:pPr lvl="0" algn="r" rtl="1">
              <a:lnSpc>
                <a:spcPct val="150000"/>
              </a:lnSpc>
            </a:pPr>
            <a:r>
              <a:rPr lang="ar-SA" sz="2800" cap="all" dirty="0">
                <a:solidFill>
                  <a:schemeClr val="accent1"/>
                </a:solidFill>
                <a:latin typeface="+mj-lt"/>
                <a:ea typeface="+mj-ea"/>
                <a:cs typeface="+mj-cs"/>
              </a:rPr>
              <a:t>2. المنتج:</a:t>
            </a:r>
            <a:endParaRPr lang="en-US" b="1" dirty="0">
              <a:cs typeface="+mj-cs"/>
            </a:endParaRPr>
          </a:p>
          <a:p>
            <a:pPr algn="r" rtl="1">
              <a:lnSpc>
                <a:spcPct val="150000"/>
              </a:lnSpc>
            </a:pPr>
            <a:r>
              <a:rPr lang="ar-SA" b="1" dirty="0">
                <a:cs typeface="+mj-cs"/>
              </a:rPr>
              <a:t>نظرًا لحاجة المجتمع والقطاع التعليمي لاجهزة عرض سنما‌ئية في مناسبات مختلفة و تكلفة شرائها العالية فإن المشروع يهدف إلى تقديم هذه الخدمة والتي تشمل أجهزة حاسب محمول و اجهزة عرض شاشات عرض وسماعات بشكل اساسي </a:t>
            </a:r>
            <a:endParaRPr lang="en-US" b="1" dirty="0">
              <a:cs typeface="+mj-cs"/>
            </a:endParaRPr>
          </a:p>
          <a:p>
            <a:pPr algn="r" rtl="1">
              <a:lnSpc>
                <a:spcPct val="150000"/>
              </a:lnSpc>
            </a:pPr>
            <a:r>
              <a:rPr lang="ar-SA" b="1" dirty="0">
                <a:cs typeface="+mj-cs"/>
              </a:rPr>
              <a:t> </a:t>
            </a:r>
            <a:endParaRPr lang="en-US" b="1" dirty="0">
              <a:cs typeface="+mj-cs"/>
            </a:endParaRPr>
          </a:p>
        </p:txBody>
      </p:sp>
    </p:spTree>
    <p:extLst>
      <p:ext uri="{BB962C8B-B14F-4D97-AF65-F5344CB8AC3E}">
        <p14:creationId xmlns:p14="http://schemas.microsoft.com/office/powerpoint/2010/main" xmlns="" val="3414674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3913" y="265043"/>
            <a:ext cx="10469217" cy="5893921"/>
          </a:xfrm>
          <a:prstGeom prst="rect">
            <a:avLst/>
          </a:prstGeom>
          <a:noFill/>
        </p:spPr>
        <p:txBody>
          <a:bodyPr wrap="square" rtlCol="0">
            <a:spAutoFit/>
          </a:bodyPr>
          <a:lstStyle/>
          <a:p>
            <a:pPr marL="342900" indent="-342900" algn="r" rtl="1">
              <a:buFont typeface="Wingdings" panose="05000000000000000000" pitchFamily="2" charset="2"/>
              <a:buChar char="q"/>
            </a:pPr>
            <a:r>
              <a:rPr lang="ar-SA" sz="2400" cap="all" dirty="0">
                <a:solidFill>
                  <a:srgbClr val="B80E0F"/>
                </a:solidFill>
              </a:rPr>
              <a:t>تحدٌيد متطلبات المشروع  من العناصر الأساسٌية :</a:t>
            </a:r>
            <a:endParaRPr lang="en-US" sz="2400" cap="all" dirty="0">
              <a:solidFill>
                <a:srgbClr val="B80E0F"/>
              </a:solidFill>
            </a:endParaRPr>
          </a:p>
          <a:p>
            <a:pPr algn="r" rtl="1"/>
            <a:r>
              <a:rPr lang="en-US" dirty="0"/>
              <a:t> </a:t>
            </a:r>
          </a:p>
          <a:p>
            <a:pPr lvl="0" algn="r" rtl="1"/>
            <a:r>
              <a:rPr lang="ar-SA" sz="2000" u="sng" cap="all" dirty="0">
                <a:solidFill>
                  <a:srgbClr val="B80E0F"/>
                </a:solidFill>
              </a:rPr>
              <a:t>  الآلات والمعدات</a:t>
            </a:r>
            <a:endParaRPr lang="en-US" sz="2000" u="sng" cap="all" dirty="0">
              <a:solidFill>
                <a:srgbClr val="B80E0F"/>
              </a:solidFill>
            </a:endParaRPr>
          </a:p>
          <a:p>
            <a:pPr algn="r" rtl="1">
              <a:lnSpc>
                <a:spcPct val="150000"/>
              </a:lnSpc>
            </a:pPr>
            <a:r>
              <a:rPr lang="ar-SA" b="1" dirty="0">
                <a:latin typeface="Arial" panose="020B0604020202020204" pitchFamily="34" charset="0"/>
              </a:rPr>
              <a:t>من هذا المنطلق فإنه ٌمكننا الحصول على الآلات المستخدمة لإقامة سينما متنقلة من شركة اكسترا للاجهزة الكهربائية ومكتبة جرير وموقع امازون نظرا لتوفرها وجودتها العالٌية وبسبب قلة أسعارها بالنسبة لغيرهم من الشركات المنافسة </a:t>
            </a:r>
            <a:endParaRPr lang="en-US" b="1" dirty="0">
              <a:latin typeface="Arial" panose="020B0604020202020204" pitchFamily="34" charset="0"/>
            </a:endParaRPr>
          </a:p>
          <a:p>
            <a:pPr lvl="0" algn="r" rtl="1">
              <a:lnSpc>
                <a:spcPct val="150000"/>
              </a:lnSpc>
            </a:pPr>
            <a:r>
              <a:rPr lang="ar-SA" b="1" dirty="0">
                <a:latin typeface="Arial" panose="020B0604020202020204" pitchFamily="34" charset="0"/>
              </a:rPr>
              <a:t>عدد السيارات= عدد الوحدات المنتجة/الطاقة الإنتاجية للسيارة =1068/ 1424= 0.75    &gt;أي بحاجه لسياره واحده </a:t>
            </a:r>
            <a:endParaRPr lang="en-US" b="1" dirty="0">
              <a:latin typeface="Arial" panose="020B0604020202020204" pitchFamily="34" charset="0"/>
            </a:endParaRPr>
          </a:p>
          <a:p>
            <a:pPr algn="r" rtl="1">
              <a:lnSpc>
                <a:spcPct val="150000"/>
              </a:lnSpc>
            </a:pPr>
            <a:r>
              <a:rPr lang="en-US" b="1" dirty="0">
                <a:latin typeface="Arial" panose="020B0604020202020204" pitchFamily="34" charset="0"/>
              </a:rPr>
              <a:t> </a:t>
            </a:r>
            <a:r>
              <a:rPr lang="ar-SA" b="1" dirty="0">
                <a:latin typeface="Arial" panose="020B0604020202020204" pitchFamily="34" charset="0"/>
              </a:rPr>
              <a:t>عدد الحاسب المحمول= عدد الوحدات المنتجة/الطاقة الإنتاجية للجهاز =2136/ 712= 3 أجهزة حاسب محمول </a:t>
            </a:r>
            <a:endParaRPr lang="en-US" b="1" dirty="0">
              <a:latin typeface="Arial" panose="020B0604020202020204" pitchFamily="34" charset="0"/>
            </a:endParaRPr>
          </a:p>
          <a:p>
            <a:pPr algn="r" rtl="1">
              <a:lnSpc>
                <a:spcPct val="150000"/>
              </a:lnSpc>
            </a:pPr>
            <a:r>
              <a:rPr lang="en-US" b="1" dirty="0">
                <a:latin typeface="Arial" panose="020B0604020202020204" pitchFamily="34" charset="0"/>
              </a:rPr>
              <a:t> </a:t>
            </a:r>
            <a:r>
              <a:rPr lang="ar-SA" b="1" dirty="0">
                <a:latin typeface="Arial" panose="020B0604020202020204" pitchFamily="34" charset="0"/>
              </a:rPr>
              <a:t>عدد أجهزة الصوت = عدد الوحدات المنتجة/الطاقة الإنتاجية للجهاز =2136/ 712= 3 أجهزة الصوت</a:t>
            </a:r>
          </a:p>
          <a:p>
            <a:pPr algn="r" rtl="1">
              <a:lnSpc>
                <a:spcPct val="150000"/>
              </a:lnSpc>
            </a:pPr>
            <a:r>
              <a:rPr lang="ar-SA" b="1" dirty="0">
                <a:latin typeface="Arial" panose="020B0604020202020204" pitchFamily="34" charset="0"/>
              </a:rPr>
              <a:t>عدد اجهزه الجوال= عدد الوحدات المنتجة/الطاقة الإنتاجية للجهاز = 4272 /3204 =1.3  =~ بحاجة لجهاز جوال واحد </a:t>
            </a:r>
          </a:p>
          <a:p>
            <a:pPr algn="r" rtl="1">
              <a:lnSpc>
                <a:spcPct val="150000"/>
              </a:lnSpc>
            </a:pPr>
            <a:r>
              <a:rPr lang="ar-SA" b="1" dirty="0">
                <a:latin typeface="Arial" panose="020B0604020202020204" pitchFamily="34" charset="0"/>
              </a:rPr>
              <a:t>عدد أجهزة العرض=  عدد الوحدات المنتجة/الطاقة الإنتاجية للجهاز =2136/ 712= 3 أجهزة عرض</a:t>
            </a:r>
          </a:p>
          <a:p>
            <a:pPr algn="r" rtl="1">
              <a:lnSpc>
                <a:spcPct val="150000"/>
              </a:lnSpc>
            </a:pPr>
            <a:r>
              <a:rPr lang="ar-SA" b="1" dirty="0">
                <a:latin typeface="Arial" panose="020B0604020202020204" pitchFamily="34" charset="0"/>
              </a:rPr>
              <a:t>عدد شاشات العرض = عدد الوحدات المنتجة/الطاقة الإنتاجية للجهاز =2136/ 712= 3 شاشات عرض</a:t>
            </a:r>
          </a:p>
          <a:p>
            <a:pPr algn="r" rtl="1">
              <a:lnSpc>
                <a:spcPct val="150000"/>
              </a:lnSpc>
            </a:pPr>
            <a:r>
              <a:rPr lang="ar-SA" b="1" dirty="0">
                <a:latin typeface="Arial" panose="020B0604020202020204" pitchFamily="34" charset="0"/>
              </a:rPr>
              <a:t>عدد أجهزة الكمبيوتر المكتبي = عدد الوحدات المنتجة/الطاقة الإنتاجية للجهاز = 1424 /3560 = 0.4 &gt; اي بحاجة لجهاز كمبيوتر مكتبي واحد</a:t>
            </a:r>
          </a:p>
          <a:p>
            <a:pPr algn="r" rtl="1">
              <a:lnSpc>
                <a:spcPct val="150000"/>
              </a:lnSpc>
            </a:pPr>
            <a:endParaRPr lang="en-US" b="1" dirty="0">
              <a:latin typeface="Arial" panose="020B0604020202020204" pitchFamily="34" charset="0"/>
            </a:endParaRPr>
          </a:p>
          <a:p>
            <a:pPr algn="r" rtl="1"/>
            <a:endParaRPr lang="en-US" dirty="0"/>
          </a:p>
        </p:txBody>
      </p:sp>
    </p:spTree>
    <p:extLst>
      <p:ext uri="{BB962C8B-B14F-4D97-AF65-F5344CB8AC3E}">
        <p14:creationId xmlns:p14="http://schemas.microsoft.com/office/powerpoint/2010/main" xmlns="" val="2820139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3756" y="0"/>
            <a:ext cx="9753600" cy="2215991"/>
          </a:xfrm>
          <a:prstGeom prst="rect">
            <a:avLst/>
          </a:prstGeom>
          <a:noFill/>
        </p:spPr>
        <p:txBody>
          <a:bodyPr wrap="square" rtlCol="0">
            <a:spAutoFit/>
          </a:bodyPr>
          <a:lstStyle/>
          <a:p>
            <a:pPr algn="r" rtl="1">
              <a:lnSpc>
                <a:spcPct val="150000"/>
              </a:lnSpc>
            </a:pPr>
            <a:r>
              <a:rPr lang="en-US" dirty="0"/>
              <a:t> </a:t>
            </a:r>
          </a:p>
          <a:p>
            <a:pPr algn="r" rtl="1">
              <a:lnSpc>
                <a:spcPct val="150000"/>
              </a:lnSpc>
            </a:pPr>
            <a:r>
              <a:rPr lang="ar-SA" sz="2000" u="sng" cap="all" dirty="0">
                <a:solidFill>
                  <a:srgbClr val="B80E0F"/>
                </a:solidFill>
              </a:rPr>
              <a:t>تكاليف القوى العاملة:</a:t>
            </a:r>
            <a:endParaRPr lang="en-US" sz="2000" u="sng" cap="all" dirty="0">
              <a:solidFill>
                <a:srgbClr val="B80E0F"/>
              </a:solidFill>
            </a:endParaRPr>
          </a:p>
          <a:p>
            <a:pPr algn="r" rtl="1">
              <a:lnSpc>
                <a:spcPct val="150000"/>
              </a:lnSpc>
            </a:pPr>
            <a:r>
              <a:rPr lang="ar-SA" b="1" dirty="0">
                <a:latin typeface="Arial" panose="020B0604020202020204" pitchFamily="34" charset="0"/>
              </a:rPr>
              <a:t>سوف نعتمد على العمالة المحلية نظراً لتوافرها وقلة تكاليفها بشكل عام بالنسبة للأجنبية .</a:t>
            </a:r>
            <a:endParaRPr lang="en-US" b="1" dirty="0">
              <a:latin typeface="Arial" panose="020B0604020202020204" pitchFamily="34" charset="0"/>
            </a:endParaRPr>
          </a:p>
          <a:p>
            <a:pPr algn="r" rtl="1">
              <a:lnSpc>
                <a:spcPct val="150000"/>
              </a:lnSpc>
            </a:pPr>
            <a:r>
              <a:rPr lang="ar-SA" b="1" dirty="0">
                <a:latin typeface="Arial" panose="020B0604020202020204" pitchFamily="34" charset="0"/>
              </a:rPr>
              <a:t>عدد عمال المباشرين = حجم انتاج الخدمة * الوقت الازم لانتاج الوحدة الواحدة / عدد ساعات العمل للعامل الواحد </a:t>
            </a:r>
            <a:endParaRPr lang="en-US" b="1" dirty="0">
              <a:latin typeface="Arial" panose="020B0604020202020204" pitchFamily="34" charset="0"/>
            </a:endParaRPr>
          </a:p>
          <a:p>
            <a:pPr algn="r" rtl="1">
              <a:lnSpc>
                <a:spcPct val="150000"/>
              </a:lnSpc>
            </a:pPr>
            <a:r>
              <a:rPr lang="ar-SA" b="1" dirty="0">
                <a:solidFill>
                  <a:srgbClr val="C00000"/>
                </a:solidFill>
                <a:latin typeface="Arial" panose="020B0604020202020204" pitchFamily="34" charset="0"/>
              </a:rPr>
              <a:t>= (12 * 2.5) / 10 ساعات = 3 عمال مباشرين </a:t>
            </a:r>
            <a:endParaRPr lang="en-US" b="1" dirty="0">
              <a:solidFill>
                <a:srgbClr val="C00000"/>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894694504"/>
              </p:ext>
            </p:extLst>
          </p:nvPr>
        </p:nvGraphicFramePr>
        <p:xfrm>
          <a:off x="940902" y="2601443"/>
          <a:ext cx="10565504" cy="2490442"/>
        </p:xfrm>
        <a:graphic>
          <a:graphicData uri="http://schemas.openxmlformats.org/drawingml/2006/table">
            <a:tbl>
              <a:tblPr rtl="1" firstRow="1" firstCol="1" bandRow="1">
                <a:tableStyleId>{69012ECD-51FC-41F1-AA8D-1B2483CD663E}</a:tableStyleId>
              </a:tblPr>
              <a:tblGrid>
                <a:gridCol w="1320688">
                  <a:extLst>
                    <a:ext uri="{9D8B030D-6E8A-4147-A177-3AD203B41FA5}">
                      <a16:colId xmlns:a16="http://schemas.microsoft.com/office/drawing/2014/main" xmlns="" val="1523008853"/>
                    </a:ext>
                  </a:extLst>
                </a:gridCol>
                <a:gridCol w="1320688">
                  <a:extLst>
                    <a:ext uri="{9D8B030D-6E8A-4147-A177-3AD203B41FA5}">
                      <a16:colId xmlns:a16="http://schemas.microsoft.com/office/drawing/2014/main" xmlns="" val="9780407"/>
                    </a:ext>
                  </a:extLst>
                </a:gridCol>
                <a:gridCol w="1320688">
                  <a:extLst>
                    <a:ext uri="{9D8B030D-6E8A-4147-A177-3AD203B41FA5}">
                      <a16:colId xmlns:a16="http://schemas.microsoft.com/office/drawing/2014/main" xmlns="" val="25355127"/>
                    </a:ext>
                  </a:extLst>
                </a:gridCol>
                <a:gridCol w="1320688">
                  <a:extLst>
                    <a:ext uri="{9D8B030D-6E8A-4147-A177-3AD203B41FA5}">
                      <a16:colId xmlns:a16="http://schemas.microsoft.com/office/drawing/2014/main" xmlns="" val="241307045"/>
                    </a:ext>
                  </a:extLst>
                </a:gridCol>
                <a:gridCol w="1320688">
                  <a:extLst>
                    <a:ext uri="{9D8B030D-6E8A-4147-A177-3AD203B41FA5}">
                      <a16:colId xmlns:a16="http://schemas.microsoft.com/office/drawing/2014/main" xmlns="" val="534793870"/>
                    </a:ext>
                  </a:extLst>
                </a:gridCol>
                <a:gridCol w="1320688">
                  <a:extLst>
                    <a:ext uri="{9D8B030D-6E8A-4147-A177-3AD203B41FA5}">
                      <a16:colId xmlns:a16="http://schemas.microsoft.com/office/drawing/2014/main" xmlns="" val="772749400"/>
                    </a:ext>
                  </a:extLst>
                </a:gridCol>
                <a:gridCol w="1320688">
                  <a:extLst>
                    <a:ext uri="{9D8B030D-6E8A-4147-A177-3AD203B41FA5}">
                      <a16:colId xmlns:a16="http://schemas.microsoft.com/office/drawing/2014/main" xmlns="" val="4268700054"/>
                    </a:ext>
                  </a:extLst>
                </a:gridCol>
                <a:gridCol w="1320688">
                  <a:extLst>
                    <a:ext uri="{9D8B030D-6E8A-4147-A177-3AD203B41FA5}">
                      <a16:colId xmlns:a16="http://schemas.microsoft.com/office/drawing/2014/main" xmlns="" val="2713686425"/>
                    </a:ext>
                  </a:extLst>
                </a:gridCol>
              </a:tblGrid>
              <a:tr h="468324">
                <a:tc rowSpan="2">
                  <a:txBody>
                    <a:bodyPr/>
                    <a:lstStyle/>
                    <a:p>
                      <a:pPr marL="0" marR="0" algn="ctr" rtl="1">
                        <a:lnSpc>
                          <a:spcPct val="115000"/>
                        </a:lnSpc>
                        <a:spcBef>
                          <a:spcPts val="0"/>
                        </a:spcBef>
                        <a:spcAft>
                          <a:spcPts val="0"/>
                        </a:spcAft>
                      </a:pPr>
                      <a:r>
                        <a:rPr lang="ar-SA" sz="1600">
                          <a:effectLst/>
                        </a:rPr>
                        <a:t>الوظيفة</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rowSpan="2">
                  <a:txBody>
                    <a:bodyPr/>
                    <a:lstStyle/>
                    <a:p>
                      <a:pPr marL="0" marR="0" algn="ctr" rtl="1">
                        <a:lnSpc>
                          <a:spcPct val="115000"/>
                        </a:lnSpc>
                        <a:spcBef>
                          <a:spcPts val="0"/>
                        </a:spcBef>
                        <a:spcAft>
                          <a:spcPts val="0"/>
                        </a:spcAft>
                      </a:pPr>
                      <a:r>
                        <a:rPr lang="ar-SA" sz="1600">
                          <a:effectLst/>
                        </a:rPr>
                        <a:t>عدد</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gridSpan="3">
                  <a:txBody>
                    <a:bodyPr/>
                    <a:lstStyle/>
                    <a:p>
                      <a:pPr marL="0" marR="0" algn="ctr" rtl="1">
                        <a:lnSpc>
                          <a:spcPct val="115000"/>
                        </a:lnSpc>
                        <a:spcBef>
                          <a:spcPts val="0"/>
                        </a:spcBef>
                        <a:spcAft>
                          <a:spcPts val="0"/>
                        </a:spcAft>
                      </a:pPr>
                      <a:r>
                        <a:rPr lang="ar-SA" sz="1600">
                          <a:effectLst/>
                        </a:rPr>
                        <a:t>أجور ثابتة في الشهر</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rtl="1">
                        <a:lnSpc>
                          <a:spcPct val="115000"/>
                        </a:lnSpc>
                        <a:spcBef>
                          <a:spcPts val="0"/>
                        </a:spcBef>
                        <a:spcAft>
                          <a:spcPts val="0"/>
                        </a:spcAft>
                      </a:pPr>
                      <a:r>
                        <a:rPr lang="ar-SA" sz="1600" dirty="0">
                          <a:effectLst/>
                        </a:rPr>
                        <a:t>اجمالي السنة</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87229406"/>
                  </a:ext>
                </a:extLst>
              </a:tr>
              <a:tr h="468324">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600">
                          <a:effectLst/>
                        </a:rPr>
                        <a:t>محلي </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15000"/>
                        </a:lnSpc>
                        <a:spcBef>
                          <a:spcPts val="0"/>
                        </a:spcBef>
                        <a:spcAft>
                          <a:spcPts val="0"/>
                        </a:spcAft>
                      </a:pPr>
                      <a:r>
                        <a:rPr lang="ar-SA" sz="1600">
                          <a:effectLst/>
                        </a:rPr>
                        <a:t>اجنبي</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15000"/>
                        </a:lnSpc>
                        <a:spcBef>
                          <a:spcPts val="0"/>
                        </a:spcBef>
                        <a:spcAft>
                          <a:spcPts val="0"/>
                        </a:spcAft>
                      </a:pPr>
                      <a:r>
                        <a:rPr lang="ar-SA" sz="1600">
                          <a:effectLst/>
                        </a:rPr>
                        <a:t>مجموع</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15000"/>
                        </a:lnSpc>
                        <a:spcBef>
                          <a:spcPts val="0"/>
                        </a:spcBef>
                        <a:spcAft>
                          <a:spcPts val="0"/>
                        </a:spcAft>
                      </a:pPr>
                      <a:r>
                        <a:rPr lang="ar-SA" sz="1600">
                          <a:effectLst/>
                        </a:rPr>
                        <a:t>محلي</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15000"/>
                        </a:lnSpc>
                        <a:spcBef>
                          <a:spcPts val="0"/>
                        </a:spcBef>
                        <a:spcAft>
                          <a:spcPts val="0"/>
                        </a:spcAft>
                      </a:pPr>
                      <a:r>
                        <a:rPr lang="ar-SA" sz="1600">
                          <a:effectLst/>
                        </a:rPr>
                        <a:t>اجنبي</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rtl="1">
                        <a:lnSpc>
                          <a:spcPct val="115000"/>
                        </a:lnSpc>
                        <a:spcBef>
                          <a:spcPts val="0"/>
                        </a:spcBef>
                        <a:spcAft>
                          <a:spcPts val="0"/>
                        </a:spcAft>
                      </a:pPr>
                      <a:r>
                        <a:rPr lang="ar-SA" sz="1600" dirty="0">
                          <a:effectLst/>
                        </a:rPr>
                        <a:t>مجموع</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309937396"/>
                  </a:ext>
                </a:extLst>
              </a:tr>
              <a:tr h="468324">
                <a:tc>
                  <a:txBody>
                    <a:bodyPr/>
                    <a:lstStyle/>
                    <a:p>
                      <a:pPr marL="0" marR="0" algn="r" rtl="1">
                        <a:lnSpc>
                          <a:spcPct val="115000"/>
                        </a:lnSpc>
                        <a:spcBef>
                          <a:spcPts val="0"/>
                        </a:spcBef>
                        <a:spcAft>
                          <a:spcPts val="0"/>
                        </a:spcAft>
                      </a:pPr>
                      <a:r>
                        <a:rPr lang="ar-SA" sz="1600">
                          <a:effectLst/>
                        </a:rPr>
                        <a:t>فني و سائق (دوام جزئي)</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3</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7500ريال</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lgn="l" rtl="1"/>
                      <a:endParaRPr lang="en-US" sz="1600">
                        <a:solidFill>
                          <a:srgbClr val="000000"/>
                        </a:solidFill>
                        <a:effectLst/>
                        <a:latin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7500ريال</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90,000ريال</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lgn="l" rtl="1"/>
                      <a:endParaRPr lang="en-US" sz="1600">
                        <a:solidFill>
                          <a:srgbClr val="000000"/>
                        </a:solidFill>
                        <a:effectLst/>
                        <a:latin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dirty="0">
                          <a:effectLst/>
                        </a:rPr>
                        <a:t>90,000ريال</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405410316"/>
                  </a:ext>
                </a:extLst>
              </a:tr>
              <a:tr h="468324">
                <a:tc>
                  <a:txBody>
                    <a:bodyPr/>
                    <a:lstStyle/>
                    <a:p>
                      <a:pPr marL="0" marR="0" algn="r" rtl="1">
                        <a:lnSpc>
                          <a:spcPct val="115000"/>
                        </a:lnSpc>
                        <a:spcBef>
                          <a:spcPts val="0"/>
                        </a:spcBef>
                        <a:spcAft>
                          <a:spcPts val="0"/>
                        </a:spcAft>
                      </a:pPr>
                      <a:r>
                        <a:rPr lang="ar-SA" sz="1600">
                          <a:effectLst/>
                        </a:rPr>
                        <a:t>مدير ومنسق طلبات</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1</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4500ريال</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lgn="l" rtl="1"/>
                      <a:endParaRPr lang="en-US" sz="1600">
                        <a:solidFill>
                          <a:srgbClr val="000000"/>
                        </a:solidFill>
                        <a:effectLst/>
                        <a:latin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4500ريال</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45,000ريال</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lgn="l" rtl="1"/>
                      <a:endParaRPr lang="en-US" sz="1600">
                        <a:solidFill>
                          <a:srgbClr val="000000"/>
                        </a:solidFill>
                        <a:effectLst/>
                        <a:latin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dirty="0">
                          <a:effectLst/>
                        </a:rPr>
                        <a:t>45,000ريال</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251360842"/>
                  </a:ext>
                </a:extLst>
              </a:tr>
              <a:tr h="468324">
                <a:tc>
                  <a:txBody>
                    <a:bodyPr/>
                    <a:lstStyle/>
                    <a:p>
                      <a:pPr marL="0" marR="0" algn="r" rtl="1">
                        <a:lnSpc>
                          <a:spcPct val="115000"/>
                        </a:lnSpc>
                        <a:spcBef>
                          <a:spcPts val="0"/>
                        </a:spcBef>
                        <a:spcAft>
                          <a:spcPts val="0"/>
                        </a:spcAft>
                      </a:pPr>
                      <a:r>
                        <a:rPr lang="ar-SA" sz="1600">
                          <a:effectLst/>
                        </a:rPr>
                        <a:t>المجموع</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4</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12000ريال</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lgn="l" rtl="1"/>
                      <a:endParaRPr lang="en-US" sz="1600">
                        <a:solidFill>
                          <a:srgbClr val="000000"/>
                        </a:solidFill>
                        <a:effectLst/>
                        <a:latin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12000ريال</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a:effectLst/>
                        </a:rPr>
                        <a:t>144,000 ريال</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lgn="l" rtl="1"/>
                      <a:endParaRPr lang="en-US" sz="1600">
                        <a:solidFill>
                          <a:srgbClr val="000000"/>
                        </a:solidFill>
                        <a:effectLst/>
                        <a:latin typeface="Calibri" panose="020F0502020204030204" pitchFamily="34" charset="0"/>
                      </a:endParaRPr>
                    </a:p>
                  </a:txBody>
                  <a:tcPr marL="68580" marR="68580" marT="0" marB="0"/>
                </a:tc>
                <a:tc>
                  <a:txBody>
                    <a:bodyPr/>
                    <a:lstStyle/>
                    <a:p>
                      <a:pPr marL="0" marR="0" algn="r" rtl="1">
                        <a:lnSpc>
                          <a:spcPct val="115000"/>
                        </a:lnSpc>
                        <a:spcBef>
                          <a:spcPts val="0"/>
                        </a:spcBef>
                        <a:spcAft>
                          <a:spcPts val="0"/>
                        </a:spcAft>
                      </a:pPr>
                      <a:r>
                        <a:rPr lang="ar-SA" sz="1600" dirty="0">
                          <a:effectLst/>
                        </a:rPr>
                        <a:t>144,000 ريال</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535908642"/>
                  </a:ext>
                </a:extLst>
              </a:tr>
            </a:tbl>
          </a:graphicData>
        </a:graphic>
      </p:graphicFrame>
    </p:spTree>
    <p:extLst>
      <p:ext uri="{BB962C8B-B14F-4D97-AF65-F5344CB8AC3E}">
        <p14:creationId xmlns:p14="http://schemas.microsoft.com/office/powerpoint/2010/main" xmlns="" val="107197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8409"/>
            <a:ext cx="11529391" cy="4847481"/>
          </a:xfrm>
          <a:prstGeom prst="rect">
            <a:avLst/>
          </a:prstGeom>
          <a:noFill/>
        </p:spPr>
        <p:txBody>
          <a:bodyPr wrap="square" rtlCol="0">
            <a:spAutoFit/>
          </a:bodyPr>
          <a:lstStyle/>
          <a:p>
            <a:pPr algn="r" rtl="1">
              <a:lnSpc>
                <a:spcPct val="150000"/>
              </a:lnSpc>
            </a:pPr>
            <a:r>
              <a:rPr lang="en-US" dirty="0"/>
              <a:t> </a:t>
            </a:r>
          </a:p>
          <a:p>
            <a:pPr marL="342900" indent="-342900" algn="r" rtl="1">
              <a:lnSpc>
                <a:spcPct val="150000"/>
              </a:lnSpc>
              <a:buFont typeface="Wingdings" panose="05000000000000000000" pitchFamily="2" charset="2"/>
              <a:buChar char="q"/>
            </a:pPr>
            <a:r>
              <a:rPr lang="ar-SA" sz="2400" cap="all" dirty="0">
                <a:solidFill>
                  <a:srgbClr val="B80E0F"/>
                </a:solidFill>
              </a:rPr>
              <a:t>التقويم البيئي للمشروع :</a:t>
            </a:r>
            <a:endParaRPr lang="en-US" sz="2400" cap="all" dirty="0">
              <a:solidFill>
                <a:srgbClr val="B80E0F"/>
              </a:solidFill>
            </a:endParaRPr>
          </a:p>
          <a:p>
            <a:pPr algn="r" rtl="1">
              <a:lnSpc>
                <a:spcPct val="150000"/>
              </a:lnSpc>
            </a:pPr>
            <a:r>
              <a:rPr lang="en-US" dirty="0"/>
              <a:t> </a:t>
            </a:r>
            <a:r>
              <a:rPr lang="ar-SA" sz="2000" u="sng" cap="all" dirty="0">
                <a:solidFill>
                  <a:srgbClr val="B80E0F"/>
                </a:solidFill>
              </a:rPr>
              <a:t>دراسة البيئة الطبيعية المحيطة بالموقع</a:t>
            </a:r>
            <a:r>
              <a:rPr lang="en-US" sz="2000" u="sng" cap="all" dirty="0">
                <a:solidFill>
                  <a:srgbClr val="B80E0F"/>
                </a:solidFill>
              </a:rPr>
              <a:t>:</a:t>
            </a:r>
          </a:p>
          <a:p>
            <a:pPr algn="r" rtl="1">
              <a:lnSpc>
                <a:spcPct val="150000"/>
              </a:lnSpc>
            </a:pPr>
            <a:r>
              <a:rPr lang="en-US" dirty="0"/>
              <a:t> </a:t>
            </a:r>
            <a:r>
              <a:rPr lang="ar-SA" b="1" dirty="0">
                <a:latin typeface="Arial" panose="020B0604020202020204" pitchFamily="34" charset="0"/>
              </a:rPr>
              <a:t>بارد شتاءاً ويتميز بانخفاض الرطوبة طول العام، خاصة في فترة الرياض مدينة ذات مناخ قاري شديد الحرارة صيفاً الصيف، وبالفرق الكبير بين درجات الحرارة خالل النهار والليل. </a:t>
            </a:r>
            <a:endParaRPr lang="en-US" b="1" dirty="0">
              <a:latin typeface="Arial" panose="020B0604020202020204" pitchFamily="34" charset="0"/>
            </a:endParaRPr>
          </a:p>
          <a:p>
            <a:pPr algn="r" rtl="1">
              <a:lnSpc>
                <a:spcPct val="150000"/>
              </a:lnSpc>
            </a:pPr>
            <a:r>
              <a:rPr lang="ar-SA" b="1" dirty="0">
                <a:latin typeface="Arial" panose="020B0604020202020204" pitchFamily="34" charset="0"/>
              </a:rPr>
              <a:t>ففي الصيف تتراوح درجات الحرارة العظمى بين(40 – 43 )درجـة مئوية والصغرى بين(22 – 27 )درجـة مئوية ومعـدل الرطـوبة بين (10-13 )بالمائة. أما في الشتاء فالجو بارد تتراوح فيه درجات الحرارة العظمي بين(20 – 28 )والصغرى بين (8–14 )درجة مئوية، وقد تنخفض إلى ما دون درجتين تحت الصفر أحيانا درجات الرطوبة بين(40 – 49 بالمائة).</a:t>
            </a:r>
            <a:endParaRPr lang="en-US" b="1" dirty="0">
              <a:latin typeface="Arial" panose="020B0604020202020204" pitchFamily="34" charset="0"/>
            </a:endParaRPr>
          </a:p>
          <a:p>
            <a:pPr algn="r" rtl="1">
              <a:lnSpc>
                <a:spcPct val="150000"/>
              </a:lnSpc>
            </a:pPr>
            <a:r>
              <a:rPr lang="en-US" b="1" dirty="0">
                <a:latin typeface="Arial" panose="020B0604020202020204" pitchFamily="34" charset="0"/>
              </a:rPr>
              <a:t> </a:t>
            </a:r>
            <a:r>
              <a:rPr lang="ar-SA" b="1" dirty="0">
                <a:latin typeface="Arial" panose="020B0604020202020204" pitchFamily="34" charset="0"/>
              </a:rPr>
              <a:t> فيما تتراوح ويتراوح معدل األمطار بين 10 و1.13 أما األمطار فهي قليلة وتسقط في أماكن متفرقة من الرياض ويكون المطر مصحوبا في الغالب برياح وعواصف،ويعتبر شهر أبريل أكثر األشهر أمطارا.</a:t>
            </a:r>
            <a:endParaRPr lang="en-US" b="1" dirty="0">
              <a:latin typeface="Arial" panose="020B0604020202020204" pitchFamily="34" charset="0"/>
            </a:endParaRPr>
          </a:p>
          <a:p>
            <a:pPr algn="r">
              <a:lnSpc>
                <a:spcPct val="150000"/>
              </a:lnSpc>
            </a:pPr>
            <a:endParaRPr lang="en-US" dirty="0"/>
          </a:p>
        </p:txBody>
      </p:sp>
    </p:spTree>
    <p:extLst>
      <p:ext uri="{BB962C8B-B14F-4D97-AF65-F5344CB8AC3E}">
        <p14:creationId xmlns:p14="http://schemas.microsoft.com/office/powerpoint/2010/main" xmlns="" val="333610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3913" y="212035"/>
            <a:ext cx="9992139" cy="5124480"/>
          </a:xfrm>
          <a:prstGeom prst="rect">
            <a:avLst/>
          </a:prstGeom>
          <a:noFill/>
        </p:spPr>
        <p:txBody>
          <a:bodyPr wrap="square" rtlCol="0">
            <a:spAutoFit/>
          </a:bodyPr>
          <a:lstStyle/>
          <a:p>
            <a:pPr algn="r" rtl="1">
              <a:lnSpc>
                <a:spcPct val="150000"/>
              </a:lnSpc>
            </a:pPr>
            <a:r>
              <a:rPr lang="en-US" dirty="0"/>
              <a:t> </a:t>
            </a:r>
          </a:p>
          <a:p>
            <a:pPr algn="r" rtl="1">
              <a:lnSpc>
                <a:spcPct val="150000"/>
              </a:lnSpc>
            </a:pPr>
            <a:r>
              <a:rPr lang="ar-SA" dirty="0"/>
              <a:t> </a:t>
            </a:r>
            <a:r>
              <a:rPr lang="ar-SA" sz="2000" u="sng" cap="all" dirty="0">
                <a:solidFill>
                  <a:srgbClr val="B80E0F"/>
                </a:solidFill>
              </a:rPr>
              <a:t>تقييم الآثار البيئية للمشروع:</a:t>
            </a:r>
            <a:endParaRPr lang="en-US" sz="2000" u="sng" cap="all" dirty="0">
              <a:solidFill>
                <a:srgbClr val="B80E0F"/>
              </a:solidFill>
            </a:endParaRPr>
          </a:p>
          <a:p>
            <a:pPr algn="r" rtl="1">
              <a:lnSpc>
                <a:spcPct val="150000"/>
              </a:lnSpc>
            </a:pPr>
            <a:r>
              <a:rPr lang="ar-SA" dirty="0"/>
              <a:t> </a:t>
            </a:r>
            <a:r>
              <a:rPr lang="ar-SA" dirty="0">
                <a:solidFill>
                  <a:srgbClr val="C00000"/>
                </a:solidFill>
              </a:rPr>
              <a:t>أ /حصر الآثار البيئية المتوقعة:</a:t>
            </a:r>
            <a:endParaRPr lang="en-US" dirty="0">
              <a:solidFill>
                <a:srgbClr val="C00000"/>
              </a:solidFill>
            </a:endParaRPr>
          </a:p>
          <a:p>
            <a:pPr algn="r" rtl="1">
              <a:lnSpc>
                <a:spcPct val="150000"/>
              </a:lnSpc>
            </a:pPr>
            <a:r>
              <a:rPr lang="ar-SA" b="1" dirty="0">
                <a:latin typeface="Arial" panose="020B0604020202020204" pitchFamily="34" charset="0"/>
              </a:rPr>
              <a:t>في مشروعنا هذا هناك اثار إيجابية وسلبية ,الغازات الصادرة من السيارة الناقلة التي قد تضر بالمجتمع بالحد المسموح به من الدولة،ولكنها ستحد من التلوث البيئي لان سيارة واحدة فقط ستنقل لهم السينماء الى مكانهم بدل من ان يضطر المستهلكون من ركوب سياراتهم والذهاب لمشاهدة السينماء. ايضا مخلفات تعطل الأجهزة لكن سوف تتم إعادة بيعها ليتم الاستفادة منها في صناعات تقنية أخرى .</a:t>
            </a:r>
            <a:endParaRPr lang="en-US" b="1" dirty="0">
              <a:latin typeface="Arial" panose="020B0604020202020204" pitchFamily="34" charset="0"/>
            </a:endParaRPr>
          </a:p>
          <a:p>
            <a:pPr algn="r" rtl="1">
              <a:lnSpc>
                <a:spcPct val="150000"/>
              </a:lnSpc>
            </a:pPr>
            <a:r>
              <a:rPr lang="en-US" b="1" dirty="0">
                <a:latin typeface="Arial" panose="020B0604020202020204" pitchFamily="34" charset="0"/>
              </a:rPr>
              <a:t> </a:t>
            </a:r>
          </a:p>
          <a:p>
            <a:pPr algn="r" rtl="1">
              <a:lnSpc>
                <a:spcPct val="150000"/>
              </a:lnSpc>
            </a:pPr>
            <a:r>
              <a:rPr lang="ar-SA" dirty="0">
                <a:solidFill>
                  <a:srgbClr val="C00000"/>
                </a:solidFill>
              </a:rPr>
              <a:t>ب/ ترجمة هذة الاثار الى قيم نقدية ان امكن :</a:t>
            </a:r>
            <a:endParaRPr lang="en-US" dirty="0">
              <a:solidFill>
                <a:srgbClr val="C00000"/>
              </a:solidFill>
            </a:endParaRPr>
          </a:p>
          <a:p>
            <a:pPr algn="r" rtl="1">
              <a:lnSpc>
                <a:spcPct val="150000"/>
              </a:lnSpc>
            </a:pPr>
            <a:r>
              <a:rPr lang="ar-SA" b="1" dirty="0">
                <a:latin typeface="Arial" panose="020B0604020202020204" pitchFamily="34" charset="0"/>
              </a:rPr>
              <a:t>استخدام السيارات الجديدة نسبيا حيث تكون الغازات الصادرة اقل من السيارات القديمة المستهلكة.</a:t>
            </a:r>
            <a:endParaRPr lang="en-US" b="1" dirty="0">
              <a:latin typeface="Arial" panose="020B0604020202020204" pitchFamily="34" charset="0"/>
            </a:endParaRPr>
          </a:p>
          <a:p>
            <a:pPr algn="r" rtl="1">
              <a:lnSpc>
                <a:spcPct val="150000"/>
              </a:lnSpc>
            </a:pPr>
            <a:r>
              <a:rPr lang="ar-SA" b="1" dirty="0">
                <a:latin typeface="Arial" panose="020B0604020202020204" pitchFamily="34" charset="0"/>
              </a:rPr>
              <a:t>وايضا اعادة بيع الاجهزة التالفة ليتم الاستفادة من قيمتها للمشروع والحد من مخلفات البيئة.</a:t>
            </a:r>
            <a:endParaRPr lang="en-US" b="1" dirty="0">
              <a:latin typeface="Arial" panose="020B0604020202020204" pitchFamily="34" charset="0"/>
            </a:endParaRPr>
          </a:p>
          <a:p>
            <a:pPr algn="r">
              <a:lnSpc>
                <a:spcPct val="150000"/>
              </a:lnSpc>
            </a:pPr>
            <a:endParaRPr lang="en-US" dirty="0"/>
          </a:p>
        </p:txBody>
      </p:sp>
    </p:spTree>
    <p:extLst>
      <p:ext uri="{BB962C8B-B14F-4D97-AF65-F5344CB8AC3E}">
        <p14:creationId xmlns:p14="http://schemas.microsoft.com/office/powerpoint/2010/main" xmlns="" val="3173922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7182" y="410818"/>
            <a:ext cx="8534400" cy="461665"/>
          </a:xfrm>
          <a:prstGeom prst="rect">
            <a:avLst/>
          </a:prstGeom>
          <a:noFill/>
        </p:spPr>
        <p:txBody>
          <a:bodyPr wrap="square" rtlCol="0">
            <a:spAutoFit/>
          </a:bodyPr>
          <a:lstStyle/>
          <a:p>
            <a:pPr marL="342900" indent="-342900" algn="r" rtl="1">
              <a:buFont typeface="Wingdings" panose="05000000000000000000" pitchFamily="2" charset="2"/>
              <a:buChar char="q"/>
            </a:pPr>
            <a:r>
              <a:rPr lang="ar-SA" sz="2400" cap="all" dirty="0">
                <a:solidFill>
                  <a:srgbClr val="B80E0F"/>
                </a:solidFill>
              </a:rPr>
              <a:t>تقدير العمر الاقتصادي للمشروع</a:t>
            </a:r>
            <a:r>
              <a:rPr lang="ar-SA" dirty="0"/>
              <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14297669"/>
              </p:ext>
            </p:extLst>
          </p:nvPr>
        </p:nvGraphicFramePr>
        <p:xfrm>
          <a:off x="685799" y="1060173"/>
          <a:ext cx="10485783" cy="3898396"/>
        </p:xfrm>
        <a:graphic>
          <a:graphicData uri="http://schemas.openxmlformats.org/drawingml/2006/table">
            <a:tbl>
              <a:tblPr rtl="1" firstRow="1" firstCol="1" bandRow="1">
                <a:tableStyleId>{69012ECD-51FC-41F1-AA8D-1B2483CD663E}</a:tableStyleId>
              </a:tblPr>
              <a:tblGrid>
                <a:gridCol w="3495261">
                  <a:extLst>
                    <a:ext uri="{9D8B030D-6E8A-4147-A177-3AD203B41FA5}">
                      <a16:colId xmlns:a16="http://schemas.microsoft.com/office/drawing/2014/main" xmlns="" val="1466965186"/>
                    </a:ext>
                  </a:extLst>
                </a:gridCol>
                <a:gridCol w="3495261">
                  <a:extLst>
                    <a:ext uri="{9D8B030D-6E8A-4147-A177-3AD203B41FA5}">
                      <a16:colId xmlns:a16="http://schemas.microsoft.com/office/drawing/2014/main" xmlns="" val="3495625248"/>
                    </a:ext>
                  </a:extLst>
                </a:gridCol>
                <a:gridCol w="3495261">
                  <a:extLst>
                    <a:ext uri="{9D8B030D-6E8A-4147-A177-3AD203B41FA5}">
                      <a16:colId xmlns:a16="http://schemas.microsoft.com/office/drawing/2014/main" xmlns="" val="3304891103"/>
                    </a:ext>
                  </a:extLst>
                </a:gridCol>
              </a:tblGrid>
              <a:tr h="490511">
                <a:tc rowSpan="2">
                  <a:txBody>
                    <a:bodyPr/>
                    <a:lstStyle/>
                    <a:p>
                      <a:pPr algn="r" rtl="1"/>
                      <a:endParaRPr lang="en-US" sz="1600" dirty="0">
                        <a:solidFill>
                          <a:srgbClr val="000000"/>
                        </a:solidFill>
                        <a:effectLst/>
                        <a:latin typeface="Calibri" panose="020F0502020204030204" pitchFamily="34" charset="0"/>
                      </a:endParaRPr>
                    </a:p>
                  </a:txBody>
                  <a:tcPr marL="68580" marR="68580" marT="0" marB="0"/>
                </a:tc>
                <a:tc>
                  <a:txBody>
                    <a:bodyPr/>
                    <a:lstStyle/>
                    <a:p>
                      <a:pPr marL="0" marR="0" algn="r" rtl="1">
                        <a:lnSpc>
                          <a:spcPct val="107000"/>
                        </a:lnSpc>
                        <a:spcBef>
                          <a:spcPts val="0"/>
                        </a:spcBef>
                        <a:spcAft>
                          <a:spcPts val="0"/>
                        </a:spcAft>
                      </a:pPr>
                      <a:r>
                        <a:rPr lang="ar-SA" sz="2000" dirty="0">
                          <a:effectLst/>
                        </a:rPr>
                        <a:t>العمر الانتاجي</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07000"/>
                        </a:lnSpc>
                        <a:spcBef>
                          <a:spcPts val="0"/>
                        </a:spcBef>
                        <a:spcAft>
                          <a:spcPts val="0"/>
                        </a:spcAft>
                      </a:pPr>
                      <a:r>
                        <a:rPr lang="ar-SA" sz="2000">
                          <a:effectLst/>
                        </a:rPr>
                        <a:t>العمر الاقتصادي</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903866815"/>
                  </a:ext>
                </a:extLst>
              </a:tr>
              <a:tr h="866059">
                <a:tc vMerge="1">
                  <a:txBody>
                    <a:bodyPr/>
                    <a:lstStyle/>
                    <a:p>
                      <a:endParaRPr lang="en-US"/>
                    </a:p>
                  </a:txBody>
                  <a:tcPr/>
                </a:tc>
                <a:tc>
                  <a:txBody>
                    <a:bodyPr/>
                    <a:lstStyle/>
                    <a:p>
                      <a:pPr marL="0" marR="0" algn="r" rtl="1">
                        <a:lnSpc>
                          <a:spcPct val="107000"/>
                        </a:lnSpc>
                        <a:spcBef>
                          <a:spcPts val="0"/>
                        </a:spcBef>
                        <a:spcAft>
                          <a:spcPts val="0"/>
                        </a:spcAft>
                      </a:pPr>
                      <a:r>
                        <a:rPr lang="ar-SA" sz="1600">
                          <a:effectLst/>
                        </a:rPr>
                        <a:t>يتحدد العمر الإنتاجي للمشروع بالفترة التي يستمر فيها المشروع صالحا للإنتاج ومن المتوقع استمراره لمدة  15 سنة.</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يتحدد العمر الاقتصادي للمشروع بالفترة التي يكون فيها المشروع مجدى اقتصاديا بما يحقق الأرباح المخطط لها وسيكون العمر الإنتاجي أطول من العمر الاقتصادي ومن المتوقع استمراره لمدة 5 سنوات.</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4133572720"/>
                  </a:ext>
                </a:extLst>
              </a:tr>
              <a:tr h="577372">
                <a:tc>
                  <a:txBody>
                    <a:bodyPr/>
                    <a:lstStyle/>
                    <a:p>
                      <a:pPr marL="0" marR="0" algn="r" rtl="1">
                        <a:lnSpc>
                          <a:spcPct val="107000"/>
                        </a:lnSpc>
                        <a:spcBef>
                          <a:spcPts val="0"/>
                        </a:spcBef>
                        <a:spcAft>
                          <a:spcPts val="0"/>
                        </a:spcAft>
                      </a:pPr>
                      <a:r>
                        <a:rPr lang="ar-SA" sz="2000" dirty="0">
                          <a:effectLst/>
                        </a:rPr>
                        <a:t>تقادم المنتج</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07000"/>
                        </a:lnSpc>
                        <a:spcBef>
                          <a:spcPts val="0"/>
                        </a:spcBef>
                        <a:spcAft>
                          <a:spcPts val="0"/>
                        </a:spcAft>
                      </a:pPr>
                      <a:r>
                        <a:rPr lang="ar-SA" sz="1600" dirty="0">
                          <a:effectLst/>
                        </a:rPr>
                        <a:t>لن يتأثر العمر الإنتاجي بتقادم المنتج.</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يؤثر تقادم المنتج على العمر الاقتصادي لكن سيتم توفير الأفلام الجديدة ونحرص على تحديث الأجهزة.</a:t>
                      </a:r>
                      <a:endParaRPr lang="en-US" sz="16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980586696"/>
                  </a:ext>
                </a:extLst>
              </a:tr>
              <a:tr h="866059">
                <a:tc>
                  <a:txBody>
                    <a:bodyPr/>
                    <a:lstStyle/>
                    <a:p>
                      <a:pPr marL="0" marR="0" algn="r" rtl="1">
                        <a:lnSpc>
                          <a:spcPct val="107000"/>
                        </a:lnSpc>
                        <a:spcBef>
                          <a:spcPts val="0"/>
                        </a:spcBef>
                        <a:spcAft>
                          <a:spcPts val="0"/>
                        </a:spcAft>
                      </a:pPr>
                      <a:r>
                        <a:rPr lang="ar-SA" sz="2000" dirty="0">
                          <a:effectLst/>
                        </a:rPr>
                        <a:t>تقادم التكنولوجيا</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07000"/>
                        </a:lnSpc>
                        <a:spcBef>
                          <a:spcPts val="0"/>
                        </a:spcBef>
                        <a:spcAft>
                          <a:spcPts val="0"/>
                        </a:spcAft>
                      </a:pPr>
                      <a:r>
                        <a:rPr lang="ar-SA" sz="1600" dirty="0">
                          <a:effectLst/>
                        </a:rPr>
                        <a:t>في حال تقادم التكنولوجيا المقدمة في السينما المتنقلة لن يؤثر ذلك على العمر الإنتاجي.</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07000"/>
                        </a:lnSpc>
                        <a:spcBef>
                          <a:spcPts val="0"/>
                        </a:spcBef>
                        <a:spcAft>
                          <a:spcPts val="0"/>
                        </a:spcAft>
                      </a:pPr>
                      <a:r>
                        <a:rPr lang="ar-SA" sz="1600" dirty="0">
                          <a:effectLst/>
                        </a:rPr>
                        <a:t>يؤثر تقادم التكنولوجيا على العمر الاقتصادي للمشروع لكن سنحرص على مواكبة تطور التكنولوجيا مثلا بتوفير شاشات عرض 3</a:t>
                      </a:r>
                      <a:r>
                        <a:rPr lang="en-US" sz="1600" dirty="0">
                          <a:effectLst/>
                          <a:latin typeface="Arial" panose="020B0604020202020204" pitchFamily="34" charset="0"/>
                          <a:cs typeface="Arial" panose="020B0604020202020204" pitchFamily="34" charset="0"/>
                        </a:rPr>
                        <a:t>D</a:t>
                      </a:r>
                      <a:r>
                        <a:rPr lang="ar-SA" sz="1600" dirty="0">
                          <a:effectLst/>
                        </a:rPr>
                        <a:t> وغيرها من الأجهزة الحديثة.</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662397935"/>
                  </a:ext>
                </a:extLst>
              </a:tr>
              <a:tr h="577372">
                <a:tc>
                  <a:txBody>
                    <a:bodyPr/>
                    <a:lstStyle/>
                    <a:p>
                      <a:pPr marL="0" marR="0" algn="r" rtl="1">
                        <a:lnSpc>
                          <a:spcPct val="107000"/>
                        </a:lnSpc>
                        <a:spcBef>
                          <a:spcPts val="0"/>
                        </a:spcBef>
                        <a:spcAft>
                          <a:spcPts val="0"/>
                        </a:spcAft>
                      </a:pPr>
                      <a:r>
                        <a:rPr lang="ar-SA" sz="2000" dirty="0">
                          <a:effectLst/>
                        </a:rPr>
                        <a:t>تقادم طرق الإنتاج</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07000"/>
                        </a:lnSpc>
                        <a:spcBef>
                          <a:spcPts val="0"/>
                        </a:spcBef>
                        <a:spcAft>
                          <a:spcPts val="0"/>
                        </a:spcAft>
                      </a:pPr>
                      <a:r>
                        <a:rPr lang="ar-SA" sz="1600" dirty="0">
                          <a:effectLst/>
                        </a:rPr>
                        <a:t>في حال تقادم طرق تقديم السينما المتنقلة لن يؤثر ذلك على العمر الإنتاجي.</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07000"/>
                        </a:lnSpc>
                        <a:spcBef>
                          <a:spcPts val="0"/>
                        </a:spcBef>
                        <a:spcAft>
                          <a:spcPts val="0"/>
                        </a:spcAft>
                      </a:pPr>
                      <a:r>
                        <a:rPr lang="ar-SA" sz="1600" dirty="0">
                          <a:effectLst/>
                        </a:rPr>
                        <a:t>يؤثر تقادم المنتج على العمر الاقتصادي لكن سيتم تطوير خدمات المشروع و معرفة رغبات المستهلكين. </a:t>
                      </a:r>
                      <a:endParaRPr lang="en-US" sz="16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577600748"/>
                  </a:ext>
                </a:extLst>
              </a:tr>
            </a:tbl>
          </a:graphicData>
        </a:graphic>
      </p:graphicFrame>
    </p:spTree>
    <p:extLst>
      <p:ext uri="{BB962C8B-B14F-4D97-AF65-F5344CB8AC3E}">
        <p14:creationId xmlns:p14="http://schemas.microsoft.com/office/powerpoint/2010/main" xmlns="" val="96827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1531" y="265044"/>
            <a:ext cx="5049078" cy="800219"/>
          </a:xfrm>
          <a:prstGeom prst="rect">
            <a:avLst/>
          </a:prstGeom>
          <a:noFill/>
        </p:spPr>
        <p:txBody>
          <a:bodyPr wrap="square" rtlCol="0">
            <a:spAutoFit/>
          </a:bodyPr>
          <a:lstStyle/>
          <a:p>
            <a:pPr marL="342900" indent="-342900" algn="r" rtl="1">
              <a:buFont typeface="Wingdings" panose="05000000000000000000" pitchFamily="2" charset="2"/>
              <a:buChar char="q"/>
            </a:pPr>
            <a:r>
              <a:rPr lang="ar-SA" sz="2800" cap="all" dirty="0">
                <a:solidFill>
                  <a:schemeClr val="accent1"/>
                </a:solidFill>
                <a:latin typeface="+mj-lt"/>
                <a:ea typeface="+mj-ea"/>
                <a:cs typeface="+mj-cs"/>
              </a:rPr>
              <a:t>الدراسة المالية</a:t>
            </a:r>
          </a:p>
          <a:p>
            <a:pPr algn="r"/>
            <a:endParaRPr lang="en-US" dirty="0"/>
          </a:p>
        </p:txBody>
      </p:sp>
      <p:pic>
        <p:nvPicPr>
          <p:cNvPr id="6" name="Picture 5"/>
          <p:cNvPicPr/>
          <p:nvPr/>
        </p:nvPicPr>
        <p:blipFill rotWithShape="1">
          <a:blip r:embed="rId2">
            <a:extLst>
              <a:ext uri="{28A0092B-C50C-407E-A947-70E740481C1C}">
                <a14:useLocalDpi xmlns:a14="http://schemas.microsoft.com/office/drawing/2010/main" xmlns="" val="0"/>
              </a:ext>
            </a:extLst>
          </a:blip>
          <a:srcRect l="29798" t="36295" r="1035" b="26124"/>
          <a:stretch/>
        </p:blipFill>
        <p:spPr bwMode="auto">
          <a:xfrm>
            <a:off x="4929808" y="854672"/>
            <a:ext cx="6693635" cy="246179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pic>
        <p:nvPicPr>
          <p:cNvPr id="7" name="Picture 6"/>
          <p:cNvPicPr/>
          <p:nvPr/>
        </p:nvPicPr>
        <p:blipFill rotWithShape="1">
          <a:blip r:embed="rId3"/>
          <a:srcRect l="61932" t="46574" r="1938" b="20022"/>
          <a:stretch/>
        </p:blipFill>
        <p:spPr bwMode="auto">
          <a:xfrm>
            <a:off x="238539" y="2918903"/>
            <a:ext cx="4585251" cy="25044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40463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xmlns="" val="0"/>
              </a:ext>
            </a:extLst>
          </a:blip>
          <a:srcRect l="78739" t="34689" r="1577" b="36082"/>
          <a:stretch/>
        </p:blipFill>
        <p:spPr bwMode="auto">
          <a:xfrm>
            <a:off x="7129670" y="258223"/>
            <a:ext cx="3953276" cy="3492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pic>
        <p:nvPicPr>
          <p:cNvPr id="3" name="Picture 2"/>
          <p:cNvPicPr/>
          <p:nvPr/>
        </p:nvPicPr>
        <p:blipFill rotWithShape="1">
          <a:blip r:embed="rId3"/>
          <a:srcRect l="47496" t="58780" r="1665" b="11028"/>
          <a:stretch/>
        </p:blipFill>
        <p:spPr bwMode="auto">
          <a:xfrm>
            <a:off x="463825" y="2004294"/>
            <a:ext cx="6480285" cy="3295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848595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1649" t="33404" r="1396" b="29979"/>
          <a:stretch/>
        </p:blipFill>
        <p:spPr bwMode="auto">
          <a:xfrm>
            <a:off x="6016487" y="894755"/>
            <a:ext cx="5592390" cy="296162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pic>
        <p:nvPicPr>
          <p:cNvPr id="3" name="Picture 2"/>
          <p:cNvPicPr/>
          <p:nvPr/>
        </p:nvPicPr>
        <p:blipFill rotWithShape="1">
          <a:blip r:embed="rId3">
            <a:extLst>
              <a:ext uri="{28A0092B-C50C-407E-A947-70E740481C1C}">
                <a14:useLocalDpi xmlns:a14="http://schemas.microsoft.com/office/drawing/2010/main" xmlns="" val="0"/>
              </a:ext>
            </a:extLst>
          </a:blip>
          <a:srcRect l="74766" t="58137" r="1215" b="11670"/>
          <a:stretch/>
        </p:blipFill>
        <p:spPr bwMode="auto">
          <a:xfrm>
            <a:off x="1417982" y="126129"/>
            <a:ext cx="4313803" cy="261905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pic>
        <p:nvPicPr>
          <p:cNvPr id="4" name="Picture 3"/>
          <p:cNvPicPr/>
          <p:nvPr/>
        </p:nvPicPr>
        <p:blipFill rotWithShape="1">
          <a:blip r:embed="rId4"/>
          <a:srcRect l="72417" t="28265" r="1758" b="34797"/>
          <a:stretch/>
        </p:blipFill>
        <p:spPr bwMode="auto">
          <a:xfrm>
            <a:off x="477078" y="2875721"/>
            <a:ext cx="4313375" cy="274320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85077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6660" t="29229" r="1577" b="20985"/>
          <a:stretch/>
        </p:blipFill>
        <p:spPr bwMode="auto">
          <a:xfrm>
            <a:off x="1470991" y="155713"/>
            <a:ext cx="8600330" cy="2438400"/>
          </a:xfrm>
          <a:prstGeom prst="rect">
            <a:avLst/>
          </a:prstGeom>
          <a:ln>
            <a:noFill/>
          </a:ln>
          <a:extLst>
            <a:ext uri="{53640926-AAD7-44D8-BBD7-CCE9431645EC}">
              <a14:shadowObscured xmlns:a14="http://schemas.microsoft.com/office/drawing/2010/main" xmlns=""/>
            </a:ext>
          </a:extLst>
        </p:spPr>
      </p:pic>
      <p:pic>
        <p:nvPicPr>
          <p:cNvPr id="3" name="Picture 2"/>
          <p:cNvPicPr/>
          <p:nvPr/>
        </p:nvPicPr>
        <p:blipFill rotWithShape="1">
          <a:blip r:embed="rId3"/>
          <a:srcRect l="36299" t="50107" r="1396" b="12634"/>
          <a:stretch/>
        </p:blipFill>
        <p:spPr bwMode="auto">
          <a:xfrm>
            <a:off x="1470991" y="2594113"/>
            <a:ext cx="8600330" cy="275976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70855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7426" y="-119270"/>
            <a:ext cx="8507896" cy="5487784"/>
          </a:xfrm>
          <a:prstGeom prst="rect">
            <a:avLst/>
          </a:prstGeom>
          <a:noFill/>
        </p:spPr>
        <p:txBody>
          <a:bodyPr wrap="square" rtlCol="0">
            <a:spAutoFit/>
          </a:bodyPr>
          <a:lstStyle/>
          <a:p>
            <a:pPr algn="r" rtl="1">
              <a:lnSpc>
                <a:spcPct val="150000"/>
              </a:lnSpc>
            </a:pPr>
            <a:endParaRPr lang="en-US" b="1" dirty="0"/>
          </a:p>
          <a:p>
            <a:pPr lvl="0" algn="r" rtl="1">
              <a:lnSpc>
                <a:spcPct val="150000"/>
              </a:lnSpc>
            </a:pPr>
            <a:r>
              <a:rPr lang="ar-SA" sz="2800" cap="all" dirty="0">
                <a:solidFill>
                  <a:schemeClr val="accent1"/>
                </a:solidFill>
              </a:rPr>
              <a:t>3. الموقع:</a:t>
            </a:r>
            <a:endParaRPr lang="en-US" sz="2800" cap="all" dirty="0">
              <a:solidFill>
                <a:schemeClr val="accent1"/>
              </a:solidFill>
            </a:endParaRPr>
          </a:p>
          <a:p>
            <a:pPr algn="r" rtl="1">
              <a:lnSpc>
                <a:spcPct val="150000"/>
              </a:lnSpc>
            </a:pPr>
            <a:r>
              <a:rPr lang="ar-SA" b="1" dirty="0"/>
              <a:t>المشروع متنقل وليس له مكان محدد  فسوف نقوم بوضع الادوات الخاصة بالمشروع بمخزن في منزل أحد الشركاء في شمال الرياض وذلك لتقليل تكلفة الايجار ونتطلع لاستئجار محل مخصص للمشروع بالمستقبل بإذن الله. </a:t>
            </a:r>
            <a:endParaRPr lang="en-US" b="1" dirty="0"/>
          </a:p>
          <a:p>
            <a:pPr lvl="0" algn="r" rtl="1">
              <a:lnSpc>
                <a:spcPct val="150000"/>
              </a:lnSpc>
            </a:pPr>
            <a:r>
              <a:rPr lang="ar-SA" sz="2800" cap="all" dirty="0">
                <a:solidFill>
                  <a:schemeClr val="accent1"/>
                </a:solidFill>
              </a:rPr>
              <a:t>4. الترويج الاعلاني :</a:t>
            </a:r>
            <a:endParaRPr lang="en-US" sz="2800" cap="all" dirty="0">
              <a:solidFill>
                <a:schemeClr val="accent1"/>
              </a:solidFill>
            </a:endParaRPr>
          </a:p>
          <a:p>
            <a:pPr algn="r" rtl="1">
              <a:lnSpc>
                <a:spcPct val="150000"/>
              </a:lnSpc>
            </a:pPr>
            <a:r>
              <a:rPr lang="en-US" b="1" dirty="0"/>
              <a:t> </a:t>
            </a:r>
            <a:r>
              <a:rPr lang="ar-SA" b="1" dirty="0"/>
              <a:t>الإعلان والترويج بالمشروع من أهم الوسائل لزيادة التوعية بالمشروع وزيادة المستهلكين وبالتالي زيادة الأرباح ومن أهم الوسائل للترويج الاعلاني:</a:t>
            </a:r>
            <a:endParaRPr lang="en-US" b="1" dirty="0"/>
          </a:p>
          <a:p>
            <a:pPr algn="r" rtl="1">
              <a:lnSpc>
                <a:spcPct val="150000"/>
              </a:lnSpc>
            </a:pPr>
            <a:r>
              <a:rPr lang="en-US" b="1" dirty="0"/>
              <a:t> </a:t>
            </a:r>
            <a:endParaRPr lang="ar-SA" b="1" dirty="0"/>
          </a:p>
          <a:p>
            <a:pPr algn="r" rtl="1">
              <a:lnSpc>
                <a:spcPct val="150000"/>
              </a:lnSpc>
            </a:pPr>
            <a:r>
              <a:rPr lang="ar-SA" b="1" dirty="0"/>
              <a:t>-عن طريق إنشاء حسابات في مواقع التواصل الاجتماعي</a:t>
            </a:r>
            <a:endParaRPr lang="en-US" b="1" dirty="0"/>
          </a:p>
          <a:p>
            <a:pPr lvl="0" algn="r" rtl="1">
              <a:lnSpc>
                <a:spcPct val="150000"/>
              </a:lnSpc>
            </a:pPr>
            <a:r>
              <a:rPr lang="ar-SA" b="1" dirty="0"/>
              <a:t>-عن طريق الاعلان في احدى حسابات المشاهير في مواقع التواصل الاجتماعي</a:t>
            </a:r>
            <a:endParaRPr lang="en-US" b="1" dirty="0"/>
          </a:p>
          <a:p>
            <a:pPr lvl="0" algn="r" rtl="1">
              <a:lnSpc>
                <a:spcPct val="150000"/>
              </a:lnSpc>
            </a:pPr>
            <a:r>
              <a:rPr lang="ar-SA" b="1" dirty="0"/>
              <a:t>-عن طريق البروشورات وتوزيعها على الأشخاص</a:t>
            </a:r>
            <a:endParaRPr lang="en-US" b="1" dirty="0"/>
          </a:p>
        </p:txBody>
      </p:sp>
    </p:spTree>
    <p:extLst>
      <p:ext uri="{BB962C8B-B14F-4D97-AF65-F5344CB8AC3E}">
        <p14:creationId xmlns:p14="http://schemas.microsoft.com/office/powerpoint/2010/main" xmlns="" val="171347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662" y="0"/>
            <a:ext cx="10363200" cy="5924699"/>
          </a:xfrm>
          <a:prstGeom prst="rect">
            <a:avLst/>
          </a:prstGeom>
          <a:noFill/>
        </p:spPr>
        <p:txBody>
          <a:bodyPr wrap="square" rtlCol="0">
            <a:spAutoFit/>
          </a:bodyPr>
          <a:lstStyle/>
          <a:p>
            <a:pPr algn="r" rtl="1"/>
            <a:r>
              <a:rPr lang="en-US" dirty="0"/>
              <a:t> </a:t>
            </a:r>
          </a:p>
          <a:p>
            <a:pPr lvl="0" algn="r" rtl="1"/>
            <a:r>
              <a:rPr lang="ar-SA" sz="4000" cap="all" dirty="0">
                <a:solidFill>
                  <a:schemeClr val="accent1"/>
                </a:solidFill>
                <a:latin typeface="+mj-lt"/>
                <a:ea typeface="+mj-ea"/>
                <a:cs typeface="+mj-cs"/>
              </a:rPr>
              <a:t>أقسام السوق :</a:t>
            </a:r>
          </a:p>
          <a:p>
            <a:pPr lvl="0" algn="r" rtl="1"/>
            <a:endParaRPr lang="en-US" dirty="0"/>
          </a:p>
          <a:p>
            <a:pPr lvl="0" algn="r" rtl="1"/>
            <a:r>
              <a:rPr lang="ar-SA" sz="2400" cap="all" dirty="0">
                <a:solidFill>
                  <a:schemeClr val="accent1"/>
                </a:solidFill>
              </a:rPr>
              <a:t>1.معيار الجغرافي:</a:t>
            </a:r>
            <a:endParaRPr lang="en-US" sz="2400" cap="all" dirty="0">
              <a:solidFill>
                <a:schemeClr val="accent1"/>
              </a:solidFill>
            </a:endParaRPr>
          </a:p>
          <a:p>
            <a:pPr algn="r" rtl="1">
              <a:lnSpc>
                <a:spcPct val="150000"/>
              </a:lnSpc>
            </a:pPr>
            <a:r>
              <a:rPr lang="ar-SA" b="1" dirty="0"/>
              <a:t>سوق محلي يقدم خدماته لسكان مدينة الرياض وضواحيها حيث تصل الخدمة إلى مكان العميل  .</a:t>
            </a:r>
            <a:endParaRPr lang="en-US" b="1" dirty="0"/>
          </a:p>
          <a:p>
            <a:pPr algn="r" rtl="1"/>
            <a:r>
              <a:rPr lang="en-US" dirty="0"/>
              <a:t> </a:t>
            </a:r>
          </a:p>
          <a:p>
            <a:pPr lvl="0" algn="r" rtl="1"/>
            <a:r>
              <a:rPr lang="ar-SA" sz="2400" cap="all" dirty="0">
                <a:solidFill>
                  <a:schemeClr val="accent1"/>
                </a:solidFill>
              </a:rPr>
              <a:t>2.معيار الديموغرافي:</a:t>
            </a:r>
            <a:endParaRPr lang="en-US" sz="2400" cap="all" dirty="0">
              <a:solidFill>
                <a:schemeClr val="accent1"/>
              </a:solidFill>
            </a:endParaRPr>
          </a:p>
          <a:p>
            <a:pPr algn="r" rtl="1">
              <a:lnSpc>
                <a:spcPct val="150000"/>
              </a:lnSpc>
            </a:pPr>
            <a:r>
              <a:rPr lang="ar-SA" b="1" dirty="0"/>
              <a:t>يستهدف جميع شرائح المجتمع كبارًا وصغارًا ،ذكوراُ واناثاُ على حد سواء مع مختلف المستويات التعليمية لما يقدمه من برامج مناسبة لجميع الأعمار .</a:t>
            </a:r>
            <a:endParaRPr lang="en-US" b="1" dirty="0"/>
          </a:p>
          <a:p>
            <a:pPr algn="r" rtl="1"/>
            <a:r>
              <a:rPr lang="ar-SA" sz="2400" cap="all" dirty="0">
                <a:solidFill>
                  <a:schemeClr val="accent1"/>
                </a:solidFill>
              </a:rPr>
              <a:t>3.معيار الاجتماعي:</a:t>
            </a:r>
            <a:endParaRPr lang="en-US" sz="2400" cap="all" dirty="0">
              <a:solidFill>
                <a:schemeClr val="accent1"/>
              </a:solidFill>
            </a:endParaRPr>
          </a:p>
          <a:p>
            <a:pPr algn="r" rtl="1">
              <a:lnSpc>
                <a:spcPct val="150000"/>
              </a:lnSpc>
            </a:pPr>
            <a:r>
              <a:rPr lang="ar-SA" b="1" dirty="0"/>
              <a:t>يغطي المشروع جميع النواحي الاجتماعية من حجم العائلة ومستوى التعليم والصحة، بحيث يقدم في المناسبات والحفلات وحملات التطوعية بالمستشفيات وفي المدارس ايضا للتثقيف والتعليم.</a:t>
            </a:r>
            <a:endParaRPr lang="en-US" dirty="0"/>
          </a:p>
          <a:p>
            <a:pPr algn="r" rtl="1"/>
            <a:r>
              <a:rPr lang="ar-SA" sz="2400" cap="all" dirty="0">
                <a:solidFill>
                  <a:schemeClr val="accent1"/>
                </a:solidFill>
              </a:rPr>
              <a:t>4.معيار الاقتصادي:</a:t>
            </a:r>
            <a:endParaRPr lang="en-US" sz="2400" cap="all" dirty="0">
              <a:solidFill>
                <a:schemeClr val="accent1"/>
              </a:solidFill>
            </a:endParaRPr>
          </a:p>
          <a:p>
            <a:pPr algn="r" rtl="1"/>
            <a:r>
              <a:rPr lang="ar-SA" b="1" dirty="0"/>
              <a:t>يستهدف المشروع ذوي الدخل المتوسط إلى المرتفع.</a:t>
            </a:r>
            <a:endParaRPr lang="en-US" b="1" dirty="0"/>
          </a:p>
          <a:p>
            <a:pPr algn="r" rtl="1"/>
            <a:r>
              <a:rPr lang="en-US" dirty="0"/>
              <a:t> </a:t>
            </a:r>
          </a:p>
          <a:p>
            <a:pPr algn="r"/>
            <a:endParaRPr lang="en-US" dirty="0"/>
          </a:p>
        </p:txBody>
      </p:sp>
    </p:spTree>
    <p:extLst>
      <p:ext uri="{BB962C8B-B14F-4D97-AF65-F5344CB8AC3E}">
        <p14:creationId xmlns:p14="http://schemas.microsoft.com/office/powerpoint/2010/main" xmlns="" val="105367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182" y="-145775"/>
            <a:ext cx="10164417" cy="5247590"/>
          </a:xfrm>
          <a:prstGeom prst="rect">
            <a:avLst/>
          </a:prstGeom>
          <a:noFill/>
        </p:spPr>
        <p:txBody>
          <a:bodyPr wrap="square" rtlCol="0">
            <a:spAutoFit/>
          </a:bodyPr>
          <a:lstStyle/>
          <a:p>
            <a:pPr rtl="1">
              <a:lnSpc>
                <a:spcPct val="150000"/>
              </a:lnSpc>
            </a:pPr>
            <a:r>
              <a:rPr lang="en-US" dirty="0"/>
              <a:t> </a:t>
            </a:r>
          </a:p>
          <a:p>
            <a:pPr lvl="0" algn="r" rtl="1"/>
            <a:r>
              <a:rPr lang="ar-SA" sz="4000" cap="all" dirty="0">
                <a:solidFill>
                  <a:schemeClr val="accent1"/>
                </a:solidFill>
                <a:latin typeface="+mj-lt"/>
                <a:ea typeface="+mj-ea"/>
                <a:cs typeface="+mj-cs"/>
              </a:rPr>
              <a:t>استراتيجيات التسويق :</a:t>
            </a:r>
            <a:endParaRPr lang="en-US" sz="4000" cap="all" dirty="0">
              <a:solidFill>
                <a:schemeClr val="accent1"/>
              </a:solidFill>
              <a:latin typeface="+mj-lt"/>
              <a:ea typeface="+mj-ea"/>
              <a:cs typeface="+mj-cs"/>
            </a:endParaRPr>
          </a:p>
          <a:p>
            <a:pPr algn="r" rtl="1"/>
            <a:r>
              <a:rPr lang="en-US" dirty="0"/>
              <a:t> </a:t>
            </a:r>
          </a:p>
          <a:p>
            <a:pPr marL="342900" lvl="0" indent="-342900" algn="r" rtl="1">
              <a:buFont typeface="Wingdings" panose="05000000000000000000" pitchFamily="2" charset="2"/>
              <a:buChar char="v"/>
            </a:pPr>
            <a:r>
              <a:rPr lang="ar-SA" sz="2000" b="1" dirty="0">
                <a:solidFill>
                  <a:schemeClr val="accent1">
                    <a:lumMod val="75000"/>
                  </a:schemeClr>
                </a:solidFill>
              </a:rPr>
              <a:t>تحديد النصيب النسبي للمشروع في السوق باستخدام ثلاث استراتيجيات فرعية:</a:t>
            </a:r>
            <a:endParaRPr lang="en-US" sz="2000" b="1" dirty="0">
              <a:solidFill>
                <a:schemeClr val="accent1">
                  <a:lumMod val="75000"/>
                </a:schemeClr>
              </a:solidFill>
            </a:endParaRPr>
          </a:p>
          <a:p>
            <a:pPr algn="r" rtl="1"/>
            <a:r>
              <a:rPr lang="en-US" dirty="0"/>
              <a:t> </a:t>
            </a:r>
          </a:p>
          <a:p>
            <a:pPr marL="457200" lvl="0" indent="-457200" algn="r" rtl="1">
              <a:buFont typeface="Arial" panose="020B0604020202020204" pitchFamily="34" charset="0"/>
              <a:buChar char="•"/>
            </a:pPr>
            <a:r>
              <a:rPr lang="ar-SA" sz="2400" cap="all" dirty="0">
                <a:solidFill>
                  <a:schemeClr val="accent1"/>
                </a:solidFill>
              </a:rPr>
              <a:t>قيادة التكلفة: </a:t>
            </a:r>
            <a:endParaRPr lang="en-US" sz="2400" cap="all" dirty="0">
              <a:solidFill>
                <a:schemeClr val="accent1"/>
              </a:solidFill>
            </a:endParaRPr>
          </a:p>
          <a:p>
            <a:pPr algn="r" rtl="1"/>
            <a:r>
              <a:rPr lang="ar-SA" b="1" dirty="0"/>
              <a:t>من خلال استقطاب فنيين ماهرين للحفاظ على سلامة المعدات والأجهزة فتقل بذلك التكلفة</a:t>
            </a:r>
            <a:r>
              <a:rPr lang="ar-SA" dirty="0"/>
              <a:t>.</a:t>
            </a:r>
            <a:endParaRPr lang="en-US" dirty="0"/>
          </a:p>
          <a:p>
            <a:pPr algn="r" rtl="1"/>
            <a:endParaRPr lang="ar-SA" sz="2800" cap="all" dirty="0">
              <a:solidFill>
                <a:schemeClr val="accent1"/>
              </a:solidFill>
            </a:endParaRPr>
          </a:p>
          <a:p>
            <a:pPr marL="457200" indent="-457200" algn="r" rtl="1">
              <a:buFont typeface="Arial" panose="020B0604020202020204" pitchFamily="34" charset="0"/>
              <a:buChar char="•"/>
            </a:pPr>
            <a:r>
              <a:rPr lang="ar-SA" sz="2400" cap="all" dirty="0">
                <a:solidFill>
                  <a:schemeClr val="accent1"/>
                </a:solidFill>
              </a:rPr>
              <a:t>التمييز :</a:t>
            </a:r>
            <a:endParaRPr lang="en-US" sz="2400" cap="all" dirty="0">
              <a:solidFill>
                <a:schemeClr val="accent1"/>
              </a:solidFill>
            </a:endParaRPr>
          </a:p>
          <a:p>
            <a:pPr algn="r" rtl="1"/>
            <a:r>
              <a:rPr lang="ar-SA" b="1" dirty="0"/>
              <a:t>تقديم خدمات إضافية مميزة مجانية للعملاء مثل : صنع فيديوهات لمناسباتهم الخاصه.</a:t>
            </a:r>
            <a:endParaRPr lang="en-US" b="1" dirty="0"/>
          </a:p>
          <a:p>
            <a:pPr lvl="0" algn="r" rtl="1"/>
            <a:endParaRPr lang="ar-SA" sz="2800" cap="all" dirty="0">
              <a:solidFill>
                <a:schemeClr val="accent1"/>
              </a:solidFill>
            </a:endParaRPr>
          </a:p>
          <a:p>
            <a:pPr marL="457200" lvl="0" indent="-457200" algn="r" rtl="1">
              <a:buFont typeface="Arial" panose="020B0604020202020204" pitchFamily="34" charset="0"/>
              <a:buChar char="•"/>
            </a:pPr>
            <a:r>
              <a:rPr lang="ar-SA" sz="2400" cap="all" dirty="0">
                <a:solidFill>
                  <a:schemeClr val="accent1"/>
                </a:solidFill>
              </a:rPr>
              <a:t>التركيز :</a:t>
            </a:r>
            <a:endParaRPr lang="en-US" sz="2400" cap="all" dirty="0">
              <a:solidFill>
                <a:schemeClr val="accent1"/>
              </a:solidFill>
            </a:endParaRPr>
          </a:p>
          <a:p>
            <a:pPr algn="r" rtl="1"/>
            <a:r>
              <a:rPr lang="ar-SA" b="1" dirty="0"/>
              <a:t>يركز المشروع على القطاع التعليمي والترفيهي ليغطي كافة احتياجاتهم في هذه الخدمة</a:t>
            </a:r>
            <a:r>
              <a:rPr lang="ar-SA" dirty="0"/>
              <a:t>.</a:t>
            </a:r>
            <a:endParaRPr lang="en-US" dirty="0"/>
          </a:p>
          <a:p>
            <a:endParaRPr lang="en-US" dirty="0"/>
          </a:p>
        </p:txBody>
      </p:sp>
    </p:spTree>
    <p:extLst>
      <p:ext uri="{BB962C8B-B14F-4D97-AF65-F5344CB8AC3E}">
        <p14:creationId xmlns:p14="http://schemas.microsoft.com/office/powerpoint/2010/main" xmlns="" val="57330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2783" y="-384313"/>
            <a:ext cx="9554817" cy="6001643"/>
          </a:xfrm>
          <a:prstGeom prst="rect">
            <a:avLst/>
          </a:prstGeom>
          <a:noFill/>
        </p:spPr>
        <p:txBody>
          <a:bodyPr wrap="square" rtlCol="0">
            <a:spAutoFit/>
          </a:bodyPr>
          <a:lstStyle/>
          <a:p>
            <a:pPr rtl="1">
              <a:lnSpc>
                <a:spcPct val="150000"/>
              </a:lnSpc>
            </a:pPr>
            <a:r>
              <a:rPr lang="en-US" dirty="0"/>
              <a:t> </a:t>
            </a:r>
            <a:endParaRPr lang="en-US" sz="2000" b="1" dirty="0">
              <a:solidFill>
                <a:schemeClr val="accent1">
                  <a:lumMod val="75000"/>
                </a:schemeClr>
              </a:solidFill>
            </a:endParaRPr>
          </a:p>
          <a:p>
            <a:pPr marL="342900" indent="-342900" algn="r" rtl="1">
              <a:lnSpc>
                <a:spcPct val="150000"/>
              </a:lnSpc>
              <a:buFont typeface="Wingdings" panose="05000000000000000000" pitchFamily="2" charset="2"/>
              <a:buChar char="v"/>
            </a:pPr>
            <a:r>
              <a:rPr lang="ar-SA" sz="2000" b="1" dirty="0">
                <a:solidFill>
                  <a:schemeClr val="accent1">
                    <a:lumMod val="75000"/>
                  </a:schemeClr>
                </a:solidFill>
              </a:rPr>
              <a:t>تحديد علاقة المنتج بالسوق:</a:t>
            </a:r>
            <a:endParaRPr lang="en-US" sz="2000" b="1" dirty="0">
              <a:solidFill>
                <a:schemeClr val="accent1">
                  <a:lumMod val="75000"/>
                </a:schemeClr>
              </a:solidFill>
            </a:endParaRPr>
          </a:p>
          <a:p>
            <a:pPr marL="342900" lvl="0" indent="-342900" algn="r" rtl="1">
              <a:lnSpc>
                <a:spcPct val="150000"/>
              </a:lnSpc>
              <a:buFont typeface="Arial" panose="020B0604020202020204" pitchFamily="34" charset="0"/>
              <a:buChar char="•"/>
            </a:pPr>
            <a:r>
              <a:rPr lang="ar-SA" sz="2400" cap="all" dirty="0">
                <a:solidFill>
                  <a:schemeClr val="accent1"/>
                </a:solidFill>
              </a:rPr>
              <a:t>استراتيجية الاختراق:</a:t>
            </a:r>
            <a:endParaRPr lang="en-US" sz="2400" cap="all" dirty="0">
              <a:solidFill>
                <a:schemeClr val="accent1"/>
              </a:solidFill>
            </a:endParaRPr>
          </a:p>
          <a:p>
            <a:pPr algn="r" rtl="1">
              <a:lnSpc>
                <a:spcPct val="150000"/>
              </a:lnSpc>
            </a:pPr>
            <a:r>
              <a:rPr lang="ar-SA" b="1" dirty="0"/>
              <a:t>تمييز المنتج  بالسوق السعودي.</a:t>
            </a:r>
            <a:endParaRPr lang="en-US" b="1" dirty="0"/>
          </a:p>
          <a:p>
            <a:pPr marL="342900" lvl="0" indent="-342900" algn="r" rtl="1">
              <a:lnSpc>
                <a:spcPct val="150000"/>
              </a:lnSpc>
              <a:buFont typeface="Arial" panose="020B0604020202020204" pitchFamily="34" charset="0"/>
              <a:buChar char="•"/>
            </a:pPr>
            <a:r>
              <a:rPr lang="ar-SA" sz="2400" cap="all" dirty="0">
                <a:solidFill>
                  <a:schemeClr val="accent1"/>
                </a:solidFill>
              </a:rPr>
              <a:t>تطوير السوق:</a:t>
            </a:r>
            <a:endParaRPr lang="en-US" sz="2400" cap="all" dirty="0">
              <a:solidFill>
                <a:schemeClr val="accent1"/>
              </a:solidFill>
            </a:endParaRPr>
          </a:p>
          <a:p>
            <a:pPr algn="r" rtl="1">
              <a:lnSpc>
                <a:spcPct val="150000"/>
              </a:lnSpc>
            </a:pPr>
            <a:r>
              <a:rPr lang="en-US" b="1" dirty="0"/>
              <a:t> </a:t>
            </a:r>
            <a:r>
              <a:rPr lang="ar-SA" b="1" dirty="0"/>
              <a:t>زيادة عدد المعدات لتغطي شريحة أكبر من الناس</a:t>
            </a:r>
            <a:r>
              <a:rPr lang="en-US" b="1" dirty="0"/>
              <a:t>.</a:t>
            </a:r>
          </a:p>
          <a:p>
            <a:pPr marL="342900" indent="-342900" algn="r" rtl="1">
              <a:lnSpc>
                <a:spcPct val="150000"/>
              </a:lnSpc>
              <a:buFont typeface="Arial" panose="020B0604020202020204" pitchFamily="34" charset="0"/>
              <a:buChar char="•"/>
            </a:pPr>
            <a:r>
              <a:rPr lang="ar-SA" sz="2400" cap="all" dirty="0">
                <a:solidFill>
                  <a:schemeClr val="accent1"/>
                </a:solidFill>
              </a:rPr>
              <a:t>تطوير المنتج:</a:t>
            </a:r>
            <a:endParaRPr lang="en-US" sz="2400" cap="all" dirty="0">
              <a:solidFill>
                <a:schemeClr val="accent1"/>
              </a:solidFill>
            </a:endParaRPr>
          </a:p>
          <a:p>
            <a:pPr algn="r" rtl="1">
              <a:lnSpc>
                <a:spcPct val="150000"/>
              </a:lnSpc>
            </a:pPr>
            <a:r>
              <a:rPr lang="ar-SA" b="1" dirty="0"/>
              <a:t>تجديد العروض المقدمة وتجديد الافلام المطروحه و تقديم أنواع جديدة من  العروض تخدم ذوي الاحتياجات الخاصة.</a:t>
            </a:r>
            <a:endParaRPr lang="en-US" b="1" dirty="0"/>
          </a:p>
          <a:p>
            <a:pPr algn="r" rtl="1">
              <a:lnSpc>
                <a:spcPct val="150000"/>
              </a:lnSpc>
            </a:pPr>
            <a:r>
              <a:rPr lang="en-US" b="1" dirty="0"/>
              <a:t> </a:t>
            </a:r>
            <a:endParaRPr lang="en-US" dirty="0"/>
          </a:p>
          <a:p>
            <a:pPr indent="-342900" algn="r" rtl="1">
              <a:lnSpc>
                <a:spcPct val="150000"/>
              </a:lnSpc>
              <a:buFont typeface="Wingdings" panose="05000000000000000000" pitchFamily="2" charset="2"/>
              <a:buChar char="v"/>
            </a:pPr>
            <a:r>
              <a:rPr lang="ar-SA" sz="2000" b="1" dirty="0">
                <a:solidFill>
                  <a:schemeClr val="accent1">
                    <a:lumMod val="75000"/>
                  </a:schemeClr>
                </a:solidFill>
              </a:rPr>
              <a:t> الموقع التنافسي للمشروع: </a:t>
            </a:r>
            <a:endParaRPr lang="en-US" b="1" dirty="0"/>
          </a:p>
          <a:p>
            <a:pPr algn="r" rtl="1">
              <a:lnSpc>
                <a:spcPct val="150000"/>
              </a:lnSpc>
            </a:pPr>
            <a:r>
              <a:rPr lang="ar-SA" b="1" dirty="0"/>
              <a:t>يتميز مشروعنا بأنه مشروع متنقل من حيث بعده المكاني مما يجعلنا قادرين على المنافسة بإذن الله.</a:t>
            </a:r>
            <a:endParaRPr lang="en-US" b="1" dirty="0"/>
          </a:p>
          <a:p>
            <a:pPr algn="r" rtl="1">
              <a:lnSpc>
                <a:spcPct val="150000"/>
              </a:lnSpc>
            </a:pPr>
            <a:r>
              <a:rPr lang="ar-SA" b="1" dirty="0"/>
              <a:t> </a:t>
            </a:r>
            <a:endParaRPr lang="en-US" b="1" dirty="0"/>
          </a:p>
          <a:p>
            <a:pPr>
              <a:lnSpc>
                <a:spcPct val="150000"/>
              </a:lnSpc>
            </a:pPr>
            <a:endParaRPr lang="en-US" dirty="0"/>
          </a:p>
        </p:txBody>
      </p:sp>
    </p:spTree>
    <p:extLst>
      <p:ext uri="{BB962C8B-B14F-4D97-AF65-F5344CB8AC3E}">
        <p14:creationId xmlns:p14="http://schemas.microsoft.com/office/powerpoint/2010/main" xmlns="" val="21521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2454" y="622852"/>
            <a:ext cx="9912626" cy="1754326"/>
          </a:xfrm>
          <a:prstGeom prst="rect">
            <a:avLst/>
          </a:prstGeom>
          <a:noFill/>
        </p:spPr>
        <p:txBody>
          <a:bodyPr wrap="square" rtlCol="0">
            <a:spAutoFit/>
          </a:bodyPr>
          <a:lstStyle/>
          <a:p>
            <a:pPr algn="r" rtl="1"/>
            <a:r>
              <a:rPr lang="ar-SA" sz="2400" cap="all" dirty="0">
                <a:solidFill>
                  <a:schemeClr val="accent1"/>
                </a:solidFill>
              </a:rPr>
              <a:t>الهدف:</a:t>
            </a:r>
            <a:endParaRPr lang="en-US" sz="2400" cap="all" dirty="0">
              <a:solidFill>
                <a:schemeClr val="accent1"/>
              </a:solidFill>
            </a:endParaRPr>
          </a:p>
          <a:p>
            <a:pPr algn="r" rtl="1"/>
            <a:r>
              <a:rPr lang="ar-SA" b="1" dirty="0"/>
              <a:t>الهدف من هذا الاستبيان المساعدة في تحديد الأهداف والاهتمامات ومدى الإقبال على المشروع عند التنفيذ والخدمات المقدمة</a:t>
            </a:r>
            <a:endParaRPr lang="en-US" b="1" dirty="0"/>
          </a:p>
          <a:p>
            <a:pPr algn="r" rtl="1"/>
            <a:endParaRPr lang="ar-SA" sz="2400" cap="all" dirty="0">
              <a:solidFill>
                <a:schemeClr val="accent1"/>
              </a:solidFill>
            </a:endParaRPr>
          </a:p>
          <a:p>
            <a:pPr algn="r" rtl="1"/>
            <a:r>
              <a:rPr lang="ar-SA" sz="2400" cap="all" dirty="0">
                <a:solidFill>
                  <a:schemeClr val="accent1"/>
                </a:solidFill>
              </a:rPr>
              <a:t>مرحلة نمو المنتج:</a:t>
            </a:r>
            <a:endParaRPr lang="en-US" sz="2400" cap="all" dirty="0">
              <a:solidFill>
                <a:schemeClr val="accent1"/>
              </a:solidFill>
            </a:endParaRPr>
          </a:p>
          <a:p>
            <a:pPr algn="r" rtl="1"/>
            <a:r>
              <a:rPr lang="ar-SA" b="1" dirty="0"/>
              <a:t>المنتج في مرحلة بدء لقلة توفر منافسين في السوق وتعتمد مرحلة البدء على كثافة الإعلان لتعريف المستهلك به وجذبه لتجربته.</a:t>
            </a:r>
            <a:endParaRPr lang="en-US" b="1" dirty="0"/>
          </a:p>
        </p:txBody>
      </p:sp>
    </p:spTree>
    <p:extLst>
      <p:ext uri="{BB962C8B-B14F-4D97-AF65-F5344CB8AC3E}">
        <p14:creationId xmlns:p14="http://schemas.microsoft.com/office/powerpoint/2010/main" xmlns="" val="421396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66" y="185530"/>
            <a:ext cx="11476383" cy="5586145"/>
          </a:xfrm>
          <a:prstGeom prst="rect">
            <a:avLst/>
          </a:prstGeom>
          <a:noFill/>
        </p:spPr>
        <p:txBody>
          <a:bodyPr wrap="square" rtlCol="0">
            <a:spAutoFit/>
          </a:bodyPr>
          <a:lstStyle/>
          <a:p>
            <a:pPr lvl="0" algn="r" rtl="1"/>
            <a:r>
              <a:rPr lang="ar-SA" sz="2400" cap="all" dirty="0">
                <a:solidFill>
                  <a:schemeClr val="accent1"/>
                </a:solidFill>
              </a:rPr>
              <a:t>ومن نتائج الاستبيان تم استنتاج التالي:</a:t>
            </a:r>
            <a:endParaRPr lang="en-US" sz="2400" cap="all" dirty="0">
              <a:solidFill>
                <a:schemeClr val="accent1"/>
              </a:solidFill>
            </a:endParaRPr>
          </a:p>
          <a:p>
            <a:pPr algn="r" rtl="1"/>
            <a:r>
              <a:rPr lang="en-US" dirty="0"/>
              <a:t> </a:t>
            </a:r>
          </a:p>
          <a:p>
            <a:pPr algn="r" rtl="1">
              <a:lnSpc>
                <a:spcPct val="150000"/>
              </a:lnSpc>
            </a:pPr>
            <a:r>
              <a:rPr lang="ar-SA" b="1" dirty="0"/>
              <a:t>- أغلب المقبلين على الخدمة يعتبرون من فئة الشباب بين ٢٠ و٣٥ سنة ، لذلك ننوي تكثيف عرض ما يرغبون به من الافلام و عروض الوثائقية و مباريات .</a:t>
            </a:r>
            <a:endParaRPr lang="en-US" b="1" dirty="0"/>
          </a:p>
          <a:p>
            <a:pPr algn="r" rtl="1">
              <a:lnSpc>
                <a:spcPct val="150000"/>
              </a:lnSpc>
            </a:pPr>
            <a:r>
              <a:rPr lang="ar-SA" b="1" dirty="0"/>
              <a:t>- معدل الإنفاق الشهري على الترفيه أقل من ٥٠٠ ريال ؛ لذلك ننوي محاولة خفض التكلفة دون خفض الجودة ووضع عروض مخفضة وعروض موسمية .</a:t>
            </a:r>
            <a:endParaRPr lang="en-US" b="1" dirty="0"/>
          </a:p>
          <a:p>
            <a:pPr algn="r" rtl="1">
              <a:lnSpc>
                <a:spcPct val="150000"/>
              </a:lnSpc>
            </a:pPr>
            <a:r>
              <a:rPr lang="ar-SA" b="1" dirty="0"/>
              <a:t>- الغالبية أحيانًا  تخصّص جزءًا من وقتها  للذهاب إلى دور السينما عند السفر خارج المملكة ؛ لذلك نرى انه يوجد تقبل للفكرة بشكل عام ، وامكانية استهدافهم لزيادة الطلب .</a:t>
            </a:r>
            <a:endParaRPr lang="en-US" b="1" dirty="0"/>
          </a:p>
          <a:p>
            <a:pPr algn="r" rtl="1">
              <a:lnSpc>
                <a:spcPct val="150000"/>
              </a:lnSpc>
            </a:pPr>
            <a:r>
              <a:rPr lang="ar-SA" b="1" dirty="0"/>
              <a:t>- الغالبية لا يملكون صالة سينما منزلية ، وهذه تعتبر كمؤشر  لفجوة الطلب .</a:t>
            </a:r>
            <a:endParaRPr lang="en-US" b="1" dirty="0"/>
          </a:p>
          <a:p>
            <a:pPr algn="r" rtl="1">
              <a:lnSpc>
                <a:spcPct val="150000"/>
              </a:lnSpc>
            </a:pPr>
            <a:r>
              <a:rPr lang="ar-SA" b="1" dirty="0"/>
              <a:t>- الغالبية تحتاج لطلب شاشات عرض في المجال الترفيهي( افلام ومباريات) ،تعتبر كمؤشر لفجوة الطلب.</a:t>
            </a:r>
            <a:endParaRPr lang="en-US" b="1" dirty="0"/>
          </a:p>
          <a:p>
            <a:pPr algn="r" rtl="1">
              <a:lnSpc>
                <a:spcPct val="150000"/>
              </a:lnSpc>
            </a:pPr>
            <a:r>
              <a:rPr lang="ar-SA" b="1" dirty="0"/>
              <a:t>- الغالبية لديها الرغبة لطلب السينما المتنقلة في حال توفر الخدمة. الطلب عالي والسوق غير مشبع.</a:t>
            </a:r>
            <a:endParaRPr lang="en-US" b="1" dirty="0"/>
          </a:p>
          <a:p>
            <a:pPr algn="r" rtl="1">
              <a:lnSpc>
                <a:spcPct val="150000"/>
              </a:lnSpc>
            </a:pPr>
            <a:r>
              <a:rPr lang="ar-SA" b="1" dirty="0"/>
              <a:t>- الغالبية تفضل معرفة الإعلانات من خلال وسائل التواصل الاجتماعي.</a:t>
            </a:r>
            <a:endParaRPr lang="en-US" b="1" dirty="0"/>
          </a:p>
          <a:p>
            <a:pPr algn="r" rtl="1">
              <a:lnSpc>
                <a:spcPct val="150000"/>
              </a:lnSpc>
            </a:pPr>
            <a:r>
              <a:rPr lang="ar-SA" b="1" dirty="0"/>
              <a:t>- الغالبية  لن تتأثر احتمالية زيادة طلبها إذا تم الإعلان في الصحف والمجلات بدلا من الاقتصار فقط على برامج التواصل الاجتماعي . لذلك ننوي تفعيل وسائل التواصل الاجتماعي  بشكل أكبر للإعلانات بحيث أنها أرخص وهي المفضلة لدى العملاء بشكل عام .</a:t>
            </a:r>
            <a:endParaRPr lang="en-US" b="1" dirty="0"/>
          </a:p>
          <a:p>
            <a:pPr algn="r"/>
            <a:endParaRPr lang="en-US" dirty="0"/>
          </a:p>
        </p:txBody>
      </p:sp>
    </p:spTree>
    <p:extLst>
      <p:ext uri="{BB962C8B-B14F-4D97-AF65-F5344CB8AC3E}">
        <p14:creationId xmlns:p14="http://schemas.microsoft.com/office/powerpoint/2010/main" xmlns="" val="82675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69" y="371060"/>
            <a:ext cx="11198087" cy="5309146"/>
          </a:xfrm>
          <a:prstGeom prst="rect">
            <a:avLst/>
          </a:prstGeom>
          <a:noFill/>
        </p:spPr>
        <p:txBody>
          <a:bodyPr wrap="square" rtlCol="0">
            <a:spAutoFit/>
          </a:bodyPr>
          <a:lstStyle/>
          <a:p>
            <a:pPr lvl="0" algn="r" rtl="1"/>
            <a:r>
              <a:rPr lang="ar-SA" sz="2400" cap="all" dirty="0">
                <a:solidFill>
                  <a:srgbClr val="B80E0F"/>
                </a:solidFill>
              </a:rPr>
              <a:t>ومن نتائج الاستبيان تم استنتاج التالي:</a:t>
            </a:r>
            <a:endParaRPr lang="en-US" sz="2400" cap="all" dirty="0">
              <a:solidFill>
                <a:srgbClr val="B80E0F"/>
              </a:solidFill>
            </a:endParaRPr>
          </a:p>
          <a:p>
            <a:pPr algn="r" rtl="1">
              <a:lnSpc>
                <a:spcPct val="150000"/>
              </a:lnSpc>
            </a:pPr>
            <a:endParaRPr lang="ar-SA" b="1" dirty="0"/>
          </a:p>
          <a:p>
            <a:pPr algn="r" rtl="1">
              <a:lnSpc>
                <a:spcPct val="150000"/>
              </a:lnSpc>
            </a:pPr>
            <a:r>
              <a:rPr lang="ar-SA" b="1" dirty="0"/>
              <a:t>- الغالبية تفضل طلب الخدمة من خلال الجوال . لذلك ننوي وضع أكثر من رقم للطلب والاستغناء عن تأجير محل.</a:t>
            </a:r>
            <a:endParaRPr lang="en-US" b="1" dirty="0"/>
          </a:p>
          <a:p>
            <a:pPr algn="r" rtl="1">
              <a:lnSpc>
                <a:spcPct val="150000"/>
              </a:lnSpc>
            </a:pPr>
            <a:r>
              <a:rPr lang="ar-SA" b="1" dirty="0"/>
              <a:t>- الغالبية ستطلب من مرة إلى خمس مرات خدمة السينما المتنقلة خلال السنة. معدل تكرار طلب الخدمة ليس كثيراُ بشكل عام لذلك ننوي متابعة اهتمامات الناس وتجديد العروض المرئية المقدمة كل فترة ووضع عروض ترويجية .</a:t>
            </a:r>
            <a:endParaRPr lang="en-US" b="1" dirty="0"/>
          </a:p>
          <a:p>
            <a:pPr algn="r" rtl="1">
              <a:lnSpc>
                <a:spcPct val="150000"/>
              </a:lnSpc>
            </a:pPr>
            <a:r>
              <a:rPr lang="ar-SA" b="1" dirty="0"/>
              <a:t>- الغالبية تجد ان السعر عامل مهم في تحديد عدد مرات الطلب على الخدمة؛ ننوي وضع عروض ترويجية</a:t>
            </a:r>
            <a:br>
              <a:rPr lang="ar-SA" b="1" dirty="0"/>
            </a:br>
            <a:r>
              <a:rPr lang="ar-SA" b="1" dirty="0"/>
              <a:t>كل فترة .</a:t>
            </a:r>
            <a:endParaRPr lang="en-US" b="1" dirty="0"/>
          </a:p>
          <a:p>
            <a:pPr algn="r" rtl="1">
              <a:lnSpc>
                <a:spcPct val="150000"/>
              </a:lnSpc>
            </a:pPr>
            <a:r>
              <a:rPr lang="ar-SA" b="1" dirty="0"/>
              <a:t>- الغالبية تفضل ان يكون السعر أقل من ٧٥٠ للباقة ؛ لذلك ننوي محاولة خفض التكلفة دون خفض الجودة ووضع عروض مخفضة وعروض موسمية </a:t>
            </a:r>
            <a:endParaRPr lang="en-US" b="1" dirty="0"/>
          </a:p>
          <a:p>
            <a:pPr algn="r" rtl="1">
              <a:lnSpc>
                <a:spcPct val="150000"/>
              </a:lnSpc>
            </a:pPr>
            <a:r>
              <a:rPr lang="ar-SA" b="1" dirty="0"/>
              <a:t>-الغالبية ستتضاعف عدد مرات طلبهم  إلى مرتين إذا حصلوا على خصم 10%. ننوي وضع عروض ترويجية كل فترة .</a:t>
            </a:r>
            <a:endParaRPr lang="en-US" b="1" dirty="0"/>
          </a:p>
          <a:p>
            <a:pPr algn="r" rtl="1">
              <a:lnSpc>
                <a:spcPct val="150000"/>
              </a:lnSpc>
            </a:pPr>
            <a:r>
              <a:rPr lang="ar-SA" b="1" dirty="0"/>
              <a:t>- الغالبية ستتأثر بشكل كثيرًا جدا عدد مرات طلبهم للخدمة عند انخفاض الدخل .</a:t>
            </a:r>
            <a:endParaRPr lang="en-US" b="1" dirty="0"/>
          </a:p>
          <a:p>
            <a:pPr algn="r" rtl="1">
              <a:lnSpc>
                <a:spcPct val="150000"/>
              </a:lnSpc>
            </a:pPr>
            <a:r>
              <a:rPr lang="ar-SA" b="1" dirty="0"/>
              <a:t>- أكثر ما يدفع الناس لطلب الخدمه هو السعر المناسب وكونها متنقلة وتنوع محتويات للعرض، لذلك سنركز على على وضع سعر مقبول للناس و ووصولها لكافة انحاء الرياض وتنوع المحتوى المعروض.</a:t>
            </a:r>
            <a:endParaRPr lang="en-US" b="1" dirty="0"/>
          </a:p>
          <a:p>
            <a:pPr algn="r" rtl="1"/>
            <a:r>
              <a:rPr lang="ar-SA" b="1" dirty="0"/>
              <a:t> </a:t>
            </a:r>
            <a:endParaRPr lang="en-US" b="1" dirty="0"/>
          </a:p>
        </p:txBody>
      </p:sp>
    </p:spTree>
    <p:extLst>
      <p:ext uri="{BB962C8B-B14F-4D97-AF65-F5344CB8AC3E}">
        <p14:creationId xmlns:p14="http://schemas.microsoft.com/office/powerpoint/2010/main" xmlns="" val="32334495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289</TotalTime>
  <Words>951</Words>
  <Application>Microsoft Office PowerPoint</Application>
  <PresentationFormat>مخصص</PresentationFormat>
  <Paragraphs>297</Paragraphs>
  <Slides>28</Slides>
  <Notes>0</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Main Event</vt:lpstr>
      <vt:lpstr>السينما المتنقلة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السينما المتنقلة</dc:title>
  <dc:creator>Rawan Ahmed</dc:creator>
  <cp:lastModifiedBy>ksu</cp:lastModifiedBy>
  <cp:revision>51</cp:revision>
  <dcterms:created xsi:type="dcterms:W3CDTF">2016-11-18T15:47:38Z</dcterms:created>
  <dcterms:modified xsi:type="dcterms:W3CDTF">2017-02-05T08:46:10Z</dcterms:modified>
</cp:coreProperties>
</file>