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4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layout3.xml" ContentType="application/vnd.openxmlformats-officedocument.drawingml.diagramLayout+xml"/>
  <Override PartName="/ppt/diagrams/drawing1.xml" ContentType="application/vnd.ms-office.drawingml.diagramDrawing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3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layout4.xml" ContentType="application/vnd.openxmlformats-officedocument.drawingml.diagramLayout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9317B-6F63-4D0B-B87B-E479261D5A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SA"/>
        </a:p>
      </dgm:t>
    </dgm:pt>
    <dgm:pt modelId="{9B931375-93EA-4230-87BC-E9658B24218F}">
      <dgm:prSet/>
      <dgm:spPr/>
      <dgm:t>
        <a:bodyPr/>
        <a:lstStyle/>
        <a:p>
          <a:pPr rtl="1"/>
          <a:r>
            <a:rPr lang="ar-SA" b="1" dirty="0" err="1" smtClean="0"/>
            <a:t>السيليكا</a:t>
          </a:r>
          <a:r>
            <a:rPr lang="ar-SA" b="1" dirty="0" smtClean="0"/>
            <a:t> هو عنصر </a:t>
          </a:r>
          <a:r>
            <a:rPr lang="ar-SA" b="1" dirty="0" err="1" smtClean="0"/>
            <a:t>لافلزي</a:t>
          </a:r>
          <a:r>
            <a:rPr lang="ar-SA" b="1" dirty="0" smtClean="0"/>
            <a:t> و تعتبر </a:t>
          </a:r>
          <a:r>
            <a:rPr lang="ar-SA" b="1" dirty="0" err="1" smtClean="0"/>
            <a:t>السيليكا</a:t>
          </a:r>
          <a:r>
            <a:rPr lang="ar-SA" b="1" dirty="0" smtClean="0"/>
            <a:t> من أكثر العناصر وفرة في القشرة الأرضية حوالي 80%. ويوجد في الطبيعة على شكل ثنائي </a:t>
          </a:r>
          <a:r>
            <a:rPr lang="ar-SA" b="1" dirty="0" err="1" smtClean="0"/>
            <a:t>اكسيد</a:t>
          </a:r>
          <a:r>
            <a:rPr lang="ar-SA" b="1" dirty="0" smtClean="0"/>
            <a:t> السيلكون </a:t>
          </a:r>
          <a:r>
            <a:rPr lang="en-US" b="1" dirty="0" smtClean="0"/>
            <a:t>SiO2</a:t>
          </a:r>
          <a:r>
            <a:rPr lang="ar-SA" b="1" dirty="0" smtClean="0"/>
            <a:t> : </a:t>
          </a:r>
          <a:r>
            <a:rPr lang="en-US" b="1" dirty="0" smtClean="0"/>
            <a:t>‏) </a:t>
          </a:r>
          <a:r>
            <a:rPr lang="ar-SA" b="1" dirty="0" smtClean="0"/>
            <a:t>هو أكسيد </a:t>
          </a:r>
          <a:r>
            <a:rPr lang="ar-SA" b="1" dirty="0" err="1" smtClean="0"/>
            <a:t>السيليكون</a:t>
          </a:r>
          <a:r>
            <a:rPr lang="ar-SA" b="1" dirty="0" smtClean="0"/>
            <a:t> المعروف </a:t>
          </a:r>
          <a:r>
            <a:rPr lang="ar-SA" b="1" dirty="0" err="1" smtClean="0"/>
            <a:t>بقساوته</a:t>
          </a:r>
          <a:r>
            <a:rPr lang="ar-SA" b="1" dirty="0" smtClean="0"/>
            <a:t> منذ العصور القديمة )</a:t>
          </a:r>
          <a:endParaRPr lang="en-US" dirty="0"/>
        </a:p>
      </dgm:t>
    </dgm:pt>
    <dgm:pt modelId="{26398AD1-10FB-4FF7-9BB4-2518B27E0E14}" type="parTrans" cxnId="{87C00EFA-B2DF-4E48-9082-BE879519963C}">
      <dgm:prSet/>
      <dgm:spPr/>
      <dgm:t>
        <a:bodyPr/>
        <a:lstStyle/>
        <a:p>
          <a:pPr rtl="1"/>
          <a:endParaRPr lang="ar-SA"/>
        </a:p>
      </dgm:t>
    </dgm:pt>
    <dgm:pt modelId="{9B393069-7388-43C5-A148-F5F9EA404E77}" type="sibTrans" cxnId="{87C00EFA-B2DF-4E48-9082-BE879519963C}">
      <dgm:prSet/>
      <dgm:spPr/>
      <dgm:t>
        <a:bodyPr/>
        <a:lstStyle/>
        <a:p>
          <a:pPr rtl="1"/>
          <a:endParaRPr lang="ar-SA"/>
        </a:p>
      </dgm:t>
    </dgm:pt>
    <dgm:pt modelId="{9681D3CF-708B-49F7-ABB2-C03903079123}">
      <dgm:prSet/>
      <dgm:spPr/>
      <dgm:t>
        <a:bodyPr/>
        <a:lstStyle/>
        <a:p>
          <a:pPr rtl="1"/>
          <a:r>
            <a:rPr lang="ar-SA" b="1" dirty="0" smtClean="0"/>
            <a:t>توجد </a:t>
          </a:r>
          <a:r>
            <a:rPr lang="ar-SA" b="1" dirty="0" err="1" smtClean="0"/>
            <a:t>السيليكا</a:t>
          </a:r>
          <a:r>
            <a:rPr lang="ar-SA" b="1" dirty="0" smtClean="0"/>
            <a:t> في الطبيعة في الرمل والكوارتز، وفي جدران خلايا </a:t>
          </a:r>
          <a:r>
            <a:rPr lang="ar-SA" b="1" dirty="0" err="1" smtClean="0"/>
            <a:t>الدياتوم</a:t>
          </a:r>
          <a:r>
            <a:rPr lang="ar-SA" b="1" dirty="0" smtClean="0"/>
            <a:t> أو المشطورة </a:t>
          </a:r>
          <a:r>
            <a:rPr lang="en-US" b="1" dirty="0" smtClean="0"/>
            <a:t>diatoms </a:t>
          </a:r>
          <a:r>
            <a:rPr lang="ar-SA" b="1" dirty="0" smtClean="0"/>
            <a:t> وهو مكون أساسي في معظم أنواع الزجاج والمواد مثل الخرسانة.</a:t>
          </a:r>
          <a:endParaRPr lang="ar-SA" b="1" dirty="0"/>
        </a:p>
      </dgm:t>
    </dgm:pt>
    <dgm:pt modelId="{D1D50022-7754-4406-95AD-314D6E60075C}" type="parTrans" cxnId="{312BB858-64B6-412A-BFEF-83D8A7183197}">
      <dgm:prSet/>
      <dgm:spPr/>
      <dgm:t>
        <a:bodyPr/>
        <a:lstStyle/>
        <a:p>
          <a:pPr rtl="1"/>
          <a:endParaRPr lang="ar-SA"/>
        </a:p>
      </dgm:t>
    </dgm:pt>
    <dgm:pt modelId="{C1C4E0BB-B373-4C04-802A-E0DC4F86057B}" type="sibTrans" cxnId="{312BB858-64B6-412A-BFEF-83D8A7183197}">
      <dgm:prSet/>
      <dgm:spPr/>
      <dgm:t>
        <a:bodyPr/>
        <a:lstStyle/>
        <a:p>
          <a:pPr rtl="1"/>
          <a:endParaRPr lang="ar-SA"/>
        </a:p>
      </dgm:t>
    </dgm:pt>
    <dgm:pt modelId="{978599D7-5127-4471-AA02-6C2FD094BA9D}" type="pres">
      <dgm:prSet presAssocID="{5DE9317B-6F63-4D0B-B87B-E479261D5A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15066B2-3974-461D-B1AE-0FCE4B20556D}" type="pres">
      <dgm:prSet presAssocID="{9B931375-93EA-4230-87BC-E9658B24218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517CD1C-5E7A-4E72-B026-52905FDC6EB7}" type="pres">
      <dgm:prSet presAssocID="{9B393069-7388-43C5-A148-F5F9EA404E77}" presName="spacer" presStyleCnt="0"/>
      <dgm:spPr/>
    </dgm:pt>
    <dgm:pt modelId="{E8CC132B-BB48-46CE-B330-0324E9DDD5AC}" type="pres">
      <dgm:prSet presAssocID="{9681D3CF-708B-49F7-ABB2-C0390307912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12BB858-64B6-412A-BFEF-83D8A7183197}" srcId="{5DE9317B-6F63-4D0B-B87B-E479261D5A5A}" destId="{9681D3CF-708B-49F7-ABB2-C03903079123}" srcOrd="1" destOrd="0" parTransId="{D1D50022-7754-4406-95AD-314D6E60075C}" sibTransId="{C1C4E0BB-B373-4C04-802A-E0DC4F86057B}"/>
    <dgm:cxn modelId="{87C00EFA-B2DF-4E48-9082-BE879519963C}" srcId="{5DE9317B-6F63-4D0B-B87B-E479261D5A5A}" destId="{9B931375-93EA-4230-87BC-E9658B24218F}" srcOrd="0" destOrd="0" parTransId="{26398AD1-10FB-4FF7-9BB4-2518B27E0E14}" sibTransId="{9B393069-7388-43C5-A148-F5F9EA404E77}"/>
    <dgm:cxn modelId="{E8C2EBAE-CCF7-4322-BC2B-1F9D514FEA47}" type="presOf" srcId="{9B931375-93EA-4230-87BC-E9658B24218F}" destId="{B15066B2-3974-461D-B1AE-0FCE4B20556D}" srcOrd="0" destOrd="0" presId="urn:microsoft.com/office/officeart/2005/8/layout/vList2"/>
    <dgm:cxn modelId="{2E3C3EE8-E599-45D2-B192-155A3C6451CB}" type="presOf" srcId="{5DE9317B-6F63-4D0B-B87B-E479261D5A5A}" destId="{978599D7-5127-4471-AA02-6C2FD094BA9D}" srcOrd="0" destOrd="0" presId="urn:microsoft.com/office/officeart/2005/8/layout/vList2"/>
    <dgm:cxn modelId="{1B2A0279-1C34-4F8D-8B4D-612E7E88EBC7}" type="presOf" srcId="{9681D3CF-708B-49F7-ABB2-C03903079123}" destId="{E8CC132B-BB48-46CE-B330-0324E9DDD5AC}" srcOrd="0" destOrd="0" presId="urn:microsoft.com/office/officeart/2005/8/layout/vList2"/>
    <dgm:cxn modelId="{8161A29E-66F8-404B-B8CB-4013659CD27A}" type="presParOf" srcId="{978599D7-5127-4471-AA02-6C2FD094BA9D}" destId="{B15066B2-3974-461D-B1AE-0FCE4B20556D}" srcOrd="0" destOrd="0" presId="urn:microsoft.com/office/officeart/2005/8/layout/vList2"/>
    <dgm:cxn modelId="{19170C95-CC58-4189-998A-B7FDF9EC1113}" type="presParOf" srcId="{978599D7-5127-4471-AA02-6C2FD094BA9D}" destId="{9517CD1C-5E7A-4E72-B026-52905FDC6EB7}" srcOrd="1" destOrd="0" presId="urn:microsoft.com/office/officeart/2005/8/layout/vList2"/>
    <dgm:cxn modelId="{645CD1D3-1146-4183-9D73-AE6F254A424F}" type="presParOf" srcId="{978599D7-5127-4471-AA02-6C2FD094BA9D}" destId="{E8CC132B-BB48-46CE-B330-0324E9DDD5A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064D9-1BE0-47BD-B808-A47FD6D5F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SA"/>
        </a:p>
      </dgm:t>
    </dgm:pt>
    <dgm:pt modelId="{A1685D00-3957-4850-92F3-0E73F210F315}">
      <dgm:prSet/>
      <dgm:spPr/>
      <dgm:t>
        <a:bodyPr/>
        <a:lstStyle/>
        <a:p>
          <a:pPr rtl="1"/>
          <a:r>
            <a:rPr lang="ar-SA" b="1" dirty="0" smtClean="0"/>
            <a:t>رمال </a:t>
          </a:r>
          <a:r>
            <a:rPr lang="ar-SA" b="1" dirty="0" err="1" smtClean="0"/>
            <a:t>السيلكا</a:t>
          </a:r>
          <a:r>
            <a:rPr lang="ar-SA" b="1" dirty="0" smtClean="0"/>
            <a:t> (رمال </a:t>
          </a:r>
          <a:r>
            <a:rPr lang="ar-SA" b="1" dirty="0" err="1" smtClean="0"/>
            <a:t>كوارتز</a:t>
          </a:r>
          <a:r>
            <a:rPr lang="ar-SA" b="1" dirty="0" smtClean="0"/>
            <a:t>) هي عبارة عن صخور رملية بيضاء نقية تحتوي على نسبة عالية من </a:t>
          </a:r>
          <a:r>
            <a:rPr lang="ar-SA" b="1" dirty="0" err="1" smtClean="0"/>
            <a:t>السيلكا</a:t>
          </a:r>
          <a:r>
            <a:rPr lang="ar-SA" b="1" dirty="0" smtClean="0"/>
            <a:t>، التي تتكون بشكل رئيس من حبيبات معدن الكوارتز وتحتوي على كمية قليلة من الشوائب والمعادن الثقيلة، في حين يطلق مصطلح الرمل الزجاجي على رمال </a:t>
          </a:r>
          <a:r>
            <a:rPr lang="ar-SA" b="1" dirty="0" err="1" smtClean="0"/>
            <a:t>السيلكا</a:t>
          </a:r>
          <a:r>
            <a:rPr lang="ar-SA" b="1" dirty="0" smtClean="0"/>
            <a:t> (الكوارتز) التي لها مواصفات فيزيائية وكيماوية تتناسب مع صناعة الزجاج.</a:t>
          </a:r>
          <a:endParaRPr lang="ar-SA" dirty="0"/>
        </a:p>
      </dgm:t>
    </dgm:pt>
    <dgm:pt modelId="{AC364367-8D7C-4495-8FBD-9346FA062172}" type="parTrans" cxnId="{229BD943-58CF-408A-BB2A-F8C78F46B8C7}">
      <dgm:prSet/>
      <dgm:spPr/>
      <dgm:t>
        <a:bodyPr/>
        <a:lstStyle/>
        <a:p>
          <a:pPr rtl="1"/>
          <a:endParaRPr lang="ar-SA"/>
        </a:p>
      </dgm:t>
    </dgm:pt>
    <dgm:pt modelId="{CCD3DB69-8D9B-44AB-B71E-B412BCD5621C}" type="sibTrans" cxnId="{229BD943-58CF-408A-BB2A-F8C78F46B8C7}">
      <dgm:prSet/>
      <dgm:spPr/>
      <dgm:t>
        <a:bodyPr/>
        <a:lstStyle/>
        <a:p>
          <a:pPr rtl="1"/>
          <a:endParaRPr lang="ar-SA"/>
        </a:p>
      </dgm:t>
    </dgm:pt>
    <dgm:pt modelId="{9623FBAF-025F-4958-991B-B0F2F38B886E}" type="pres">
      <dgm:prSet presAssocID="{A18064D9-1BE0-47BD-B808-A47FD6D5F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DC857DB-5C73-4CB0-8D37-86B11A066AA2}" type="pres">
      <dgm:prSet presAssocID="{A1685D00-3957-4850-92F3-0E73F210F31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8981BCA-F1F9-4651-AA21-7E423D36CF8C}" type="presOf" srcId="{A18064D9-1BE0-47BD-B808-A47FD6D5F308}" destId="{9623FBAF-025F-4958-991B-B0F2F38B886E}" srcOrd="0" destOrd="0" presId="urn:microsoft.com/office/officeart/2005/8/layout/vList2"/>
    <dgm:cxn modelId="{A6340DD5-729E-4DBE-B05A-69F1F247175F}" type="presOf" srcId="{A1685D00-3957-4850-92F3-0E73F210F315}" destId="{5DC857DB-5C73-4CB0-8D37-86B11A066AA2}" srcOrd="0" destOrd="0" presId="urn:microsoft.com/office/officeart/2005/8/layout/vList2"/>
    <dgm:cxn modelId="{229BD943-58CF-408A-BB2A-F8C78F46B8C7}" srcId="{A18064D9-1BE0-47BD-B808-A47FD6D5F308}" destId="{A1685D00-3957-4850-92F3-0E73F210F315}" srcOrd="0" destOrd="0" parTransId="{AC364367-8D7C-4495-8FBD-9346FA062172}" sibTransId="{CCD3DB69-8D9B-44AB-B71E-B412BCD5621C}"/>
    <dgm:cxn modelId="{A1688661-B075-468C-8478-A8BA88114C5C}" type="presParOf" srcId="{9623FBAF-025F-4958-991B-B0F2F38B886E}" destId="{5DC857DB-5C73-4CB0-8D37-86B11A066A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0194D-3ADE-4E50-9A7B-03D82A64CB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8F26A10-6FAE-432C-95C5-2B9AF72EF197}">
      <dgm:prSet custT="1"/>
      <dgm:spPr/>
      <dgm:t>
        <a:bodyPr/>
        <a:lstStyle/>
        <a:p>
          <a:pPr rtl="1"/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خلايا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الدياتومات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 فريدة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للاسباب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2000" b="1" dirty="0" err="1" smtClean="0">
              <a:latin typeface="Times New Roman" pitchFamily="18" charset="0"/>
              <a:cs typeface="Times New Roman" pitchFamily="18" charset="0"/>
            </a:rPr>
            <a:t>التاليه</a:t>
          </a:r>
          <a:r>
            <a:rPr lang="ar-SA" sz="2000" b="1" dirty="0" smtClean="0">
              <a:latin typeface="Times New Roman" pitchFamily="18" charset="0"/>
              <a:cs typeface="Times New Roman" pitchFamily="18" charset="0"/>
            </a:rPr>
            <a:t>:</a:t>
          </a:r>
          <a:endParaRPr lang="en-US" sz="2000" b="1" dirty="0">
            <a:latin typeface="Times New Roman" pitchFamily="18" charset="0"/>
            <a:cs typeface="Times New Roman" pitchFamily="18" charset="0"/>
          </a:endParaRPr>
        </a:p>
      </dgm:t>
    </dgm:pt>
    <dgm:pt modelId="{CD476408-934E-4767-AEA1-8DBE6A362A56}" type="parTrans" cxnId="{5245A42D-8921-467E-9FD4-C91A14F96D03}">
      <dgm:prSet/>
      <dgm:spPr/>
      <dgm:t>
        <a:bodyPr/>
        <a:lstStyle/>
        <a:p>
          <a:pPr rtl="1"/>
          <a:endParaRPr lang="ar-SA"/>
        </a:p>
      </dgm:t>
    </dgm:pt>
    <dgm:pt modelId="{776F9172-AE12-434A-A55B-0FA5FE882CC0}" type="sibTrans" cxnId="{5245A42D-8921-467E-9FD4-C91A14F96D03}">
      <dgm:prSet/>
      <dgm:spPr/>
      <dgm:t>
        <a:bodyPr/>
        <a:lstStyle/>
        <a:p>
          <a:pPr rtl="1"/>
          <a:endParaRPr lang="ar-SA"/>
        </a:p>
      </dgm:t>
    </dgm:pt>
    <dgm:pt modelId="{941191CD-D873-43EC-84DA-84886D933D46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000" b="1" dirty="0" smtClean="0"/>
            <a:t>لها جدارا خلويا صلبا غنيا </a:t>
          </a:r>
          <a:r>
            <a:rPr lang="ar-SA" sz="2000" b="1" dirty="0" err="1" smtClean="0"/>
            <a:t>بالسيليكا</a:t>
          </a:r>
          <a:r>
            <a:rPr lang="ar-SA" sz="2000" b="1" dirty="0" smtClean="0"/>
            <a:t>( العلبة ).</a:t>
          </a:r>
          <a:endParaRPr lang="en-US" sz="2000" dirty="0"/>
        </a:p>
      </dgm:t>
    </dgm:pt>
    <dgm:pt modelId="{84C411FD-99A8-48C2-8627-9D55C867D220}" type="parTrans" cxnId="{D9D56623-D393-47D4-824E-03CE8D88E710}">
      <dgm:prSet/>
      <dgm:spPr/>
      <dgm:t>
        <a:bodyPr/>
        <a:lstStyle/>
        <a:p>
          <a:pPr rtl="1"/>
          <a:endParaRPr lang="ar-SA"/>
        </a:p>
      </dgm:t>
    </dgm:pt>
    <dgm:pt modelId="{E80AFA32-A23E-46E8-A7F1-98BA8C7200E8}" type="sibTrans" cxnId="{D9D56623-D393-47D4-824E-03CE8D88E710}">
      <dgm:prSet/>
      <dgm:spPr/>
      <dgm:t>
        <a:bodyPr/>
        <a:lstStyle/>
        <a:p>
          <a:pPr rtl="1"/>
          <a:endParaRPr lang="ar-SA"/>
        </a:p>
      </dgm:t>
    </dgm:pt>
    <dgm:pt modelId="{659F7E84-414A-4A13-B39E-60F734F0EEDC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000" b="1" dirty="0" smtClean="0"/>
            <a:t>يحافظ الجدار </a:t>
          </a:r>
          <a:r>
            <a:rPr lang="ar-SA" sz="2000" b="1" dirty="0" err="1" smtClean="0"/>
            <a:t>السليكي</a:t>
          </a:r>
          <a:r>
            <a:rPr lang="ar-SA" sz="2000" b="1" dirty="0" smtClean="0"/>
            <a:t> غير المرن على ثبات حجم الخلية.</a:t>
          </a:r>
          <a:endParaRPr lang="en-US" sz="2000" dirty="0"/>
        </a:p>
      </dgm:t>
    </dgm:pt>
    <dgm:pt modelId="{7F7E02DF-374B-4298-A341-BEDCDF16D237}" type="parTrans" cxnId="{7EC9CE9F-31AA-4596-A9F2-A86CD2FE0C9C}">
      <dgm:prSet/>
      <dgm:spPr/>
      <dgm:t>
        <a:bodyPr/>
        <a:lstStyle/>
        <a:p>
          <a:pPr rtl="1"/>
          <a:endParaRPr lang="ar-SA"/>
        </a:p>
      </dgm:t>
    </dgm:pt>
    <dgm:pt modelId="{48E783E3-1EBF-4CBC-BFA3-7AC564038085}" type="sibTrans" cxnId="{7EC9CE9F-31AA-4596-A9F2-A86CD2FE0C9C}">
      <dgm:prSet/>
      <dgm:spPr/>
      <dgm:t>
        <a:bodyPr/>
        <a:lstStyle/>
        <a:p>
          <a:pPr rtl="1"/>
          <a:endParaRPr lang="ar-SA"/>
        </a:p>
      </dgm:t>
    </dgm:pt>
    <dgm:pt modelId="{1A9C628A-1AF7-4F73-B25D-BF4D001319A3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SA" sz="2000" b="1" dirty="0" smtClean="0"/>
            <a:t>عندما تموت </a:t>
          </a:r>
          <a:r>
            <a:rPr lang="ar-SA" sz="2000" b="1" dirty="0" err="1" smtClean="0"/>
            <a:t>الدياتومات</a:t>
          </a:r>
          <a:r>
            <a:rPr lang="ar-SA" sz="2000" b="1" dirty="0" smtClean="0"/>
            <a:t> تسقط </a:t>
          </a:r>
          <a:r>
            <a:rPr lang="ar-SA" sz="2000" b="1" dirty="0" err="1" smtClean="0"/>
            <a:t>الي</a:t>
          </a:r>
          <a:r>
            <a:rPr lang="ar-SA" sz="2000" b="1" dirty="0" smtClean="0"/>
            <a:t> القاع وتتحل المواد العضوية </a:t>
          </a:r>
          <a:r>
            <a:rPr lang="ar-SA" sz="2000" b="1" dirty="0" err="1" smtClean="0"/>
            <a:t>بها</a:t>
          </a:r>
          <a:r>
            <a:rPr lang="ar-SA" sz="2000" b="1" dirty="0" smtClean="0"/>
            <a:t> ولكن </a:t>
          </a:r>
          <a:r>
            <a:rPr lang="ar-SA" sz="2000" b="1" dirty="0" err="1" smtClean="0"/>
            <a:t>اصدافها</a:t>
          </a:r>
          <a:r>
            <a:rPr lang="ar-SA" sz="2000" b="1" dirty="0" smtClean="0"/>
            <a:t> الزجاجية المكونة من </a:t>
          </a:r>
          <a:r>
            <a:rPr lang="ar-SA" sz="2000" b="1" dirty="0" err="1" smtClean="0"/>
            <a:t>السيليكا</a:t>
          </a:r>
          <a:r>
            <a:rPr lang="ar-SA" sz="2000" b="1" dirty="0" smtClean="0"/>
            <a:t> تبقي وتتراكم علي القاع وبمرور الوقت تشكل هذه </a:t>
          </a:r>
          <a:r>
            <a:rPr lang="ar-SA" sz="2000" b="1" dirty="0" err="1" smtClean="0"/>
            <a:t>الترسيبات</a:t>
          </a:r>
          <a:r>
            <a:rPr lang="ar-SA" sz="2000" b="1" dirty="0" smtClean="0"/>
            <a:t> طبقات من مئات </a:t>
          </a:r>
          <a:r>
            <a:rPr lang="ar-SA" sz="2000" b="1" dirty="0" err="1" smtClean="0"/>
            <a:t>الامتار</a:t>
          </a:r>
          <a:r>
            <a:rPr lang="ar-SA" sz="2000" b="1" dirty="0" smtClean="0"/>
            <a:t> وتعرف هذه </a:t>
          </a:r>
          <a:r>
            <a:rPr lang="ar-SA" sz="2000" b="1" dirty="0" err="1" smtClean="0"/>
            <a:t>الترسيبات</a:t>
          </a:r>
          <a:r>
            <a:rPr lang="ar-SA" sz="2000" b="1" dirty="0" smtClean="0"/>
            <a:t> باسم </a:t>
          </a:r>
          <a:r>
            <a:rPr lang="ar-SA" sz="2000" b="1" dirty="0" err="1" smtClean="0"/>
            <a:t>الارض</a:t>
          </a:r>
          <a:r>
            <a:rPr lang="ar-SA" sz="2000" b="1" dirty="0" smtClean="0"/>
            <a:t> </a:t>
          </a:r>
          <a:r>
            <a:rPr lang="ar-SA" sz="2000" b="1" dirty="0" err="1" smtClean="0"/>
            <a:t>الدياتومية</a:t>
          </a:r>
          <a:r>
            <a:rPr lang="ar-SA" sz="2000" b="1" dirty="0" smtClean="0"/>
            <a:t> (</a:t>
          </a:r>
          <a:r>
            <a:rPr lang="en-US" sz="2000" b="1" dirty="0" smtClean="0"/>
            <a:t>diatomaceous earth </a:t>
          </a:r>
          <a:r>
            <a:rPr lang="ar-SA" sz="2000" b="1" dirty="0" smtClean="0"/>
            <a:t>والتي تقوم بعمل ترشيح ممتاز </a:t>
          </a:r>
          <a:r>
            <a:rPr lang="ar-SA" sz="2000" b="1" dirty="0" err="1" smtClean="0"/>
            <a:t>لاحواض</a:t>
          </a:r>
          <a:r>
            <a:rPr lang="ar-SA" sz="2000" b="1" dirty="0" smtClean="0"/>
            <a:t> السباحة وتنقية مياه الشرب نظرا للطبيعة المسامية لجدر خلايا </a:t>
          </a:r>
          <a:r>
            <a:rPr lang="ar-SA" sz="2000" b="1" dirty="0" err="1" smtClean="0"/>
            <a:t>الدياتومات</a:t>
          </a:r>
          <a:r>
            <a:rPr lang="ar-SA" sz="2000" b="1" dirty="0" smtClean="0"/>
            <a:t> نفسها.وقد ادخل المجهر الالكتروني الماسح بعدا جديدا في دراسة نمط الجدر الخلوية </a:t>
          </a:r>
          <a:r>
            <a:rPr lang="ar-SA" sz="2000" b="1" dirty="0" err="1" smtClean="0"/>
            <a:t>للدياتومات</a:t>
          </a:r>
          <a:r>
            <a:rPr lang="ar-SA" sz="2000" b="1" dirty="0" smtClean="0"/>
            <a:t>.</a:t>
          </a:r>
          <a:endParaRPr lang="ar-SA" sz="2000" dirty="0"/>
        </a:p>
      </dgm:t>
    </dgm:pt>
    <dgm:pt modelId="{35510E95-0D94-49C3-AA7F-5984194FDEF6}" type="parTrans" cxnId="{F37D923E-CE1A-4082-86F8-881C7E5C2906}">
      <dgm:prSet/>
      <dgm:spPr/>
      <dgm:t>
        <a:bodyPr/>
        <a:lstStyle/>
        <a:p>
          <a:pPr rtl="1"/>
          <a:endParaRPr lang="ar-SA"/>
        </a:p>
      </dgm:t>
    </dgm:pt>
    <dgm:pt modelId="{2BDD07CC-A922-4BF5-91AB-9CA938D773C1}" type="sibTrans" cxnId="{F37D923E-CE1A-4082-86F8-881C7E5C2906}">
      <dgm:prSet/>
      <dgm:spPr/>
      <dgm:t>
        <a:bodyPr/>
        <a:lstStyle/>
        <a:p>
          <a:pPr rtl="1"/>
          <a:endParaRPr lang="ar-SA"/>
        </a:p>
      </dgm:t>
    </dgm:pt>
    <dgm:pt modelId="{8C9CD1A7-981C-4799-B08A-7B810AA6D84E}" type="pres">
      <dgm:prSet presAssocID="{9B30194D-3ADE-4E50-9A7B-03D82A64CB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9304E2B-B113-4CAE-A442-7A0CDB916C6F}" type="pres">
      <dgm:prSet presAssocID="{D8F26A10-6FAE-432C-95C5-2B9AF72EF197}" presName="parentText" presStyleLbl="node1" presStyleIdx="0" presStyleCnt="1" custScaleY="209527" custLinFactNeighborX="-92" custLinFactNeighborY="-2775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530DF15-0A4F-4638-A2FB-51D03CDEA634}" type="pres">
      <dgm:prSet presAssocID="{D8F26A10-6FAE-432C-95C5-2B9AF72EF197}" presName="childText" presStyleLbl="revTx" presStyleIdx="0" presStyleCnt="1" custScaleY="1241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B77079F-25FF-40A8-9683-DE3132C7E30D}" type="presOf" srcId="{1A9C628A-1AF7-4F73-B25D-BF4D001319A3}" destId="{1530DF15-0A4F-4638-A2FB-51D03CDEA634}" srcOrd="0" destOrd="2" presId="urn:microsoft.com/office/officeart/2005/8/layout/vList2"/>
    <dgm:cxn modelId="{5F4E7292-96FF-42F0-B9A9-D628B7D3C06B}" type="presOf" srcId="{659F7E84-414A-4A13-B39E-60F734F0EEDC}" destId="{1530DF15-0A4F-4638-A2FB-51D03CDEA634}" srcOrd="0" destOrd="1" presId="urn:microsoft.com/office/officeart/2005/8/layout/vList2"/>
    <dgm:cxn modelId="{9906D735-2FA7-4B0B-90AC-A434552BAC9D}" type="presOf" srcId="{9B30194D-3ADE-4E50-9A7B-03D82A64CB5D}" destId="{8C9CD1A7-981C-4799-B08A-7B810AA6D84E}" srcOrd="0" destOrd="0" presId="urn:microsoft.com/office/officeart/2005/8/layout/vList2"/>
    <dgm:cxn modelId="{7EC9CE9F-31AA-4596-A9F2-A86CD2FE0C9C}" srcId="{D8F26A10-6FAE-432C-95C5-2B9AF72EF197}" destId="{659F7E84-414A-4A13-B39E-60F734F0EEDC}" srcOrd="1" destOrd="0" parTransId="{7F7E02DF-374B-4298-A341-BEDCDF16D237}" sibTransId="{48E783E3-1EBF-4CBC-BFA3-7AC564038085}"/>
    <dgm:cxn modelId="{92098D03-2F0A-4137-8E2F-538F3F742D6B}" type="presOf" srcId="{941191CD-D873-43EC-84DA-84886D933D46}" destId="{1530DF15-0A4F-4638-A2FB-51D03CDEA634}" srcOrd="0" destOrd="0" presId="urn:microsoft.com/office/officeart/2005/8/layout/vList2"/>
    <dgm:cxn modelId="{5245A42D-8921-467E-9FD4-C91A14F96D03}" srcId="{9B30194D-3ADE-4E50-9A7B-03D82A64CB5D}" destId="{D8F26A10-6FAE-432C-95C5-2B9AF72EF197}" srcOrd="0" destOrd="0" parTransId="{CD476408-934E-4767-AEA1-8DBE6A362A56}" sibTransId="{776F9172-AE12-434A-A55B-0FA5FE882CC0}"/>
    <dgm:cxn modelId="{7620708A-7C36-4E2E-99C7-D0180812401A}" type="presOf" srcId="{D8F26A10-6FAE-432C-95C5-2B9AF72EF197}" destId="{69304E2B-B113-4CAE-A442-7A0CDB916C6F}" srcOrd="0" destOrd="0" presId="urn:microsoft.com/office/officeart/2005/8/layout/vList2"/>
    <dgm:cxn modelId="{D9D56623-D393-47D4-824E-03CE8D88E710}" srcId="{D8F26A10-6FAE-432C-95C5-2B9AF72EF197}" destId="{941191CD-D873-43EC-84DA-84886D933D46}" srcOrd="0" destOrd="0" parTransId="{84C411FD-99A8-48C2-8627-9D55C867D220}" sibTransId="{E80AFA32-A23E-46E8-A7F1-98BA8C7200E8}"/>
    <dgm:cxn modelId="{F37D923E-CE1A-4082-86F8-881C7E5C2906}" srcId="{D8F26A10-6FAE-432C-95C5-2B9AF72EF197}" destId="{1A9C628A-1AF7-4F73-B25D-BF4D001319A3}" srcOrd="2" destOrd="0" parTransId="{35510E95-0D94-49C3-AA7F-5984194FDEF6}" sibTransId="{2BDD07CC-A922-4BF5-91AB-9CA938D773C1}"/>
    <dgm:cxn modelId="{847B01A5-1624-4453-90BD-27FE818D1620}" type="presParOf" srcId="{8C9CD1A7-981C-4799-B08A-7B810AA6D84E}" destId="{69304E2B-B113-4CAE-A442-7A0CDB916C6F}" srcOrd="0" destOrd="0" presId="urn:microsoft.com/office/officeart/2005/8/layout/vList2"/>
    <dgm:cxn modelId="{93A832E6-DD92-43CA-B3FD-3446A087ADF9}" type="presParOf" srcId="{8C9CD1A7-981C-4799-B08A-7B810AA6D84E}" destId="{1530DF15-0A4F-4638-A2FB-51D03CDEA63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D66E33-210E-4F2A-A42B-017325B8B3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SA"/>
        </a:p>
      </dgm:t>
    </dgm:pt>
    <dgm:pt modelId="{79F87056-9426-4777-9ECB-A70163FE6066}">
      <dgm:prSet/>
      <dgm:spPr/>
      <dgm:t>
        <a:bodyPr/>
        <a:lstStyle/>
        <a:p>
          <a:pPr rtl="1"/>
          <a:r>
            <a:rPr lang="ar-SA" b="1" dirty="0" smtClean="0"/>
            <a:t>تحتاج </a:t>
          </a:r>
          <a:r>
            <a:rPr lang="ar-SA" b="1" dirty="0" err="1" smtClean="0"/>
            <a:t>الدياتومات</a:t>
          </a:r>
          <a:r>
            <a:rPr lang="ar-SA" b="1" dirty="0" smtClean="0"/>
            <a:t> </a:t>
          </a:r>
          <a:r>
            <a:rPr lang="ar-SA" b="1" dirty="0" err="1" smtClean="0"/>
            <a:t>للسيليكا</a:t>
          </a:r>
          <a:r>
            <a:rPr lang="ar-SA" b="1" dirty="0" smtClean="0"/>
            <a:t> في شكل ذائب (</a:t>
          </a:r>
          <a:r>
            <a:rPr lang="ar-SA" b="1" dirty="0" err="1" smtClean="0"/>
            <a:t>سيليكا</a:t>
          </a:r>
          <a:r>
            <a:rPr lang="ar-SA" b="1" dirty="0" smtClean="0"/>
            <a:t> مذابة) لتكون جدرا </a:t>
          </a:r>
          <a:r>
            <a:rPr lang="ar-SA" b="1" dirty="0" err="1" smtClean="0"/>
            <a:t>سليكية</a:t>
          </a:r>
          <a:r>
            <a:rPr lang="ar-SA" b="1" dirty="0" smtClean="0"/>
            <a:t> وتعتمد </a:t>
          </a:r>
          <a:r>
            <a:rPr lang="ar-SA" b="1" dirty="0" err="1" smtClean="0"/>
            <a:t>السوطيات</a:t>
          </a:r>
          <a:r>
            <a:rPr lang="ar-SA" b="1" dirty="0" smtClean="0"/>
            <a:t> </a:t>
          </a:r>
          <a:r>
            <a:rPr lang="ar-SA" b="1" dirty="0" err="1" smtClean="0"/>
            <a:t>السيليكية</a:t>
          </a:r>
          <a:r>
            <a:rPr lang="ar-SA" b="1" dirty="0" smtClean="0"/>
            <a:t> على </a:t>
          </a:r>
          <a:r>
            <a:rPr lang="ar-SA" b="1" dirty="0" err="1" smtClean="0"/>
            <a:t>السيليكا</a:t>
          </a:r>
          <a:r>
            <a:rPr lang="ar-SA" b="1" dirty="0" smtClean="0"/>
            <a:t> لبناء هياكلها </a:t>
          </a:r>
          <a:r>
            <a:rPr lang="ar-SA" b="1" dirty="0" err="1" smtClean="0"/>
            <a:t>الانبوبية</a:t>
          </a:r>
          <a:r>
            <a:rPr lang="ar-SA" b="1" dirty="0" smtClean="0"/>
            <a:t>, وفي بعض </a:t>
          </a:r>
          <a:r>
            <a:rPr lang="ar-SA" b="1" dirty="0" err="1" smtClean="0"/>
            <a:t>السوطيات</a:t>
          </a:r>
          <a:r>
            <a:rPr lang="ar-SA" b="1" dirty="0" smtClean="0"/>
            <a:t> الحاملة </a:t>
          </a:r>
          <a:r>
            <a:rPr lang="ar-SA" b="1" dirty="0" err="1" smtClean="0"/>
            <a:t>للحراشيف</a:t>
          </a:r>
          <a:r>
            <a:rPr lang="ar-SA" b="1" dirty="0" smtClean="0"/>
            <a:t>.</a:t>
          </a:r>
          <a:endParaRPr lang="en-US" dirty="0"/>
        </a:p>
      </dgm:t>
    </dgm:pt>
    <dgm:pt modelId="{924774B3-9D7E-48BD-9790-C0D20F566F28}" type="parTrans" cxnId="{FCF8B500-86DD-4B1B-A5BA-39B2E9110E9C}">
      <dgm:prSet/>
      <dgm:spPr/>
      <dgm:t>
        <a:bodyPr/>
        <a:lstStyle/>
        <a:p>
          <a:pPr rtl="1"/>
          <a:endParaRPr lang="ar-SA"/>
        </a:p>
      </dgm:t>
    </dgm:pt>
    <dgm:pt modelId="{9784B432-6873-43D5-A33B-DFA0075207F0}" type="sibTrans" cxnId="{FCF8B500-86DD-4B1B-A5BA-39B2E9110E9C}">
      <dgm:prSet/>
      <dgm:spPr/>
      <dgm:t>
        <a:bodyPr/>
        <a:lstStyle/>
        <a:p>
          <a:pPr rtl="1"/>
          <a:endParaRPr lang="ar-SA"/>
        </a:p>
      </dgm:t>
    </dgm:pt>
    <dgm:pt modelId="{07388B4B-609E-48BA-B0EC-0E8E257146A0}">
      <dgm:prSet/>
      <dgm:spPr/>
      <dgm:t>
        <a:bodyPr/>
        <a:lstStyle/>
        <a:p>
          <a:pPr rtl="1"/>
          <a:r>
            <a:rPr lang="ar-SA" b="1" dirty="0" err="1" smtClean="0"/>
            <a:t>المياة</a:t>
          </a:r>
          <a:r>
            <a:rPr lang="ar-SA" b="1" dirty="0" smtClean="0"/>
            <a:t> الطبيعية في </a:t>
          </a:r>
          <a:r>
            <a:rPr lang="ar-SA" b="1" dirty="0" err="1" smtClean="0"/>
            <a:t>اوقات</a:t>
          </a:r>
          <a:r>
            <a:rPr lang="ar-SA" b="1" dirty="0" smtClean="0"/>
            <a:t> النمو القصوى </a:t>
          </a:r>
          <a:r>
            <a:rPr lang="ar-SA" b="1" dirty="0" err="1" smtClean="0"/>
            <a:t>للدياتومات</a:t>
          </a:r>
          <a:r>
            <a:rPr lang="ar-SA" b="1" dirty="0" smtClean="0"/>
            <a:t> يلاحظ انخفاضا في محتوى </a:t>
          </a:r>
          <a:r>
            <a:rPr lang="ar-SA" b="1" dirty="0" err="1" smtClean="0"/>
            <a:t>السيليكا</a:t>
          </a:r>
          <a:r>
            <a:rPr lang="ar-SA" b="1" dirty="0" smtClean="0"/>
            <a:t> الذائبة</a:t>
          </a:r>
          <a:endParaRPr lang="en-US" dirty="0"/>
        </a:p>
      </dgm:t>
    </dgm:pt>
    <dgm:pt modelId="{551FA681-A283-4E4D-829E-24C3219CF482}" type="parTrans" cxnId="{F36EC6EE-4F0F-4CEE-931C-B0C2C03FE5C6}">
      <dgm:prSet/>
      <dgm:spPr/>
      <dgm:t>
        <a:bodyPr/>
        <a:lstStyle/>
        <a:p>
          <a:pPr rtl="1"/>
          <a:endParaRPr lang="ar-SA"/>
        </a:p>
      </dgm:t>
    </dgm:pt>
    <dgm:pt modelId="{DBCCCAF1-B7A9-4452-83F0-02DCFA80E0D6}" type="sibTrans" cxnId="{F36EC6EE-4F0F-4CEE-931C-B0C2C03FE5C6}">
      <dgm:prSet/>
      <dgm:spPr/>
      <dgm:t>
        <a:bodyPr/>
        <a:lstStyle/>
        <a:p>
          <a:pPr rtl="1"/>
          <a:endParaRPr lang="ar-SA"/>
        </a:p>
      </dgm:t>
    </dgm:pt>
    <dgm:pt modelId="{7D25F87D-EF74-4361-99BE-A76ACFBBEE40}">
      <dgm:prSet/>
      <dgm:spPr/>
      <dgm:t>
        <a:bodyPr/>
        <a:lstStyle/>
        <a:p>
          <a:pPr rtl="1"/>
          <a:r>
            <a:rPr lang="ar-SA" b="1" dirty="0" smtClean="0"/>
            <a:t>محتوى </a:t>
          </a:r>
          <a:r>
            <a:rPr lang="ar-SA" b="1" dirty="0" err="1" smtClean="0"/>
            <a:t>السيليكا</a:t>
          </a:r>
          <a:r>
            <a:rPr lang="ar-SA" b="1" dirty="0" smtClean="0"/>
            <a:t> في جدر </a:t>
          </a:r>
          <a:r>
            <a:rPr lang="ar-SA" b="1" dirty="0" err="1" smtClean="0"/>
            <a:t>الدياتومات</a:t>
          </a:r>
          <a:r>
            <a:rPr lang="ar-SA" b="1" dirty="0" smtClean="0"/>
            <a:t>  المعبر عنه بالوزن الجاف ذا </a:t>
          </a:r>
          <a:r>
            <a:rPr lang="ar-SA" b="1" dirty="0" err="1" smtClean="0"/>
            <a:t>اهمية</a:t>
          </a:r>
          <a:r>
            <a:rPr lang="ar-SA" b="1" dirty="0" smtClean="0"/>
            <a:t> عظيمة . ففي عوالق نباتية </a:t>
          </a:r>
          <a:r>
            <a:rPr lang="ar-SA" b="1" dirty="0" err="1" smtClean="0"/>
            <a:t>لدياتومات</a:t>
          </a:r>
          <a:r>
            <a:rPr lang="ar-SA" b="1" dirty="0" smtClean="0"/>
            <a:t> الماء العذب وجد انه يتراوح مابين 26و 63 % اعتمادا على النوع.                                                 وهذا يدل على </a:t>
          </a:r>
          <a:r>
            <a:rPr lang="ar-SA" b="1" dirty="0" err="1" smtClean="0"/>
            <a:t>ان</a:t>
          </a:r>
          <a:r>
            <a:rPr lang="ar-SA" b="1" dirty="0" smtClean="0"/>
            <a:t> التركيزات المنخفضة جدا من </a:t>
          </a:r>
          <a:r>
            <a:rPr lang="ar-SA" b="1" dirty="0" err="1" smtClean="0"/>
            <a:t>السيلكا</a:t>
          </a:r>
          <a:r>
            <a:rPr lang="ar-SA" b="1" dirty="0" smtClean="0"/>
            <a:t> الذائبة في مياه البحيرات 0.5% (المستوى الحرج) تحد من استمرار نمو </a:t>
          </a:r>
          <a:r>
            <a:rPr lang="ar-SA" b="1" dirty="0" err="1" smtClean="0"/>
            <a:t>الدياتومات</a:t>
          </a:r>
          <a:r>
            <a:rPr lang="ar-SA" b="1" dirty="0" smtClean="0"/>
            <a:t> </a:t>
          </a:r>
          <a:r>
            <a:rPr lang="ar-SA" b="1" dirty="0" err="1" smtClean="0"/>
            <a:t>الا</a:t>
          </a:r>
          <a:r>
            <a:rPr lang="ar-SA" b="1" dirty="0" smtClean="0"/>
            <a:t> في  بعض </a:t>
          </a:r>
          <a:r>
            <a:rPr lang="ar-SA" b="1" dirty="0" err="1" smtClean="0"/>
            <a:t>الانواع</a:t>
          </a:r>
          <a:r>
            <a:rPr lang="ar-SA" b="1" dirty="0" smtClean="0"/>
            <a:t> لها القدرة على النمو بجدر </a:t>
          </a:r>
          <a:r>
            <a:rPr lang="ar-SA" b="1" dirty="0" err="1" smtClean="0"/>
            <a:t>سيليكية</a:t>
          </a:r>
          <a:r>
            <a:rPr lang="ar-SA" b="1" dirty="0" smtClean="0"/>
            <a:t>  رقيقة جدا.</a:t>
          </a:r>
          <a:endParaRPr lang="ar-SA" dirty="0"/>
        </a:p>
      </dgm:t>
    </dgm:pt>
    <dgm:pt modelId="{1C038688-A9A9-4A20-943E-AAB79C011056}" type="parTrans" cxnId="{FA3C56D2-DFFD-48C1-8736-97652A99BB07}">
      <dgm:prSet/>
      <dgm:spPr/>
      <dgm:t>
        <a:bodyPr/>
        <a:lstStyle/>
        <a:p>
          <a:pPr rtl="1"/>
          <a:endParaRPr lang="ar-SA"/>
        </a:p>
      </dgm:t>
    </dgm:pt>
    <dgm:pt modelId="{F595D9AD-8216-402D-90AA-F858597B8407}" type="sibTrans" cxnId="{FA3C56D2-DFFD-48C1-8736-97652A99BB07}">
      <dgm:prSet/>
      <dgm:spPr/>
      <dgm:t>
        <a:bodyPr/>
        <a:lstStyle/>
        <a:p>
          <a:pPr rtl="1"/>
          <a:endParaRPr lang="ar-SA"/>
        </a:p>
      </dgm:t>
    </dgm:pt>
    <dgm:pt modelId="{39042C8B-F79A-4AB9-BF0C-ABAD6069F399}" type="pres">
      <dgm:prSet presAssocID="{6CD66E33-210E-4F2A-A42B-017325B8B3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FEC8CE2-9042-40EF-95D0-8EC9E40AD5E9}" type="pres">
      <dgm:prSet presAssocID="{79F87056-9426-4777-9ECB-A70163FE606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EA13DC-258D-4D3D-B8B4-48D9192BAD4E}" type="pres">
      <dgm:prSet presAssocID="{9784B432-6873-43D5-A33B-DFA0075207F0}" presName="spacer" presStyleCnt="0"/>
      <dgm:spPr/>
    </dgm:pt>
    <dgm:pt modelId="{F8B80733-C668-4342-A012-1EF0F4A5546F}" type="pres">
      <dgm:prSet presAssocID="{07388B4B-609E-48BA-B0EC-0E8E257146A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15D87E-9A0D-408B-8411-729543C3B73F}" type="pres">
      <dgm:prSet presAssocID="{DBCCCAF1-B7A9-4452-83F0-02DCFA80E0D6}" presName="spacer" presStyleCnt="0"/>
      <dgm:spPr/>
    </dgm:pt>
    <dgm:pt modelId="{6623C5F4-7311-4BDD-AD91-4D2B8C50BC7F}" type="pres">
      <dgm:prSet presAssocID="{7D25F87D-EF74-4361-99BE-A76ACFBBEE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A3C56D2-DFFD-48C1-8736-97652A99BB07}" srcId="{6CD66E33-210E-4F2A-A42B-017325B8B3AD}" destId="{7D25F87D-EF74-4361-99BE-A76ACFBBEE40}" srcOrd="2" destOrd="0" parTransId="{1C038688-A9A9-4A20-943E-AAB79C011056}" sibTransId="{F595D9AD-8216-402D-90AA-F858597B8407}"/>
    <dgm:cxn modelId="{FCF8B500-86DD-4B1B-A5BA-39B2E9110E9C}" srcId="{6CD66E33-210E-4F2A-A42B-017325B8B3AD}" destId="{79F87056-9426-4777-9ECB-A70163FE6066}" srcOrd="0" destOrd="0" parTransId="{924774B3-9D7E-48BD-9790-C0D20F566F28}" sibTransId="{9784B432-6873-43D5-A33B-DFA0075207F0}"/>
    <dgm:cxn modelId="{F36EC6EE-4F0F-4CEE-931C-B0C2C03FE5C6}" srcId="{6CD66E33-210E-4F2A-A42B-017325B8B3AD}" destId="{07388B4B-609E-48BA-B0EC-0E8E257146A0}" srcOrd="1" destOrd="0" parTransId="{551FA681-A283-4E4D-829E-24C3219CF482}" sibTransId="{DBCCCAF1-B7A9-4452-83F0-02DCFA80E0D6}"/>
    <dgm:cxn modelId="{79334879-9D83-4BD5-B89C-E0C12DF1C259}" type="presOf" srcId="{79F87056-9426-4777-9ECB-A70163FE6066}" destId="{AFEC8CE2-9042-40EF-95D0-8EC9E40AD5E9}" srcOrd="0" destOrd="0" presId="urn:microsoft.com/office/officeart/2005/8/layout/vList2"/>
    <dgm:cxn modelId="{83A835A7-11EC-471C-8442-CE1B28D51E6B}" type="presOf" srcId="{6CD66E33-210E-4F2A-A42B-017325B8B3AD}" destId="{39042C8B-F79A-4AB9-BF0C-ABAD6069F399}" srcOrd="0" destOrd="0" presId="urn:microsoft.com/office/officeart/2005/8/layout/vList2"/>
    <dgm:cxn modelId="{3C74F55B-1151-447F-9762-DF20E707BE72}" type="presOf" srcId="{07388B4B-609E-48BA-B0EC-0E8E257146A0}" destId="{F8B80733-C668-4342-A012-1EF0F4A5546F}" srcOrd="0" destOrd="0" presId="urn:microsoft.com/office/officeart/2005/8/layout/vList2"/>
    <dgm:cxn modelId="{9DF04A5A-AABB-43A7-AF24-D0957A441B1F}" type="presOf" srcId="{7D25F87D-EF74-4361-99BE-A76ACFBBEE40}" destId="{6623C5F4-7311-4BDD-AD91-4D2B8C50BC7F}" srcOrd="0" destOrd="0" presId="urn:microsoft.com/office/officeart/2005/8/layout/vList2"/>
    <dgm:cxn modelId="{87C79937-C748-45D0-8A7D-DB676478DA60}" type="presParOf" srcId="{39042C8B-F79A-4AB9-BF0C-ABAD6069F399}" destId="{AFEC8CE2-9042-40EF-95D0-8EC9E40AD5E9}" srcOrd="0" destOrd="0" presId="urn:microsoft.com/office/officeart/2005/8/layout/vList2"/>
    <dgm:cxn modelId="{E5B9C2D2-DDE4-440E-B95E-D42B9272C7EF}" type="presParOf" srcId="{39042C8B-F79A-4AB9-BF0C-ABAD6069F399}" destId="{37EA13DC-258D-4D3D-B8B4-48D9192BAD4E}" srcOrd="1" destOrd="0" presId="urn:microsoft.com/office/officeart/2005/8/layout/vList2"/>
    <dgm:cxn modelId="{CFF15038-17C6-4325-813C-E5C49580AF7B}" type="presParOf" srcId="{39042C8B-F79A-4AB9-BF0C-ABAD6069F399}" destId="{F8B80733-C668-4342-A012-1EF0F4A5546F}" srcOrd="2" destOrd="0" presId="urn:microsoft.com/office/officeart/2005/8/layout/vList2"/>
    <dgm:cxn modelId="{19042164-1492-43C0-99DE-6D02A31A0607}" type="presParOf" srcId="{39042C8B-F79A-4AB9-BF0C-ABAD6069F399}" destId="{4C15D87E-9A0D-408B-8411-729543C3B73F}" srcOrd="3" destOrd="0" presId="urn:microsoft.com/office/officeart/2005/8/layout/vList2"/>
    <dgm:cxn modelId="{6E92AF18-87BE-432D-8291-8813135D6204}" type="presParOf" srcId="{39042C8B-F79A-4AB9-BF0C-ABAD6069F399}" destId="{6623C5F4-7311-4BDD-AD91-4D2B8C50BC7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02A200-2B74-4693-BE6A-5344780EE729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FC5533C6-0E3E-407F-A35C-8BA7436B147F}">
      <dgm:prSet/>
      <dgm:spPr/>
      <dgm:t>
        <a:bodyPr/>
        <a:lstStyle/>
        <a:p>
          <a:pPr rtl="1"/>
          <a:r>
            <a:rPr lang="ar-SA" b="1" dirty="0" smtClean="0">
              <a:solidFill>
                <a:srgbClr val="FFFF00"/>
              </a:solidFill>
            </a:rPr>
            <a:t>صناعة مرشحات المياه</a:t>
          </a:r>
          <a:endParaRPr lang="ar-SA" b="1" dirty="0">
            <a:solidFill>
              <a:srgbClr val="FFFF00"/>
            </a:solidFill>
          </a:endParaRPr>
        </a:p>
      </dgm:t>
    </dgm:pt>
    <dgm:pt modelId="{37581823-47A5-4756-A2DB-8E9837E4132C}" type="parTrans" cxnId="{01958890-2A3E-4FC1-BDC2-8D1324851090}">
      <dgm:prSet/>
      <dgm:spPr/>
      <dgm:t>
        <a:bodyPr/>
        <a:lstStyle/>
        <a:p>
          <a:pPr rtl="1"/>
          <a:endParaRPr lang="ar-SA"/>
        </a:p>
      </dgm:t>
    </dgm:pt>
    <dgm:pt modelId="{96320B53-6990-42B2-8BB7-A1183497A9BA}" type="sibTrans" cxnId="{01958890-2A3E-4FC1-BDC2-8D1324851090}">
      <dgm:prSet/>
      <dgm:spPr/>
      <dgm:t>
        <a:bodyPr/>
        <a:lstStyle/>
        <a:p>
          <a:pPr rtl="1"/>
          <a:endParaRPr lang="ar-SA"/>
        </a:p>
      </dgm:t>
    </dgm:pt>
    <dgm:pt modelId="{B48F6BDE-12E9-4B6C-81E9-C0A72F262C42}">
      <dgm:prSet/>
      <dgm:spPr/>
      <dgm:t>
        <a:bodyPr/>
        <a:lstStyle/>
        <a:p>
          <a:pPr rtl="1"/>
          <a:r>
            <a:rPr lang="ar-SA" b="1" dirty="0" smtClean="0">
              <a:solidFill>
                <a:srgbClr val="FFFF00"/>
              </a:solidFill>
            </a:rPr>
            <a:t>صناعة المواد العازلة</a:t>
          </a:r>
          <a:endParaRPr lang="ar-SA" b="1" dirty="0">
            <a:solidFill>
              <a:srgbClr val="FFFF00"/>
            </a:solidFill>
          </a:endParaRPr>
        </a:p>
      </dgm:t>
    </dgm:pt>
    <dgm:pt modelId="{06367B4E-FD60-40D3-84C5-77408C1AF5C4}" type="parTrans" cxnId="{701934F5-6C3B-4316-A528-2F88768EC73B}">
      <dgm:prSet/>
      <dgm:spPr/>
      <dgm:t>
        <a:bodyPr/>
        <a:lstStyle/>
        <a:p>
          <a:pPr rtl="1"/>
          <a:endParaRPr lang="ar-SA"/>
        </a:p>
      </dgm:t>
    </dgm:pt>
    <dgm:pt modelId="{D1F9EBDD-7AF4-4561-8C2A-25CB7C96C5EB}" type="sibTrans" cxnId="{701934F5-6C3B-4316-A528-2F88768EC73B}">
      <dgm:prSet/>
      <dgm:spPr/>
      <dgm:t>
        <a:bodyPr/>
        <a:lstStyle/>
        <a:p>
          <a:pPr rtl="1"/>
          <a:endParaRPr lang="ar-SA"/>
        </a:p>
      </dgm:t>
    </dgm:pt>
    <dgm:pt modelId="{078F0167-DBFB-4203-A37F-52381F8D38A9}">
      <dgm:prSet/>
      <dgm:spPr/>
      <dgm:t>
        <a:bodyPr/>
        <a:lstStyle/>
        <a:p>
          <a:pPr rtl="1"/>
          <a:r>
            <a:rPr lang="ar-SA" b="1" dirty="0" smtClean="0">
              <a:solidFill>
                <a:srgbClr val="FFFF00"/>
              </a:solidFill>
            </a:rPr>
            <a:t>صناعة مواد تلميع المعادن</a:t>
          </a:r>
          <a:endParaRPr lang="ar-SA" b="1" dirty="0">
            <a:solidFill>
              <a:srgbClr val="FFFF00"/>
            </a:solidFill>
          </a:endParaRPr>
        </a:p>
      </dgm:t>
    </dgm:pt>
    <dgm:pt modelId="{F9EDFED3-A130-4AE6-AB02-4F2C54075FCD}" type="parTrans" cxnId="{1747BACD-6BDA-42DF-9E7F-F33AE4DBC661}">
      <dgm:prSet/>
      <dgm:spPr/>
      <dgm:t>
        <a:bodyPr/>
        <a:lstStyle/>
        <a:p>
          <a:pPr rtl="1"/>
          <a:endParaRPr lang="ar-SA"/>
        </a:p>
      </dgm:t>
    </dgm:pt>
    <dgm:pt modelId="{86269208-1E92-46CF-8A50-15E6DB59F325}" type="sibTrans" cxnId="{1747BACD-6BDA-42DF-9E7F-F33AE4DBC661}">
      <dgm:prSet/>
      <dgm:spPr/>
      <dgm:t>
        <a:bodyPr/>
        <a:lstStyle/>
        <a:p>
          <a:pPr rtl="1"/>
          <a:endParaRPr lang="ar-SA"/>
        </a:p>
      </dgm:t>
    </dgm:pt>
    <dgm:pt modelId="{2F607612-5BD3-4184-AC69-4B02027C6068}">
      <dgm:prSet/>
      <dgm:spPr/>
      <dgm:t>
        <a:bodyPr/>
        <a:lstStyle/>
        <a:p>
          <a:pPr rtl="1"/>
          <a:r>
            <a:rPr lang="ar-SA" b="1" dirty="0" smtClean="0">
              <a:solidFill>
                <a:srgbClr val="FFFF00"/>
              </a:solidFill>
            </a:rPr>
            <a:t>صناعة بعض مواد التجميل</a:t>
          </a:r>
          <a:endParaRPr lang="ar-SA" b="1" dirty="0">
            <a:solidFill>
              <a:srgbClr val="FFFF00"/>
            </a:solidFill>
          </a:endParaRPr>
        </a:p>
      </dgm:t>
    </dgm:pt>
    <dgm:pt modelId="{E6D4A27B-F99D-4BBC-B04F-11C5ECEE4117}" type="parTrans" cxnId="{0395ACB7-8E8D-4713-9806-13DC46DC07B2}">
      <dgm:prSet/>
      <dgm:spPr/>
      <dgm:t>
        <a:bodyPr/>
        <a:lstStyle/>
        <a:p>
          <a:pPr rtl="1"/>
          <a:endParaRPr lang="ar-SA"/>
        </a:p>
      </dgm:t>
    </dgm:pt>
    <dgm:pt modelId="{BDA01104-423A-4800-BA57-D14ADF1BC078}" type="sibTrans" cxnId="{0395ACB7-8E8D-4713-9806-13DC46DC07B2}">
      <dgm:prSet/>
      <dgm:spPr/>
      <dgm:t>
        <a:bodyPr/>
        <a:lstStyle/>
        <a:p>
          <a:pPr rtl="1"/>
          <a:endParaRPr lang="ar-SA"/>
        </a:p>
      </dgm:t>
    </dgm:pt>
    <dgm:pt modelId="{D78517D7-65CE-4FAE-A5AF-B9A439E2F81E}">
      <dgm:prSet/>
      <dgm:spPr/>
      <dgm:t>
        <a:bodyPr/>
        <a:lstStyle/>
        <a:p>
          <a:pPr rtl="1"/>
          <a:r>
            <a:rPr lang="ar-SA" b="1" dirty="0" smtClean="0">
              <a:solidFill>
                <a:srgbClr val="FFFF00"/>
              </a:solidFill>
            </a:rPr>
            <a:t>الزجاج و زجاج الكريستال</a:t>
          </a:r>
          <a:endParaRPr lang="ar-SA" b="1" dirty="0">
            <a:solidFill>
              <a:srgbClr val="FFFF00"/>
            </a:solidFill>
          </a:endParaRPr>
        </a:p>
      </dgm:t>
    </dgm:pt>
    <dgm:pt modelId="{8813B66E-0C00-4DB1-AD12-373E1DFF62FF}" type="parTrans" cxnId="{B8A0D52E-3AE5-4216-B969-D3903980D35F}">
      <dgm:prSet/>
      <dgm:spPr/>
    </dgm:pt>
    <dgm:pt modelId="{D7B276D8-CA80-412E-903A-7A31FEA84050}" type="sibTrans" cxnId="{B8A0D52E-3AE5-4216-B969-D3903980D35F}">
      <dgm:prSet/>
      <dgm:spPr/>
    </dgm:pt>
    <dgm:pt modelId="{12CD4B36-7232-4EB9-A0FA-42C6416A6ED4}" type="pres">
      <dgm:prSet presAssocID="{2202A200-2B74-4693-BE6A-5344780EE729}" presName="Name0" presStyleCnt="0">
        <dgm:presLayoutVars>
          <dgm:dir/>
          <dgm:resizeHandles val="exact"/>
        </dgm:presLayoutVars>
      </dgm:prSet>
      <dgm:spPr/>
    </dgm:pt>
    <dgm:pt modelId="{783E47E3-AA35-46C2-BA85-E0184E82B6DB}" type="pres">
      <dgm:prSet presAssocID="{2202A200-2B74-4693-BE6A-5344780EE729}" presName="fgShape" presStyleLbl="fgShp" presStyleIdx="0" presStyleCnt="1"/>
      <dgm:spPr/>
    </dgm:pt>
    <dgm:pt modelId="{7E3F18DA-8142-4BF5-8C96-3DCE69A64A10}" type="pres">
      <dgm:prSet presAssocID="{2202A200-2B74-4693-BE6A-5344780EE729}" presName="linComp" presStyleCnt="0"/>
      <dgm:spPr/>
    </dgm:pt>
    <dgm:pt modelId="{C0A2763C-8850-4016-81D0-9D0550FBE347}" type="pres">
      <dgm:prSet presAssocID="{2F607612-5BD3-4184-AC69-4B02027C6068}" presName="compNode" presStyleCnt="0"/>
      <dgm:spPr/>
    </dgm:pt>
    <dgm:pt modelId="{382393DB-5741-49CB-9DD2-E22F95ADDD78}" type="pres">
      <dgm:prSet presAssocID="{2F607612-5BD3-4184-AC69-4B02027C6068}" presName="bkgdShape" presStyleLbl="node1" presStyleIdx="0" presStyleCnt="5"/>
      <dgm:spPr/>
      <dgm:t>
        <a:bodyPr/>
        <a:lstStyle/>
        <a:p>
          <a:pPr rtl="1"/>
          <a:endParaRPr lang="ar-SA"/>
        </a:p>
      </dgm:t>
    </dgm:pt>
    <dgm:pt modelId="{CC2312C1-E813-4DC4-BB07-8E31CB6D9B93}" type="pres">
      <dgm:prSet presAssocID="{2F607612-5BD3-4184-AC69-4B02027C6068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BE67B91-5B34-4E34-BFD0-41DECA41D758}" type="pres">
      <dgm:prSet presAssocID="{2F607612-5BD3-4184-AC69-4B02027C6068}" presName="invisiNode" presStyleLbl="node1" presStyleIdx="0" presStyleCnt="5"/>
      <dgm:spPr/>
    </dgm:pt>
    <dgm:pt modelId="{4A5F0D6A-8C74-42DC-8AB3-FB87ED9AA54F}" type="pres">
      <dgm:prSet presAssocID="{2F607612-5BD3-4184-AC69-4B02027C6068}" presName="imagNode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ABA05D8-06E1-444B-9406-34B8322C4D58}" type="pres">
      <dgm:prSet presAssocID="{BDA01104-423A-4800-BA57-D14ADF1BC078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D6B1971C-CC2F-4481-A00F-31A941FE8130}" type="pres">
      <dgm:prSet presAssocID="{078F0167-DBFB-4203-A37F-52381F8D38A9}" presName="compNode" presStyleCnt="0"/>
      <dgm:spPr/>
    </dgm:pt>
    <dgm:pt modelId="{5137BA3F-F6F3-4815-ABD0-EBD7226F70A2}" type="pres">
      <dgm:prSet presAssocID="{078F0167-DBFB-4203-A37F-52381F8D38A9}" presName="bkgdShape" presStyleLbl="node1" presStyleIdx="1" presStyleCnt="5"/>
      <dgm:spPr/>
      <dgm:t>
        <a:bodyPr/>
        <a:lstStyle/>
        <a:p>
          <a:pPr rtl="1"/>
          <a:endParaRPr lang="ar-SA"/>
        </a:p>
      </dgm:t>
    </dgm:pt>
    <dgm:pt modelId="{E731497E-FA97-47C2-B8E3-5996251161A1}" type="pres">
      <dgm:prSet presAssocID="{078F0167-DBFB-4203-A37F-52381F8D38A9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1D987D5-5D02-47C8-BB6C-6A10F127ABA8}" type="pres">
      <dgm:prSet presAssocID="{078F0167-DBFB-4203-A37F-52381F8D38A9}" presName="invisiNode" presStyleLbl="node1" presStyleIdx="1" presStyleCnt="5"/>
      <dgm:spPr/>
    </dgm:pt>
    <dgm:pt modelId="{1921BB07-9670-4AE8-A0A7-EAD2E17F2921}" type="pres">
      <dgm:prSet presAssocID="{078F0167-DBFB-4203-A37F-52381F8D38A9}" presName="imagNode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2355FED-7E49-4BF9-8EE8-98050F166002}" type="pres">
      <dgm:prSet presAssocID="{86269208-1E92-46CF-8A50-15E6DB59F325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81DD24B9-D86F-47FD-A08E-23E93B76AAAD}" type="pres">
      <dgm:prSet presAssocID="{B48F6BDE-12E9-4B6C-81E9-C0A72F262C42}" presName="compNode" presStyleCnt="0"/>
      <dgm:spPr/>
    </dgm:pt>
    <dgm:pt modelId="{1E42EDEA-61A6-4B07-80E8-33652843413A}" type="pres">
      <dgm:prSet presAssocID="{B48F6BDE-12E9-4B6C-81E9-C0A72F262C42}" presName="bkgdShape" presStyleLbl="node1" presStyleIdx="2" presStyleCnt="5"/>
      <dgm:spPr/>
      <dgm:t>
        <a:bodyPr/>
        <a:lstStyle/>
        <a:p>
          <a:pPr rtl="1"/>
          <a:endParaRPr lang="ar-SA"/>
        </a:p>
      </dgm:t>
    </dgm:pt>
    <dgm:pt modelId="{10722F06-B876-4F10-8642-2A7747A39255}" type="pres">
      <dgm:prSet presAssocID="{B48F6BDE-12E9-4B6C-81E9-C0A72F262C42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006CC2C-3CA8-45CE-92BF-DE5409198A86}" type="pres">
      <dgm:prSet presAssocID="{B48F6BDE-12E9-4B6C-81E9-C0A72F262C42}" presName="invisiNode" presStyleLbl="node1" presStyleIdx="2" presStyleCnt="5"/>
      <dgm:spPr/>
    </dgm:pt>
    <dgm:pt modelId="{DF59E0DF-20A8-4ED5-8F95-C26EEA1795DD}" type="pres">
      <dgm:prSet presAssocID="{B48F6BDE-12E9-4B6C-81E9-C0A72F262C42}" presName="imagNode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6E3414A-2775-4B1F-8089-18D427F1BDBF}" type="pres">
      <dgm:prSet presAssocID="{D1F9EBDD-7AF4-4561-8C2A-25CB7C96C5EB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20D98C2C-68C0-4CB3-A87D-EF2BD8F55F42}" type="pres">
      <dgm:prSet presAssocID="{FC5533C6-0E3E-407F-A35C-8BA7436B147F}" presName="compNode" presStyleCnt="0"/>
      <dgm:spPr/>
    </dgm:pt>
    <dgm:pt modelId="{0213E53A-46E8-4C24-A53F-81BF1FEEFB17}" type="pres">
      <dgm:prSet presAssocID="{FC5533C6-0E3E-407F-A35C-8BA7436B147F}" presName="bkgdShape" presStyleLbl="node1" presStyleIdx="3" presStyleCnt="5"/>
      <dgm:spPr/>
      <dgm:t>
        <a:bodyPr/>
        <a:lstStyle/>
        <a:p>
          <a:pPr rtl="1"/>
          <a:endParaRPr lang="ar-SA"/>
        </a:p>
      </dgm:t>
    </dgm:pt>
    <dgm:pt modelId="{692036AF-CC9A-4485-8167-00299DEFA741}" type="pres">
      <dgm:prSet presAssocID="{FC5533C6-0E3E-407F-A35C-8BA7436B147F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E870235-5651-4423-99D1-A4FB5CD22CE6}" type="pres">
      <dgm:prSet presAssocID="{FC5533C6-0E3E-407F-A35C-8BA7436B147F}" presName="invisiNode" presStyleLbl="node1" presStyleIdx="3" presStyleCnt="5"/>
      <dgm:spPr/>
    </dgm:pt>
    <dgm:pt modelId="{60CC8990-98DE-4CF9-9C75-0A8D8929BEFD}" type="pres">
      <dgm:prSet presAssocID="{FC5533C6-0E3E-407F-A35C-8BA7436B147F}" presName="imagNode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22F203F5-443A-4750-BE75-0E5FD22F5389}" type="pres">
      <dgm:prSet presAssocID="{96320B53-6990-42B2-8BB7-A1183497A9BA}" presName="sibTrans" presStyleLbl="sibTrans2D1" presStyleIdx="0" presStyleCnt="0"/>
      <dgm:spPr/>
      <dgm:t>
        <a:bodyPr/>
        <a:lstStyle/>
        <a:p>
          <a:pPr rtl="1"/>
          <a:endParaRPr lang="ar-SA"/>
        </a:p>
      </dgm:t>
    </dgm:pt>
    <dgm:pt modelId="{D44BE2AE-1913-4B87-B4B0-B7D76BD3534B}" type="pres">
      <dgm:prSet presAssocID="{D78517D7-65CE-4FAE-A5AF-B9A439E2F81E}" presName="compNode" presStyleCnt="0"/>
      <dgm:spPr/>
    </dgm:pt>
    <dgm:pt modelId="{8CBBDCE0-7F55-413E-94D4-B231912E4186}" type="pres">
      <dgm:prSet presAssocID="{D78517D7-65CE-4FAE-A5AF-B9A439E2F81E}" presName="bkgdShape" presStyleLbl="node1" presStyleIdx="4" presStyleCnt="5"/>
      <dgm:spPr/>
      <dgm:t>
        <a:bodyPr/>
        <a:lstStyle/>
        <a:p>
          <a:pPr rtl="1"/>
          <a:endParaRPr lang="ar-SA"/>
        </a:p>
      </dgm:t>
    </dgm:pt>
    <dgm:pt modelId="{AFB128F2-91CC-437E-9C3F-1A22BBBB6BCB}" type="pres">
      <dgm:prSet presAssocID="{D78517D7-65CE-4FAE-A5AF-B9A439E2F81E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D4DC187-7A2E-4099-AF3F-71F275AEF800}" type="pres">
      <dgm:prSet presAssocID="{D78517D7-65CE-4FAE-A5AF-B9A439E2F81E}" presName="invisiNode" presStyleLbl="node1" presStyleIdx="4" presStyleCnt="5"/>
      <dgm:spPr/>
    </dgm:pt>
    <dgm:pt modelId="{144E3E74-4AA1-4401-9F3B-C39823A92767}" type="pres">
      <dgm:prSet presAssocID="{D78517D7-65CE-4FAE-A5AF-B9A439E2F81E}" presName="imagNode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</dgm:ptLst>
  <dgm:cxnLst>
    <dgm:cxn modelId="{92304E20-0BE4-4790-A0A4-DDEE3D51B6AE}" type="presOf" srcId="{2F607612-5BD3-4184-AC69-4B02027C6068}" destId="{CC2312C1-E813-4DC4-BB07-8E31CB6D9B93}" srcOrd="1" destOrd="0" presId="urn:microsoft.com/office/officeart/2005/8/layout/hList7"/>
    <dgm:cxn modelId="{669B43B0-EF49-4DB8-8B5E-3D61194AED2A}" type="presOf" srcId="{96320B53-6990-42B2-8BB7-A1183497A9BA}" destId="{22F203F5-443A-4750-BE75-0E5FD22F5389}" srcOrd="0" destOrd="0" presId="urn:microsoft.com/office/officeart/2005/8/layout/hList7"/>
    <dgm:cxn modelId="{DE9231EC-5FC3-4A5A-A6F2-3D62FA399988}" type="presOf" srcId="{FC5533C6-0E3E-407F-A35C-8BA7436B147F}" destId="{692036AF-CC9A-4485-8167-00299DEFA741}" srcOrd="1" destOrd="0" presId="urn:microsoft.com/office/officeart/2005/8/layout/hList7"/>
    <dgm:cxn modelId="{1E744CF8-0116-4BF7-B33E-4DCFC5977839}" type="presOf" srcId="{D78517D7-65CE-4FAE-A5AF-B9A439E2F81E}" destId="{AFB128F2-91CC-437E-9C3F-1A22BBBB6BCB}" srcOrd="1" destOrd="0" presId="urn:microsoft.com/office/officeart/2005/8/layout/hList7"/>
    <dgm:cxn modelId="{01958890-2A3E-4FC1-BDC2-8D1324851090}" srcId="{2202A200-2B74-4693-BE6A-5344780EE729}" destId="{FC5533C6-0E3E-407F-A35C-8BA7436B147F}" srcOrd="3" destOrd="0" parTransId="{37581823-47A5-4756-A2DB-8E9837E4132C}" sibTransId="{96320B53-6990-42B2-8BB7-A1183497A9BA}"/>
    <dgm:cxn modelId="{D255188A-FE23-4316-A08B-A78E11BF6584}" type="presOf" srcId="{078F0167-DBFB-4203-A37F-52381F8D38A9}" destId="{5137BA3F-F6F3-4815-ABD0-EBD7226F70A2}" srcOrd="0" destOrd="0" presId="urn:microsoft.com/office/officeart/2005/8/layout/hList7"/>
    <dgm:cxn modelId="{390AE0DF-C4CB-4A75-BCA7-7EB365B10C3C}" type="presOf" srcId="{BDA01104-423A-4800-BA57-D14ADF1BC078}" destId="{0ABA05D8-06E1-444B-9406-34B8322C4D58}" srcOrd="0" destOrd="0" presId="urn:microsoft.com/office/officeart/2005/8/layout/hList7"/>
    <dgm:cxn modelId="{0395ACB7-8E8D-4713-9806-13DC46DC07B2}" srcId="{2202A200-2B74-4693-BE6A-5344780EE729}" destId="{2F607612-5BD3-4184-AC69-4B02027C6068}" srcOrd="0" destOrd="0" parTransId="{E6D4A27B-F99D-4BBC-B04F-11C5ECEE4117}" sibTransId="{BDA01104-423A-4800-BA57-D14ADF1BC078}"/>
    <dgm:cxn modelId="{F64B2468-C6D2-4F46-8E4C-4E4C4F8F750D}" type="presOf" srcId="{FC5533C6-0E3E-407F-A35C-8BA7436B147F}" destId="{0213E53A-46E8-4C24-A53F-81BF1FEEFB17}" srcOrd="0" destOrd="0" presId="urn:microsoft.com/office/officeart/2005/8/layout/hList7"/>
    <dgm:cxn modelId="{0B62D15E-2848-4AD8-9EDF-86489B516721}" type="presOf" srcId="{B48F6BDE-12E9-4B6C-81E9-C0A72F262C42}" destId="{1E42EDEA-61A6-4B07-80E8-33652843413A}" srcOrd="0" destOrd="0" presId="urn:microsoft.com/office/officeart/2005/8/layout/hList7"/>
    <dgm:cxn modelId="{32646AE2-307F-49AF-9D5B-F4657730ED3F}" type="presOf" srcId="{B48F6BDE-12E9-4B6C-81E9-C0A72F262C42}" destId="{10722F06-B876-4F10-8642-2A7747A39255}" srcOrd="1" destOrd="0" presId="urn:microsoft.com/office/officeart/2005/8/layout/hList7"/>
    <dgm:cxn modelId="{1747BACD-6BDA-42DF-9E7F-F33AE4DBC661}" srcId="{2202A200-2B74-4693-BE6A-5344780EE729}" destId="{078F0167-DBFB-4203-A37F-52381F8D38A9}" srcOrd="1" destOrd="0" parTransId="{F9EDFED3-A130-4AE6-AB02-4F2C54075FCD}" sibTransId="{86269208-1E92-46CF-8A50-15E6DB59F325}"/>
    <dgm:cxn modelId="{1879733F-C58F-4AF0-A415-5CB85C9CAD30}" type="presOf" srcId="{2F607612-5BD3-4184-AC69-4B02027C6068}" destId="{382393DB-5741-49CB-9DD2-E22F95ADDD78}" srcOrd="0" destOrd="0" presId="urn:microsoft.com/office/officeart/2005/8/layout/hList7"/>
    <dgm:cxn modelId="{0249A85D-ED9C-4358-B6B3-E0B72A98382A}" type="presOf" srcId="{2202A200-2B74-4693-BE6A-5344780EE729}" destId="{12CD4B36-7232-4EB9-A0FA-42C6416A6ED4}" srcOrd="0" destOrd="0" presId="urn:microsoft.com/office/officeart/2005/8/layout/hList7"/>
    <dgm:cxn modelId="{701934F5-6C3B-4316-A528-2F88768EC73B}" srcId="{2202A200-2B74-4693-BE6A-5344780EE729}" destId="{B48F6BDE-12E9-4B6C-81E9-C0A72F262C42}" srcOrd="2" destOrd="0" parTransId="{06367B4E-FD60-40D3-84C5-77408C1AF5C4}" sibTransId="{D1F9EBDD-7AF4-4561-8C2A-25CB7C96C5EB}"/>
    <dgm:cxn modelId="{DAB60238-AF07-4B3F-BECE-D23045AC63D6}" type="presOf" srcId="{D1F9EBDD-7AF4-4561-8C2A-25CB7C96C5EB}" destId="{96E3414A-2775-4B1F-8089-18D427F1BDBF}" srcOrd="0" destOrd="0" presId="urn:microsoft.com/office/officeart/2005/8/layout/hList7"/>
    <dgm:cxn modelId="{B8A0D52E-3AE5-4216-B969-D3903980D35F}" srcId="{2202A200-2B74-4693-BE6A-5344780EE729}" destId="{D78517D7-65CE-4FAE-A5AF-B9A439E2F81E}" srcOrd="4" destOrd="0" parTransId="{8813B66E-0C00-4DB1-AD12-373E1DFF62FF}" sibTransId="{D7B276D8-CA80-412E-903A-7A31FEA84050}"/>
    <dgm:cxn modelId="{08D2D0E7-4272-49E1-93BD-EFA7BB166338}" type="presOf" srcId="{D78517D7-65CE-4FAE-A5AF-B9A439E2F81E}" destId="{8CBBDCE0-7F55-413E-94D4-B231912E4186}" srcOrd="0" destOrd="0" presId="urn:microsoft.com/office/officeart/2005/8/layout/hList7"/>
    <dgm:cxn modelId="{5D862779-C67A-49F2-A976-AC07E8DC457C}" type="presOf" srcId="{86269208-1E92-46CF-8A50-15E6DB59F325}" destId="{22355FED-7E49-4BF9-8EE8-98050F166002}" srcOrd="0" destOrd="0" presId="urn:microsoft.com/office/officeart/2005/8/layout/hList7"/>
    <dgm:cxn modelId="{A5412659-37D9-4E85-94E8-1866E5F464AF}" type="presOf" srcId="{078F0167-DBFB-4203-A37F-52381F8D38A9}" destId="{E731497E-FA97-47C2-B8E3-5996251161A1}" srcOrd="1" destOrd="0" presId="urn:microsoft.com/office/officeart/2005/8/layout/hList7"/>
    <dgm:cxn modelId="{D8012B5F-6165-4ECD-939E-AFC0A1CF2850}" type="presParOf" srcId="{12CD4B36-7232-4EB9-A0FA-42C6416A6ED4}" destId="{783E47E3-AA35-46C2-BA85-E0184E82B6DB}" srcOrd="0" destOrd="0" presId="urn:microsoft.com/office/officeart/2005/8/layout/hList7"/>
    <dgm:cxn modelId="{7ACF90DF-38FF-4431-9A12-3C18841D4B68}" type="presParOf" srcId="{12CD4B36-7232-4EB9-A0FA-42C6416A6ED4}" destId="{7E3F18DA-8142-4BF5-8C96-3DCE69A64A10}" srcOrd="1" destOrd="0" presId="urn:microsoft.com/office/officeart/2005/8/layout/hList7"/>
    <dgm:cxn modelId="{39061CD9-A9C8-4E1D-BAA7-580946AAF811}" type="presParOf" srcId="{7E3F18DA-8142-4BF5-8C96-3DCE69A64A10}" destId="{C0A2763C-8850-4016-81D0-9D0550FBE347}" srcOrd="0" destOrd="0" presId="urn:microsoft.com/office/officeart/2005/8/layout/hList7"/>
    <dgm:cxn modelId="{DDF9936F-8AB9-4822-B00B-D5D95F9CE89B}" type="presParOf" srcId="{C0A2763C-8850-4016-81D0-9D0550FBE347}" destId="{382393DB-5741-49CB-9DD2-E22F95ADDD78}" srcOrd="0" destOrd="0" presId="urn:microsoft.com/office/officeart/2005/8/layout/hList7"/>
    <dgm:cxn modelId="{4987AFC6-3EA9-42E8-BB07-F6ABC95D3D9E}" type="presParOf" srcId="{C0A2763C-8850-4016-81D0-9D0550FBE347}" destId="{CC2312C1-E813-4DC4-BB07-8E31CB6D9B93}" srcOrd="1" destOrd="0" presId="urn:microsoft.com/office/officeart/2005/8/layout/hList7"/>
    <dgm:cxn modelId="{9BDCC1D0-F723-41A3-8E6B-B6B075DA1316}" type="presParOf" srcId="{C0A2763C-8850-4016-81D0-9D0550FBE347}" destId="{EBE67B91-5B34-4E34-BFD0-41DECA41D758}" srcOrd="2" destOrd="0" presId="urn:microsoft.com/office/officeart/2005/8/layout/hList7"/>
    <dgm:cxn modelId="{7FE49034-7A1B-4D19-ADE7-C86BA6128F29}" type="presParOf" srcId="{C0A2763C-8850-4016-81D0-9D0550FBE347}" destId="{4A5F0D6A-8C74-42DC-8AB3-FB87ED9AA54F}" srcOrd="3" destOrd="0" presId="urn:microsoft.com/office/officeart/2005/8/layout/hList7"/>
    <dgm:cxn modelId="{E61D05F6-4750-458A-BF1C-6CCD1FE697E6}" type="presParOf" srcId="{7E3F18DA-8142-4BF5-8C96-3DCE69A64A10}" destId="{0ABA05D8-06E1-444B-9406-34B8322C4D58}" srcOrd="1" destOrd="0" presId="urn:microsoft.com/office/officeart/2005/8/layout/hList7"/>
    <dgm:cxn modelId="{E9331FEF-5564-4D07-905E-7B1DC5105AA1}" type="presParOf" srcId="{7E3F18DA-8142-4BF5-8C96-3DCE69A64A10}" destId="{D6B1971C-CC2F-4481-A00F-31A941FE8130}" srcOrd="2" destOrd="0" presId="urn:microsoft.com/office/officeart/2005/8/layout/hList7"/>
    <dgm:cxn modelId="{FCEB3DC2-4055-46E8-9686-EEE6CDBEE334}" type="presParOf" srcId="{D6B1971C-CC2F-4481-A00F-31A941FE8130}" destId="{5137BA3F-F6F3-4815-ABD0-EBD7226F70A2}" srcOrd="0" destOrd="0" presId="urn:microsoft.com/office/officeart/2005/8/layout/hList7"/>
    <dgm:cxn modelId="{CB734662-5D6A-4C59-B899-4CB8ADF2EC1D}" type="presParOf" srcId="{D6B1971C-CC2F-4481-A00F-31A941FE8130}" destId="{E731497E-FA97-47C2-B8E3-5996251161A1}" srcOrd="1" destOrd="0" presId="urn:microsoft.com/office/officeart/2005/8/layout/hList7"/>
    <dgm:cxn modelId="{75A2AD3E-B149-499A-8489-38BE2DFBC901}" type="presParOf" srcId="{D6B1971C-CC2F-4481-A00F-31A941FE8130}" destId="{E1D987D5-5D02-47C8-BB6C-6A10F127ABA8}" srcOrd="2" destOrd="0" presId="urn:microsoft.com/office/officeart/2005/8/layout/hList7"/>
    <dgm:cxn modelId="{50F8BC3E-4D87-493A-9F5C-96B382C67F78}" type="presParOf" srcId="{D6B1971C-CC2F-4481-A00F-31A941FE8130}" destId="{1921BB07-9670-4AE8-A0A7-EAD2E17F2921}" srcOrd="3" destOrd="0" presId="urn:microsoft.com/office/officeart/2005/8/layout/hList7"/>
    <dgm:cxn modelId="{24121C0D-46E8-4359-9A9B-9802E8A28738}" type="presParOf" srcId="{7E3F18DA-8142-4BF5-8C96-3DCE69A64A10}" destId="{22355FED-7E49-4BF9-8EE8-98050F166002}" srcOrd="3" destOrd="0" presId="urn:microsoft.com/office/officeart/2005/8/layout/hList7"/>
    <dgm:cxn modelId="{B5CB6172-16D4-44DE-AE24-EBB3624AB712}" type="presParOf" srcId="{7E3F18DA-8142-4BF5-8C96-3DCE69A64A10}" destId="{81DD24B9-D86F-47FD-A08E-23E93B76AAAD}" srcOrd="4" destOrd="0" presId="urn:microsoft.com/office/officeart/2005/8/layout/hList7"/>
    <dgm:cxn modelId="{E2A4D17E-FD62-49E7-999A-BC3187C7FB95}" type="presParOf" srcId="{81DD24B9-D86F-47FD-A08E-23E93B76AAAD}" destId="{1E42EDEA-61A6-4B07-80E8-33652843413A}" srcOrd="0" destOrd="0" presId="urn:microsoft.com/office/officeart/2005/8/layout/hList7"/>
    <dgm:cxn modelId="{898F1FEE-1481-4DA5-8A59-02E9D1DB8501}" type="presParOf" srcId="{81DD24B9-D86F-47FD-A08E-23E93B76AAAD}" destId="{10722F06-B876-4F10-8642-2A7747A39255}" srcOrd="1" destOrd="0" presId="urn:microsoft.com/office/officeart/2005/8/layout/hList7"/>
    <dgm:cxn modelId="{85DCC3E2-FB08-4652-9724-38D57CFDE718}" type="presParOf" srcId="{81DD24B9-D86F-47FD-A08E-23E93B76AAAD}" destId="{B006CC2C-3CA8-45CE-92BF-DE5409198A86}" srcOrd="2" destOrd="0" presId="urn:microsoft.com/office/officeart/2005/8/layout/hList7"/>
    <dgm:cxn modelId="{B40E7F63-FFE7-4DCC-B38E-2969F5B81DF6}" type="presParOf" srcId="{81DD24B9-D86F-47FD-A08E-23E93B76AAAD}" destId="{DF59E0DF-20A8-4ED5-8F95-C26EEA1795DD}" srcOrd="3" destOrd="0" presId="urn:microsoft.com/office/officeart/2005/8/layout/hList7"/>
    <dgm:cxn modelId="{53DC319D-5577-4DA4-B47A-F67A4560ACB0}" type="presParOf" srcId="{7E3F18DA-8142-4BF5-8C96-3DCE69A64A10}" destId="{96E3414A-2775-4B1F-8089-18D427F1BDBF}" srcOrd="5" destOrd="0" presId="urn:microsoft.com/office/officeart/2005/8/layout/hList7"/>
    <dgm:cxn modelId="{75C78011-9297-4564-B69A-D18CCC291ADA}" type="presParOf" srcId="{7E3F18DA-8142-4BF5-8C96-3DCE69A64A10}" destId="{20D98C2C-68C0-4CB3-A87D-EF2BD8F55F42}" srcOrd="6" destOrd="0" presId="urn:microsoft.com/office/officeart/2005/8/layout/hList7"/>
    <dgm:cxn modelId="{375B2D60-BB6C-4F08-AF38-3CADEF3D515B}" type="presParOf" srcId="{20D98C2C-68C0-4CB3-A87D-EF2BD8F55F42}" destId="{0213E53A-46E8-4C24-A53F-81BF1FEEFB17}" srcOrd="0" destOrd="0" presId="urn:microsoft.com/office/officeart/2005/8/layout/hList7"/>
    <dgm:cxn modelId="{52243811-7DAB-4D80-B139-A0DF637A99ED}" type="presParOf" srcId="{20D98C2C-68C0-4CB3-A87D-EF2BD8F55F42}" destId="{692036AF-CC9A-4485-8167-00299DEFA741}" srcOrd="1" destOrd="0" presId="urn:microsoft.com/office/officeart/2005/8/layout/hList7"/>
    <dgm:cxn modelId="{75380D0B-4F8D-4D8D-9B61-F9E40E0B3BA3}" type="presParOf" srcId="{20D98C2C-68C0-4CB3-A87D-EF2BD8F55F42}" destId="{DE870235-5651-4423-99D1-A4FB5CD22CE6}" srcOrd="2" destOrd="0" presId="urn:microsoft.com/office/officeart/2005/8/layout/hList7"/>
    <dgm:cxn modelId="{FC44FA45-F22E-4606-8B1B-14C5C99A8D1E}" type="presParOf" srcId="{20D98C2C-68C0-4CB3-A87D-EF2BD8F55F42}" destId="{60CC8990-98DE-4CF9-9C75-0A8D8929BEFD}" srcOrd="3" destOrd="0" presId="urn:microsoft.com/office/officeart/2005/8/layout/hList7"/>
    <dgm:cxn modelId="{0B6E2CDC-DC7F-4A1A-82A5-948A7D5925AC}" type="presParOf" srcId="{7E3F18DA-8142-4BF5-8C96-3DCE69A64A10}" destId="{22F203F5-443A-4750-BE75-0E5FD22F5389}" srcOrd="7" destOrd="0" presId="urn:microsoft.com/office/officeart/2005/8/layout/hList7"/>
    <dgm:cxn modelId="{6ABB7E91-0DF3-4C6E-B9C3-B173AFF452FA}" type="presParOf" srcId="{7E3F18DA-8142-4BF5-8C96-3DCE69A64A10}" destId="{D44BE2AE-1913-4B87-B4B0-B7D76BD3534B}" srcOrd="8" destOrd="0" presId="urn:microsoft.com/office/officeart/2005/8/layout/hList7"/>
    <dgm:cxn modelId="{8FDE362C-FA39-45A9-89BE-98558C401B16}" type="presParOf" srcId="{D44BE2AE-1913-4B87-B4B0-B7D76BD3534B}" destId="{8CBBDCE0-7F55-413E-94D4-B231912E4186}" srcOrd="0" destOrd="0" presId="urn:microsoft.com/office/officeart/2005/8/layout/hList7"/>
    <dgm:cxn modelId="{3532084D-03A3-49EA-B1BD-B4AD64C330F5}" type="presParOf" srcId="{D44BE2AE-1913-4B87-B4B0-B7D76BD3534B}" destId="{AFB128F2-91CC-437E-9C3F-1A22BBBB6BCB}" srcOrd="1" destOrd="0" presId="urn:microsoft.com/office/officeart/2005/8/layout/hList7"/>
    <dgm:cxn modelId="{F4725A50-8A71-481D-8951-02302343E165}" type="presParOf" srcId="{D44BE2AE-1913-4B87-B4B0-B7D76BD3534B}" destId="{0D4DC187-7A2E-4099-AF3F-71F275AEF800}" srcOrd="2" destOrd="0" presId="urn:microsoft.com/office/officeart/2005/8/layout/hList7"/>
    <dgm:cxn modelId="{D3A4215B-EB79-4485-A92F-94A18062A696}" type="presParOf" srcId="{D44BE2AE-1913-4B87-B4B0-B7D76BD3534B}" destId="{144E3E74-4AA1-4401-9F3B-C39823A9276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5066B2-3974-461D-B1AE-0FCE4B20556D}">
      <dsp:nvSpPr>
        <dsp:cNvPr id="0" name=""/>
        <dsp:cNvSpPr/>
      </dsp:nvSpPr>
      <dsp:spPr>
        <a:xfrm>
          <a:off x="0" y="390599"/>
          <a:ext cx="749808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err="1" smtClean="0"/>
            <a:t>السيليكا</a:t>
          </a:r>
          <a:r>
            <a:rPr lang="ar-SA" sz="2900" b="1" kern="1200" dirty="0" smtClean="0"/>
            <a:t> هو عنصر </a:t>
          </a:r>
          <a:r>
            <a:rPr lang="ar-SA" sz="2900" b="1" kern="1200" dirty="0" err="1" smtClean="0"/>
            <a:t>لافلزي</a:t>
          </a:r>
          <a:r>
            <a:rPr lang="ar-SA" sz="2900" b="1" kern="1200" dirty="0" smtClean="0"/>
            <a:t> و تعتبر </a:t>
          </a:r>
          <a:r>
            <a:rPr lang="ar-SA" sz="2900" b="1" kern="1200" dirty="0" err="1" smtClean="0"/>
            <a:t>السيليكا</a:t>
          </a:r>
          <a:r>
            <a:rPr lang="ar-SA" sz="2900" b="1" kern="1200" dirty="0" smtClean="0"/>
            <a:t> من أكثر العناصر وفرة في القشرة الأرضية حوالي 80%. ويوجد في الطبيعة على شكل ثنائي </a:t>
          </a:r>
          <a:r>
            <a:rPr lang="ar-SA" sz="2900" b="1" kern="1200" dirty="0" err="1" smtClean="0"/>
            <a:t>اكسيد</a:t>
          </a:r>
          <a:r>
            <a:rPr lang="ar-SA" sz="2900" b="1" kern="1200" dirty="0" smtClean="0"/>
            <a:t> السيلكون </a:t>
          </a:r>
          <a:r>
            <a:rPr lang="en-US" sz="2900" b="1" kern="1200" dirty="0" smtClean="0"/>
            <a:t>SiO2</a:t>
          </a:r>
          <a:r>
            <a:rPr lang="ar-SA" sz="2900" b="1" kern="1200" dirty="0" smtClean="0"/>
            <a:t> : </a:t>
          </a:r>
          <a:r>
            <a:rPr lang="en-US" sz="2900" b="1" kern="1200" dirty="0" smtClean="0"/>
            <a:t>‏) </a:t>
          </a:r>
          <a:r>
            <a:rPr lang="ar-SA" sz="2900" b="1" kern="1200" dirty="0" smtClean="0"/>
            <a:t>هو أكسيد </a:t>
          </a:r>
          <a:r>
            <a:rPr lang="ar-SA" sz="2900" b="1" kern="1200" dirty="0" err="1" smtClean="0"/>
            <a:t>السيليكون</a:t>
          </a:r>
          <a:r>
            <a:rPr lang="ar-SA" sz="2900" b="1" kern="1200" dirty="0" smtClean="0"/>
            <a:t> المعروف </a:t>
          </a:r>
          <a:r>
            <a:rPr lang="ar-SA" sz="2900" b="1" kern="1200" dirty="0" err="1" smtClean="0"/>
            <a:t>بقساوته</a:t>
          </a:r>
          <a:r>
            <a:rPr lang="ar-SA" sz="2900" b="1" kern="1200" dirty="0" smtClean="0"/>
            <a:t> منذ العصور القديمة )</a:t>
          </a:r>
          <a:endParaRPr lang="en-US" sz="2900" kern="1200" dirty="0"/>
        </a:p>
      </dsp:txBody>
      <dsp:txXfrm>
        <a:off x="0" y="390599"/>
        <a:ext cx="7498080" cy="1967940"/>
      </dsp:txXfrm>
    </dsp:sp>
    <dsp:sp modelId="{E8CC132B-BB48-46CE-B330-0324E9DDD5AC}">
      <dsp:nvSpPr>
        <dsp:cNvPr id="0" name=""/>
        <dsp:cNvSpPr/>
      </dsp:nvSpPr>
      <dsp:spPr>
        <a:xfrm>
          <a:off x="0" y="2442060"/>
          <a:ext cx="749808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900" b="1" kern="1200" dirty="0" smtClean="0"/>
            <a:t>توجد </a:t>
          </a:r>
          <a:r>
            <a:rPr lang="ar-SA" sz="2900" b="1" kern="1200" dirty="0" err="1" smtClean="0"/>
            <a:t>السيليكا</a:t>
          </a:r>
          <a:r>
            <a:rPr lang="ar-SA" sz="2900" b="1" kern="1200" dirty="0" smtClean="0"/>
            <a:t> في الطبيعة في الرمل والكوارتز، وفي جدران خلايا </a:t>
          </a:r>
          <a:r>
            <a:rPr lang="ar-SA" sz="2900" b="1" kern="1200" dirty="0" err="1" smtClean="0"/>
            <a:t>الدياتوم</a:t>
          </a:r>
          <a:r>
            <a:rPr lang="ar-SA" sz="2900" b="1" kern="1200" dirty="0" smtClean="0"/>
            <a:t> أو المشطورة </a:t>
          </a:r>
          <a:r>
            <a:rPr lang="en-US" sz="2900" b="1" kern="1200" dirty="0" smtClean="0"/>
            <a:t>diatoms </a:t>
          </a:r>
          <a:r>
            <a:rPr lang="ar-SA" sz="2900" b="1" kern="1200" dirty="0" smtClean="0"/>
            <a:t> وهو مكون أساسي في معظم أنواع الزجاج والمواد مثل الخرسانة.</a:t>
          </a:r>
          <a:endParaRPr lang="ar-SA" sz="2900" b="1" kern="1200" dirty="0"/>
        </a:p>
      </dsp:txBody>
      <dsp:txXfrm>
        <a:off x="0" y="2442060"/>
        <a:ext cx="7498080" cy="19679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C857DB-5C73-4CB0-8D37-86B11A066AA2}">
      <dsp:nvSpPr>
        <dsp:cNvPr id="0" name=""/>
        <dsp:cNvSpPr/>
      </dsp:nvSpPr>
      <dsp:spPr>
        <a:xfrm>
          <a:off x="0" y="125820"/>
          <a:ext cx="7498080" cy="4548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/>
            <a:t>رمال </a:t>
          </a:r>
          <a:r>
            <a:rPr lang="ar-SA" sz="3600" b="1" kern="1200" dirty="0" err="1" smtClean="0"/>
            <a:t>السيلكا</a:t>
          </a:r>
          <a:r>
            <a:rPr lang="ar-SA" sz="3600" b="1" kern="1200" dirty="0" smtClean="0"/>
            <a:t> (رمال </a:t>
          </a:r>
          <a:r>
            <a:rPr lang="ar-SA" sz="3600" b="1" kern="1200" dirty="0" err="1" smtClean="0"/>
            <a:t>كوارتز</a:t>
          </a:r>
          <a:r>
            <a:rPr lang="ar-SA" sz="3600" b="1" kern="1200" dirty="0" smtClean="0"/>
            <a:t>) هي عبارة عن صخور رملية بيضاء نقية تحتوي على نسبة عالية من </a:t>
          </a:r>
          <a:r>
            <a:rPr lang="ar-SA" sz="3600" b="1" kern="1200" dirty="0" err="1" smtClean="0"/>
            <a:t>السيلكا</a:t>
          </a:r>
          <a:r>
            <a:rPr lang="ar-SA" sz="3600" b="1" kern="1200" dirty="0" smtClean="0"/>
            <a:t>، التي تتكون بشكل رئيس من حبيبات معدن الكوارتز وتحتوي على كمية قليلة من الشوائب والمعادن الثقيلة، في حين يطلق مصطلح الرمل الزجاجي على رمال </a:t>
          </a:r>
          <a:r>
            <a:rPr lang="ar-SA" sz="3600" b="1" kern="1200" dirty="0" err="1" smtClean="0"/>
            <a:t>السيلكا</a:t>
          </a:r>
          <a:r>
            <a:rPr lang="ar-SA" sz="3600" b="1" kern="1200" dirty="0" smtClean="0"/>
            <a:t> (الكوارتز) التي لها مواصفات فيزيائية وكيماوية تتناسب مع صناعة الزجاج.</a:t>
          </a:r>
          <a:endParaRPr lang="ar-SA" sz="3600" kern="1200" dirty="0"/>
        </a:p>
      </dsp:txBody>
      <dsp:txXfrm>
        <a:off x="0" y="125820"/>
        <a:ext cx="7498080" cy="454895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304E2B-B113-4CAE-A442-7A0CDB916C6F}">
      <dsp:nvSpPr>
        <dsp:cNvPr id="0" name=""/>
        <dsp:cNvSpPr/>
      </dsp:nvSpPr>
      <dsp:spPr>
        <a:xfrm>
          <a:off x="0" y="0"/>
          <a:ext cx="7498080" cy="8082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خلايا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الدياتومات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 فريدة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للاسباب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ar-SA" sz="2000" b="1" kern="1200" dirty="0" err="1" smtClean="0">
              <a:latin typeface="Times New Roman" pitchFamily="18" charset="0"/>
              <a:cs typeface="Times New Roman" pitchFamily="18" charset="0"/>
            </a:rPr>
            <a:t>التاليه</a:t>
          </a:r>
          <a:r>
            <a:rPr lang="ar-SA" sz="2000" b="1" kern="1200" dirty="0" smtClean="0">
              <a:latin typeface="Times New Roman" pitchFamily="18" charset="0"/>
              <a:cs typeface="Times New Roman" pitchFamily="18" charset="0"/>
            </a:rPr>
            <a:t>:</a:t>
          </a:r>
          <a:endParaRPr lang="en-US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7498080" cy="808217"/>
      </dsp:txXfrm>
    </dsp:sp>
    <dsp:sp modelId="{1530DF15-0A4F-4638-A2FB-51D03CDEA634}">
      <dsp:nvSpPr>
        <dsp:cNvPr id="0" name=""/>
        <dsp:cNvSpPr/>
      </dsp:nvSpPr>
      <dsp:spPr>
        <a:xfrm>
          <a:off x="0" y="808875"/>
          <a:ext cx="7498080" cy="37958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64" tIns="25400" rIns="142240" bIns="25400" numCol="1" spcCol="1270" anchor="t" anchorCtr="0">
          <a:noAutofit/>
        </a:bodyPr>
        <a:lstStyle/>
        <a:p>
          <a:pPr marL="228600" lvl="1" indent="-228600" algn="r" defTabSz="889000" rtl="1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000" b="1" kern="1200" dirty="0" smtClean="0"/>
            <a:t>لها جدارا خلويا صلبا غنيا </a:t>
          </a:r>
          <a:r>
            <a:rPr lang="ar-SA" sz="2000" b="1" kern="1200" dirty="0" err="1" smtClean="0"/>
            <a:t>بالسيليكا</a:t>
          </a:r>
          <a:r>
            <a:rPr lang="ar-SA" sz="2000" b="1" kern="1200" dirty="0" smtClean="0"/>
            <a:t>( العلبة ).</a:t>
          </a:r>
          <a:endParaRPr lang="en-US" sz="2000" kern="1200" dirty="0"/>
        </a:p>
        <a:p>
          <a:pPr marL="228600" lvl="1" indent="-228600" algn="r" defTabSz="889000" rtl="1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000" b="1" kern="1200" dirty="0" smtClean="0"/>
            <a:t>يحافظ الجدار </a:t>
          </a:r>
          <a:r>
            <a:rPr lang="ar-SA" sz="2000" b="1" kern="1200" dirty="0" err="1" smtClean="0"/>
            <a:t>السليكي</a:t>
          </a:r>
          <a:r>
            <a:rPr lang="ar-SA" sz="2000" b="1" kern="1200" dirty="0" smtClean="0"/>
            <a:t> غير المرن على ثبات حجم الخلية.</a:t>
          </a:r>
          <a:endParaRPr lang="en-US" sz="2000" kern="1200" dirty="0"/>
        </a:p>
        <a:p>
          <a:pPr marL="228600" lvl="1" indent="-228600" algn="r" defTabSz="889000" rtl="1">
            <a:lnSpc>
              <a:spcPct val="15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000" b="1" kern="1200" dirty="0" smtClean="0"/>
            <a:t>عندما تموت </a:t>
          </a:r>
          <a:r>
            <a:rPr lang="ar-SA" sz="2000" b="1" kern="1200" dirty="0" err="1" smtClean="0"/>
            <a:t>الدياتومات</a:t>
          </a:r>
          <a:r>
            <a:rPr lang="ar-SA" sz="2000" b="1" kern="1200" dirty="0" smtClean="0"/>
            <a:t> تسقط </a:t>
          </a:r>
          <a:r>
            <a:rPr lang="ar-SA" sz="2000" b="1" kern="1200" dirty="0" err="1" smtClean="0"/>
            <a:t>الي</a:t>
          </a:r>
          <a:r>
            <a:rPr lang="ar-SA" sz="2000" b="1" kern="1200" dirty="0" smtClean="0"/>
            <a:t> القاع وتتحل المواد العضوية </a:t>
          </a:r>
          <a:r>
            <a:rPr lang="ar-SA" sz="2000" b="1" kern="1200" dirty="0" err="1" smtClean="0"/>
            <a:t>بها</a:t>
          </a:r>
          <a:r>
            <a:rPr lang="ar-SA" sz="2000" b="1" kern="1200" dirty="0" smtClean="0"/>
            <a:t> ولكن </a:t>
          </a:r>
          <a:r>
            <a:rPr lang="ar-SA" sz="2000" b="1" kern="1200" dirty="0" err="1" smtClean="0"/>
            <a:t>اصدافها</a:t>
          </a:r>
          <a:r>
            <a:rPr lang="ar-SA" sz="2000" b="1" kern="1200" dirty="0" smtClean="0"/>
            <a:t> الزجاجية المكونة من </a:t>
          </a:r>
          <a:r>
            <a:rPr lang="ar-SA" sz="2000" b="1" kern="1200" dirty="0" err="1" smtClean="0"/>
            <a:t>السيليكا</a:t>
          </a:r>
          <a:r>
            <a:rPr lang="ar-SA" sz="2000" b="1" kern="1200" dirty="0" smtClean="0"/>
            <a:t> تبقي وتتراكم علي القاع وبمرور الوقت تشكل هذه </a:t>
          </a:r>
          <a:r>
            <a:rPr lang="ar-SA" sz="2000" b="1" kern="1200" dirty="0" err="1" smtClean="0"/>
            <a:t>الترسيبات</a:t>
          </a:r>
          <a:r>
            <a:rPr lang="ar-SA" sz="2000" b="1" kern="1200" dirty="0" smtClean="0"/>
            <a:t> طبقات من مئات </a:t>
          </a:r>
          <a:r>
            <a:rPr lang="ar-SA" sz="2000" b="1" kern="1200" dirty="0" err="1" smtClean="0"/>
            <a:t>الامتار</a:t>
          </a:r>
          <a:r>
            <a:rPr lang="ar-SA" sz="2000" b="1" kern="1200" dirty="0" smtClean="0"/>
            <a:t> وتعرف هذه </a:t>
          </a:r>
          <a:r>
            <a:rPr lang="ar-SA" sz="2000" b="1" kern="1200" dirty="0" err="1" smtClean="0"/>
            <a:t>الترسيبات</a:t>
          </a:r>
          <a:r>
            <a:rPr lang="ar-SA" sz="2000" b="1" kern="1200" dirty="0" smtClean="0"/>
            <a:t> باسم </a:t>
          </a:r>
          <a:r>
            <a:rPr lang="ar-SA" sz="2000" b="1" kern="1200" dirty="0" err="1" smtClean="0"/>
            <a:t>الارض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الدياتومية</a:t>
          </a:r>
          <a:r>
            <a:rPr lang="ar-SA" sz="2000" b="1" kern="1200" dirty="0" smtClean="0"/>
            <a:t> (</a:t>
          </a:r>
          <a:r>
            <a:rPr lang="en-US" sz="2000" b="1" kern="1200" dirty="0" smtClean="0"/>
            <a:t>diatomaceous earth </a:t>
          </a:r>
          <a:r>
            <a:rPr lang="ar-SA" sz="2000" b="1" kern="1200" dirty="0" smtClean="0"/>
            <a:t>والتي تقوم بعمل ترشيح ممتاز </a:t>
          </a:r>
          <a:r>
            <a:rPr lang="ar-SA" sz="2000" b="1" kern="1200" dirty="0" err="1" smtClean="0"/>
            <a:t>لاحواض</a:t>
          </a:r>
          <a:r>
            <a:rPr lang="ar-SA" sz="2000" b="1" kern="1200" dirty="0" smtClean="0"/>
            <a:t> السباحة وتنقية مياه الشرب نظرا للطبيعة المسامية لجدر خلايا </a:t>
          </a:r>
          <a:r>
            <a:rPr lang="ar-SA" sz="2000" b="1" kern="1200" dirty="0" err="1" smtClean="0"/>
            <a:t>الدياتومات</a:t>
          </a:r>
          <a:r>
            <a:rPr lang="ar-SA" sz="2000" b="1" kern="1200" dirty="0" smtClean="0"/>
            <a:t> نفسها.وقد ادخل المجهر الالكتروني الماسح بعدا جديدا في دراسة نمط الجدر الخلوية </a:t>
          </a:r>
          <a:r>
            <a:rPr lang="ar-SA" sz="2000" b="1" kern="1200" dirty="0" err="1" smtClean="0"/>
            <a:t>للدياتومات</a:t>
          </a:r>
          <a:r>
            <a:rPr lang="ar-SA" sz="2000" b="1" kern="1200" dirty="0" smtClean="0"/>
            <a:t>.</a:t>
          </a:r>
          <a:endParaRPr lang="ar-SA" sz="2000" kern="1200" dirty="0"/>
        </a:p>
      </dsp:txBody>
      <dsp:txXfrm>
        <a:off x="0" y="808875"/>
        <a:ext cx="7498080" cy="37958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EC8CE2-9042-40EF-95D0-8EC9E40AD5E9}">
      <dsp:nvSpPr>
        <dsp:cNvPr id="0" name=""/>
        <dsp:cNvSpPr/>
      </dsp:nvSpPr>
      <dsp:spPr>
        <a:xfrm>
          <a:off x="0" y="62858"/>
          <a:ext cx="7498080" cy="1645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تحتاج </a:t>
          </a:r>
          <a:r>
            <a:rPr lang="ar-SA" sz="2000" b="1" kern="1200" dirty="0" err="1" smtClean="0"/>
            <a:t>الدياتومات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للسيليكا</a:t>
          </a:r>
          <a:r>
            <a:rPr lang="ar-SA" sz="2000" b="1" kern="1200" dirty="0" smtClean="0"/>
            <a:t> في شكل ذائب (</a:t>
          </a:r>
          <a:r>
            <a:rPr lang="ar-SA" sz="2000" b="1" kern="1200" dirty="0" err="1" smtClean="0"/>
            <a:t>سيليكا</a:t>
          </a:r>
          <a:r>
            <a:rPr lang="ar-SA" sz="2000" b="1" kern="1200" dirty="0" smtClean="0"/>
            <a:t> مذابة) لتكون جدرا </a:t>
          </a:r>
          <a:r>
            <a:rPr lang="ar-SA" sz="2000" b="1" kern="1200" dirty="0" err="1" smtClean="0"/>
            <a:t>سليكية</a:t>
          </a:r>
          <a:r>
            <a:rPr lang="ar-SA" sz="2000" b="1" kern="1200" dirty="0" smtClean="0"/>
            <a:t> وتعتمد </a:t>
          </a:r>
          <a:r>
            <a:rPr lang="ar-SA" sz="2000" b="1" kern="1200" dirty="0" err="1" smtClean="0"/>
            <a:t>السوطيات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السيليكية</a:t>
          </a:r>
          <a:r>
            <a:rPr lang="ar-SA" sz="2000" b="1" kern="1200" dirty="0" smtClean="0"/>
            <a:t> على </a:t>
          </a:r>
          <a:r>
            <a:rPr lang="ar-SA" sz="2000" b="1" kern="1200" dirty="0" err="1" smtClean="0"/>
            <a:t>السيليكا</a:t>
          </a:r>
          <a:r>
            <a:rPr lang="ar-SA" sz="2000" b="1" kern="1200" dirty="0" smtClean="0"/>
            <a:t> لبناء هياكلها </a:t>
          </a:r>
          <a:r>
            <a:rPr lang="ar-SA" sz="2000" b="1" kern="1200" dirty="0" err="1" smtClean="0"/>
            <a:t>الانبوبية</a:t>
          </a:r>
          <a:r>
            <a:rPr lang="ar-SA" sz="2000" b="1" kern="1200" dirty="0" smtClean="0"/>
            <a:t>, وفي بعض </a:t>
          </a:r>
          <a:r>
            <a:rPr lang="ar-SA" sz="2000" b="1" kern="1200" dirty="0" err="1" smtClean="0"/>
            <a:t>السوطيات</a:t>
          </a:r>
          <a:r>
            <a:rPr lang="ar-SA" sz="2000" b="1" kern="1200" dirty="0" smtClean="0"/>
            <a:t> الحاملة </a:t>
          </a:r>
          <a:r>
            <a:rPr lang="ar-SA" sz="2000" b="1" kern="1200" dirty="0" err="1" smtClean="0"/>
            <a:t>للحراشيف</a:t>
          </a:r>
          <a:r>
            <a:rPr lang="ar-SA" sz="2000" b="1" kern="1200" dirty="0" smtClean="0"/>
            <a:t>.</a:t>
          </a:r>
          <a:endParaRPr lang="en-US" sz="2000" kern="1200" dirty="0"/>
        </a:p>
      </dsp:txBody>
      <dsp:txXfrm>
        <a:off x="0" y="62858"/>
        <a:ext cx="7498080" cy="1645312"/>
      </dsp:txXfrm>
    </dsp:sp>
    <dsp:sp modelId="{F8B80733-C668-4342-A012-1EF0F4A5546F}">
      <dsp:nvSpPr>
        <dsp:cNvPr id="0" name=""/>
        <dsp:cNvSpPr/>
      </dsp:nvSpPr>
      <dsp:spPr>
        <a:xfrm>
          <a:off x="0" y="1765770"/>
          <a:ext cx="7498080" cy="1645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err="1" smtClean="0"/>
            <a:t>المياة</a:t>
          </a:r>
          <a:r>
            <a:rPr lang="ar-SA" sz="2000" b="1" kern="1200" dirty="0" smtClean="0"/>
            <a:t> الطبيعية في </a:t>
          </a:r>
          <a:r>
            <a:rPr lang="ar-SA" sz="2000" b="1" kern="1200" dirty="0" err="1" smtClean="0"/>
            <a:t>اوقات</a:t>
          </a:r>
          <a:r>
            <a:rPr lang="ar-SA" sz="2000" b="1" kern="1200" dirty="0" smtClean="0"/>
            <a:t> النمو القصوى </a:t>
          </a:r>
          <a:r>
            <a:rPr lang="ar-SA" sz="2000" b="1" kern="1200" dirty="0" err="1" smtClean="0"/>
            <a:t>للدياتومات</a:t>
          </a:r>
          <a:r>
            <a:rPr lang="ar-SA" sz="2000" b="1" kern="1200" dirty="0" smtClean="0"/>
            <a:t> يلاحظ انخفاضا في محتوى </a:t>
          </a:r>
          <a:r>
            <a:rPr lang="ar-SA" sz="2000" b="1" kern="1200" dirty="0" err="1" smtClean="0"/>
            <a:t>السيليكا</a:t>
          </a:r>
          <a:r>
            <a:rPr lang="ar-SA" sz="2000" b="1" kern="1200" dirty="0" smtClean="0"/>
            <a:t> الذائبة</a:t>
          </a:r>
          <a:endParaRPr lang="en-US" sz="2000" kern="1200" dirty="0"/>
        </a:p>
      </dsp:txBody>
      <dsp:txXfrm>
        <a:off x="0" y="1765770"/>
        <a:ext cx="7498080" cy="1645312"/>
      </dsp:txXfrm>
    </dsp:sp>
    <dsp:sp modelId="{6623C5F4-7311-4BDD-AD91-4D2B8C50BC7F}">
      <dsp:nvSpPr>
        <dsp:cNvPr id="0" name=""/>
        <dsp:cNvSpPr/>
      </dsp:nvSpPr>
      <dsp:spPr>
        <a:xfrm>
          <a:off x="0" y="3468683"/>
          <a:ext cx="7498080" cy="1645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محتوى </a:t>
          </a:r>
          <a:r>
            <a:rPr lang="ar-SA" sz="2000" b="1" kern="1200" dirty="0" err="1" smtClean="0"/>
            <a:t>السيليكا</a:t>
          </a:r>
          <a:r>
            <a:rPr lang="ar-SA" sz="2000" b="1" kern="1200" dirty="0" smtClean="0"/>
            <a:t> في جدر </a:t>
          </a:r>
          <a:r>
            <a:rPr lang="ar-SA" sz="2000" b="1" kern="1200" dirty="0" err="1" smtClean="0"/>
            <a:t>الدياتومات</a:t>
          </a:r>
          <a:r>
            <a:rPr lang="ar-SA" sz="2000" b="1" kern="1200" dirty="0" smtClean="0"/>
            <a:t>  المعبر عنه بالوزن الجاف ذا </a:t>
          </a:r>
          <a:r>
            <a:rPr lang="ar-SA" sz="2000" b="1" kern="1200" dirty="0" err="1" smtClean="0"/>
            <a:t>اهمية</a:t>
          </a:r>
          <a:r>
            <a:rPr lang="ar-SA" sz="2000" b="1" kern="1200" dirty="0" smtClean="0"/>
            <a:t> عظيمة . ففي عوالق نباتية </a:t>
          </a:r>
          <a:r>
            <a:rPr lang="ar-SA" sz="2000" b="1" kern="1200" dirty="0" err="1" smtClean="0"/>
            <a:t>لدياتومات</a:t>
          </a:r>
          <a:r>
            <a:rPr lang="ar-SA" sz="2000" b="1" kern="1200" dirty="0" smtClean="0"/>
            <a:t> الماء العذب وجد انه يتراوح مابين 26و 63 % اعتمادا على النوع.                                                 وهذا يدل على </a:t>
          </a:r>
          <a:r>
            <a:rPr lang="ar-SA" sz="2000" b="1" kern="1200" dirty="0" err="1" smtClean="0"/>
            <a:t>ان</a:t>
          </a:r>
          <a:r>
            <a:rPr lang="ar-SA" sz="2000" b="1" kern="1200" dirty="0" smtClean="0"/>
            <a:t> التركيزات المنخفضة جدا من </a:t>
          </a:r>
          <a:r>
            <a:rPr lang="ar-SA" sz="2000" b="1" kern="1200" dirty="0" err="1" smtClean="0"/>
            <a:t>السيلكا</a:t>
          </a:r>
          <a:r>
            <a:rPr lang="ar-SA" sz="2000" b="1" kern="1200" dirty="0" smtClean="0"/>
            <a:t> الذائبة في مياه البحيرات 0.5% (المستوى الحرج) تحد من استمرار نمو </a:t>
          </a:r>
          <a:r>
            <a:rPr lang="ar-SA" sz="2000" b="1" kern="1200" dirty="0" err="1" smtClean="0"/>
            <a:t>الدياتومات</a:t>
          </a:r>
          <a:r>
            <a:rPr lang="ar-SA" sz="2000" b="1" kern="1200" dirty="0" smtClean="0"/>
            <a:t> </a:t>
          </a:r>
          <a:r>
            <a:rPr lang="ar-SA" sz="2000" b="1" kern="1200" dirty="0" err="1" smtClean="0"/>
            <a:t>الا</a:t>
          </a:r>
          <a:r>
            <a:rPr lang="ar-SA" sz="2000" b="1" kern="1200" dirty="0" smtClean="0"/>
            <a:t> في  بعض </a:t>
          </a:r>
          <a:r>
            <a:rPr lang="ar-SA" sz="2000" b="1" kern="1200" dirty="0" err="1" smtClean="0"/>
            <a:t>الانواع</a:t>
          </a:r>
          <a:r>
            <a:rPr lang="ar-SA" sz="2000" b="1" kern="1200" dirty="0" smtClean="0"/>
            <a:t> لها القدرة على النمو بجدر </a:t>
          </a:r>
          <a:r>
            <a:rPr lang="ar-SA" sz="2000" b="1" kern="1200" dirty="0" err="1" smtClean="0"/>
            <a:t>سيليكية</a:t>
          </a:r>
          <a:r>
            <a:rPr lang="ar-SA" sz="2000" b="1" kern="1200" dirty="0" smtClean="0"/>
            <a:t>  رقيقة جدا.</a:t>
          </a:r>
          <a:endParaRPr lang="ar-SA" sz="2000" kern="1200" dirty="0"/>
        </a:p>
      </dsp:txBody>
      <dsp:txXfrm>
        <a:off x="0" y="3468683"/>
        <a:ext cx="7498080" cy="16453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27/10/34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ar-SA" b="1" dirty="0" err="1" smtClean="0">
                <a:solidFill>
                  <a:schemeClr val="bg1"/>
                </a:solidFill>
              </a:rPr>
              <a:t>السيليكا</a:t>
            </a:r>
            <a:r>
              <a:rPr lang="ar-SA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silica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tx1"/>
                </a:solidFill>
              </a:rPr>
              <a:t>تجربة </a:t>
            </a:r>
            <a:r>
              <a:rPr lang="ar-SA" sz="2400" b="1" dirty="0" smtClean="0">
                <a:solidFill>
                  <a:schemeClr val="tx1"/>
                </a:solidFill>
              </a:rPr>
              <a:t>تقدير عنصر </a:t>
            </a:r>
            <a:r>
              <a:rPr lang="ar-SA" sz="2400" b="1" dirty="0" err="1" smtClean="0">
                <a:solidFill>
                  <a:schemeClr val="tx1"/>
                </a:solidFill>
              </a:rPr>
              <a:t>السليكا</a:t>
            </a:r>
            <a:r>
              <a:rPr lang="ar-SA" sz="2400" b="1" dirty="0" smtClean="0">
                <a:solidFill>
                  <a:schemeClr val="tx1"/>
                </a:solidFill>
              </a:rPr>
              <a:t> في المياه بطريقة المنحنى المعياري</a:t>
            </a:r>
            <a:endParaRPr lang="ar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r"/>
            <a:r>
              <a:rPr lang="ar-SA" b="1" dirty="0" smtClean="0">
                <a:solidFill>
                  <a:srgbClr val="002060"/>
                </a:solidFill>
              </a:rPr>
              <a:t>طريقة العمل</a:t>
            </a:r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92D050"/>
                </a:solidFill>
              </a:rPr>
              <a:t>يؤخذ 10 من مياه العينة المجهولة.</a:t>
            </a:r>
          </a:p>
          <a:p>
            <a:pPr algn="r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92D050"/>
                </a:solidFill>
              </a:rPr>
              <a:t>يتم اضافة 5 مل من حامض الهيدروكلوريك لكل دورق للعينة المجهولة.</a:t>
            </a:r>
          </a:p>
          <a:p>
            <a:pPr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92D050"/>
                </a:solidFill>
              </a:rPr>
              <a:t>يتم اضافة 5 مل من مولبيدات الامونيوم لكل الدوارق للعينة المجهولة.</a:t>
            </a:r>
          </a:p>
          <a:p>
            <a:pPr algn="r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92D050"/>
                </a:solidFill>
              </a:rPr>
              <a:t>يتم اضافة 5 مل من </a:t>
            </a:r>
            <a:r>
              <a:rPr lang="en-US" b="1" dirty="0" smtClean="0">
                <a:solidFill>
                  <a:srgbClr val="92D050"/>
                </a:solidFill>
              </a:rPr>
              <a:t>EDTA</a:t>
            </a:r>
            <a:r>
              <a:rPr lang="ar-SA" b="1" dirty="0" smtClean="0">
                <a:solidFill>
                  <a:srgbClr val="92D050"/>
                </a:solidFill>
              </a:rPr>
              <a:t> للعينة المجهولة. ننتظر 5 دقائق.</a:t>
            </a:r>
          </a:p>
          <a:p>
            <a:pPr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92D050"/>
                </a:solidFill>
              </a:rPr>
              <a:t>ثم يتم  اضافة 10 مل من صوديوم </a:t>
            </a:r>
            <a:r>
              <a:rPr lang="ar-SA" b="1" dirty="0" err="1" smtClean="0">
                <a:solidFill>
                  <a:srgbClr val="92D050"/>
                </a:solidFill>
              </a:rPr>
              <a:t>سلفيت</a:t>
            </a:r>
            <a:r>
              <a:rPr lang="ar-SA" b="1" dirty="0" smtClean="0">
                <a:solidFill>
                  <a:srgbClr val="92D050"/>
                </a:solidFill>
              </a:rPr>
              <a:t> للعينة المجهولة.</a:t>
            </a:r>
            <a:endParaRPr lang="ar-SA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  <a:ln w="38100"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ar-SA" sz="3200" b="1" dirty="0" smtClean="0">
                <a:solidFill>
                  <a:srgbClr val="92D050"/>
                </a:solidFill>
              </a:rPr>
              <a:t>بعد 30 </a:t>
            </a:r>
            <a:r>
              <a:rPr lang="ar-SA" b="1" dirty="0" smtClean="0">
                <a:solidFill>
                  <a:srgbClr val="92D050"/>
                </a:solidFill>
              </a:rPr>
              <a:t>دقيقة(لكي يتغير اللون)  </a:t>
            </a:r>
            <a:r>
              <a:rPr lang="ar-SA" sz="3200" b="1" dirty="0" smtClean="0">
                <a:solidFill>
                  <a:srgbClr val="92D050"/>
                </a:solidFill>
              </a:rPr>
              <a:t>يتم القراءة </a:t>
            </a:r>
            <a:r>
              <a:rPr lang="ar-SA" b="1" dirty="0" smtClean="0">
                <a:solidFill>
                  <a:srgbClr val="92D050"/>
                </a:solidFill>
              </a:rPr>
              <a:t>                                                                                                                                    </a:t>
            </a:r>
            <a:r>
              <a:rPr lang="ar-SA" sz="3200" b="1" dirty="0" smtClean="0">
                <a:solidFill>
                  <a:srgbClr val="92D050"/>
                </a:solidFill>
              </a:rPr>
              <a:t>على جهاز قياس الطيف عند طول موجي </a:t>
            </a:r>
            <a:r>
              <a:rPr lang="ar-SA" sz="3200" b="1" dirty="0" smtClean="0">
                <a:solidFill>
                  <a:srgbClr val="FF0000"/>
                </a:solidFill>
              </a:rPr>
              <a:t>700 نانوميتر</a:t>
            </a:r>
            <a:r>
              <a:rPr lang="ar-SA" sz="3200" b="1" dirty="0" smtClean="0">
                <a:solidFill>
                  <a:srgbClr val="92D05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solidFill>
                  <a:srgbClr val="92D050"/>
                </a:solidFill>
              </a:rPr>
              <a:t>نسجل قراءة الجهاز للعينة المجهولة.</a:t>
            </a:r>
          </a:p>
          <a:p>
            <a:pPr>
              <a:buFont typeface="Arial" pitchFamily="34" charset="0"/>
              <a:buChar char="•"/>
            </a:pPr>
            <a:r>
              <a:rPr lang="ar-SA" sz="3200" b="1" dirty="0" smtClean="0">
                <a:solidFill>
                  <a:srgbClr val="92D050"/>
                </a:solidFill>
              </a:rPr>
              <a:t>من خلال الجدول التالي يتم رسم المنحنى المعياري </a:t>
            </a:r>
            <a:r>
              <a:rPr lang="ar-SA" sz="3200" b="1" dirty="0" err="1" smtClean="0">
                <a:solidFill>
                  <a:srgbClr val="92D050"/>
                </a:solidFill>
              </a:rPr>
              <a:t>للسيلكا</a:t>
            </a:r>
            <a:r>
              <a:rPr lang="ar-SA" sz="3200" b="1" dirty="0" smtClean="0">
                <a:solidFill>
                  <a:srgbClr val="92D050"/>
                </a:solidFill>
              </a:rPr>
              <a:t> ومن ثم تعيين قيمة العينة </a:t>
            </a:r>
            <a:r>
              <a:rPr lang="ar-SA" sz="3200" b="1" dirty="0" err="1" smtClean="0">
                <a:solidFill>
                  <a:srgbClr val="92D050"/>
                </a:solidFill>
              </a:rPr>
              <a:t>المجهوله</a:t>
            </a:r>
            <a:r>
              <a:rPr lang="ar-SA" sz="3200" b="1" dirty="0" smtClean="0">
                <a:solidFill>
                  <a:srgbClr val="92D050"/>
                </a:solidFill>
              </a:rPr>
              <a:t> عليه لمعرفة تركيز </a:t>
            </a:r>
            <a:r>
              <a:rPr lang="ar-SA" sz="3200" b="1" dirty="0" err="1" smtClean="0">
                <a:solidFill>
                  <a:srgbClr val="92D050"/>
                </a:solidFill>
              </a:rPr>
              <a:t>السيلكا</a:t>
            </a:r>
            <a:r>
              <a:rPr lang="ar-SA" sz="3200" b="1" dirty="0" smtClean="0">
                <a:solidFill>
                  <a:srgbClr val="92D050"/>
                </a:solidFill>
              </a:rPr>
              <a:t> فيها.</a:t>
            </a:r>
          </a:p>
          <a:p>
            <a:pPr>
              <a:buFont typeface="Arial" pitchFamily="34" charset="0"/>
              <a:buChar char="•"/>
            </a:pP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لرسم المنحنى المعياري </a:t>
            </a:r>
            <a:r>
              <a:rPr lang="ar-SA" dirty="0" err="1" smtClean="0"/>
              <a:t>للسيلكا</a:t>
            </a:r>
            <a:r>
              <a:rPr lang="ar-SA" dirty="0" smtClean="0"/>
              <a:t> تمثل القيم في الجدول المأخوذة من تجربة سابقة.</a:t>
            </a:r>
            <a:endParaRPr lang="ar-S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4414" y="1928802"/>
          <a:ext cx="7629580" cy="43062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94001"/>
                <a:gridCol w="3835579"/>
              </a:tblGrid>
              <a:tr h="544250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قراءة الجهاز عند 700 نانومتر</a:t>
                      </a:r>
                      <a:endParaRPr lang="ar-SA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التركيز (مجم/لتر)</a:t>
                      </a:r>
                      <a:endParaRPr lang="ar-SA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54425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0.03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2.5</a:t>
                      </a:r>
                      <a:endParaRPr lang="ar-SA" sz="2400" b="1" dirty="0"/>
                    </a:p>
                  </a:txBody>
                  <a:tcPr/>
                </a:tc>
              </a:tr>
              <a:tr h="54425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0.06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5</a:t>
                      </a:r>
                      <a:endParaRPr lang="ar-SA" sz="2400" b="1" dirty="0"/>
                    </a:p>
                  </a:txBody>
                  <a:tcPr/>
                </a:tc>
              </a:tr>
              <a:tr h="54425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0.11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10</a:t>
                      </a:r>
                      <a:endParaRPr lang="ar-SA" sz="2400" b="1" dirty="0"/>
                    </a:p>
                  </a:txBody>
                  <a:tcPr/>
                </a:tc>
              </a:tr>
              <a:tr h="54425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0.21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15</a:t>
                      </a:r>
                      <a:endParaRPr lang="ar-SA" sz="2400" b="1" dirty="0"/>
                    </a:p>
                  </a:txBody>
                  <a:tcPr/>
                </a:tc>
              </a:tr>
              <a:tr h="54425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0.3</a:t>
                      </a:r>
                      <a:endParaRPr lang="ar-SA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/>
                        <a:t>20</a:t>
                      </a:r>
                      <a:endParaRPr lang="ar-SA" sz="2400" b="1" dirty="0"/>
                    </a:p>
                  </a:txBody>
                  <a:tcPr/>
                </a:tc>
              </a:tr>
              <a:tr h="600154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ar-SA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solidFill>
                            <a:srgbClr val="FF0000"/>
                          </a:solidFill>
                        </a:rPr>
                        <a:t>العينة المجهولة</a:t>
                      </a:r>
                      <a:endParaRPr lang="ar-SA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914400" y="457200"/>
            <a:ext cx="0" cy="495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914400" y="5410200"/>
            <a:ext cx="6019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0"/>
            <a:ext cx="2514602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FF00"/>
                </a:solidFill>
              </a:rPr>
              <a:t>قراءة الجهاز 700 نانومتر</a:t>
            </a:r>
            <a:endParaRPr lang="ar-SA" sz="2000" b="1" dirty="0">
              <a:solidFill>
                <a:srgbClr val="FFFF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762000" y="4953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62000" y="4343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62000" y="3886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62000" y="3352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62000" y="2743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62000" y="2057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62000" y="1371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295400" y="5410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124200" y="5410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752600" y="5410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5410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019800" y="5410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791200" y="5486400"/>
            <a:ext cx="4411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20</a:t>
            </a:r>
            <a:endParaRPr lang="ar-SA" dirty="0"/>
          </a:p>
        </p:txBody>
      </p:sp>
      <p:sp>
        <p:nvSpPr>
          <p:cNvPr id="58" name="TextBox 57"/>
          <p:cNvSpPr txBox="1"/>
          <p:nvPr/>
        </p:nvSpPr>
        <p:spPr>
          <a:xfrm>
            <a:off x="4267200" y="5486400"/>
            <a:ext cx="4411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15</a:t>
            </a:r>
            <a:endParaRPr lang="ar-SA" dirty="0"/>
          </a:p>
        </p:txBody>
      </p:sp>
      <p:sp>
        <p:nvSpPr>
          <p:cNvPr id="59" name="TextBox 58"/>
          <p:cNvSpPr txBox="1"/>
          <p:nvPr/>
        </p:nvSpPr>
        <p:spPr>
          <a:xfrm>
            <a:off x="2819400" y="5486400"/>
            <a:ext cx="44114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10</a:t>
            </a:r>
            <a:endParaRPr lang="ar-SA" dirty="0"/>
          </a:p>
        </p:txBody>
      </p:sp>
      <p:sp>
        <p:nvSpPr>
          <p:cNvPr id="60" name="TextBox 59"/>
          <p:cNvSpPr txBox="1"/>
          <p:nvPr/>
        </p:nvSpPr>
        <p:spPr>
          <a:xfrm>
            <a:off x="1524000" y="5486400"/>
            <a:ext cx="31290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5</a:t>
            </a:r>
            <a:endParaRPr lang="ar-SA" dirty="0"/>
          </a:p>
        </p:txBody>
      </p:sp>
      <p:sp>
        <p:nvSpPr>
          <p:cNvPr id="61" name="TextBox 60"/>
          <p:cNvSpPr txBox="1"/>
          <p:nvPr/>
        </p:nvSpPr>
        <p:spPr>
          <a:xfrm>
            <a:off x="228600" y="4724400"/>
            <a:ext cx="6335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0.05</a:t>
            </a:r>
            <a:endParaRPr lang="ar-SA" dirty="0"/>
          </a:p>
        </p:txBody>
      </p:sp>
      <p:sp>
        <p:nvSpPr>
          <p:cNvPr id="62" name="TextBox 61"/>
          <p:cNvSpPr txBox="1"/>
          <p:nvPr/>
        </p:nvSpPr>
        <p:spPr>
          <a:xfrm>
            <a:off x="304800" y="4191000"/>
            <a:ext cx="50526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0.1</a:t>
            </a:r>
            <a:endParaRPr lang="ar-SA" dirty="0"/>
          </a:p>
        </p:txBody>
      </p:sp>
      <p:sp>
        <p:nvSpPr>
          <p:cNvPr id="63" name="TextBox 62"/>
          <p:cNvSpPr txBox="1"/>
          <p:nvPr/>
        </p:nvSpPr>
        <p:spPr>
          <a:xfrm>
            <a:off x="228600" y="3657600"/>
            <a:ext cx="6335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0.15</a:t>
            </a:r>
            <a:endParaRPr lang="ar-SA" dirty="0"/>
          </a:p>
        </p:txBody>
      </p:sp>
      <p:sp>
        <p:nvSpPr>
          <p:cNvPr id="64" name="TextBox 63"/>
          <p:cNvSpPr txBox="1"/>
          <p:nvPr/>
        </p:nvSpPr>
        <p:spPr>
          <a:xfrm>
            <a:off x="304800" y="3124200"/>
            <a:ext cx="50526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0.2</a:t>
            </a:r>
            <a:endParaRPr lang="ar-SA" dirty="0"/>
          </a:p>
        </p:txBody>
      </p:sp>
      <p:sp>
        <p:nvSpPr>
          <p:cNvPr id="65" name="TextBox 64"/>
          <p:cNvSpPr txBox="1"/>
          <p:nvPr/>
        </p:nvSpPr>
        <p:spPr>
          <a:xfrm>
            <a:off x="228600" y="2514600"/>
            <a:ext cx="6335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/>
              <a:t>0.25</a:t>
            </a:r>
            <a:endParaRPr lang="ar-SA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1905000"/>
            <a:ext cx="60960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0.3</a:t>
            </a:r>
            <a:endParaRPr lang="ar-SA" dirty="0"/>
          </a:p>
        </p:txBody>
      </p:sp>
      <p:sp>
        <p:nvSpPr>
          <p:cNvPr id="67" name="TextBox 66"/>
          <p:cNvSpPr txBox="1"/>
          <p:nvPr/>
        </p:nvSpPr>
        <p:spPr>
          <a:xfrm>
            <a:off x="152400" y="1219200"/>
            <a:ext cx="7181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0.35</a:t>
            </a:r>
            <a:endParaRPr lang="ar-SA" dirty="0"/>
          </a:p>
        </p:txBody>
      </p:sp>
      <p:sp>
        <p:nvSpPr>
          <p:cNvPr id="68" name="TextBox 67"/>
          <p:cNvSpPr txBox="1"/>
          <p:nvPr/>
        </p:nvSpPr>
        <p:spPr>
          <a:xfrm>
            <a:off x="7010400" y="5181600"/>
            <a:ext cx="182880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FF00"/>
                </a:solidFill>
              </a:rPr>
              <a:t>التركيز مجم/لتر</a:t>
            </a:r>
            <a:endParaRPr lang="ar-SA" sz="2000" b="1" dirty="0">
              <a:solidFill>
                <a:srgbClr val="FFFF00"/>
              </a:solidFill>
            </a:endParaRPr>
          </a:p>
        </p:txBody>
      </p:sp>
      <p:sp>
        <p:nvSpPr>
          <p:cNvPr id="71" name="Freeform 70"/>
          <p:cNvSpPr/>
          <p:nvPr/>
        </p:nvSpPr>
        <p:spPr>
          <a:xfrm>
            <a:off x="951978" y="4628367"/>
            <a:ext cx="2498943" cy="757825"/>
          </a:xfrm>
          <a:custGeom>
            <a:avLst/>
            <a:gdLst>
              <a:gd name="connsiteX0" fmla="*/ 0 w 2498943"/>
              <a:gd name="connsiteY0" fmla="*/ 757825 h 757825"/>
              <a:gd name="connsiteX1" fmla="*/ 2141951 w 2498943"/>
              <a:gd name="connsiteY1" fmla="*/ 106471 h 757825"/>
              <a:gd name="connsiteX2" fmla="*/ 2141951 w 2498943"/>
              <a:gd name="connsiteY2" fmla="*/ 118997 h 75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8943" h="757825">
                <a:moveTo>
                  <a:pt x="0" y="757825"/>
                </a:moveTo>
                <a:lnTo>
                  <a:pt x="2141951" y="106471"/>
                </a:lnTo>
                <a:cubicBezTo>
                  <a:pt x="2498943" y="0"/>
                  <a:pt x="2320447" y="59498"/>
                  <a:pt x="2141951" y="11899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3276600" y="2743200"/>
            <a:ext cx="31242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914400" y="3657600"/>
            <a:ext cx="3962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876800" y="3657600"/>
            <a:ext cx="0" cy="1752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4343400" y="5791200"/>
            <a:ext cx="1219200" cy="1066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FFFF00"/>
                </a:solidFill>
              </a:rPr>
              <a:t>تركيز العينة المجهولة</a:t>
            </a:r>
            <a:endParaRPr lang="ar-SA" b="1" dirty="0">
              <a:solidFill>
                <a:srgbClr val="FFFF00"/>
              </a:solidFill>
            </a:endParaRPr>
          </a:p>
        </p:txBody>
      </p:sp>
      <p:cxnSp>
        <p:nvCxnSpPr>
          <p:cNvPr id="81" name="Straight Arrow Connector 80"/>
          <p:cNvCxnSpPr>
            <a:stCxn id="79" idx="0"/>
          </p:cNvCxnSpPr>
          <p:nvPr/>
        </p:nvCxnSpPr>
        <p:spPr>
          <a:xfrm flipH="1" flipV="1">
            <a:off x="4876800" y="5410200"/>
            <a:ext cx="76200" cy="381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81"/>
          <p:cNvSpPr/>
          <p:nvPr/>
        </p:nvSpPr>
        <p:spPr>
          <a:xfrm>
            <a:off x="4722312" y="5210827"/>
            <a:ext cx="363255" cy="401228"/>
          </a:xfrm>
          <a:custGeom>
            <a:avLst/>
            <a:gdLst>
              <a:gd name="connsiteX0" fmla="*/ 263047 w 363255"/>
              <a:gd name="connsiteY0" fmla="*/ 150313 h 401228"/>
              <a:gd name="connsiteX1" fmla="*/ 200417 w 363255"/>
              <a:gd name="connsiteY1" fmla="*/ 12526 h 401228"/>
              <a:gd name="connsiteX2" fmla="*/ 162839 w 363255"/>
              <a:gd name="connsiteY2" fmla="*/ 0 h 401228"/>
              <a:gd name="connsiteX3" fmla="*/ 50104 w 363255"/>
              <a:gd name="connsiteY3" fmla="*/ 25052 h 401228"/>
              <a:gd name="connsiteX4" fmla="*/ 25052 w 363255"/>
              <a:gd name="connsiteY4" fmla="*/ 50105 h 401228"/>
              <a:gd name="connsiteX5" fmla="*/ 0 w 363255"/>
              <a:gd name="connsiteY5" fmla="*/ 137787 h 401228"/>
              <a:gd name="connsiteX6" fmla="*/ 12526 w 363255"/>
              <a:gd name="connsiteY6" fmla="*/ 187891 h 401228"/>
              <a:gd name="connsiteX7" fmla="*/ 62630 w 363255"/>
              <a:gd name="connsiteY7" fmla="*/ 300625 h 401228"/>
              <a:gd name="connsiteX8" fmla="*/ 162839 w 363255"/>
              <a:gd name="connsiteY8" fmla="*/ 375781 h 401228"/>
              <a:gd name="connsiteX9" fmla="*/ 200417 w 363255"/>
              <a:gd name="connsiteY9" fmla="*/ 400833 h 401228"/>
              <a:gd name="connsiteX10" fmla="*/ 313151 w 363255"/>
              <a:gd name="connsiteY10" fmla="*/ 388307 h 401228"/>
              <a:gd name="connsiteX11" fmla="*/ 338203 w 363255"/>
              <a:gd name="connsiteY11" fmla="*/ 350729 h 401228"/>
              <a:gd name="connsiteX12" fmla="*/ 363255 w 363255"/>
              <a:gd name="connsiteY12" fmla="*/ 275573 h 401228"/>
              <a:gd name="connsiteX13" fmla="*/ 338203 w 363255"/>
              <a:gd name="connsiteY13" fmla="*/ 137787 h 401228"/>
              <a:gd name="connsiteX14" fmla="*/ 313151 w 363255"/>
              <a:gd name="connsiteY14" fmla="*/ 100209 h 401228"/>
              <a:gd name="connsiteX15" fmla="*/ 275573 w 363255"/>
              <a:gd name="connsiteY15" fmla="*/ 75157 h 401228"/>
              <a:gd name="connsiteX16" fmla="*/ 225469 w 363255"/>
              <a:gd name="connsiteY16" fmla="*/ 75157 h 401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3255" h="401228">
                <a:moveTo>
                  <a:pt x="263047" y="150313"/>
                </a:moveTo>
                <a:cubicBezTo>
                  <a:pt x="242146" y="56255"/>
                  <a:pt x="267124" y="45880"/>
                  <a:pt x="200417" y="12526"/>
                </a:cubicBezTo>
                <a:cubicBezTo>
                  <a:pt x="188607" y="6621"/>
                  <a:pt x="175365" y="4175"/>
                  <a:pt x="162839" y="0"/>
                </a:cubicBezTo>
                <a:cubicBezTo>
                  <a:pt x="147664" y="2529"/>
                  <a:pt x="73823" y="10821"/>
                  <a:pt x="50104" y="25052"/>
                </a:cubicBezTo>
                <a:cubicBezTo>
                  <a:pt x="39977" y="31128"/>
                  <a:pt x="33403" y="41754"/>
                  <a:pt x="25052" y="50105"/>
                </a:cubicBezTo>
                <a:cubicBezTo>
                  <a:pt x="19145" y="67826"/>
                  <a:pt x="0" y="122059"/>
                  <a:pt x="0" y="137787"/>
                </a:cubicBezTo>
                <a:cubicBezTo>
                  <a:pt x="0" y="155002"/>
                  <a:pt x="7579" y="171402"/>
                  <a:pt x="12526" y="187891"/>
                </a:cubicBezTo>
                <a:cubicBezTo>
                  <a:pt x="29211" y="243509"/>
                  <a:pt x="30414" y="260355"/>
                  <a:pt x="62630" y="300625"/>
                </a:cubicBezTo>
                <a:cubicBezTo>
                  <a:pt x="89110" y="333724"/>
                  <a:pt x="128498" y="352887"/>
                  <a:pt x="162839" y="375781"/>
                </a:cubicBezTo>
                <a:lnTo>
                  <a:pt x="200417" y="400833"/>
                </a:lnTo>
                <a:cubicBezTo>
                  <a:pt x="237995" y="396658"/>
                  <a:pt x="277618" y="401228"/>
                  <a:pt x="313151" y="388307"/>
                </a:cubicBezTo>
                <a:cubicBezTo>
                  <a:pt x="327299" y="383162"/>
                  <a:pt x="332089" y="364486"/>
                  <a:pt x="338203" y="350729"/>
                </a:cubicBezTo>
                <a:cubicBezTo>
                  <a:pt x="348928" y="326598"/>
                  <a:pt x="363255" y="275573"/>
                  <a:pt x="363255" y="275573"/>
                </a:cubicBezTo>
                <a:cubicBezTo>
                  <a:pt x="358937" y="241030"/>
                  <a:pt x="357512" y="176405"/>
                  <a:pt x="338203" y="137787"/>
                </a:cubicBezTo>
                <a:cubicBezTo>
                  <a:pt x="331470" y="124322"/>
                  <a:pt x="323796" y="110854"/>
                  <a:pt x="313151" y="100209"/>
                </a:cubicBezTo>
                <a:cubicBezTo>
                  <a:pt x="302506" y="89564"/>
                  <a:pt x="290048" y="79293"/>
                  <a:pt x="275573" y="75157"/>
                </a:cubicBezTo>
                <a:cubicBezTo>
                  <a:pt x="259514" y="70569"/>
                  <a:pt x="242170" y="75157"/>
                  <a:pt x="225469" y="7515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3" name="Freeform 82"/>
          <p:cNvSpPr/>
          <p:nvPr/>
        </p:nvSpPr>
        <p:spPr>
          <a:xfrm>
            <a:off x="685980" y="3557392"/>
            <a:ext cx="379475" cy="288098"/>
          </a:xfrm>
          <a:custGeom>
            <a:avLst/>
            <a:gdLst>
              <a:gd name="connsiteX0" fmla="*/ 291050 w 379475"/>
              <a:gd name="connsiteY0" fmla="*/ 0 h 288098"/>
              <a:gd name="connsiteX1" fmla="*/ 140738 w 379475"/>
              <a:gd name="connsiteY1" fmla="*/ 12526 h 288098"/>
              <a:gd name="connsiteX2" fmla="*/ 65582 w 379475"/>
              <a:gd name="connsiteY2" fmla="*/ 37578 h 288098"/>
              <a:gd name="connsiteX3" fmla="*/ 28004 w 379475"/>
              <a:gd name="connsiteY3" fmla="*/ 50104 h 288098"/>
              <a:gd name="connsiteX4" fmla="*/ 2952 w 379475"/>
              <a:gd name="connsiteY4" fmla="*/ 87682 h 288098"/>
              <a:gd name="connsiteX5" fmla="*/ 40530 w 379475"/>
              <a:gd name="connsiteY5" fmla="*/ 112734 h 288098"/>
              <a:gd name="connsiteX6" fmla="*/ 115686 w 379475"/>
              <a:gd name="connsiteY6" fmla="*/ 175364 h 288098"/>
              <a:gd name="connsiteX7" fmla="*/ 165790 w 379475"/>
              <a:gd name="connsiteY7" fmla="*/ 250520 h 288098"/>
              <a:gd name="connsiteX8" fmla="*/ 190842 w 379475"/>
              <a:gd name="connsiteY8" fmla="*/ 288098 h 288098"/>
              <a:gd name="connsiteX9" fmla="*/ 303576 w 379475"/>
              <a:gd name="connsiteY9" fmla="*/ 275572 h 288098"/>
              <a:gd name="connsiteX10" fmla="*/ 341154 w 379475"/>
              <a:gd name="connsiteY10" fmla="*/ 250520 h 288098"/>
              <a:gd name="connsiteX11" fmla="*/ 378732 w 379475"/>
              <a:gd name="connsiteY11" fmla="*/ 175364 h 288098"/>
              <a:gd name="connsiteX12" fmla="*/ 366206 w 379475"/>
              <a:gd name="connsiteY12" fmla="*/ 50104 h 288098"/>
              <a:gd name="connsiteX13" fmla="*/ 328628 w 379475"/>
              <a:gd name="connsiteY13" fmla="*/ 25052 h 288098"/>
              <a:gd name="connsiteX14" fmla="*/ 228420 w 379475"/>
              <a:gd name="connsiteY14" fmla="*/ 12526 h 288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9475" h="288098">
                <a:moveTo>
                  <a:pt x="291050" y="0"/>
                </a:moveTo>
                <a:cubicBezTo>
                  <a:pt x="240946" y="4175"/>
                  <a:pt x="190332" y="4260"/>
                  <a:pt x="140738" y="12526"/>
                </a:cubicBezTo>
                <a:cubicBezTo>
                  <a:pt x="114690" y="16867"/>
                  <a:pt x="90634" y="29227"/>
                  <a:pt x="65582" y="37578"/>
                </a:cubicBezTo>
                <a:lnTo>
                  <a:pt x="28004" y="50104"/>
                </a:lnTo>
                <a:cubicBezTo>
                  <a:pt x="19653" y="62630"/>
                  <a:pt x="0" y="72920"/>
                  <a:pt x="2952" y="87682"/>
                </a:cubicBezTo>
                <a:cubicBezTo>
                  <a:pt x="5904" y="102444"/>
                  <a:pt x="28965" y="103096"/>
                  <a:pt x="40530" y="112734"/>
                </a:cubicBezTo>
                <a:cubicBezTo>
                  <a:pt x="136976" y="193106"/>
                  <a:pt x="22387" y="113165"/>
                  <a:pt x="115686" y="175364"/>
                </a:cubicBezTo>
                <a:lnTo>
                  <a:pt x="165790" y="250520"/>
                </a:lnTo>
                <a:lnTo>
                  <a:pt x="190842" y="288098"/>
                </a:lnTo>
                <a:cubicBezTo>
                  <a:pt x="228420" y="283923"/>
                  <a:pt x="266896" y="284742"/>
                  <a:pt x="303576" y="275572"/>
                </a:cubicBezTo>
                <a:cubicBezTo>
                  <a:pt x="318181" y="271921"/>
                  <a:pt x="330509" y="261165"/>
                  <a:pt x="341154" y="250520"/>
                </a:cubicBezTo>
                <a:cubicBezTo>
                  <a:pt x="365436" y="226238"/>
                  <a:pt x="368544" y="205927"/>
                  <a:pt x="378732" y="175364"/>
                </a:cubicBezTo>
                <a:cubicBezTo>
                  <a:pt x="374557" y="133611"/>
                  <a:pt x="379475" y="89912"/>
                  <a:pt x="366206" y="50104"/>
                </a:cubicBezTo>
                <a:cubicBezTo>
                  <a:pt x="361445" y="35822"/>
                  <a:pt x="343047" y="29378"/>
                  <a:pt x="328628" y="25052"/>
                </a:cubicBezTo>
                <a:cubicBezTo>
                  <a:pt x="284906" y="11936"/>
                  <a:pt x="263669" y="12526"/>
                  <a:pt x="228420" y="1252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8" name="Straight Arrow Connector 37"/>
          <p:cNvCxnSpPr>
            <a:endCxn id="83" idx="13"/>
          </p:cNvCxnSpPr>
          <p:nvPr/>
        </p:nvCxnSpPr>
        <p:spPr>
          <a:xfrm flipH="1">
            <a:off x="1014608" y="2667000"/>
            <a:ext cx="1118992" cy="9154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752600" y="1981200"/>
            <a:ext cx="14478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FF00"/>
                </a:solidFill>
              </a:rPr>
              <a:t>قراءة ال  </a:t>
            </a:r>
            <a:r>
              <a:rPr lang="en-US" b="1" dirty="0" smtClean="0">
                <a:solidFill>
                  <a:srgbClr val="FFFF00"/>
                </a:solidFill>
              </a:rPr>
              <a:t>O.D </a:t>
            </a:r>
          </a:p>
          <a:p>
            <a:r>
              <a:rPr lang="ar-SA" b="1" dirty="0" smtClean="0">
                <a:solidFill>
                  <a:srgbClr val="FFFF00"/>
                </a:solidFill>
              </a:rPr>
              <a:t>للعينة المجهولة</a:t>
            </a:r>
            <a:endParaRPr lang="ar-SA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8382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ar-SA" sz="3600" b="1" dirty="0" smtClean="0">
                <a:solidFill>
                  <a:schemeClr val="accent4">
                    <a:lumMod val="50000"/>
                  </a:schemeClr>
                </a:solidFill>
              </a:rPr>
              <a:t>الطحالب المتوقع وجودها في العينة المحتوية على السليكا</a:t>
            </a:r>
            <a:endParaRPr lang="ar-SA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r"/>
            <a:r>
              <a:rPr lang="en-US" b="1" dirty="0" err="1" smtClean="0">
                <a:solidFill>
                  <a:srgbClr val="00B050"/>
                </a:solidFill>
              </a:rPr>
              <a:t>Melosira</a:t>
            </a:r>
            <a:r>
              <a:rPr lang="ar-SA" b="1" dirty="0" smtClean="0">
                <a:solidFill>
                  <a:srgbClr val="00B050"/>
                </a:solidFill>
              </a:rPr>
              <a:t>     </a:t>
            </a:r>
          </a:p>
          <a:p>
            <a:pPr algn="r"/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rgbClr val="00B0F0"/>
                </a:solidFill>
              </a:rPr>
              <a:t>Cymbella</a:t>
            </a:r>
            <a:endParaRPr lang="ar-SA" b="1" dirty="0">
              <a:solidFill>
                <a:srgbClr val="00B0F0"/>
              </a:solidFill>
            </a:endParaRPr>
          </a:p>
        </p:txBody>
      </p:sp>
      <p:pic>
        <p:nvPicPr>
          <p:cNvPr id="4" name="Picture 3" descr="cymbel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62725" y="3886200"/>
            <a:ext cx="2581275" cy="1771650"/>
          </a:xfrm>
          <a:prstGeom prst="rect">
            <a:avLst/>
          </a:prstGeom>
        </p:spPr>
      </p:pic>
      <p:pic>
        <p:nvPicPr>
          <p:cNvPr id="5" name="Picture 4" descr="Cymbella_tumida_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1524000"/>
            <a:ext cx="2514600" cy="1752600"/>
          </a:xfrm>
          <a:prstGeom prst="rect">
            <a:avLst/>
          </a:prstGeom>
        </p:spPr>
      </p:pic>
      <p:pic>
        <p:nvPicPr>
          <p:cNvPr id="6" name="Picture 5" descr="Melosira_varians-auxozygote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43200" y="2819400"/>
            <a:ext cx="3810000" cy="3505200"/>
          </a:xfrm>
          <a:prstGeom prst="rect">
            <a:avLst/>
          </a:prstGeom>
        </p:spPr>
      </p:pic>
      <p:pic>
        <p:nvPicPr>
          <p:cNvPr id="7" name="Picture 6" descr="fragilaria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447800"/>
            <a:ext cx="2743200" cy="2514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914400"/>
            <a:ext cx="1480131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</a:rPr>
              <a:t>Fragilaria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7886700" y="3276600"/>
            <a:ext cx="114300" cy="6096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t0.gstatic.com/images?q=tbn:ANd9GcQOFNZPvi9XeBPNgY_n3LdXiDLeXYm7SdfXhJaEAE9nVp7GqUx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04800"/>
            <a:ext cx="2276475" cy="2628900"/>
          </a:xfrm>
          <a:prstGeom prst="rect">
            <a:avLst/>
          </a:prstGeom>
          <a:noFill/>
        </p:spPr>
      </p:pic>
      <p:pic>
        <p:nvPicPr>
          <p:cNvPr id="4" name="Picture 2" descr="كسارة للكوارت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33400"/>
            <a:ext cx="2438400" cy="2209800"/>
          </a:xfrm>
          <a:prstGeom prst="rect">
            <a:avLst/>
          </a:prstGeom>
          <a:noFill/>
        </p:spPr>
      </p:pic>
      <p:pic>
        <p:nvPicPr>
          <p:cNvPr id="19462" name="Picture 6" descr="Chert block near Cuesta College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352800"/>
            <a:ext cx="3790950" cy="28384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5800" y="4114800"/>
            <a:ext cx="106680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2060"/>
                </a:solidFill>
              </a:rPr>
              <a:t>صخور سيلكية</a:t>
            </a:r>
            <a:endParaRPr lang="ar-SA" sz="28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514600"/>
            <a:ext cx="1524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FF00"/>
                </a:solidFill>
              </a:rPr>
              <a:t>الرمل السيلكي</a:t>
            </a:r>
            <a:endParaRPr lang="ar-SA" b="1" dirty="0">
              <a:solidFill>
                <a:srgbClr val="FFFF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28800" y="4648200"/>
            <a:ext cx="3657600" cy="4572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2057400"/>
            <a:ext cx="1143000" cy="25908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90800" y="1676400"/>
            <a:ext cx="41910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62400" y="1447800"/>
            <a:ext cx="14039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B050"/>
                </a:solidFill>
              </a:rPr>
              <a:t>عملية طحن</a:t>
            </a:r>
            <a:endParaRPr lang="ar-SA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b="1" dirty="0" smtClean="0">
                <a:solidFill>
                  <a:srgbClr val="00B050"/>
                </a:solidFill>
              </a:rPr>
              <a:t>الدياتومات و احتوائها على السيليكا</a:t>
            </a:r>
            <a:endParaRPr lang="ar-SA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1435608" y="1643050"/>
          <a:ext cx="7498080" cy="460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عنصر نائب للمحتوى 8"/>
          <p:cNvGraphicFramePr>
            <a:graphicFrameLocks noGrp="1"/>
          </p:cNvGraphicFramePr>
          <p:nvPr>
            <p:ph idx="1"/>
          </p:nvPr>
        </p:nvGraphicFramePr>
        <p:xfrm>
          <a:off x="1435608" y="1071546"/>
          <a:ext cx="7498080" cy="5176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0"/>
            <a:ext cx="3505200" cy="990600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السوطيات السيليكية</a:t>
            </a:r>
            <a:endParaRPr lang="ar-SA" b="1" dirty="0"/>
          </a:p>
        </p:txBody>
      </p:sp>
      <p:pic>
        <p:nvPicPr>
          <p:cNvPr id="4" name="Content Placeholder 3" descr="B3050485-Silicoflagellate,_SEM-SP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76934" y="1143000"/>
            <a:ext cx="5967066" cy="4525963"/>
          </a:xfrm>
        </p:spPr>
      </p:pic>
      <p:sp>
        <p:nvSpPr>
          <p:cNvPr id="5" name="Rectangle 4"/>
          <p:cNvSpPr/>
          <p:nvPr/>
        </p:nvSpPr>
        <p:spPr>
          <a:xfrm>
            <a:off x="4419600" y="5181600"/>
            <a:ext cx="472440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n-US" sz="2400" b="1" dirty="0" err="1" smtClean="0">
                <a:solidFill>
                  <a:srgbClr val="C00000"/>
                </a:solidFill>
              </a:rPr>
              <a:t>Silicoflagellate</a:t>
            </a:r>
            <a:r>
              <a:rPr lang="en-US" sz="2400" b="1" dirty="0" smtClean="0">
                <a:solidFill>
                  <a:srgbClr val="C00000"/>
                </a:solidFill>
              </a:rPr>
              <a:t>, SEM</a:t>
            </a:r>
            <a:endParaRPr lang="en-US" sz="2400" b="1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924800" y="2895600"/>
            <a:ext cx="3048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6210300" y="876300"/>
            <a:ext cx="2286000" cy="17526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7772400" y="2895600"/>
            <a:ext cx="45720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6" name="Picture 2" descr="SEM of Diat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3162300" cy="2143125"/>
          </a:xfrm>
          <a:prstGeom prst="rect">
            <a:avLst/>
          </a:prstGeom>
          <a:noFill/>
        </p:spPr>
      </p:pic>
      <p:pic>
        <p:nvPicPr>
          <p:cNvPr id="21508" name="Picture 4" descr="http://www.desmids.mtu.edu/Images/diatom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3200400" cy="2038351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228600" y="5562600"/>
            <a:ext cx="3133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silicification</a:t>
            </a:r>
            <a:r>
              <a:rPr lang="en-US" sz="2400" b="1" dirty="0" smtClean="0">
                <a:solidFill>
                  <a:srgbClr val="FF0000"/>
                </a:solidFill>
              </a:rPr>
              <a:t> of diatoms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04800"/>
            <a:ext cx="2438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/>
              <a:t>العلبة السيلكية</a:t>
            </a:r>
            <a:endParaRPr lang="ar-S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371600" y="1524000"/>
          <a:ext cx="6096000" cy="459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9144000" cy="83819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الاهمية الاقتصادية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0" y="838200"/>
            <a:ext cx="91440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8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وتنبثق أهمية هذه المادة كونها تدخل في صناعة أكثر من 300 مادة</a:t>
            </a:r>
            <a:r>
              <a:rPr kumimoji="0" lang="ar-S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 </a:t>
            </a:r>
            <a:endParaRPr kumimoji="0" lang="ar-S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pPr algn="r"/>
            <a:r>
              <a:rPr lang="ar-SA" sz="2800" b="1" dirty="0" smtClean="0">
                <a:solidFill>
                  <a:schemeClr val="bg1"/>
                </a:solidFill>
              </a:rPr>
              <a:t>تقدير عنصر </a:t>
            </a:r>
            <a:r>
              <a:rPr lang="ar-SA" sz="2800" b="1" dirty="0" err="1" smtClean="0">
                <a:solidFill>
                  <a:schemeClr val="bg1"/>
                </a:solidFill>
              </a:rPr>
              <a:t>السليكا</a:t>
            </a:r>
            <a:r>
              <a:rPr lang="ar-SA" sz="2800" b="1" dirty="0" smtClean="0">
                <a:solidFill>
                  <a:schemeClr val="bg1"/>
                </a:solidFill>
              </a:rPr>
              <a:t> في المياه بطريقة المنحنى المعياري</a:t>
            </a:r>
            <a:endParaRPr lang="ar-SA" sz="2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ar-SA" b="1" dirty="0" smtClean="0">
                <a:solidFill>
                  <a:srgbClr val="C00000"/>
                </a:solidFill>
              </a:rPr>
              <a:t>يتم تقدير عنصر السليكا بعمل منحنى معياري بتراكيز معلومة ثم مقارنة العينة المجهولة بهذة التراكيز و معرفة تركيز العينة من خلال المنحنى المعياري.</a:t>
            </a:r>
          </a:p>
          <a:p>
            <a:r>
              <a:rPr lang="ar-SA" b="1" dirty="0" smtClean="0">
                <a:solidFill>
                  <a:srgbClr val="00B050"/>
                </a:solidFill>
              </a:rPr>
              <a:t>الكواشف المطلوبة :</a:t>
            </a:r>
          </a:p>
          <a:p>
            <a:pPr marL="514350" indent="-514350" algn="r">
              <a:buAutoNum type="arabicParenR"/>
            </a:pPr>
            <a:r>
              <a:rPr lang="ar-SA" b="1" dirty="0" smtClean="0">
                <a:solidFill>
                  <a:srgbClr val="002060"/>
                </a:solidFill>
              </a:rPr>
              <a:t>حمض الهيدروكلوريك  </a:t>
            </a:r>
            <a:r>
              <a:rPr lang="en-US" b="1" dirty="0" smtClean="0">
                <a:solidFill>
                  <a:srgbClr val="002060"/>
                </a:solidFill>
              </a:rPr>
              <a:t>HCL</a:t>
            </a:r>
            <a:r>
              <a:rPr lang="ar-SA" b="1" dirty="0" smtClean="0">
                <a:solidFill>
                  <a:srgbClr val="002060"/>
                </a:solidFill>
              </a:rPr>
              <a:t> بعيارية </a:t>
            </a:r>
            <a:r>
              <a:rPr lang="en-US" b="1" dirty="0" smtClean="0">
                <a:solidFill>
                  <a:srgbClr val="002060"/>
                </a:solidFill>
              </a:rPr>
              <a:t>N 0.25</a:t>
            </a:r>
            <a:r>
              <a:rPr lang="ar-SA" b="1" dirty="0" smtClean="0">
                <a:solidFill>
                  <a:srgbClr val="002060"/>
                </a:solidFill>
              </a:rPr>
              <a:t> </a:t>
            </a:r>
          </a:p>
          <a:p>
            <a:pPr marL="514350" indent="-514350" algn="r">
              <a:buAutoNum type="arabicParenR"/>
            </a:pPr>
            <a:r>
              <a:rPr lang="ar-SA" b="1" dirty="0" smtClean="0">
                <a:solidFill>
                  <a:srgbClr val="002060"/>
                </a:solidFill>
              </a:rPr>
              <a:t>مولبيدات الامونيوم 5% </a:t>
            </a:r>
          </a:p>
          <a:p>
            <a:pPr marL="514350" indent="-514350" algn="r">
              <a:buAutoNum type="arabicParenR"/>
            </a:pPr>
            <a:r>
              <a:rPr lang="en-US" b="1" dirty="0" smtClean="0">
                <a:solidFill>
                  <a:srgbClr val="002060"/>
                </a:solidFill>
              </a:rPr>
              <a:t>EDTA 1% </a:t>
            </a:r>
          </a:p>
          <a:p>
            <a:pPr marL="514350" indent="-514350" algn="r">
              <a:buAutoNum type="arabicParenR"/>
            </a:pPr>
            <a:r>
              <a:rPr lang="ar-SA" b="1" dirty="0" smtClean="0">
                <a:solidFill>
                  <a:srgbClr val="002060"/>
                </a:solidFill>
              </a:rPr>
              <a:t>صوديوم سلفيت </a:t>
            </a:r>
            <a:r>
              <a:rPr lang="en-US" b="1" dirty="0" smtClean="0">
                <a:solidFill>
                  <a:srgbClr val="002060"/>
                </a:solidFill>
              </a:rPr>
              <a:t>17% </a:t>
            </a:r>
          </a:p>
          <a:p>
            <a:pPr marL="514350" indent="-514350" algn="r">
              <a:buFont typeface="Wingdings" pitchFamily="2" charset="2"/>
              <a:buChar char="v"/>
            </a:pPr>
            <a:r>
              <a:rPr lang="ar-SA" b="1" dirty="0" smtClean="0">
                <a:solidFill>
                  <a:srgbClr val="002060"/>
                </a:solidFill>
              </a:rPr>
              <a:t>سليكات الصوديوم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Na₂Sio</a:t>
            </a:r>
            <a:r>
              <a:rPr lang="en-US" b="1" dirty="0" smtClean="0">
                <a:solidFill>
                  <a:srgbClr val="002060"/>
                </a:solidFill>
              </a:rPr>
              <a:t>₃ </a:t>
            </a:r>
            <a:r>
              <a:rPr lang="ar-SA" b="1" dirty="0" smtClean="0">
                <a:solidFill>
                  <a:srgbClr val="002060"/>
                </a:solidFill>
              </a:rPr>
              <a:t>  لعمل المنحنى المعياري.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514350" indent="-514350" algn="r"/>
            <a:endParaRPr lang="en-US" dirty="0" smtClean="0"/>
          </a:p>
          <a:p>
            <a:pPr marL="514350" indent="-514350" algn="r">
              <a:buAutoNum type="arabicParenR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8E47CA9CA2FD45A7022585B3F1F29F" ma:contentTypeVersion="0" ma:contentTypeDescription="Create a new document." ma:contentTypeScope="" ma:versionID="f88920a0576771bc30ecf7dda9c839f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9B88F6-B064-471F-ADE6-711C67D81B80}"/>
</file>

<file path=customXml/itemProps2.xml><?xml version="1.0" encoding="utf-8"?>
<ds:datastoreItem xmlns:ds="http://schemas.openxmlformats.org/officeDocument/2006/customXml" ds:itemID="{4ACD5222-31D7-4A5A-B82A-D19F59B686D7}"/>
</file>

<file path=customXml/itemProps3.xml><?xml version="1.0" encoding="utf-8"?>
<ds:datastoreItem xmlns:ds="http://schemas.openxmlformats.org/officeDocument/2006/customXml" ds:itemID="{B499F7FC-6398-400E-9AFF-9B61B29D120B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623</Words>
  <Application>Microsoft Office PowerPoint</Application>
  <PresentationFormat>عرض على الشاشة (3:4)‏</PresentationFormat>
  <Paragraphs>80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انقلاب</vt:lpstr>
      <vt:lpstr>السيليكا silica</vt:lpstr>
      <vt:lpstr>الشريحة 2</vt:lpstr>
      <vt:lpstr>الشريحة 3</vt:lpstr>
      <vt:lpstr>الشريحة 4</vt:lpstr>
      <vt:lpstr>الدياتومات و احتوائها على السيليكا</vt:lpstr>
      <vt:lpstr>الشريحة 6</vt:lpstr>
      <vt:lpstr>السوطيات السيليكية</vt:lpstr>
      <vt:lpstr>الشريحة 8</vt:lpstr>
      <vt:lpstr>تقدير عنصر السليكا في المياه بطريقة المنحنى المعياري</vt:lpstr>
      <vt:lpstr>طريقة العمل</vt:lpstr>
      <vt:lpstr>الشريحة 11</vt:lpstr>
      <vt:lpstr>لرسم المنحنى المعياري للسيلكا تمثل القيم في الجدول المأخوذة من تجربة سابقة.</vt:lpstr>
      <vt:lpstr>الشريحة 13</vt:lpstr>
      <vt:lpstr>الطحالب المتوقع وجودها في العينة المحتوية على السليكا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السيليكا silica</dc:title>
  <dc:creator>Alanoud Talal Alfaghom</dc:creator>
  <cp:lastModifiedBy>hala</cp:lastModifiedBy>
  <cp:revision>6</cp:revision>
  <dcterms:created xsi:type="dcterms:W3CDTF">2013-03-11T09:35:30Z</dcterms:created>
  <dcterms:modified xsi:type="dcterms:W3CDTF">2013-09-02T16:24:19Z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0x010100878E47CA9CA2FD45A7022585B3F1F29F</vt:lpwstr>
  </property>
</Properties>
</file>