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sldIdLst>
    <p:sldId id="256" r:id="rId2"/>
    <p:sldId id="265" r:id="rId3"/>
    <p:sldId id="284" r:id="rId4"/>
    <p:sldId id="285" r:id="rId5"/>
    <p:sldId id="278" r:id="rId6"/>
    <p:sldId id="257" r:id="rId7"/>
    <p:sldId id="286" r:id="rId8"/>
    <p:sldId id="277" r:id="rId9"/>
    <p:sldId id="268" r:id="rId10"/>
    <p:sldId id="269" r:id="rId11"/>
    <p:sldId id="270" r:id="rId12"/>
    <p:sldId id="273" r:id="rId13"/>
    <p:sldId id="274" r:id="rId14"/>
    <p:sldId id="280" r:id="rId15"/>
    <p:sldId id="281" r:id="rId16"/>
    <p:sldId id="282" r:id="rId17"/>
    <p:sldId id="283" r:id="rId18"/>
  </p:sldIdLst>
  <p:sldSz cx="9144000" cy="6858000" type="screen4x3"/>
  <p:notesSz cx="7010400" cy="92964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915" autoAdjust="0"/>
    <p:restoredTop sz="94660"/>
  </p:normalViewPr>
  <p:slideViewPr>
    <p:cSldViewPr>
      <p:cViewPr varScale="1">
        <p:scale>
          <a:sx n="84" d="100"/>
          <a:sy n="84" d="100"/>
        </p:scale>
        <p:origin x="100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ar-SA" dirty="0" smtClean="0">
                <a:solidFill>
                  <a:srgbClr val="FF0000"/>
                </a:solidFill>
              </a:rPr>
              <a:t>دالة الانفاق عند </a:t>
            </a:r>
            <a:r>
              <a:rPr lang="ar-SA" dirty="0" err="1" smtClean="0">
                <a:solidFill>
                  <a:srgbClr val="FF0000"/>
                </a:solidFill>
              </a:rPr>
              <a:t>كينز</a:t>
            </a:r>
            <a:endParaRPr lang="en-US" dirty="0">
              <a:solidFill>
                <a:srgbClr val="FF0000"/>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العرض الكلي</c:v>
                </c:pt>
              </c:strCache>
            </c:strRef>
          </c:tx>
          <c:spPr>
            <a:ln w="28575" cap="rnd">
              <a:solidFill>
                <a:schemeClr val="accent1"/>
              </a:solidFill>
              <a:round/>
            </a:ln>
            <a:effectLst/>
          </c:spPr>
          <c:marker>
            <c:symbol val="none"/>
          </c:marker>
          <c:cat>
            <c:strRef>
              <c:f>Sheet1!$A$2:$A$5</c:f>
              <c:strCache>
                <c:ptCount val="4"/>
                <c:pt idx="3">
                  <c:v>الدخل الكلي</c:v>
                </c:pt>
              </c:strCache>
            </c:strRef>
          </c:cat>
          <c:val>
            <c:numRef>
              <c:f>Sheet1!$B$2:$B$5</c:f>
              <c:numCache>
                <c:formatCode>General</c:formatCode>
                <c:ptCount val="4"/>
                <c:pt idx="0">
                  <c:v>0</c:v>
                </c:pt>
                <c:pt idx="1">
                  <c:v>2.5</c:v>
                </c:pt>
                <c:pt idx="2">
                  <c:v>5</c:v>
                </c:pt>
                <c:pt idx="3">
                  <c:v>7.5</c:v>
                </c:pt>
              </c:numCache>
            </c:numRef>
          </c:val>
          <c:smooth val="0"/>
        </c:ser>
        <c:ser>
          <c:idx val="1"/>
          <c:order val="1"/>
          <c:tx>
            <c:strRef>
              <c:f>Sheet1!$C$1</c:f>
              <c:strCache>
                <c:ptCount val="1"/>
                <c:pt idx="0">
                  <c:v>مستوى الانفاق 1</c:v>
                </c:pt>
              </c:strCache>
            </c:strRef>
          </c:tx>
          <c:spPr>
            <a:ln w="28575" cap="rnd">
              <a:solidFill>
                <a:schemeClr val="accent2"/>
              </a:solidFill>
              <a:round/>
            </a:ln>
            <a:effectLst/>
          </c:spPr>
          <c:marker>
            <c:symbol val="none"/>
          </c:marker>
          <c:cat>
            <c:strRef>
              <c:f>Sheet1!$A$2:$A$5</c:f>
              <c:strCache>
                <c:ptCount val="4"/>
                <c:pt idx="3">
                  <c:v>الدخل الكلي</c:v>
                </c:pt>
              </c:strCache>
            </c:strRef>
          </c:cat>
          <c:val>
            <c:numRef>
              <c:f>Sheet1!$C$2:$C$5</c:f>
              <c:numCache>
                <c:formatCode>General</c:formatCode>
                <c:ptCount val="4"/>
                <c:pt idx="0">
                  <c:v>2</c:v>
                </c:pt>
                <c:pt idx="1">
                  <c:v>3</c:v>
                </c:pt>
                <c:pt idx="2">
                  <c:v>4</c:v>
                </c:pt>
                <c:pt idx="3">
                  <c:v>5</c:v>
                </c:pt>
              </c:numCache>
            </c:numRef>
          </c:val>
          <c:smooth val="0"/>
        </c:ser>
        <c:ser>
          <c:idx val="2"/>
          <c:order val="2"/>
          <c:tx>
            <c:strRef>
              <c:f>Sheet1!$D$1</c:f>
              <c:strCache>
                <c:ptCount val="1"/>
                <c:pt idx="0">
                  <c:v>الانفاق الكلي 2</c:v>
                </c:pt>
              </c:strCache>
            </c:strRef>
          </c:tx>
          <c:spPr>
            <a:ln w="28575" cap="rnd">
              <a:solidFill>
                <a:schemeClr val="accent3"/>
              </a:solidFill>
              <a:round/>
            </a:ln>
            <a:effectLst/>
          </c:spPr>
          <c:marker>
            <c:symbol val="none"/>
          </c:marker>
          <c:cat>
            <c:strRef>
              <c:f>Sheet1!$A$2:$A$5</c:f>
              <c:strCache>
                <c:ptCount val="4"/>
                <c:pt idx="3">
                  <c:v>الدخل الكلي</c:v>
                </c:pt>
              </c:strCache>
            </c:strRef>
          </c:cat>
          <c:val>
            <c:numRef>
              <c:f>Sheet1!$D$2:$D$5</c:f>
              <c:numCache>
                <c:formatCode>General</c:formatCode>
                <c:ptCount val="4"/>
                <c:pt idx="0">
                  <c:v>4</c:v>
                </c:pt>
                <c:pt idx="1">
                  <c:v>5</c:v>
                </c:pt>
                <c:pt idx="2">
                  <c:v>6</c:v>
                </c:pt>
                <c:pt idx="3">
                  <c:v>7</c:v>
                </c:pt>
              </c:numCache>
            </c:numRef>
          </c:val>
          <c:smooth val="0"/>
        </c:ser>
        <c:dLbls>
          <c:showLegendKey val="0"/>
          <c:showVal val="0"/>
          <c:showCatName val="0"/>
          <c:showSerName val="0"/>
          <c:showPercent val="0"/>
          <c:showBubbleSize val="0"/>
        </c:dLbls>
        <c:smooth val="0"/>
        <c:axId val="-939446064"/>
        <c:axId val="-939440624"/>
      </c:lineChart>
      <c:catAx>
        <c:axId val="-939446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39440624"/>
        <c:crosses val="autoZero"/>
        <c:auto val="1"/>
        <c:lblAlgn val="ctr"/>
        <c:lblOffset val="100"/>
        <c:noMultiLvlLbl val="0"/>
      </c:catAx>
      <c:valAx>
        <c:axId val="-939440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394460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D219BB-C356-40C5-974B-833A903BFC94}" type="doc">
      <dgm:prSet loTypeId="urn:microsoft.com/office/officeart/2005/8/layout/gear1" loCatId="relationship" qsTypeId="urn:microsoft.com/office/officeart/2005/8/quickstyle/simple1" qsCatId="simple" csTypeId="urn:microsoft.com/office/officeart/2005/8/colors/accent1_2" csCatId="accent1" phldr="1"/>
      <dgm:spPr/>
    </dgm:pt>
    <dgm:pt modelId="{EEC5BC70-AB24-4D19-975B-BDDE81902A6C}">
      <dgm:prSet phldrT="[Text]" custT="1"/>
      <dgm:spPr/>
      <dgm:t>
        <a:bodyPr/>
        <a:lstStyle/>
        <a:p>
          <a:r>
            <a:rPr lang="ar-SA" sz="2400" smtClean="0"/>
            <a:t>النمو الاقتصادي</a:t>
          </a:r>
          <a:endParaRPr lang="en-US" sz="2400" dirty="0"/>
        </a:p>
      </dgm:t>
    </dgm:pt>
    <dgm:pt modelId="{6681F173-54AC-4DB9-87E3-1B199A121CF7}" type="parTrans" cxnId="{8AD8E742-41F5-47B3-9084-26CD34CE8511}">
      <dgm:prSet/>
      <dgm:spPr/>
      <dgm:t>
        <a:bodyPr/>
        <a:lstStyle/>
        <a:p>
          <a:endParaRPr lang="en-US"/>
        </a:p>
      </dgm:t>
    </dgm:pt>
    <dgm:pt modelId="{720588BE-FCF2-4D22-9A0E-C982ABD9DAA3}" type="sibTrans" cxnId="{8AD8E742-41F5-47B3-9084-26CD34CE8511}">
      <dgm:prSet/>
      <dgm:spPr/>
      <dgm:t>
        <a:bodyPr/>
        <a:lstStyle/>
        <a:p>
          <a:endParaRPr lang="en-US"/>
        </a:p>
      </dgm:t>
    </dgm:pt>
    <dgm:pt modelId="{848B9888-C9FB-46F7-8024-58A10DEDD2B4}">
      <dgm:prSet phldrT="[Text]"/>
      <dgm:spPr/>
      <dgm:t>
        <a:bodyPr/>
        <a:lstStyle/>
        <a:p>
          <a:r>
            <a:rPr lang="ar-SA" dirty="0" smtClean="0"/>
            <a:t>الانفاق</a:t>
          </a:r>
          <a:endParaRPr lang="en-US" dirty="0"/>
        </a:p>
      </dgm:t>
    </dgm:pt>
    <dgm:pt modelId="{17408FB8-4AB0-4377-B1BB-F3448ABB3834}" type="parTrans" cxnId="{0E05EC50-FCF3-4474-9A8D-64A06751EDF6}">
      <dgm:prSet/>
      <dgm:spPr/>
      <dgm:t>
        <a:bodyPr/>
        <a:lstStyle/>
        <a:p>
          <a:endParaRPr lang="en-US"/>
        </a:p>
      </dgm:t>
    </dgm:pt>
    <dgm:pt modelId="{E289FC72-F100-416D-9449-4DBA18304292}" type="sibTrans" cxnId="{0E05EC50-FCF3-4474-9A8D-64A06751EDF6}">
      <dgm:prSet/>
      <dgm:spPr/>
      <dgm:t>
        <a:bodyPr/>
        <a:lstStyle/>
        <a:p>
          <a:endParaRPr lang="en-US"/>
        </a:p>
      </dgm:t>
    </dgm:pt>
    <dgm:pt modelId="{DB924A86-F31B-4BFC-876E-6685914A31E9}">
      <dgm:prSet phldrT="[Text]" custT="1"/>
      <dgm:spPr/>
      <dgm:t>
        <a:bodyPr/>
        <a:lstStyle/>
        <a:p>
          <a:r>
            <a:rPr lang="ar-SA" sz="2000" dirty="0" smtClean="0"/>
            <a:t>الانتاج</a:t>
          </a:r>
          <a:endParaRPr lang="en-US" sz="2000" dirty="0"/>
        </a:p>
      </dgm:t>
    </dgm:pt>
    <dgm:pt modelId="{529ACEB4-8474-4294-AF0B-645430DF8603}" type="parTrans" cxnId="{60964011-2130-42CB-861F-74A4F75C8677}">
      <dgm:prSet/>
      <dgm:spPr/>
      <dgm:t>
        <a:bodyPr/>
        <a:lstStyle/>
        <a:p>
          <a:endParaRPr lang="en-US"/>
        </a:p>
      </dgm:t>
    </dgm:pt>
    <dgm:pt modelId="{2BB1FF98-D992-4767-BA39-85DF33202A53}" type="sibTrans" cxnId="{60964011-2130-42CB-861F-74A4F75C8677}">
      <dgm:prSet/>
      <dgm:spPr/>
      <dgm:t>
        <a:bodyPr/>
        <a:lstStyle/>
        <a:p>
          <a:endParaRPr lang="en-US"/>
        </a:p>
      </dgm:t>
    </dgm:pt>
    <dgm:pt modelId="{3E358AC8-4184-40B2-9540-4F353635BBB8}" type="pres">
      <dgm:prSet presAssocID="{DFD219BB-C356-40C5-974B-833A903BFC94}" presName="composite" presStyleCnt="0">
        <dgm:presLayoutVars>
          <dgm:chMax val="3"/>
          <dgm:animLvl val="lvl"/>
          <dgm:resizeHandles val="exact"/>
        </dgm:presLayoutVars>
      </dgm:prSet>
      <dgm:spPr/>
    </dgm:pt>
    <dgm:pt modelId="{2B7F19E0-15D5-4FF5-B3C6-4DB743DB8294}" type="pres">
      <dgm:prSet presAssocID="{EEC5BC70-AB24-4D19-975B-BDDE81902A6C}" presName="gear1" presStyleLbl="node1" presStyleIdx="0" presStyleCnt="3" custScaleX="110346" custScaleY="108726">
        <dgm:presLayoutVars>
          <dgm:chMax val="1"/>
          <dgm:bulletEnabled val="1"/>
        </dgm:presLayoutVars>
      </dgm:prSet>
      <dgm:spPr/>
      <dgm:t>
        <a:bodyPr/>
        <a:lstStyle/>
        <a:p>
          <a:endParaRPr lang="en-US"/>
        </a:p>
      </dgm:t>
    </dgm:pt>
    <dgm:pt modelId="{497B6B40-C2F7-44C1-B6F6-B7A7A81F0B9D}" type="pres">
      <dgm:prSet presAssocID="{EEC5BC70-AB24-4D19-975B-BDDE81902A6C}" presName="gear1srcNode" presStyleLbl="node1" presStyleIdx="0" presStyleCnt="3"/>
      <dgm:spPr/>
      <dgm:t>
        <a:bodyPr/>
        <a:lstStyle/>
        <a:p>
          <a:endParaRPr lang="en-US"/>
        </a:p>
      </dgm:t>
    </dgm:pt>
    <dgm:pt modelId="{7EABB142-DD58-434D-A0B7-AFD6206BECBB}" type="pres">
      <dgm:prSet presAssocID="{EEC5BC70-AB24-4D19-975B-BDDE81902A6C}" presName="gear1dstNode" presStyleLbl="node1" presStyleIdx="0" presStyleCnt="3"/>
      <dgm:spPr/>
      <dgm:t>
        <a:bodyPr/>
        <a:lstStyle/>
        <a:p>
          <a:endParaRPr lang="en-US"/>
        </a:p>
      </dgm:t>
    </dgm:pt>
    <dgm:pt modelId="{1A73FBC5-153A-440F-B544-BC62F57F26A3}" type="pres">
      <dgm:prSet presAssocID="{848B9888-C9FB-46F7-8024-58A10DEDD2B4}" presName="gear2" presStyleLbl="node1" presStyleIdx="1" presStyleCnt="3" custLinFactNeighborX="-4132" custLinFactNeighborY="-1777">
        <dgm:presLayoutVars>
          <dgm:chMax val="1"/>
          <dgm:bulletEnabled val="1"/>
        </dgm:presLayoutVars>
      </dgm:prSet>
      <dgm:spPr/>
      <dgm:t>
        <a:bodyPr/>
        <a:lstStyle/>
        <a:p>
          <a:endParaRPr lang="en-US"/>
        </a:p>
      </dgm:t>
    </dgm:pt>
    <dgm:pt modelId="{54E1517E-0030-4C8F-ADE2-E0E129F6FF94}" type="pres">
      <dgm:prSet presAssocID="{848B9888-C9FB-46F7-8024-58A10DEDD2B4}" presName="gear2srcNode" presStyleLbl="node1" presStyleIdx="1" presStyleCnt="3"/>
      <dgm:spPr/>
      <dgm:t>
        <a:bodyPr/>
        <a:lstStyle/>
        <a:p>
          <a:endParaRPr lang="en-US"/>
        </a:p>
      </dgm:t>
    </dgm:pt>
    <dgm:pt modelId="{A4251258-40A7-4D8C-90F4-49CF284BC10D}" type="pres">
      <dgm:prSet presAssocID="{848B9888-C9FB-46F7-8024-58A10DEDD2B4}" presName="gear2dstNode" presStyleLbl="node1" presStyleIdx="1" presStyleCnt="3"/>
      <dgm:spPr/>
      <dgm:t>
        <a:bodyPr/>
        <a:lstStyle/>
        <a:p>
          <a:endParaRPr lang="en-US"/>
        </a:p>
      </dgm:t>
    </dgm:pt>
    <dgm:pt modelId="{66985122-F206-4C93-BA99-6B800EA078FA}" type="pres">
      <dgm:prSet presAssocID="{DB924A86-F31B-4BFC-876E-6685914A31E9}" presName="gear3" presStyleLbl="node1" presStyleIdx="2" presStyleCnt="3" custLinFactNeighborX="46780" custLinFactNeighborY="2500"/>
      <dgm:spPr/>
      <dgm:t>
        <a:bodyPr/>
        <a:lstStyle/>
        <a:p>
          <a:endParaRPr lang="en-US"/>
        </a:p>
      </dgm:t>
    </dgm:pt>
    <dgm:pt modelId="{4CB4C1D3-21DD-44FC-910B-4F26FE7673F9}" type="pres">
      <dgm:prSet presAssocID="{DB924A86-F31B-4BFC-876E-6685914A31E9}" presName="gear3tx" presStyleLbl="node1" presStyleIdx="2" presStyleCnt="3">
        <dgm:presLayoutVars>
          <dgm:chMax val="1"/>
          <dgm:bulletEnabled val="1"/>
        </dgm:presLayoutVars>
      </dgm:prSet>
      <dgm:spPr/>
      <dgm:t>
        <a:bodyPr/>
        <a:lstStyle/>
        <a:p>
          <a:endParaRPr lang="en-US"/>
        </a:p>
      </dgm:t>
    </dgm:pt>
    <dgm:pt modelId="{B5133A1C-5FD1-48D3-999E-5B4C2D3A3F55}" type="pres">
      <dgm:prSet presAssocID="{DB924A86-F31B-4BFC-876E-6685914A31E9}" presName="gear3srcNode" presStyleLbl="node1" presStyleIdx="2" presStyleCnt="3"/>
      <dgm:spPr/>
      <dgm:t>
        <a:bodyPr/>
        <a:lstStyle/>
        <a:p>
          <a:endParaRPr lang="en-US"/>
        </a:p>
      </dgm:t>
    </dgm:pt>
    <dgm:pt modelId="{1177E6E8-426C-4F59-9C66-E1976DA20D5D}" type="pres">
      <dgm:prSet presAssocID="{DB924A86-F31B-4BFC-876E-6685914A31E9}" presName="gear3dstNode" presStyleLbl="node1" presStyleIdx="2" presStyleCnt="3"/>
      <dgm:spPr/>
      <dgm:t>
        <a:bodyPr/>
        <a:lstStyle/>
        <a:p>
          <a:endParaRPr lang="en-US"/>
        </a:p>
      </dgm:t>
    </dgm:pt>
    <dgm:pt modelId="{4B6F47CF-D73B-410E-9FEB-2732397B0799}" type="pres">
      <dgm:prSet presAssocID="{720588BE-FCF2-4D22-9A0E-C982ABD9DAA3}" presName="connector1" presStyleLbl="sibTrans2D1" presStyleIdx="0" presStyleCnt="3" custScaleX="97463" custScaleY="87442" custLinFactNeighborX="11257" custLinFactNeighborY="-7803"/>
      <dgm:spPr/>
      <dgm:t>
        <a:bodyPr/>
        <a:lstStyle/>
        <a:p>
          <a:endParaRPr lang="en-US"/>
        </a:p>
      </dgm:t>
    </dgm:pt>
    <dgm:pt modelId="{FD11194D-8880-4C4C-9DBD-A64E80DECA64}" type="pres">
      <dgm:prSet presAssocID="{E289FC72-F100-416D-9449-4DBA18304292}" presName="connector2" presStyleLbl="sibTrans2D1" presStyleIdx="1" presStyleCnt="3" custFlipHor="1" custScaleX="96009"/>
      <dgm:spPr/>
      <dgm:t>
        <a:bodyPr/>
        <a:lstStyle/>
        <a:p>
          <a:endParaRPr lang="en-US"/>
        </a:p>
      </dgm:t>
    </dgm:pt>
    <dgm:pt modelId="{7A58FBE8-E898-43B2-A643-F357143C1EE3}" type="pres">
      <dgm:prSet presAssocID="{2BB1FF98-D992-4767-BA39-85DF33202A53}" presName="connector3" presStyleLbl="sibTrans2D1" presStyleIdx="2" presStyleCnt="3" custLinFactNeighborX="39129" custLinFactNeighborY="8912"/>
      <dgm:spPr/>
      <dgm:t>
        <a:bodyPr/>
        <a:lstStyle/>
        <a:p>
          <a:endParaRPr lang="en-US"/>
        </a:p>
      </dgm:t>
    </dgm:pt>
  </dgm:ptLst>
  <dgm:cxnLst>
    <dgm:cxn modelId="{A02546F3-7105-4383-B9C0-75D92551EDDE}" type="presOf" srcId="{EEC5BC70-AB24-4D19-975B-BDDE81902A6C}" destId="{2B7F19E0-15D5-4FF5-B3C6-4DB743DB8294}" srcOrd="0" destOrd="0" presId="urn:microsoft.com/office/officeart/2005/8/layout/gear1"/>
    <dgm:cxn modelId="{F643DF02-96A5-4501-9545-E324C27003C1}" type="presOf" srcId="{DFD219BB-C356-40C5-974B-833A903BFC94}" destId="{3E358AC8-4184-40B2-9540-4F353635BBB8}" srcOrd="0" destOrd="0" presId="urn:microsoft.com/office/officeart/2005/8/layout/gear1"/>
    <dgm:cxn modelId="{F5A96243-E3AF-474F-BBA4-4F05ED7D7E0E}" type="presOf" srcId="{DB924A86-F31B-4BFC-876E-6685914A31E9}" destId="{66985122-F206-4C93-BA99-6B800EA078FA}" srcOrd="0" destOrd="0" presId="urn:microsoft.com/office/officeart/2005/8/layout/gear1"/>
    <dgm:cxn modelId="{8AD8E742-41F5-47B3-9084-26CD34CE8511}" srcId="{DFD219BB-C356-40C5-974B-833A903BFC94}" destId="{EEC5BC70-AB24-4D19-975B-BDDE81902A6C}" srcOrd="0" destOrd="0" parTransId="{6681F173-54AC-4DB9-87E3-1B199A121CF7}" sibTransId="{720588BE-FCF2-4D22-9A0E-C982ABD9DAA3}"/>
    <dgm:cxn modelId="{07DB7D2B-6115-472D-876F-6F96AB0320A3}" type="presOf" srcId="{720588BE-FCF2-4D22-9A0E-C982ABD9DAA3}" destId="{4B6F47CF-D73B-410E-9FEB-2732397B0799}" srcOrd="0" destOrd="0" presId="urn:microsoft.com/office/officeart/2005/8/layout/gear1"/>
    <dgm:cxn modelId="{6D8D976D-7EFF-494A-B1C8-0D8D28AC778B}" type="presOf" srcId="{2BB1FF98-D992-4767-BA39-85DF33202A53}" destId="{7A58FBE8-E898-43B2-A643-F357143C1EE3}" srcOrd="0" destOrd="0" presId="urn:microsoft.com/office/officeart/2005/8/layout/gear1"/>
    <dgm:cxn modelId="{E1304F42-6FC5-4F20-9A33-D70A9178D189}" type="presOf" srcId="{DB924A86-F31B-4BFC-876E-6685914A31E9}" destId="{1177E6E8-426C-4F59-9C66-E1976DA20D5D}" srcOrd="3" destOrd="0" presId="urn:microsoft.com/office/officeart/2005/8/layout/gear1"/>
    <dgm:cxn modelId="{E5729C75-7E4A-4D4E-976D-C71EA84DE708}" type="presOf" srcId="{848B9888-C9FB-46F7-8024-58A10DEDD2B4}" destId="{A4251258-40A7-4D8C-90F4-49CF284BC10D}" srcOrd="2" destOrd="0" presId="urn:microsoft.com/office/officeart/2005/8/layout/gear1"/>
    <dgm:cxn modelId="{60964011-2130-42CB-861F-74A4F75C8677}" srcId="{DFD219BB-C356-40C5-974B-833A903BFC94}" destId="{DB924A86-F31B-4BFC-876E-6685914A31E9}" srcOrd="2" destOrd="0" parTransId="{529ACEB4-8474-4294-AF0B-645430DF8603}" sibTransId="{2BB1FF98-D992-4767-BA39-85DF33202A53}"/>
    <dgm:cxn modelId="{5CF5BCF2-4E2F-4B36-B587-ACFB60686393}" type="presOf" srcId="{848B9888-C9FB-46F7-8024-58A10DEDD2B4}" destId="{1A73FBC5-153A-440F-B544-BC62F57F26A3}" srcOrd="0" destOrd="0" presId="urn:microsoft.com/office/officeart/2005/8/layout/gear1"/>
    <dgm:cxn modelId="{2F1B1B87-C184-43DD-B18C-F7E97C50FC1D}" type="presOf" srcId="{EEC5BC70-AB24-4D19-975B-BDDE81902A6C}" destId="{497B6B40-C2F7-44C1-B6F6-B7A7A81F0B9D}" srcOrd="1" destOrd="0" presId="urn:microsoft.com/office/officeart/2005/8/layout/gear1"/>
    <dgm:cxn modelId="{308F8BCE-78FC-4FA4-8D75-D6737E4F8416}" type="presOf" srcId="{848B9888-C9FB-46F7-8024-58A10DEDD2B4}" destId="{54E1517E-0030-4C8F-ADE2-E0E129F6FF94}" srcOrd="1" destOrd="0" presId="urn:microsoft.com/office/officeart/2005/8/layout/gear1"/>
    <dgm:cxn modelId="{0E05EC50-FCF3-4474-9A8D-64A06751EDF6}" srcId="{DFD219BB-C356-40C5-974B-833A903BFC94}" destId="{848B9888-C9FB-46F7-8024-58A10DEDD2B4}" srcOrd="1" destOrd="0" parTransId="{17408FB8-4AB0-4377-B1BB-F3448ABB3834}" sibTransId="{E289FC72-F100-416D-9449-4DBA18304292}"/>
    <dgm:cxn modelId="{65063DFD-49DB-454E-977A-0AB75EB1B24E}" type="presOf" srcId="{E289FC72-F100-416D-9449-4DBA18304292}" destId="{FD11194D-8880-4C4C-9DBD-A64E80DECA64}" srcOrd="0" destOrd="0" presId="urn:microsoft.com/office/officeart/2005/8/layout/gear1"/>
    <dgm:cxn modelId="{3F439D75-A57E-4161-9028-1CD1D96AEB37}" type="presOf" srcId="{EEC5BC70-AB24-4D19-975B-BDDE81902A6C}" destId="{7EABB142-DD58-434D-A0B7-AFD6206BECBB}" srcOrd="2" destOrd="0" presId="urn:microsoft.com/office/officeart/2005/8/layout/gear1"/>
    <dgm:cxn modelId="{5ED96E90-9D6F-4817-9EBC-7652EFF85E75}" type="presOf" srcId="{DB924A86-F31B-4BFC-876E-6685914A31E9}" destId="{4CB4C1D3-21DD-44FC-910B-4F26FE7673F9}" srcOrd="1" destOrd="0" presId="urn:microsoft.com/office/officeart/2005/8/layout/gear1"/>
    <dgm:cxn modelId="{3565EEC2-D0A7-4783-BBBD-8892DF61F42E}" type="presOf" srcId="{DB924A86-F31B-4BFC-876E-6685914A31E9}" destId="{B5133A1C-5FD1-48D3-999E-5B4C2D3A3F55}" srcOrd="2" destOrd="0" presId="urn:microsoft.com/office/officeart/2005/8/layout/gear1"/>
    <dgm:cxn modelId="{C2427917-BD39-4959-9DD2-94AC30164623}" type="presParOf" srcId="{3E358AC8-4184-40B2-9540-4F353635BBB8}" destId="{2B7F19E0-15D5-4FF5-B3C6-4DB743DB8294}" srcOrd="0" destOrd="0" presId="urn:microsoft.com/office/officeart/2005/8/layout/gear1"/>
    <dgm:cxn modelId="{51E6EA60-98D6-4CBD-B4D3-CF89C1A124BF}" type="presParOf" srcId="{3E358AC8-4184-40B2-9540-4F353635BBB8}" destId="{497B6B40-C2F7-44C1-B6F6-B7A7A81F0B9D}" srcOrd="1" destOrd="0" presId="urn:microsoft.com/office/officeart/2005/8/layout/gear1"/>
    <dgm:cxn modelId="{50FEF30B-259A-4D0D-A8EC-7398EDF56589}" type="presParOf" srcId="{3E358AC8-4184-40B2-9540-4F353635BBB8}" destId="{7EABB142-DD58-434D-A0B7-AFD6206BECBB}" srcOrd="2" destOrd="0" presId="urn:microsoft.com/office/officeart/2005/8/layout/gear1"/>
    <dgm:cxn modelId="{3888EE3A-43E5-4EEB-AF01-4F8A2B7DB7B5}" type="presParOf" srcId="{3E358AC8-4184-40B2-9540-4F353635BBB8}" destId="{1A73FBC5-153A-440F-B544-BC62F57F26A3}" srcOrd="3" destOrd="0" presId="urn:microsoft.com/office/officeart/2005/8/layout/gear1"/>
    <dgm:cxn modelId="{85786730-6864-401F-874E-E76A415568A4}" type="presParOf" srcId="{3E358AC8-4184-40B2-9540-4F353635BBB8}" destId="{54E1517E-0030-4C8F-ADE2-E0E129F6FF94}" srcOrd="4" destOrd="0" presId="urn:microsoft.com/office/officeart/2005/8/layout/gear1"/>
    <dgm:cxn modelId="{8ADCAC6F-52AE-4F0E-BE30-DF0354B0F318}" type="presParOf" srcId="{3E358AC8-4184-40B2-9540-4F353635BBB8}" destId="{A4251258-40A7-4D8C-90F4-49CF284BC10D}" srcOrd="5" destOrd="0" presId="urn:microsoft.com/office/officeart/2005/8/layout/gear1"/>
    <dgm:cxn modelId="{5E2CD451-3EF9-4AF5-B01A-EED9AEC321FE}" type="presParOf" srcId="{3E358AC8-4184-40B2-9540-4F353635BBB8}" destId="{66985122-F206-4C93-BA99-6B800EA078FA}" srcOrd="6" destOrd="0" presId="urn:microsoft.com/office/officeart/2005/8/layout/gear1"/>
    <dgm:cxn modelId="{C3F0056F-2E01-46F3-BB48-636E9BF10B8E}" type="presParOf" srcId="{3E358AC8-4184-40B2-9540-4F353635BBB8}" destId="{4CB4C1D3-21DD-44FC-910B-4F26FE7673F9}" srcOrd="7" destOrd="0" presId="urn:microsoft.com/office/officeart/2005/8/layout/gear1"/>
    <dgm:cxn modelId="{C0DD0712-BCF4-4E89-9364-DF2C3D538528}" type="presParOf" srcId="{3E358AC8-4184-40B2-9540-4F353635BBB8}" destId="{B5133A1C-5FD1-48D3-999E-5B4C2D3A3F55}" srcOrd="8" destOrd="0" presId="urn:microsoft.com/office/officeart/2005/8/layout/gear1"/>
    <dgm:cxn modelId="{21DEAC65-593A-4F7E-ACE8-D1EBE27E6639}" type="presParOf" srcId="{3E358AC8-4184-40B2-9540-4F353635BBB8}" destId="{1177E6E8-426C-4F59-9C66-E1976DA20D5D}" srcOrd="9" destOrd="0" presId="urn:microsoft.com/office/officeart/2005/8/layout/gear1"/>
    <dgm:cxn modelId="{54365F9F-6852-464A-85EC-BE250C13C460}" type="presParOf" srcId="{3E358AC8-4184-40B2-9540-4F353635BBB8}" destId="{4B6F47CF-D73B-410E-9FEB-2732397B0799}" srcOrd="10" destOrd="0" presId="urn:microsoft.com/office/officeart/2005/8/layout/gear1"/>
    <dgm:cxn modelId="{CEB866E6-44A6-4556-815F-913D5F10C927}" type="presParOf" srcId="{3E358AC8-4184-40B2-9540-4F353635BBB8}" destId="{FD11194D-8880-4C4C-9DBD-A64E80DECA64}" srcOrd="11" destOrd="0" presId="urn:microsoft.com/office/officeart/2005/8/layout/gear1"/>
    <dgm:cxn modelId="{6D486403-5328-4EAC-AAFD-3DAF99C768C7}" type="presParOf" srcId="{3E358AC8-4184-40B2-9540-4F353635BBB8}" destId="{7A58FBE8-E898-43B2-A643-F357143C1EE3}"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F19E0-15D5-4FF5-B3C6-4DB743DB8294}">
      <dsp:nvSpPr>
        <dsp:cNvPr id="0" name=""/>
        <dsp:cNvSpPr/>
      </dsp:nvSpPr>
      <dsp:spPr>
        <a:xfrm>
          <a:off x="2719536" y="1467304"/>
          <a:ext cx="2150966" cy="2119387"/>
        </a:xfrm>
        <a:prstGeom prst="gear9">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SA" sz="2400" kern="1200" smtClean="0"/>
            <a:t>النمو الاقتصادي</a:t>
          </a:r>
          <a:endParaRPr lang="en-US" sz="2400" kern="1200" dirty="0"/>
        </a:p>
      </dsp:txBody>
      <dsp:txXfrm>
        <a:off x="3149616" y="1963760"/>
        <a:ext cx="1290806" cy="1089409"/>
      </dsp:txXfrm>
    </dsp:sp>
    <dsp:sp modelId="{1A73FBC5-153A-440F-B544-BC62F57F26A3}">
      <dsp:nvSpPr>
        <dsp:cNvPr id="0" name=""/>
        <dsp:cNvSpPr/>
      </dsp:nvSpPr>
      <dsp:spPr>
        <a:xfrm>
          <a:off x="1627661" y="1066418"/>
          <a:ext cx="1417667" cy="1417667"/>
        </a:xfrm>
        <a:prstGeom prst="gear6">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SA" sz="1800" kern="1200" dirty="0" smtClean="0"/>
            <a:t>الانفاق</a:t>
          </a:r>
          <a:endParaRPr lang="en-US" sz="1800" kern="1200" dirty="0"/>
        </a:p>
      </dsp:txBody>
      <dsp:txXfrm>
        <a:off x="1984563" y="1425477"/>
        <a:ext cx="703863" cy="699549"/>
      </dsp:txXfrm>
    </dsp:sp>
    <dsp:sp modelId="{66985122-F206-4C93-BA99-6B800EA078FA}">
      <dsp:nvSpPr>
        <dsp:cNvPr id="0" name=""/>
        <dsp:cNvSpPr/>
      </dsp:nvSpPr>
      <dsp:spPr>
        <a:xfrm rot="20700000">
          <a:off x="3276099" y="156094"/>
          <a:ext cx="1389024" cy="1389024"/>
        </a:xfrm>
        <a:prstGeom prst="gear6">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SA" sz="2000" kern="1200" dirty="0" smtClean="0"/>
            <a:t>الانتاج</a:t>
          </a:r>
          <a:endParaRPr lang="en-US" sz="2000" kern="1200" dirty="0"/>
        </a:p>
      </dsp:txBody>
      <dsp:txXfrm rot="-20700000">
        <a:off x="3580753" y="460748"/>
        <a:ext cx="779716" cy="779716"/>
      </dsp:txXfrm>
    </dsp:sp>
    <dsp:sp modelId="{4B6F47CF-D73B-410E-9FEB-2732397B0799}">
      <dsp:nvSpPr>
        <dsp:cNvPr id="0" name=""/>
        <dsp:cNvSpPr/>
      </dsp:nvSpPr>
      <dsp:spPr>
        <a:xfrm>
          <a:off x="2976002" y="1224145"/>
          <a:ext cx="2431793" cy="2181760"/>
        </a:xfrm>
        <a:prstGeom prst="circularArrow">
          <a:avLst>
            <a:gd name="adj1" fmla="val 4688"/>
            <a:gd name="adj2" fmla="val 299029"/>
            <a:gd name="adj3" fmla="val 2498497"/>
            <a:gd name="adj4" fmla="val 15899877"/>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11194D-8880-4C4C-9DBD-A64E80DECA64}">
      <dsp:nvSpPr>
        <dsp:cNvPr id="0" name=""/>
        <dsp:cNvSpPr/>
      </dsp:nvSpPr>
      <dsp:spPr>
        <a:xfrm flipH="1">
          <a:off x="1471348" y="780723"/>
          <a:ext cx="1740491" cy="181284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58FBE8-E898-43B2-A643-F357143C1EE3}">
      <dsp:nvSpPr>
        <dsp:cNvPr id="0" name=""/>
        <dsp:cNvSpPr/>
      </dsp:nvSpPr>
      <dsp:spPr>
        <a:xfrm>
          <a:off x="2923800" y="-13699"/>
          <a:ext cx="1954608" cy="195460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244735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64295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1585059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727F954-E8AA-458A-A880-501277A19EA5}" type="slidenum">
              <a:rPr lang="ar-SA" smtClean="0"/>
              <a:t>‹#›</a:t>
            </a:fld>
            <a:endParaRPr lang="ar-SA"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71710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2532737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727F954-E8AA-458A-A880-501277A19EA5}" type="slidenum">
              <a:rPr lang="ar-SA" smtClean="0"/>
              <a:t>‹#›</a:t>
            </a:fld>
            <a:endParaRPr lang="ar-SA"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2498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816707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2237719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319370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388786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80686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2856551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4083184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3234244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271220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254512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55F4C-B51E-4657-A103-F0FF8E5F9483}" type="datetimeFigureOut">
              <a:rPr lang="ar-SA" smtClean="0"/>
              <a:t>28/05/1440</a:t>
            </a:fld>
            <a:endParaRPr lang="ar-SA" dirty="0"/>
          </a:p>
        </p:txBody>
      </p:sp>
      <p:sp>
        <p:nvSpPr>
          <p:cNvPr id="6" name="Footer Placeholder 5"/>
          <p:cNvSpPr>
            <a:spLocks noGrp="1"/>
          </p:cNvSpPr>
          <p:nvPr>
            <p:ph type="ftr" sz="quarter" idx="11"/>
          </p:nvPr>
        </p:nvSpPr>
        <p:spPr>
          <a:xfrm>
            <a:off x="533400" y="6172200"/>
            <a:ext cx="5811724" cy="365125"/>
          </a:xfrm>
        </p:spPr>
        <p:txBody>
          <a:bodyPr/>
          <a:lstStyle/>
          <a:p>
            <a:endParaRPr lang="ar-SA" dirty="0"/>
          </a:p>
        </p:txBody>
      </p:sp>
      <p:sp>
        <p:nvSpPr>
          <p:cNvPr id="7" name="Slide Number Placeholder 6"/>
          <p:cNvSpPr>
            <a:spLocks noGrp="1"/>
          </p:cNvSpPr>
          <p:nvPr>
            <p:ph type="sldNum" sz="quarter" idx="12"/>
          </p:nvPr>
        </p:nvSpPr>
        <p:spPr/>
        <p:txBody>
          <a:bodyPr/>
          <a:lstStyle/>
          <a:p>
            <a:fld id="{7727F954-E8AA-458A-A880-501277A19EA5}" type="slidenum">
              <a:rPr lang="ar-SA" smtClean="0"/>
              <a:t>‹#›</a:t>
            </a:fld>
            <a:endParaRPr lang="ar-SA" dirty="0"/>
          </a:p>
        </p:txBody>
      </p:sp>
    </p:spTree>
    <p:extLst>
      <p:ext uri="{BB962C8B-B14F-4D97-AF65-F5344CB8AC3E}">
        <p14:creationId xmlns:p14="http://schemas.microsoft.com/office/powerpoint/2010/main" val="1987294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bg2">
                <a:tint val="97000"/>
                <a:hueMod val="92000"/>
                <a:satMod val="169000"/>
                <a:lumMod val="164000"/>
              </a:schemeClr>
            </a:gs>
            <a:gs pos="88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C755F4C-B51E-4657-A103-F0FF8E5F9483}" type="datetimeFigureOut">
              <a:rPr lang="ar-SA" smtClean="0"/>
              <a:t>28/05/1440</a:t>
            </a:fld>
            <a:endParaRPr lang="ar-SA"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SA"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7727F954-E8AA-458A-A880-501277A19EA5}" type="slidenum">
              <a:rPr lang="ar-SA" smtClean="0"/>
              <a:t>‹#›</a:t>
            </a:fld>
            <a:endParaRPr lang="ar-SA" dirty="0"/>
          </a:p>
        </p:txBody>
      </p:sp>
    </p:spTree>
    <p:extLst>
      <p:ext uri="{BB962C8B-B14F-4D97-AF65-F5344CB8AC3E}">
        <p14:creationId xmlns:p14="http://schemas.microsoft.com/office/powerpoint/2010/main" val="788533714"/>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40544" y="776288"/>
            <a:ext cx="8062912" cy="1140544"/>
          </a:xfrm>
        </p:spPr>
        <p:txBody>
          <a:bodyPr>
            <a:normAutofit/>
          </a:bodyPr>
          <a:lstStyle/>
          <a:p>
            <a:pPr algn="ctr"/>
            <a:r>
              <a:rPr lang="ar-SA" sz="3200" dirty="0" smtClean="0">
                <a:solidFill>
                  <a:srgbClr val="FF0000"/>
                </a:solidFill>
              </a:rPr>
              <a:t>كلية السياحة والاثار</a:t>
            </a:r>
            <a:br>
              <a:rPr lang="ar-SA" sz="3200" dirty="0" smtClean="0">
                <a:solidFill>
                  <a:srgbClr val="FF0000"/>
                </a:solidFill>
              </a:rPr>
            </a:br>
            <a:r>
              <a:rPr lang="ar-SA" sz="3200" dirty="0" smtClean="0">
                <a:solidFill>
                  <a:srgbClr val="FF0000"/>
                </a:solidFill>
              </a:rPr>
              <a:t>قسم الإدارة السياحية والفندقية</a:t>
            </a:r>
            <a:endParaRPr lang="ar-SA" sz="3200" dirty="0">
              <a:solidFill>
                <a:srgbClr val="FF0000"/>
              </a:solidFill>
            </a:endParaRPr>
          </a:p>
        </p:txBody>
      </p:sp>
      <p:sp>
        <p:nvSpPr>
          <p:cNvPr id="3" name="عنوان فرعي 2"/>
          <p:cNvSpPr>
            <a:spLocks noGrp="1"/>
          </p:cNvSpPr>
          <p:nvPr>
            <p:ph type="subTitle" idx="1"/>
          </p:nvPr>
        </p:nvSpPr>
        <p:spPr>
          <a:xfrm>
            <a:off x="540544" y="3573016"/>
            <a:ext cx="8062912" cy="1800200"/>
          </a:xfrm>
        </p:spPr>
        <p:txBody>
          <a:bodyPr>
            <a:normAutofit/>
          </a:bodyPr>
          <a:lstStyle/>
          <a:p>
            <a:pPr algn="ctr"/>
            <a:r>
              <a:rPr lang="ar-SA" sz="2800" dirty="0" smtClean="0">
                <a:solidFill>
                  <a:schemeClr val="tx2">
                    <a:lumMod val="10000"/>
                  </a:schemeClr>
                </a:solidFill>
              </a:rPr>
              <a:t>الاثار الاقتصادية للسياحة </a:t>
            </a:r>
            <a:endParaRPr lang="ar-SA" sz="2800" dirty="0" smtClean="0">
              <a:solidFill>
                <a:schemeClr val="tx2">
                  <a:lumMod val="10000"/>
                </a:schemeClr>
              </a:solidFill>
            </a:endParaRPr>
          </a:p>
          <a:p>
            <a:pPr algn="ctr"/>
            <a:r>
              <a:rPr lang="ar-SA" sz="2800" dirty="0" smtClean="0">
                <a:solidFill>
                  <a:srgbClr val="FFFF00"/>
                </a:solidFill>
              </a:rPr>
              <a:t>د</a:t>
            </a:r>
            <a:r>
              <a:rPr lang="ar-SA" sz="2800" dirty="0" smtClean="0">
                <a:solidFill>
                  <a:srgbClr val="FFFF00"/>
                </a:solidFill>
              </a:rPr>
              <a:t>. جهاد عيسى </a:t>
            </a:r>
            <a:r>
              <a:rPr lang="ar-SA" sz="2800" dirty="0" err="1" smtClean="0">
                <a:solidFill>
                  <a:srgbClr val="FFFF00"/>
                </a:solidFill>
              </a:rPr>
              <a:t>الشبار</a:t>
            </a:r>
            <a:endParaRPr lang="ar-SA" dirty="0">
              <a:solidFill>
                <a:srgbClr val="FFFF00"/>
              </a:solidFill>
            </a:endParaRPr>
          </a:p>
        </p:txBody>
      </p:sp>
    </p:spTree>
    <p:extLst>
      <p:ext uri="{BB962C8B-B14F-4D97-AF65-F5344CB8AC3E}">
        <p14:creationId xmlns:p14="http://schemas.microsoft.com/office/powerpoint/2010/main" val="3507125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48880"/>
            <a:ext cx="8143056" cy="3670920"/>
          </a:xfrm>
        </p:spPr>
        <p:txBody>
          <a:bodyPr/>
          <a:lstStyle/>
          <a:p>
            <a:pPr lvl="0" algn="r"/>
            <a:r>
              <a:rPr lang="ar-SA" sz="2400" dirty="0" smtClean="0">
                <a:solidFill>
                  <a:srgbClr val="FF0000"/>
                </a:solidFill>
              </a:rPr>
              <a:t>* </a:t>
            </a:r>
            <a:r>
              <a:rPr lang="ar-SA" sz="2800" dirty="0" smtClean="0">
                <a:solidFill>
                  <a:srgbClr val="FF0000"/>
                </a:solidFill>
              </a:rPr>
              <a:t>تعزيز </a:t>
            </a:r>
            <a:r>
              <a:rPr lang="ar-SA" sz="2800" dirty="0">
                <a:solidFill>
                  <a:srgbClr val="FF0000"/>
                </a:solidFill>
              </a:rPr>
              <a:t>الهوية الوطنية </a:t>
            </a:r>
            <a:r>
              <a:rPr lang="ar-SA" sz="2800" dirty="0" smtClean="0">
                <a:solidFill>
                  <a:srgbClr val="FF0000"/>
                </a:solidFill>
              </a:rPr>
              <a:t> والثقة بالنفس</a:t>
            </a:r>
            <a:br>
              <a:rPr lang="ar-SA" sz="2800" dirty="0" smtClean="0">
                <a:solidFill>
                  <a:srgbClr val="FF0000"/>
                </a:solidFill>
              </a:rPr>
            </a:br>
            <a:r>
              <a:rPr lang="ar-SA" sz="2800" dirty="0" smtClean="0">
                <a:solidFill>
                  <a:srgbClr val="FF0000"/>
                </a:solidFill>
              </a:rPr>
              <a:t>* الحفاظ </a:t>
            </a:r>
            <a:r>
              <a:rPr lang="ar-SA" sz="2800" dirty="0">
                <a:solidFill>
                  <a:srgbClr val="FF0000"/>
                </a:solidFill>
              </a:rPr>
              <a:t>على الموروث الثقافي </a:t>
            </a:r>
            <a:r>
              <a:rPr lang="ar-SA" sz="2800" dirty="0" smtClean="0">
                <a:solidFill>
                  <a:srgbClr val="FF0000"/>
                </a:solidFill>
              </a:rPr>
              <a:t>والتراثي</a:t>
            </a:r>
            <a:r>
              <a:rPr lang="en-US" sz="2800" dirty="0">
                <a:solidFill>
                  <a:srgbClr val="FF0000"/>
                </a:solidFill>
              </a:rPr>
              <a:t/>
            </a:r>
            <a:br>
              <a:rPr lang="en-US" sz="2800" dirty="0">
                <a:solidFill>
                  <a:srgbClr val="FF0000"/>
                </a:solidFill>
              </a:rPr>
            </a:br>
            <a:r>
              <a:rPr lang="ar-SA" sz="2800" dirty="0" smtClean="0">
                <a:solidFill>
                  <a:srgbClr val="FF0000"/>
                </a:solidFill>
              </a:rPr>
              <a:t>* الحفاظ </a:t>
            </a:r>
            <a:r>
              <a:rPr lang="ar-SA" sz="2800" dirty="0">
                <a:solidFill>
                  <a:srgbClr val="FF0000"/>
                </a:solidFill>
              </a:rPr>
              <a:t>على الفنون الشعبية والحرف اليدوية</a:t>
            </a:r>
            <a:r>
              <a:rPr lang="en-US" sz="2800" dirty="0">
                <a:solidFill>
                  <a:srgbClr val="FF0000"/>
                </a:solidFill>
              </a:rPr>
              <a:t/>
            </a:r>
            <a:br>
              <a:rPr lang="en-US" sz="2800" dirty="0">
                <a:solidFill>
                  <a:srgbClr val="FF0000"/>
                </a:solidFill>
              </a:rPr>
            </a:br>
            <a:r>
              <a:rPr lang="ar-SA" sz="2800" dirty="0" smtClean="0">
                <a:solidFill>
                  <a:srgbClr val="FF0000"/>
                </a:solidFill>
              </a:rPr>
              <a:t>* المحافظة </a:t>
            </a:r>
            <a:r>
              <a:rPr lang="ar-SA" sz="2800" dirty="0">
                <a:solidFill>
                  <a:srgbClr val="FF0000"/>
                </a:solidFill>
              </a:rPr>
              <a:t>على </a:t>
            </a:r>
            <a:r>
              <a:rPr lang="ar-SA" sz="2800" dirty="0" smtClean="0">
                <a:solidFill>
                  <a:srgbClr val="FF0000"/>
                </a:solidFill>
              </a:rPr>
              <a:t>البيئة</a:t>
            </a:r>
            <a:r>
              <a:rPr lang="en-US" dirty="0"/>
              <a:t/>
            </a:r>
            <a:br>
              <a:rPr lang="en-US" dirty="0"/>
            </a:br>
            <a:endParaRPr lang="en-US" dirty="0"/>
          </a:p>
        </p:txBody>
      </p:sp>
      <p:sp>
        <p:nvSpPr>
          <p:cNvPr id="3" name="Content Placeholder 2"/>
          <p:cNvSpPr>
            <a:spLocks noGrp="1"/>
          </p:cNvSpPr>
          <p:nvPr>
            <p:ph idx="1"/>
          </p:nvPr>
        </p:nvSpPr>
        <p:spPr>
          <a:xfrm>
            <a:off x="533400" y="533400"/>
            <a:ext cx="8143056" cy="1455440"/>
          </a:xfrm>
        </p:spPr>
        <p:txBody>
          <a:bodyPr>
            <a:normAutofit/>
          </a:bodyPr>
          <a:lstStyle/>
          <a:p>
            <a:pPr algn="ctr"/>
            <a:r>
              <a:rPr lang="ar-SA" sz="3200" dirty="0"/>
              <a:t>الاثار الاقتصادية للسياحة </a:t>
            </a:r>
          </a:p>
        </p:txBody>
      </p:sp>
    </p:spTree>
    <p:extLst>
      <p:ext uri="{BB962C8B-B14F-4D97-AF65-F5344CB8AC3E}">
        <p14:creationId xmlns:p14="http://schemas.microsoft.com/office/powerpoint/2010/main" val="2472337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2856"/>
            <a:ext cx="8143056" cy="3886944"/>
          </a:xfrm>
        </p:spPr>
        <p:txBody>
          <a:bodyPr>
            <a:normAutofit/>
          </a:bodyPr>
          <a:lstStyle/>
          <a:p>
            <a:pPr algn="r"/>
            <a:r>
              <a:rPr lang="ar-SA" dirty="0"/>
              <a:t/>
            </a:r>
            <a:br>
              <a:rPr lang="ar-SA" dirty="0"/>
            </a:br>
            <a:r>
              <a:rPr lang="ar-SA" sz="2800" dirty="0">
                <a:solidFill>
                  <a:srgbClr val="FF0000"/>
                </a:solidFill>
              </a:rPr>
              <a:t>• المساهمة في </a:t>
            </a:r>
            <a:r>
              <a:rPr lang="ar-SA" sz="2800" dirty="0" smtClean="0">
                <a:solidFill>
                  <a:srgbClr val="FF0000"/>
                </a:solidFill>
              </a:rPr>
              <a:t>توفير تكاليف البنية </a:t>
            </a:r>
            <a:r>
              <a:rPr lang="ar-SA" sz="2800" dirty="0">
                <a:solidFill>
                  <a:srgbClr val="FF0000"/>
                </a:solidFill>
              </a:rPr>
              <a:t>التحتية الاقتصادية </a:t>
            </a:r>
            <a:r>
              <a:rPr lang="ar-SA" sz="2800" dirty="0" smtClean="0">
                <a:solidFill>
                  <a:srgbClr val="FF0000"/>
                </a:solidFill>
              </a:rPr>
              <a:t>والاجتماعية</a:t>
            </a:r>
            <a:r>
              <a:rPr lang="ar-SA" sz="2800" dirty="0">
                <a:solidFill>
                  <a:srgbClr val="FF0000"/>
                </a:solidFill>
              </a:rPr>
              <a:t/>
            </a:r>
            <a:br>
              <a:rPr lang="ar-SA" sz="2800" dirty="0">
                <a:solidFill>
                  <a:srgbClr val="FF0000"/>
                </a:solidFill>
              </a:rPr>
            </a:br>
            <a:r>
              <a:rPr lang="ar-SA" sz="2800" dirty="0">
                <a:solidFill>
                  <a:srgbClr val="FF0000"/>
                </a:solidFill>
              </a:rPr>
              <a:t>• تشجيع </a:t>
            </a:r>
            <a:r>
              <a:rPr lang="ar-SA" sz="2800" dirty="0" smtClean="0">
                <a:solidFill>
                  <a:srgbClr val="FF0000"/>
                </a:solidFill>
              </a:rPr>
              <a:t>وتنمية </a:t>
            </a:r>
            <a:r>
              <a:rPr lang="ar-SA" sz="2800" dirty="0">
                <a:solidFill>
                  <a:srgbClr val="FF0000"/>
                </a:solidFill>
              </a:rPr>
              <a:t>القطاعات الصناعية الأخرى.</a:t>
            </a:r>
            <a:br>
              <a:rPr lang="ar-SA" sz="2800" dirty="0">
                <a:solidFill>
                  <a:srgbClr val="FF0000"/>
                </a:solidFill>
              </a:rPr>
            </a:br>
            <a:r>
              <a:rPr lang="ar-SA" sz="2800" dirty="0">
                <a:solidFill>
                  <a:srgbClr val="FF0000"/>
                </a:solidFill>
              </a:rPr>
              <a:t>• المساهمة في </a:t>
            </a:r>
            <a:r>
              <a:rPr lang="ar-SA" sz="2800" dirty="0" smtClean="0">
                <a:solidFill>
                  <a:srgbClr val="FF0000"/>
                </a:solidFill>
              </a:rPr>
              <a:t>توفير خدمات الإقامة والايواء ووسائل </a:t>
            </a:r>
            <a:r>
              <a:rPr lang="ar-SA" sz="2800" dirty="0">
                <a:solidFill>
                  <a:srgbClr val="FF0000"/>
                </a:solidFill>
              </a:rPr>
              <a:t>الراحة والخدمات </a:t>
            </a:r>
            <a:r>
              <a:rPr lang="ar-SA" sz="2800" dirty="0" smtClean="0">
                <a:solidFill>
                  <a:srgbClr val="FF0000"/>
                </a:solidFill>
              </a:rPr>
              <a:t>المحلية الاخرى</a:t>
            </a:r>
            <a:r>
              <a:rPr lang="ar-SA" sz="2800" dirty="0">
                <a:solidFill>
                  <a:srgbClr val="FF0000"/>
                </a:solidFill>
              </a:rPr>
              <a:t/>
            </a:r>
            <a:br>
              <a:rPr lang="ar-SA" sz="2800" dirty="0">
                <a:solidFill>
                  <a:srgbClr val="FF0000"/>
                </a:solidFill>
              </a:rPr>
            </a:br>
            <a:r>
              <a:rPr lang="ar-SA" sz="2800" dirty="0">
                <a:solidFill>
                  <a:srgbClr val="FF0000"/>
                </a:solidFill>
              </a:rPr>
              <a:t>• المساهمة في الحفاظ على الموارد البيئية والثقافية.</a:t>
            </a:r>
            <a:endParaRPr lang="en-US" sz="2800" dirty="0">
              <a:solidFill>
                <a:srgbClr val="FF0000"/>
              </a:solidFill>
            </a:endParaRPr>
          </a:p>
        </p:txBody>
      </p:sp>
      <p:sp>
        <p:nvSpPr>
          <p:cNvPr id="3" name="Content Placeholder 2"/>
          <p:cNvSpPr>
            <a:spLocks noGrp="1"/>
          </p:cNvSpPr>
          <p:nvPr>
            <p:ph idx="1"/>
          </p:nvPr>
        </p:nvSpPr>
        <p:spPr>
          <a:xfrm>
            <a:off x="533400" y="533400"/>
            <a:ext cx="8143056" cy="1455440"/>
          </a:xfrm>
        </p:spPr>
        <p:txBody>
          <a:bodyPr/>
          <a:lstStyle/>
          <a:p>
            <a:pPr algn="ctr"/>
            <a:r>
              <a:rPr lang="ar-SA" sz="3200" dirty="0"/>
              <a:t>الاثار الاقتصادية للسياحة </a:t>
            </a:r>
            <a:endParaRPr lang="ar-SA" sz="3200" dirty="0" smtClean="0"/>
          </a:p>
          <a:p>
            <a:pPr algn="ctr"/>
            <a:endParaRPr lang="en-US" dirty="0"/>
          </a:p>
        </p:txBody>
      </p:sp>
    </p:spTree>
    <p:extLst>
      <p:ext uri="{BB962C8B-B14F-4D97-AF65-F5344CB8AC3E}">
        <p14:creationId xmlns:p14="http://schemas.microsoft.com/office/powerpoint/2010/main" val="2617282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2856"/>
            <a:ext cx="7927032" cy="3886944"/>
          </a:xfrm>
        </p:spPr>
        <p:txBody>
          <a:bodyPr>
            <a:normAutofit/>
          </a:bodyPr>
          <a:lstStyle/>
          <a:p>
            <a:pPr algn="r"/>
            <a:r>
              <a:rPr lang="ar-SA" sz="2800" dirty="0" smtClean="0">
                <a:solidFill>
                  <a:srgbClr val="FF0000"/>
                </a:solidFill>
              </a:rPr>
              <a:t>* تعزيز الإيرادات الضريبية</a:t>
            </a:r>
            <a:br>
              <a:rPr lang="ar-SA" sz="2800" dirty="0" smtClean="0">
                <a:solidFill>
                  <a:srgbClr val="FF0000"/>
                </a:solidFill>
              </a:rPr>
            </a:br>
            <a:r>
              <a:rPr lang="ar-SA" sz="2800" dirty="0" smtClean="0">
                <a:solidFill>
                  <a:srgbClr val="FF0000"/>
                </a:solidFill>
              </a:rPr>
              <a:t>* الحد من الهجرة من الريف الى المدن</a:t>
            </a:r>
            <a:br>
              <a:rPr lang="ar-SA" sz="2800" dirty="0" smtClean="0">
                <a:solidFill>
                  <a:srgbClr val="FF0000"/>
                </a:solidFill>
              </a:rPr>
            </a:br>
            <a:r>
              <a:rPr lang="ar-SA" sz="2800" dirty="0" smtClean="0">
                <a:solidFill>
                  <a:srgbClr val="FF0000"/>
                </a:solidFill>
              </a:rPr>
              <a:t>* تحسين وضع الميزان التجاري</a:t>
            </a:r>
            <a:br>
              <a:rPr lang="ar-SA" sz="2800" dirty="0" smtClean="0">
                <a:solidFill>
                  <a:srgbClr val="FF0000"/>
                </a:solidFill>
              </a:rPr>
            </a:br>
            <a:r>
              <a:rPr lang="ar-SA" sz="2800" dirty="0" smtClean="0">
                <a:solidFill>
                  <a:srgbClr val="FF0000"/>
                </a:solidFill>
              </a:rPr>
              <a:t>* الحصول على النقد الأجنبي</a:t>
            </a:r>
            <a:br>
              <a:rPr lang="ar-SA" sz="2800" dirty="0" smtClean="0">
                <a:solidFill>
                  <a:srgbClr val="FF0000"/>
                </a:solidFill>
              </a:rPr>
            </a:br>
            <a:r>
              <a:rPr lang="ar-SA" sz="2800" dirty="0" smtClean="0">
                <a:solidFill>
                  <a:srgbClr val="FF0000"/>
                </a:solidFill>
              </a:rPr>
              <a:t>* زيادة مشاركة المرأة في </a:t>
            </a:r>
            <a:r>
              <a:rPr lang="ar-SA" sz="2800" smtClean="0">
                <a:solidFill>
                  <a:srgbClr val="FF0000"/>
                </a:solidFill>
              </a:rPr>
              <a:t>النشاط الاقتصادي </a:t>
            </a:r>
            <a:r>
              <a:rPr lang="ar-SA" sz="2800" dirty="0" smtClean="0">
                <a:solidFill>
                  <a:schemeClr val="bg1"/>
                </a:solidFill>
              </a:rPr>
              <a:t/>
            </a:r>
            <a:br>
              <a:rPr lang="ar-SA" sz="2800" dirty="0" smtClean="0">
                <a:solidFill>
                  <a:schemeClr val="bg1"/>
                </a:solidFill>
              </a:rPr>
            </a:br>
            <a:endParaRPr lang="en-US" sz="2800" dirty="0">
              <a:solidFill>
                <a:schemeClr val="bg1"/>
              </a:solidFill>
            </a:endParaRPr>
          </a:p>
        </p:txBody>
      </p:sp>
      <p:sp>
        <p:nvSpPr>
          <p:cNvPr id="3" name="Content Placeholder 2"/>
          <p:cNvSpPr>
            <a:spLocks noGrp="1"/>
          </p:cNvSpPr>
          <p:nvPr>
            <p:ph idx="1"/>
          </p:nvPr>
        </p:nvSpPr>
        <p:spPr>
          <a:xfrm>
            <a:off x="683568" y="548680"/>
            <a:ext cx="7634987" cy="1167408"/>
          </a:xfrm>
        </p:spPr>
        <p:txBody>
          <a:bodyPr>
            <a:normAutofit/>
          </a:bodyPr>
          <a:lstStyle/>
          <a:p>
            <a:pPr algn="ctr"/>
            <a:r>
              <a:rPr lang="ar-SA" sz="3200" dirty="0"/>
              <a:t>الاثار الاقتصادية للسياحة </a:t>
            </a:r>
            <a:endParaRPr lang="ar-SA" sz="3200" dirty="0" smtClean="0"/>
          </a:p>
        </p:txBody>
      </p:sp>
    </p:spTree>
    <p:extLst>
      <p:ext uri="{BB962C8B-B14F-4D97-AF65-F5344CB8AC3E}">
        <p14:creationId xmlns:p14="http://schemas.microsoft.com/office/powerpoint/2010/main" val="4090950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4864"/>
            <a:ext cx="8143056" cy="3814936"/>
          </a:xfrm>
        </p:spPr>
        <p:txBody>
          <a:bodyPr>
            <a:normAutofit/>
          </a:bodyPr>
          <a:lstStyle/>
          <a:p>
            <a:pPr algn="r"/>
            <a:r>
              <a:rPr lang="ar-SA" sz="2800" dirty="0" smtClean="0"/>
              <a:t>أولا  - تحسين مؤشرات الطلب</a:t>
            </a:r>
            <a:br>
              <a:rPr lang="ar-SA" sz="2800" dirty="0" smtClean="0"/>
            </a:br>
            <a:r>
              <a:rPr lang="ar-SA" sz="2800" dirty="0" smtClean="0"/>
              <a:t>ثانيا – تحسين مؤشرات العرض</a:t>
            </a:r>
            <a:br>
              <a:rPr lang="ar-SA" sz="2800" dirty="0" smtClean="0"/>
            </a:br>
            <a:r>
              <a:rPr lang="ar-SA" sz="2800" dirty="0" smtClean="0"/>
              <a:t>ثالثا – الإجراءات الحكومية</a:t>
            </a:r>
            <a:br>
              <a:rPr lang="ar-SA" sz="2800" dirty="0" smtClean="0"/>
            </a:br>
            <a:r>
              <a:rPr lang="ar-SA" sz="2800" dirty="0" smtClean="0"/>
              <a:t>رابعا – السياسة السياحية</a:t>
            </a:r>
            <a:endParaRPr lang="en-US" sz="2800" dirty="0"/>
          </a:p>
        </p:txBody>
      </p:sp>
      <p:sp>
        <p:nvSpPr>
          <p:cNvPr id="3" name="Content Placeholder 2"/>
          <p:cNvSpPr>
            <a:spLocks noGrp="1"/>
          </p:cNvSpPr>
          <p:nvPr>
            <p:ph idx="1"/>
          </p:nvPr>
        </p:nvSpPr>
        <p:spPr>
          <a:xfrm>
            <a:off x="533400" y="533400"/>
            <a:ext cx="8143056" cy="1671464"/>
          </a:xfrm>
        </p:spPr>
        <p:txBody>
          <a:bodyPr>
            <a:normAutofit/>
          </a:bodyPr>
          <a:lstStyle/>
          <a:p>
            <a:pPr algn="ctr"/>
            <a:r>
              <a:rPr lang="ar-SA" sz="3200" dirty="0" smtClean="0"/>
              <a:t>وسائل وأدوات تطوير السياحة </a:t>
            </a:r>
          </a:p>
        </p:txBody>
      </p:sp>
    </p:spTree>
    <p:extLst>
      <p:ext uri="{BB962C8B-B14F-4D97-AF65-F5344CB8AC3E}">
        <p14:creationId xmlns:p14="http://schemas.microsoft.com/office/powerpoint/2010/main" val="1473098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16832"/>
            <a:ext cx="8071048" cy="4102968"/>
          </a:xfrm>
        </p:spPr>
        <p:txBody>
          <a:bodyPr>
            <a:normAutofit/>
          </a:bodyPr>
          <a:lstStyle/>
          <a:p>
            <a:pPr algn="r"/>
            <a:r>
              <a:rPr lang="ar-SA" sz="2400" dirty="0" smtClean="0"/>
              <a:t>* اجراء الدراسات </a:t>
            </a:r>
            <a:r>
              <a:rPr lang="ar-SA" sz="2400" dirty="0" err="1" smtClean="0"/>
              <a:t>والمسوحات</a:t>
            </a:r>
            <a:r>
              <a:rPr lang="ar-SA" sz="2400" dirty="0" smtClean="0"/>
              <a:t> حول اهتمامات السائح السعودي والتعرف بشكل دقيق على رغباته </a:t>
            </a:r>
            <a:br>
              <a:rPr lang="ar-SA" sz="2400" dirty="0" smtClean="0"/>
            </a:br>
            <a:r>
              <a:rPr lang="ar-SA" sz="2400" dirty="0" smtClean="0"/>
              <a:t>* الاهتمام بترويج وتسويق السياحة </a:t>
            </a:r>
            <a:r>
              <a:rPr lang="ar-SA" sz="2400" dirty="0" smtClean="0"/>
              <a:t> </a:t>
            </a:r>
            <a:r>
              <a:rPr lang="ar-SA" sz="2400" dirty="0" smtClean="0"/>
              <a:t>في الداخل والخارج</a:t>
            </a:r>
            <a:br>
              <a:rPr lang="ar-SA" sz="2400" dirty="0" smtClean="0"/>
            </a:br>
            <a:r>
              <a:rPr lang="ar-SA" sz="2400" dirty="0" smtClean="0"/>
              <a:t>* توفير المعلومات السياحية المتعلقة بالسياحة </a:t>
            </a:r>
            <a:r>
              <a:rPr lang="ar-SA" sz="2400" dirty="0" smtClean="0"/>
              <a:t> </a:t>
            </a:r>
            <a:r>
              <a:rPr lang="ar-SA" sz="2400" dirty="0" smtClean="0"/>
              <a:t>من خلال اصدار الخرائط للمواقع السياحية والتعريف بها </a:t>
            </a:r>
            <a:br>
              <a:rPr lang="ar-SA" sz="2400" dirty="0" smtClean="0"/>
            </a:br>
            <a:r>
              <a:rPr lang="ar-SA" sz="2400" dirty="0" smtClean="0"/>
              <a:t>* إعطاء السياحة </a:t>
            </a:r>
            <a:r>
              <a:rPr lang="ar-SA" sz="2400" dirty="0" smtClean="0"/>
              <a:t>بما </a:t>
            </a:r>
            <a:r>
              <a:rPr lang="ar-SA" sz="2400" dirty="0" smtClean="0"/>
              <a:t>تشمله من مقومات ثقافية وشعبية بعدا وطنيا</a:t>
            </a:r>
            <a:br>
              <a:rPr lang="ar-SA" sz="2400" dirty="0" smtClean="0"/>
            </a:br>
            <a:r>
              <a:rPr lang="ar-SA" sz="2400" dirty="0"/>
              <a:t>*</a:t>
            </a:r>
            <a:endParaRPr lang="en-US" sz="2400" dirty="0"/>
          </a:p>
        </p:txBody>
      </p:sp>
      <p:sp>
        <p:nvSpPr>
          <p:cNvPr id="3" name="Content Placeholder 2"/>
          <p:cNvSpPr>
            <a:spLocks noGrp="1"/>
          </p:cNvSpPr>
          <p:nvPr>
            <p:ph idx="1"/>
          </p:nvPr>
        </p:nvSpPr>
        <p:spPr>
          <a:xfrm>
            <a:off x="533400" y="533400"/>
            <a:ext cx="8071048" cy="1167408"/>
          </a:xfrm>
        </p:spPr>
        <p:txBody>
          <a:bodyPr>
            <a:normAutofit/>
          </a:bodyPr>
          <a:lstStyle/>
          <a:p>
            <a:pPr algn="ctr"/>
            <a:r>
              <a:rPr lang="ar-SA" sz="3200" dirty="0"/>
              <a:t>أولا  - تحسين مؤشرات الطلب</a:t>
            </a:r>
            <a:endParaRPr lang="en-US" sz="3200" dirty="0"/>
          </a:p>
        </p:txBody>
      </p:sp>
    </p:spTree>
    <p:extLst>
      <p:ext uri="{BB962C8B-B14F-4D97-AF65-F5344CB8AC3E}">
        <p14:creationId xmlns:p14="http://schemas.microsoft.com/office/powerpoint/2010/main" val="1574232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8840"/>
            <a:ext cx="7783016" cy="4030960"/>
          </a:xfrm>
        </p:spPr>
        <p:txBody>
          <a:bodyPr>
            <a:normAutofit/>
          </a:bodyPr>
          <a:lstStyle/>
          <a:p>
            <a:pPr algn="r"/>
            <a:r>
              <a:rPr lang="ar-SA" sz="2400" dirty="0" smtClean="0"/>
              <a:t>*- تطوير الوجهات السياحية المرتبطة </a:t>
            </a:r>
            <a:r>
              <a:rPr lang="ar-SA" sz="2400" dirty="0" smtClean="0"/>
              <a:t>من </a:t>
            </a:r>
            <a:r>
              <a:rPr lang="ar-SA" sz="2400" dirty="0" smtClean="0"/>
              <a:t>خلال تجهيزها بما يحتاجه السائح من خدمات ومرافق</a:t>
            </a:r>
            <a:br>
              <a:rPr lang="ar-SA" sz="2400" dirty="0" smtClean="0"/>
            </a:br>
            <a:r>
              <a:rPr lang="ar-SA" sz="2400" dirty="0" smtClean="0"/>
              <a:t>*- تحسين جودة الخدمات السياحة المقدمة وتطبيق معايير الجودة العالمية</a:t>
            </a:r>
            <a:br>
              <a:rPr lang="ar-SA" sz="2400" dirty="0" smtClean="0"/>
            </a:br>
            <a:r>
              <a:rPr lang="ar-SA" sz="2400" dirty="0" smtClean="0"/>
              <a:t>*- تركيز استخدام تكنولوجيا المعلومات في السياحة </a:t>
            </a:r>
            <a:br>
              <a:rPr lang="ar-SA" sz="2400" dirty="0" smtClean="0"/>
            </a:br>
            <a:r>
              <a:rPr lang="ar-SA" sz="2400" dirty="0" smtClean="0"/>
              <a:t>*إعادة توزيع الاستثمارات السياحية في المناطق الريفية والمناطق الاقل نموا</a:t>
            </a:r>
            <a:br>
              <a:rPr lang="ar-SA" sz="2400" dirty="0" smtClean="0"/>
            </a:br>
            <a:r>
              <a:rPr lang="ar-SA" sz="2400" dirty="0" smtClean="0"/>
              <a:t> </a:t>
            </a:r>
            <a:endParaRPr lang="en-US" sz="2400" dirty="0"/>
          </a:p>
        </p:txBody>
      </p:sp>
      <p:sp>
        <p:nvSpPr>
          <p:cNvPr id="3" name="Content Placeholder 2"/>
          <p:cNvSpPr>
            <a:spLocks noGrp="1"/>
          </p:cNvSpPr>
          <p:nvPr>
            <p:ph idx="1"/>
          </p:nvPr>
        </p:nvSpPr>
        <p:spPr>
          <a:xfrm>
            <a:off x="533400" y="533400"/>
            <a:ext cx="7927032" cy="1455440"/>
          </a:xfrm>
        </p:spPr>
        <p:txBody>
          <a:bodyPr>
            <a:normAutofit/>
          </a:bodyPr>
          <a:lstStyle/>
          <a:p>
            <a:pPr algn="ctr"/>
            <a:r>
              <a:rPr lang="ar-SA" sz="3200" dirty="0" smtClean="0"/>
              <a:t>ثانيا – تحسين جانب العرض</a:t>
            </a:r>
            <a:endParaRPr lang="en-US" sz="3200" dirty="0"/>
          </a:p>
        </p:txBody>
      </p:sp>
    </p:spTree>
    <p:extLst>
      <p:ext uri="{BB962C8B-B14F-4D97-AF65-F5344CB8AC3E}">
        <p14:creationId xmlns:p14="http://schemas.microsoft.com/office/powerpoint/2010/main" val="914738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60848"/>
            <a:ext cx="8071048" cy="3958952"/>
          </a:xfrm>
        </p:spPr>
        <p:txBody>
          <a:bodyPr>
            <a:normAutofit/>
          </a:bodyPr>
          <a:lstStyle/>
          <a:p>
            <a:pPr algn="r"/>
            <a:r>
              <a:rPr lang="ar-SA" sz="2400" dirty="0" smtClean="0"/>
              <a:t>* تسهيل إجراءات انشاء المشروعات المرتبطة بالسياحة </a:t>
            </a:r>
            <a:r>
              <a:rPr lang="ar-SA" sz="2400" dirty="0" smtClean="0"/>
              <a:t/>
            </a:r>
            <a:br>
              <a:rPr lang="ar-SA" sz="2400" dirty="0" smtClean="0"/>
            </a:br>
            <a:r>
              <a:rPr lang="ar-SA" sz="2400" dirty="0" smtClean="0"/>
              <a:t> </a:t>
            </a:r>
            <a:r>
              <a:rPr lang="ar-SA" sz="2400" dirty="0" smtClean="0"/>
              <a:t>ودعمها</a:t>
            </a:r>
            <a:br>
              <a:rPr lang="ar-SA" sz="2400" dirty="0" smtClean="0"/>
            </a:br>
            <a:r>
              <a:rPr lang="ar-SA" sz="2400" dirty="0" smtClean="0"/>
              <a:t>* منح الإعفاءات الضريبية للاستثمارات المرتبطة بالسياحة </a:t>
            </a:r>
            <a:r>
              <a:rPr lang="ar-SA" sz="2400" dirty="0" smtClean="0"/>
              <a:t>وتشجيع </a:t>
            </a:r>
            <a:r>
              <a:rPr lang="ar-SA" sz="2400" dirty="0" smtClean="0"/>
              <a:t>مثل هذه المشروعات</a:t>
            </a:r>
            <a:br>
              <a:rPr lang="ar-SA" sz="2400" dirty="0" smtClean="0"/>
            </a:br>
            <a:r>
              <a:rPr lang="ar-SA" sz="2400" dirty="0" smtClean="0"/>
              <a:t>* سرعة انجاز المعاملات المرتبطة بإنشاء مشروعات تخدم السياحة </a:t>
            </a:r>
            <a:br>
              <a:rPr lang="ar-SA" sz="2400" dirty="0" smtClean="0"/>
            </a:br>
            <a:r>
              <a:rPr lang="ar-SA" sz="2400" dirty="0" smtClean="0"/>
              <a:t>* تشجيع الاستثمار المحلي والاجنبي في المناطق </a:t>
            </a:r>
            <a:r>
              <a:rPr lang="ar-SA" sz="2400" dirty="0" smtClean="0"/>
              <a:t>السياحية</a:t>
            </a:r>
            <a:endParaRPr lang="en-US" sz="2400" dirty="0"/>
          </a:p>
        </p:txBody>
      </p:sp>
      <p:sp>
        <p:nvSpPr>
          <p:cNvPr id="3" name="Content Placeholder 2"/>
          <p:cNvSpPr>
            <a:spLocks noGrp="1"/>
          </p:cNvSpPr>
          <p:nvPr>
            <p:ph idx="1"/>
          </p:nvPr>
        </p:nvSpPr>
        <p:spPr>
          <a:xfrm>
            <a:off x="533400" y="533400"/>
            <a:ext cx="7927032" cy="1383432"/>
          </a:xfrm>
        </p:spPr>
        <p:txBody>
          <a:bodyPr>
            <a:normAutofit/>
          </a:bodyPr>
          <a:lstStyle/>
          <a:p>
            <a:pPr algn="ctr"/>
            <a:r>
              <a:rPr lang="ar-SA" sz="3200" dirty="0" smtClean="0"/>
              <a:t>ثالثا- الإجراءات الحكومية</a:t>
            </a:r>
            <a:endParaRPr lang="en-US" sz="3200" dirty="0"/>
          </a:p>
        </p:txBody>
      </p:sp>
    </p:spTree>
    <p:extLst>
      <p:ext uri="{BB962C8B-B14F-4D97-AF65-F5344CB8AC3E}">
        <p14:creationId xmlns:p14="http://schemas.microsoft.com/office/powerpoint/2010/main" val="757984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48880"/>
            <a:ext cx="7927032" cy="3670920"/>
          </a:xfrm>
        </p:spPr>
        <p:txBody>
          <a:bodyPr>
            <a:normAutofit/>
          </a:bodyPr>
          <a:lstStyle/>
          <a:p>
            <a:pPr algn="r"/>
            <a:r>
              <a:rPr lang="ar-SA" sz="2400" dirty="0" smtClean="0"/>
              <a:t>* </a:t>
            </a:r>
            <a:r>
              <a:rPr lang="ar-SA" sz="2400" dirty="0" smtClean="0">
                <a:solidFill>
                  <a:srgbClr val="FF0000"/>
                </a:solidFill>
              </a:rPr>
              <a:t>المحور الاقتصادي</a:t>
            </a:r>
            <a:r>
              <a:rPr lang="ar-SA" sz="2400" dirty="0" smtClean="0"/>
              <a:t>: تحسين القدرة التنافسية للقطاع </a:t>
            </a:r>
            <a:r>
              <a:rPr lang="ar-SA" sz="2400" dirty="0" smtClean="0"/>
              <a:t>السياحي</a:t>
            </a:r>
            <a:r>
              <a:rPr lang="ar-SA" sz="2400" dirty="0" smtClean="0"/>
              <a:t/>
            </a:r>
            <a:br>
              <a:rPr lang="ar-SA" sz="2400" dirty="0" smtClean="0"/>
            </a:br>
            <a:r>
              <a:rPr lang="ar-SA" sz="2400" dirty="0" smtClean="0"/>
              <a:t>* </a:t>
            </a:r>
            <a:r>
              <a:rPr lang="ar-SA" sz="2400" dirty="0" smtClean="0">
                <a:solidFill>
                  <a:srgbClr val="FF0000"/>
                </a:solidFill>
              </a:rPr>
              <a:t>المحور الاجتماعي</a:t>
            </a:r>
            <a:r>
              <a:rPr lang="ar-SA" sz="2400" dirty="0" smtClean="0"/>
              <a:t>: تحقيق القناعة لدى المجتمعات المحلية وخاصة الريفية بالأثار الإيجابية للسياحة </a:t>
            </a:r>
            <a:br>
              <a:rPr lang="ar-SA" sz="2400" dirty="0" smtClean="0"/>
            </a:br>
            <a:r>
              <a:rPr lang="ar-SA" sz="2400" dirty="0" smtClean="0"/>
              <a:t>* </a:t>
            </a:r>
            <a:r>
              <a:rPr lang="ar-SA" sz="2400" dirty="0" smtClean="0">
                <a:solidFill>
                  <a:srgbClr val="FF0000"/>
                </a:solidFill>
              </a:rPr>
              <a:t>المحور البيئي </a:t>
            </a:r>
            <a:r>
              <a:rPr lang="ar-SA" sz="2400" dirty="0" smtClean="0"/>
              <a:t>: تطوير الموارد السياحية </a:t>
            </a:r>
            <a:r>
              <a:rPr lang="ar-SA" sz="2400" dirty="0" smtClean="0"/>
              <a:t> </a:t>
            </a:r>
            <a:r>
              <a:rPr lang="ar-SA" sz="2400" dirty="0" smtClean="0"/>
              <a:t>بأنواعها المختلفة مما يساعد في المحافظة عليها في المدى البعيد وادارتها بشكل سليم والحفاظ على البيئة وترشيد استخدام المياه والطاقة</a:t>
            </a:r>
            <a:endParaRPr lang="en-US" sz="2400" dirty="0"/>
          </a:p>
        </p:txBody>
      </p:sp>
      <p:sp>
        <p:nvSpPr>
          <p:cNvPr id="3" name="Content Placeholder 2"/>
          <p:cNvSpPr>
            <a:spLocks noGrp="1"/>
          </p:cNvSpPr>
          <p:nvPr>
            <p:ph idx="1"/>
          </p:nvPr>
        </p:nvSpPr>
        <p:spPr>
          <a:xfrm>
            <a:off x="533400" y="533400"/>
            <a:ext cx="7711008" cy="1815480"/>
          </a:xfrm>
        </p:spPr>
        <p:txBody>
          <a:bodyPr>
            <a:normAutofit/>
          </a:bodyPr>
          <a:lstStyle/>
          <a:p>
            <a:pPr algn="ctr"/>
            <a:r>
              <a:rPr lang="ar-SA" sz="3200" dirty="0" smtClean="0"/>
              <a:t>رابعا – السياسة السياحية</a:t>
            </a:r>
            <a:endParaRPr lang="en-US" sz="3200" dirty="0"/>
          </a:p>
        </p:txBody>
      </p:sp>
    </p:spTree>
    <p:extLst>
      <p:ext uri="{BB962C8B-B14F-4D97-AF65-F5344CB8AC3E}">
        <p14:creationId xmlns:p14="http://schemas.microsoft.com/office/powerpoint/2010/main" val="3462280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72816"/>
            <a:ext cx="8287072" cy="4246984"/>
          </a:xfrm>
        </p:spPr>
        <p:txBody>
          <a:bodyPr/>
          <a:lstStyle/>
          <a:p>
            <a:pPr algn="just" rtl="1"/>
            <a:r>
              <a:rPr lang="ar-SA" dirty="0"/>
              <a:t>إِنَّمَا الْمُؤْمِنُونَ الَّذِينَ إِذَا ذُكِرَ اللَّهُ وَجِلَتْ قُلُوبُهُمْ وَإِذَا تُلِيَتْ عَلَيْهِمْ آيَاتُهُ زَادَتْهُمْ إِيمَانًا وَعَلَى رَبِّهِمْ يَتَوَكَّلُونَ</a:t>
            </a:r>
            <a:r>
              <a:rPr lang="ar-SA" dirty="0" smtClean="0"/>
              <a:t/>
            </a:r>
            <a:br>
              <a:rPr lang="ar-SA" dirty="0" smtClean="0"/>
            </a:br>
            <a:r>
              <a:rPr lang="ar-SA" dirty="0" smtClean="0"/>
              <a:t>الَّذِينَ </a:t>
            </a:r>
            <a:r>
              <a:rPr lang="ar-SA" dirty="0"/>
              <a:t>يُقِيمُونَ الصَّلَاةَ وَمِمَّا </a:t>
            </a:r>
            <a:r>
              <a:rPr lang="ar-SA" dirty="0">
                <a:solidFill>
                  <a:srgbClr val="FF0000"/>
                </a:solidFill>
              </a:rPr>
              <a:t>رَزَقْنَاهُمْ يُنْفِقُونَ</a:t>
            </a:r>
            <a:r>
              <a:rPr lang="ar-SA" dirty="0"/>
              <a:t/>
            </a:r>
            <a:br>
              <a:rPr lang="ar-SA" dirty="0"/>
            </a:br>
            <a:r>
              <a:rPr lang="ar-SA" dirty="0"/>
              <a:t>أُولَئِكَ هُمُ الْمُؤْمِنُونَ حَقًّا لَهُمْ دَرَجَاتٌ عِنْدَ رَبِّهِمْ </a:t>
            </a:r>
            <a:r>
              <a:rPr lang="ar-SA" dirty="0" smtClean="0"/>
              <a:t>وَمَغْفِرَة ٌ </a:t>
            </a:r>
            <a:r>
              <a:rPr lang="ar-SA" dirty="0">
                <a:solidFill>
                  <a:srgbClr val="FF0000"/>
                </a:solidFill>
              </a:rPr>
              <a:t>وَرِزْقٌ </a:t>
            </a:r>
            <a:r>
              <a:rPr lang="ar-SA" dirty="0" smtClean="0">
                <a:solidFill>
                  <a:srgbClr val="FF0000"/>
                </a:solidFill>
              </a:rPr>
              <a:t>كَرِيمٌ </a:t>
            </a:r>
            <a:r>
              <a:rPr lang="en-US" dirty="0" smtClean="0">
                <a:solidFill>
                  <a:srgbClr val="FF0000"/>
                </a:solidFill>
              </a:rPr>
              <a:t>                          </a:t>
            </a:r>
            <a:br>
              <a:rPr lang="en-US" dirty="0" smtClean="0">
                <a:solidFill>
                  <a:srgbClr val="FF0000"/>
                </a:solidFill>
              </a:rPr>
            </a:br>
            <a:r>
              <a:rPr lang="ar-SA" sz="2000" dirty="0" smtClean="0">
                <a:solidFill>
                  <a:srgbClr val="FFFF00"/>
                </a:solidFill>
              </a:rPr>
              <a:t>صدق الله العظيم    ( الانفال2 و 3)</a:t>
            </a:r>
            <a:endParaRPr lang="en-US" dirty="0">
              <a:solidFill>
                <a:srgbClr val="FFFF00"/>
              </a:solidFill>
            </a:endParaRPr>
          </a:p>
        </p:txBody>
      </p:sp>
      <p:sp>
        <p:nvSpPr>
          <p:cNvPr id="3" name="Content Placeholder 2"/>
          <p:cNvSpPr>
            <a:spLocks noGrp="1"/>
          </p:cNvSpPr>
          <p:nvPr>
            <p:ph idx="1"/>
          </p:nvPr>
        </p:nvSpPr>
        <p:spPr>
          <a:xfrm>
            <a:off x="533400" y="533400"/>
            <a:ext cx="8287072" cy="1743472"/>
          </a:xfrm>
        </p:spPr>
        <p:txBody>
          <a:bodyPr/>
          <a:lstStyle/>
          <a:p>
            <a:pPr algn="ctr"/>
            <a:r>
              <a:rPr lang="ar-SA" sz="3200" dirty="0">
                <a:solidFill>
                  <a:srgbClr val="FF0000"/>
                </a:solidFill>
              </a:rPr>
              <a:t>بسم الله الرحمن الرحيم</a:t>
            </a:r>
            <a:endParaRPr lang="en-US" sz="3200" dirty="0">
              <a:solidFill>
                <a:srgbClr val="FF0000"/>
              </a:solidFill>
            </a:endParaRPr>
          </a:p>
          <a:p>
            <a:pPr algn="ctr"/>
            <a:endParaRPr lang="en-US" dirty="0"/>
          </a:p>
        </p:txBody>
      </p:sp>
    </p:spTree>
    <p:extLst>
      <p:ext uri="{BB962C8B-B14F-4D97-AF65-F5344CB8AC3E}">
        <p14:creationId xmlns:p14="http://schemas.microsoft.com/office/powerpoint/2010/main" val="139233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548681"/>
            <a:ext cx="7344816" cy="1224136"/>
          </a:xfrm>
        </p:spPr>
        <p:txBody>
          <a:bodyPr>
            <a:normAutofit/>
          </a:bodyPr>
          <a:lstStyle/>
          <a:p>
            <a:pPr algn="ctr"/>
            <a:r>
              <a:rPr lang="ar-SA" sz="3200" dirty="0" smtClean="0"/>
              <a:t>النمو الاقتصادي</a:t>
            </a:r>
            <a:endParaRPr lang="en-US" sz="3200" dirty="0"/>
          </a:p>
        </p:txBody>
      </p:sp>
      <p:sp>
        <p:nvSpPr>
          <p:cNvPr id="3" name="Subtitle 2"/>
          <p:cNvSpPr>
            <a:spLocks noGrp="1"/>
          </p:cNvSpPr>
          <p:nvPr>
            <p:ph type="subTitle" idx="1"/>
          </p:nvPr>
        </p:nvSpPr>
        <p:spPr>
          <a:xfrm>
            <a:off x="1475656" y="2204864"/>
            <a:ext cx="6408712" cy="3552470"/>
          </a:xfrm>
        </p:spPr>
        <p:txBody>
          <a:bodyPr/>
          <a:lstStyle/>
          <a:p>
            <a:endParaRPr lang="en-US" dirty="0"/>
          </a:p>
        </p:txBody>
      </p:sp>
      <p:graphicFrame>
        <p:nvGraphicFramePr>
          <p:cNvPr id="4" name="Diagram 3"/>
          <p:cNvGraphicFramePr/>
          <p:nvPr>
            <p:extLst>
              <p:ext uri="{D42A27DB-BD31-4B8C-83A1-F6EECF244321}">
                <p14:modId xmlns:p14="http://schemas.microsoft.com/office/powerpoint/2010/main" val="1809475240"/>
              </p:ext>
            </p:extLst>
          </p:nvPr>
        </p:nvGraphicFramePr>
        <p:xfrm>
          <a:off x="1524000" y="1916832"/>
          <a:ext cx="6096000" cy="3544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1492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575164516"/>
              </p:ext>
            </p:extLst>
          </p:nvPr>
        </p:nvGraphicFramePr>
        <p:xfrm>
          <a:off x="1475656" y="980728"/>
          <a:ext cx="6624736"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5820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2856"/>
            <a:ext cx="8215064" cy="3886944"/>
          </a:xfrm>
        </p:spPr>
        <p:txBody>
          <a:bodyPr/>
          <a:lstStyle/>
          <a:p>
            <a:pPr algn="r"/>
            <a:r>
              <a:rPr lang="ar-SA" dirty="0" smtClean="0">
                <a:solidFill>
                  <a:srgbClr val="FF0000"/>
                </a:solidFill>
              </a:rPr>
              <a:t>*</a:t>
            </a:r>
            <a:r>
              <a:rPr lang="ar-SA" dirty="0" smtClean="0"/>
              <a:t> </a:t>
            </a:r>
            <a:r>
              <a:rPr lang="ar-SA" sz="2800" dirty="0" smtClean="0">
                <a:solidFill>
                  <a:srgbClr val="FF0000"/>
                </a:solidFill>
              </a:rPr>
              <a:t>الانفاق المباشر</a:t>
            </a:r>
            <a:br>
              <a:rPr lang="ar-SA" sz="2800" dirty="0" smtClean="0">
                <a:solidFill>
                  <a:srgbClr val="FF0000"/>
                </a:solidFill>
              </a:rPr>
            </a:br>
            <a:r>
              <a:rPr lang="ar-SA" sz="2400" dirty="0" smtClean="0"/>
              <a:t>انفاق السائح على السلع والخدمات السياحية</a:t>
            </a:r>
            <a:r>
              <a:rPr lang="ar-SA" sz="2800" dirty="0" smtClean="0">
                <a:solidFill>
                  <a:srgbClr val="FF0000"/>
                </a:solidFill>
              </a:rPr>
              <a:t/>
            </a:r>
            <a:br>
              <a:rPr lang="ar-SA" sz="2800" dirty="0" smtClean="0">
                <a:solidFill>
                  <a:srgbClr val="FF0000"/>
                </a:solidFill>
              </a:rPr>
            </a:br>
            <a:r>
              <a:rPr lang="ar-SA" sz="2800" dirty="0" smtClean="0">
                <a:solidFill>
                  <a:srgbClr val="FF0000"/>
                </a:solidFill>
              </a:rPr>
              <a:t>* الانفاق غير المباشر</a:t>
            </a:r>
            <a:br>
              <a:rPr lang="ar-SA" sz="2800" dirty="0" smtClean="0">
                <a:solidFill>
                  <a:srgbClr val="FF0000"/>
                </a:solidFill>
              </a:rPr>
            </a:br>
            <a:r>
              <a:rPr lang="ar-SA" sz="2400" dirty="0" smtClean="0"/>
              <a:t>انفاق السائح على السلع والخدمات غير السياحية</a:t>
            </a:r>
            <a:r>
              <a:rPr lang="ar-SA" sz="2800" dirty="0" smtClean="0">
                <a:solidFill>
                  <a:srgbClr val="FF0000"/>
                </a:solidFill>
              </a:rPr>
              <a:t/>
            </a:r>
            <a:br>
              <a:rPr lang="ar-SA" sz="2800" dirty="0" smtClean="0">
                <a:solidFill>
                  <a:srgbClr val="FF0000"/>
                </a:solidFill>
              </a:rPr>
            </a:br>
            <a:r>
              <a:rPr lang="ar-SA" sz="2800" dirty="0" smtClean="0">
                <a:solidFill>
                  <a:srgbClr val="FF0000"/>
                </a:solidFill>
              </a:rPr>
              <a:t>* الانفاق المستحث</a:t>
            </a:r>
            <a:br>
              <a:rPr lang="ar-SA" sz="2800" dirty="0" smtClean="0">
                <a:solidFill>
                  <a:srgbClr val="FF0000"/>
                </a:solidFill>
              </a:rPr>
            </a:br>
            <a:r>
              <a:rPr lang="ar-SA" sz="2400" dirty="0" smtClean="0"/>
              <a:t>انفاق العاملين في القطاع السياحي نتيجة حصولهم على الدخل بسبب وجود السائح</a:t>
            </a:r>
            <a:endParaRPr lang="en-US" sz="2400" dirty="0"/>
          </a:p>
        </p:txBody>
      </p:sp>
      <p:sp>
        <p:nvSpPr>
          <p:cNvPr id="3" name="Content Placeholder 2"/>
          <p:cNvSpPr>
            <a:spLocks noGrp="1"/>
          </p:cNvSpPr>
          <p:nvPr>
            <p:ph idx="1"/>
          </p:nvPr>
        </p:nvSpPr>
        <p:spPr>
          <a:xfrm>
            <a:off x="533400" y="533400"/>
            <a:ext cx="8071048" cy="1455440"/>
          </a:xfrm>
        </p:spPr>
        <p:txBody>
          <a:bodyPr>
            <a:normAutofit/>
          </a:bodyPr>
          <a:lstStyle/>
          <a:p>
            <a:pPr algn="ctr"/>
            <a:r>
              <a:rPr lang="ar-SA" sz="2800" dirty="0" smtClean="0"/>
              <a:t>مجالات الانفاق المختلفة المتحققة من السياحة</a:t>
            </a:r>
            <a:endParaRPr lang="en-US" sz="2800" dirty="0"/>
          </a:p>
        </p:txBody>
      </p:sp>
    </p:spTree>
    <p:extLst>
      <p:ext uri="{BB962C8B-B14F-4D97-AF65-F5344CB8AC3E}">
        <p14:creationId xmlns:p14="http://schemas.microsoft.com/office/powerpoint/2010/main" val="2747185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916832"/>
            <a:ext cx="8215064" cy="4102968"/>
          </a:xfrm>
        </p:spPr>
        <p:txBody>
          <a:bodyPr>
            <a:normAutofit fontScale="90000"/>
          </a:bodyPr>
          <a:lstStyle/>
          <a:p>
            <a:pPr algn="r"/>
            <a:r>
              <a:rPr lang="ar-SA" sz="2800" dirty="0"/>
              <a:t> </a:t>
            </a:r>
            <a:r>
              <a:rPr lang="en-US" sz="2800" dirty="0"/>
              <a:t/>
            </a:r>
            <a:br>
              <a:rPr lang="en-US" sz="2800" dirty="0"/>
            </a:br>
            <a:r>
              <a:rPr lang="ar-SA" sz="2800" dirty="0">
                <a:solidFill>
                  <a:srgbClr val="FF0000"/>
                </a:solidFill>
              </a:rPr>
              <a:t>المقومات الثقافية </a:t>
            </a:r>
            <a:r>
              <a:rPr lang="ar-SA" sz="2800" dirty="0"/>
              <a:t>و تشمل العادات والتقاليد والمأكولات الشعبية </a:t>
            </a:r>
            <a:r>
              <a:rPr lang="ar-SA" sz="2800" dirty="0" smtClean="0"/>
              <a:t>وطرق إنتاج </a:t>
            </a:r>
            <a:r>
              <a:rPr lang="ar-SA" sz="2800" dirty="0"/>
              <a:t>الطعام والإنتاج الزراعي والحرف اليدوية وطرق الحياة السائدة واللهجات المحلية والموسيقى والغناء والرقصات الشعبية. إضافة الى الرياضات والألعاب الشعبية </a:t>
            </a:r>
            <a:r>
              <a:rPr lang="ar-SA" sz="2800" dirty="0" smtClean="0"/>
              <a:t>المتوارثة.</a:t>
            </a:r>
            <a:r>
              <a:rPr lang="en-US" sz="2800" dirty="0"/>
              <a:t/>
            </a:r>
            <a:br>
              <a:rPr lang="en-US" sz="2800" dirty="0"/>
            </a:br>
            <a:r>
              <a:rPr lang="ar-SA" sz="2800" dirty="0">
                <a:solidFill>
                  <a:srgbClr val="FF0000"/>
                </a:solidFill>
              </a:rPr>
              <a:t>المقومات الطبيعية  </a:t>
            </a:r>
            <a:r>
              <a:rPr lang="ar-SA" sz="2800" dirty="0"/>
              <a:t>وتشمل المناطق الريفية والبيئة الطبيعية والصيد بأنواعه والغابات والسياحة البيئية ورحلات السفاري.</a:t>
            </a:r>
            <a:r>
              <a:rPr lang="en-US" sz="2800" dirty="0"/>
              <a:t/>
            </a:r>
            <a:br>
              <a:rPr lang="en-US" sz="2800" dirty="0"/>
            </a:br>
            <a:r>
              <a:rPr lang="ar-SA" sz="2800" dirty="0">
                <a:solidFill>
                  <a:srgbClr val="FF0000"/>
                </a:solidFill>
              </a:rPr>
              <a:t>المقومات التاريخية </a:t>
            </a:r>
            <a:r>
              <a:rPr lang="ar-SA" sz="2800" dirty="0"/>
              <a:t>وتشمل المواقع الاثرية والتاريخية والانماط المعمارية وموارد التراث.</a:t>
            </a:r>
            <a:endParaRPr lang="en-US" sz="2800" dirty="0"/>
          </a:p>
        </p:txBody>
      </p:sp>
      <p:sp>
        <p:nvSpPr>
          <p:cNvPr id="3" name="عنصر نائب للمحتوى 2"/>
          <p:cNvSpPr>
            <a:spLocks noGrp="1"/>
          </p:cNvSpPr>
          <p:nvPr>
            <p:ph idx="1"/>
          </p:nvPr>
        </p:nvSpPr>
        <p:spPr>
          <a:xfrm>
            <a:off x="533400" y="533400"/>
            <a:ext cx="8215064" cy="1599456"/>
          </a:xfrm>
        </p:spPr>
        <p:txBody>
          <a:bodyPr>
            <a:normAutofit/>
          </a:bodyPr>
          <a:lstStyle/>
          <a:p>
            <a:pPr algn="ctr"/>
            <a:r>
              <a:rPr lang="ar-SA" sz="3200" dirty="0"/>
              <a:t>مقومات السياحة </a:t>
            </a:r>
          </a:p>
        </p:txBody>
      </p:sp>
    </p:spTree>
    <p:extLst>
      <p:ext uri="{BB962C8B-B14F-4D97-AF65-F5344CB8AC3E}">
        <p14:creationId xmlns:p14="http://schemas.microsoft.com/office/powerpoint/2010/main" val="1424450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620688"/>
            <a:ext cx="6554867" cy="1368152"/>
          </a:xfrm>
        </p:spPr>
        <p:txBody>
          <a:bodyPr/>
          <a:lstStyle/>
          <a:p>
            <a:r>
              <a:rPr lang="ar-SA" dirty="0" smtClean="0"/>
              <a:t>مقومات السياحة </a:t>
            </a:r>
            <a:r>
              <a:rPr lang="ar-SA" dirty="0" smtClean="0"/>
              <a:t>في </a:t>
            </a:r>
            <a:r>
              <a:rPr lang="ar-SA" dirty="0" smtClean="0"/>
              <a:t>المملكة</a:t>
            </a:r>
            <a:endParaRPr lang="en-US" dirty="0"/>
          </a:p>
        </p:txBody>
      </p:sp>
      <p:sp>
        <p:nvSpPr>
          <p:cNvPr id="4" name="Title 1"/>
          <p:cNvSpPr txBox="1">
            <a:spLocks/>
          </p:cNvSpPr>
          <p:nvPr/>
        </p:nvSpPr>
        <p:spPr>
          <a:xfrm>
            <a:off x="467544" y="2420888"/>
            <a:ext cx="8157167" cy="345638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SA" sz="2400" dirty="0" smtClean="0">
                <a:solidFill>
                  <a:srgbClr val="FF0000"/>
                </a:solidFill>
              </a:rPr>
              <a:t>تتمتع المملكة بالمزايا التالية في مجال الموارد السياحية </a:t>
            </a:r>
            <a:endParaRPr lang="ar-SA" sz="2400" dirty="0" smtClean="0">
              <a:solidFill>
                <a:srgbClr val="FF0000"/>
              </a:solidFill>
            </a:endParaRPr>
          </a:p>
          <a:p>
            <a:endParaRPr lang="ar-SA" sz="2400" dirty="0"/>
          </a:p>
          <a:p>
            <a:endParaRPr lang="ar-SA" sz="2400" dirty="0" smtClean="0"/>
          </a:p>
          <a:p>
            <a:pPr algn="r"/>
            <a:r>
              <a:rPr lang="ar-SA" sz="2400" dirty="0" smtClean="0"/>
              <a:t>أولا – المزايا المطلقة</a:t>
            </a:r>
          </a:p>
          <a:p>
            <a:pPr algn="r"/>
            <a:r>
              <a:rPr lang="ar-SA" sz="2400" dirty="0" smtClean="0"/>
              <a:t>ثانيا – المزايا النسبية</a:t>
            </a:r>
          </a:p>
          <a:p>
            <a:pPr algn="r"/>
            <a:r>
              <a:rPr lang="ar-SA" sz="2400" dirty="0" smtClean="0"/>
              <a:t>ثالثا – المزايا التنافسية</a:t>
            </a:r>
            <a:endParaRPr lang="en-US" sz="2400" dirty="0"/>
          </a:p>
        </p:txBody>
      </p:sp>
    </p:spTree>
    <p:extLst>
      <p:ext uri="{BB962C8B-B14F-4D97-AF65-F5344CB8AC3E}">
        <p14:creationId xmlns:p14="http://schemas.microsoft.com/office/powerpoint/2010/main" val="1047340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2856"/>
            <a:ext cx="8215064" cy="3886944"/>
          </a:xfrm>
        </p:spPr>
        <p:txBody>
          <a:bodyPr/>
          <a:lstStyle/>
          <a:p>
            <a:pPr algn="r"/>
            <a:r>
              <a:rPr lang="ar-SA" dirty="0" smtClean="0">
                <a:solidFill>
                  <a:srgbClr val="FF0000"/>
                </a:solidFill>
              </a:rPr>
              <a:t>*</a:t>
            </a:r>
            <a:r>
              <a:rPr lang="ar-SA" dirty="0" smtClean="0"/>
              <a:t> </a:t>
            </a:r>
            <a:r>
              <a:rPr lang="ar-SA" dirty="0" smtClean="0">
                <a:solidFill>
                  <a:srgbClr val="FF0000"/>
                </a:solidFill>
              </a:rPr>
              <a:t>الاثار الاجتماعية والثقافية</a:t>
            </a:r>
            <a:r>
              <a:rPr lang="ar-SA" dirty="0" smtClean="0"/>
              <a:t/>
            </a:r>
            <a:br>
              <a:rPr lang="ar-SA" dirty="0" smtClean="0"/>
            </a:br>
            <a:r>
              <a:rPr lang="ar-SA" sz="2400" dirty="0" smtClean="0"/>
              <a:t>تأثير راس المال والعولمة واستقلالية الاسرة و التأثير على الثقافات المحلية والعادات والتقاليد السائدة</a:t>
            </a:r>
            <a:r>
              <a:rPr lang="ar-SA" dirty="0" smtClean="0"/>
              <a:t/>
            </a:r>
            <a:br>
              <a:rPr lang="ar-SA" dirty="0" smtClean="0"/>
            </a:br>
            <a:r>
              <a:rPr lang="ar-SA" dirty="0" smtClean="0">
                <a:solidFill>
                  <a:srgbClr val="FF0000"/>
                </a:solidFill>
              </a:rPr>
              <a:t>* الاثار الاقتصادية</a:t>
            </a:r>
            <a:r>
              <a:rPr lang="ar-SA" dirty="0" smtClean="0"/>
              <a:t/>
            </a:r>
            <a:br>
              <a:rPr lang="ar-SA" dirty="0" smtClean="0"/>
            </a:br>
            <a:r>
              <a:rPr lang="ar-SA" sz="2400" dirty="0" smtClean="0"/>
              <a:t>تنوع مصادر الدخل والتشغيل والعمالة واستغلال الموارد</a:t>
            </a:r>
            <a:r>
              <a:rPr lang="ar-SA" dirty="0" smtClean="0"/>
              <a:t/>
            </a:r>
            <a:br>
              <a:rPr lang="ar-SA" dirty="0" smtClean="0"/>
            </a:br>
            <a:r>
              <a:rPr lang="ar-SA" dirty="0" smtClean="0">
                <a:solidFill>
                  <a:srgbClr val="FF0000"/>
                </a:solidFill>
              </a:rPr>
              <a:t>* الاثار البيئية</a:t>
            </a:r>
            <a:r>
              <a:rPr lang="ar-SA" dirty="0" smtClean="0"/>
              <a:t/>
            </a:r>
            <a:br>
              <a:rPr lang="ar-SA" dirty="0" smtClean="0"/>
            </a:br>
            <a:r>
              <a:rPr lang="ar-SA" sz="2400" dirty="0" smtClean="0"/>
              <a:t>الاستدامة والحفاظ على البيئة والعناية بالموارد </a:t>
            </a:r>
            <a:r>
              <a:rPr lang="ar-SA" dirty="0" smtClean="0"/>
              <a:t/>
            </a:r>
            <a:br>
              <a:rPr lang="ar-SA" dirty="0" smtClean="0"/>
            </a:br>
            <a:endParaRPr lang="en-US" dirty="0"/>
          </a:p>
        </p:txBody>
      </p:sp>
      <p:sp>
        <p:nvSpPr>
          <p:cNvPr id="3" name="Content Placeholder 2"/>
          <p:cNvSpPr>
            <a:spLocks noGrp="1"/>
          </p:cNvSpPr>
          <p:nvPr>
            <p:ph idx="1"/>
          </p:nvPr>
        </p:nvSpPr>
        <p:spPr>
          <a:xfrm>
            <a:off x="533400" y="533400"/>
            <a:ext cx="8143056" cy="1455440"/>
          </a:xfrm>
        </p:spPr>
        <p:txBody>
          <a:bodyPr>
            <a:normAutofit/>
          </a:bodyPr>
          <a:lstStyle/>
          <a:p>
            <a:pPr algn="ctr"/>
            <a:r>
              <a:rPr lang="ar-SA" sz="3200" dirty="0" smtClean="0"/>
              <a:t>الاثار المختلفة للسياحة </a:t>
            </a:r>
          </a:p>
        </p:txBody>
      </p:sp>
    </p:spTree>
    <p:extLst>
      <p:ext uri="{BB962C8B-B14F-4D97-AF65-F5344CB8AC3E}">
        <p14:creationId xmlns:p14="http://schemas.microsoft.com/office/powerpoint/2010/main" val="1299854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4864"/>
            <a:ext cx="8287072" cy="3814936"/>
          </a:xfrm>
        </p:spPr>
        <p:txBody>
          <a:bodyPr>
            <a:normAutofit fontScale="90000"/>
          </a:bodyPr>
          <a:lstStyle/>
          <a:p>
            <a:pPr lvl="0" algn="r"/>
            <a:r>
              <a:rPr lang="en-US" dirty="0">
                <a:solidFill>
                  <a:srgbClr val="FF0000"/>
                </a:solidFill>
              </a:rPr>
              <a:t/>
            </a:r>
            <a:br>
              <a:rPr lang="en-US" dirty="0">
                <a:solidFill>
                  <a:srgbClr val="FF0000"/>
                </a:solidFill>
              </a:rPr>
            </a:br>
            <a:r>
              <a:rPr lang="ar-SA" dirty="0" smtClean="0">
                <a:solidFill>
                  <a:srgbClr val="FF0000"/>
                </a:solidFill>
              </a:rPr>
              <a:t>* </a:t>
            </a:r>
            <a:r>
              <a:rPr lang="ar-SA" sz="3100" dirty="0" smtClean="0">
                <a:solidFill>
                  <a:srgbClr val="FF0000"/>
                </a:solidFill>
              </a:rPr>
              <a:t>تنويع </a:t>
            </a:r>
            <a:r>
              <a:rPr lang="ar-SA" sz="3100" dirty="0">
                <a:solidFill>
                  <a:srgbClr val="FF0000"/>
                </a:solidFill>
              </a:rPr>
              <a:t>مصادر الدخل في المجتمعات </a:t>
            </a:r>
            <a:r>
              <a:rPr lang="ar-SA" sz="3100" dirty="0" smtClean="0">
                <a:solidFill>
                  <a:srgbClr val="FF0000"/>
                </a:solidFill>
              </a:rPr>
              <a:t>الريفية</a:t>
            </a:r>
            <a:br>
              <a:rPr lang="ar-SA" sz="3100" dirty="0" smtClean="0">
                <a:solidFill>
                  <a:srgbClr val="FF0000"/>
                </a:solidFill>
              </a:rPr>
            </a:br>
            <a:r>
              <a:rPr lang="ar-SA" sz="3100" dirty="0" smtClean="0">
                <a:solidFill>
                  <a:srgbClr val="FF0000"/>
                </a:solidFill>
              </a:rPr>
              <a:t>* خلق فرص العمل</a:t>
            </a:r>
            <a:br>
              <a:rPr lang="ar-SA" sz="3100" dirty="0" smtClean="0">
                <a:solidFill>
                  <a:srgbClr val="FF0000"/>
                </a:solidFill>
              </a:rPr>
            </a:br>
            <a:r>
              <a:rPr lang="ar-SA" sz="3100" dirty="0" smtClean="0">
                <a:solidFill>
                  <a:srgbClr val="FF0000"/>
                </a:solidFill>
              </a:rPr>
              <a:t>* الاحتفاظ بالوظائف</a:t>
            </a:r>
            <a:br>
              <a:rPr lang="ar-SA" sz="3100" dirty="0" smtClean="0">
                <a:solidFill>
                  <a:srgbClr val="FF0000"/>
                </a:solidFill>
              </a:rPr>
            </a:br>
            <a:r>
              <a:rPr lang="ar-SA" sz="3100" dirty="0" smtClean="0">
                <a:solidFill>
                  <a:srgbClr val="FF0000"/>
                </a:solidFill>
              </a:rPr>
              <a:t>* تحفيز الأنشطة التجارية</a:t>
            </a:r>
            <a:br>
              <a:rPr lang="ar-SA" sz="3100" dirty="0" smtClean="0">
                <a:solidFill>
                  <a:srgbClr val="FF0000"/>
                </a:solidFill>
              </a:rPr>
            </a:br>
            <a:r>
              <a:rPr lang="ar-SA" sz="3100" dirty="0" smtClean="0">
                <a:solidFill>
                  <a:srgbClr val="FF0000"/>
                </a:solidFill>
              </a:rPr>
              <a:t>* توفير فرص المشاركة للشباب</a:t>
            </a:r>
            <a:r>
              <a:rPr lang="en-US" dirty="0"/>
              <a:t/>
            </a:r>
            <a:br>
              <a:rPr lang="en-US" dirty="0"/>
            </a:br>
            <a:r>
              <a:rPr lang="en-US" dirty="0"/>
              <a:t/>
            </a:r>
            <a:br>
              <a:rPr lang="en-US" dirty="0"/>
            </a:br>
            <a:r>
              <a:rPr lang="ar-SA" dirty="0"/>
              <a:t/>
            </a:r>
            <a:br>
              <a:rPr lang="ar-SA" dirty="0"/>
            </a:br>
            <a:endParaRPr lang="en-US" dirty="0"/>
          </a:p>
        </p:txBody>
      </p:sp>
      <p:sp>
        <p:nvSpPr>
          <p:cNvPr id="3" name="Content Placeholder 2"/>
          <p:cNvSpPr>
            <a:spLocks noGrp="1"/>
          </p:cNvSpPr>
          <p:nvPr>
            <p:ph idx="1"/>
          </p:nvPr>
        </p:nvSpPr>
        <p:spPr>
          <a:xfrm>
            <a:off x="533400" y="533400"/>
            <a:ext cx="8287072" cy="1311424"/>
          </a:xfrm>
        </p:spPr>
        <p:txBody>
          <a:bodyPr/>
          <a:lstStyle/>
          <a:p>
            <a:pPr algn="ctr"/>
            <a:r>
              <a:rPr lang="ar-SA" sz="3200" dirty="0" smtClean="0"/>
              <a:t>الاثار الاقتصادية للسياحة </a:t>
            </a:r>
            <a:endParaRPr lang="ar-SA" sz="3200" dirty="0" smtClean="0"/>
          </a:p>
          <a:p>
            <a:pPr algn="ctr"/>
            <a:endParaRPr lang="en-US" dirty="0"/>
          </a:p>
        </p:txBody>
      </p:sp>
    </p:spTree>
    <p:extLst>
      <p:ext uri="{BB962C8B-B14F-4D97-AF65-F5344CB8AC3E}">
        <p14:creationId xmlns:p14="http://schemas.microsoft.com/office/powerpoint/2010/main" val="3029883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1758</TotalTime>
  <Words>175</Words>
  <Application>Microsoft Office PowerPoint</Application>
  <PresentationFormat>On-screen Show (4:3)</PresentationFormat>
  <Paragraphs>41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Century Gothic</vt:lpstr>
      <vt:lpstr>Tahoma</vt:lpstr>
      <vt:lpstr>Wingdings 3</vt:lpstr>
      <vt:lpstr>Slice</vt:lpstr>
      <vt:lpstr>كلية السياحة والاثار قسم الإدارة السياحية والفندقية</vt:lpstr>
      <vt:lpstr>إِنَّمَا الْمُؤْمِنُونَ الَّذِينَ إِذَا ذُكِرَ اللَّهُ وَجِلَتْ قُلُوبُهُمْ وَإِذَا تُلِيَتْ عَلَيْهِمْ آيَاتُهُ زَادَتْهُمْ إِيمَانًا وَعَلَى رَبِّهِمْ يَتَوَكَّلُونَ الَّذِينَ يُقِيمُونَ الصَّلَاةَ وَمِمَّا رَزَقْنَاهُمْ يُنْفِقُونَ أُولَئِكَ هُمُ الْمُؤْمِنُونَ حَقًّا لَهُمْ دَرَجَاتٌ عِنْدَ رَبِّهِمْ وَمَغْفِرَة ٌ وَرِزْقٌ كَرِيمٌ                            صدق الله العظيم    ( الانفال2 و 3)</vt:lpstr>
      <vt:lpstr>النمو الاقتصادي</vt:lpstr>
      <vt:lpstr>PowerPoint Presentation</vt:lpstr>
      <vt:lpstr>* الانفاق المباشر انفاق السائح على السلع والخدمات السياحية * الانفاق غير المباشر انفاق السائح على السلع والخدمات غير السياحية * الانفاق المستحث انفاق العاملين في القطاع السياحي نتيجة حصولهم على الدخل بسبب وجود السائح</vt:lpstr>
      <vt:lpstr>  المقومات الثقافية و تشمل العادات والتقاليد والمأكولات الشعبية وطرق إنتاج الطعام والإنتاج الزراعي والحرف اليدوية وطرق الحياة السائدة واللهجات المحلية والموسيقى والغناء والرقصات الشعبية. إضافة الى الرياضات والألعاب الشعبية المتوارثة. المقومات الطبيعية  وتشمل المناطق الريفية والبيئة الطبيعية والصيد بأنواعه والغابات والسياحة البيئية ورحلات السفاري. المقومات التاريخية وتشمل المواقع الاثرية والتاريخية والانماط المعمارية وموارد التراث.</vt:lpstr>
      <vt:lpstr>مقومات السياحة في المملكة</vt:lpstr>
      <vt:lpstr>* الاثار الاجتماعية والثقافية تأثير راس المال والعولمة واستقلالية الاسرة و التأثير على الثقافات المحلية والعادات والتقاليد السائدة * الاثار الاقتصادية تنوع مصادر الدخل والتشغيل والعمالة واستغلال الموارد * الاثار البيئية الاستدامة والحفاظ على البيئة والعناية بالموارد  </vt:lpstr>
      <vt:lpstr> * تنويع مصادر الدخل في المجتمعات الريفية * خلق فرص العمل * الاحتفاظ بالوظائف * تحفيز الأنشطة التجارية * توفير فرص المشاركة للشباب   </vt:lpstr>
      <vt:lpstr>* تعزيز الهوية الوطنية  والثقة بالنفس * الحفاظ على الموروث الثقافي والتراثي * الحفاظ على الفنون الشعبية والحرف اليدوية * المحافظة على البيئة </vt:lpstr>
      <vt:lpstr> • المساهمة في توفير تكاليف البنية التحتية الاقتصادية والاجتماعية • تشجيع وتنمية القطاعات الصناعية الأخرى. • المساهمة في توفير خدمات الإقامة والايواء ووسائل الراحة والخدمات المحلية الاخرى • المساهمة في الحفاظ على الموارد البيئية والثقافية.</vt:lpstr>
      <vt:lpstr>* تعزيز الإيرادات الضريبية * الحد من الهجرة من الريف الى المدن * تحسين وضع الميزان التجاري * الحصول على النقد الأجنبي * زيادة مشاركة المرأة في النشاط الاقتصادي  </vt:lpstr>
      <vt:lpstr>أولا  - تحسين مؤشرات الطلب ثانيا – تحسين مؤشرات العرض ثالثا – الإجراءات الحكومية رابعا – السياسة السياحية</vt:lpstr>
      <vt:lpstr>* اجراء الدراسات والمسوحات حول اهتمامات السائح السعودي والتعرف بشكل دقيق على رغباته  * الاهتمام بترويج وتسويق السياحة  في الداخل والخارج * توفير المعلومات السياحية المتعلقة بالسياحة  من خلال اصدار الخرائط للمواقع السياحية والتعريف بها  * إعطاء السياحة بما تشمله من مقومات ثقافية وشعبية بعدا وطنيا *</vt:lpstr>
      <vt:lpstr>*- تطوير الوجهات السياحية المرتبطة من خلال تجهيزها بما يحتاجه السائح من خدمات ومرافق *- تحسين جودة الخدمات السياحة المقدمة وتطبيق معايير الجودة العالمية *- تركيز استخدام تكنولوجيا المعلومات في السياحة  *إعادة توزيع الاستثمارات السياحية في المناطق الريفية والمناطق الاقل نموا  </vt:lpstr>
      <vt:lpstr>* تسهيل إجراءات انشاء المشروعات المرتبطة بالسياحة   ودعمها * منح الإعفاءات الضريبية للاستثمارات المرتبطة بالسياحة وتشجيع مثل هذه المشروعات * سرعة انجاز المعاملات المرتبطة بإنشاء مشروعات تخدم السياحة  * تشجيع الاستثمار المحلي والاجنبي في المناطق السياحية</vt:lpstr>
      <vt:lpstr>* المحور الاقتصادي: تحسين القدرة التنافسية للقطاع السياحي * المحور الاجتماعي: تحقيق القناعة لدى المجتمعات المحلية وخاصة الريفية بالأثار الإيجابية للسياحة  * المحور البيئي : تطوير الموارد السياحية  بأنواعها المختلفة مما يساعد في المحافظة عليها في المدى البعيد وادارتها بشكل سليم والحفاظ على البيئة وترشيد استخدام المياه والطاقة</vt:lpstr>
    </vt:vector>
  </TitlesOfParts>
  <Company>جامعة الملك سعود</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*الفنادق والمطاعم</dc:title>
  <dc:creator>المستخدم</dc:creator>
  <cp:lastModifiedBy>Windows User</cp:lastModifiedBy>
  <cp:revision>92</cp:revision>
  <cp:lastPrinted>2017-04-27T13:03:32Z</cp:lastPrinted>
  <dcterms:created xsi:type="dcterms:W3CDTF">2015-11-16T05:14:58Z</dcterms:created>
  <dcterms:modified xsi:type="dcterms:W3CDTF">2019-02-03T07:37:16Z</dcterms:modified>
</cp:coreProperties>
</file>