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4"/>
  </p:sldMasterIdLst>
  <p:notesMasterIdLst>
    <p:notesMasterId r:id="rId27"/>
  </p:notesMasterIdLst>
  <p:handoutMasterIdLst>
    <p:handoutMasterId r:id="rId28"/>
  </p:handoutMasterIdLst>
  <p:sldIdLst>
    <p:sldId id="266" r:id="rId5"/>
    <p:sldId id="366" r:id="rId6"/>
    <p:sldId id="356" r:id="rId7"/>
    <p:sldId id="357" r:id="rId8"/>
    <p:sldId id="347" r:id="rId9"/>
    <p:sldId id="365" r:id="rId10"/>
    <p:sldId id="353" r:id="rId11"/>
    <p:sldId id="358" r:id="rId12"/>
    <p:sldId id="367" r:id="rId13"/>
    <p:sldId id="362" r:id="rId14"/>
    <p:sldId id="363" r:id="rId15"/>
    <p:sldId id="364" r:id="rId16"/>
    <p:sldId id="348" r:id="rId17"/>
    <p:sldId id="372" r:id="rId18"/>
    <p:sldId id="373" r:id="rId19"/>
    <p:sldId id="368" r:id="rId20"/>
    <p:sldId id="369" r:id="rId21"/>
    <p:sldId id="370" r:id="rId22"/>
    <p:sldId id="354" r:id="rId23"/>
    <p:sldId id="374" r:id="rId24"/>
    <p:sldId id="349" r:id="rId25"/>
    <p:sldId id="375" r:id="rId2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1502">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295">
          <p15:clr>
            <a:srgbClr val="A4A3A4"/>
          </p15:clr>
        </p15:guide>
        <p15:guide id="7" pos="551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E4D3F1"/>
    <a:srgbClr val="BA8CDC"/>
    <a:srgbClr val="DD4B7F"/>
    <a:srgbClr val="FF6600"/>
    <a:srgbClr val="0066FF"/>
    <a:srgbClr val="CC0000"/>
    <a:srgbClr val="9933FF"/>
    <a:srgbClr val="FF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84" autoAdjust="0"/>
    <p:restoredTop sz="94928" autoAdjust="0"/>
  </p:normalViewPr>
  <p:slideViewPr>
    <p:cSldViewPr>
      <p:cViewPr>
        <p:scale>
          <a:sx n="77" d="100"/>
          <a:sy n="77" d="100"/>
        </p:scale>
        <p:origin x="-936" y="-72"/>
      </p:cViewPr>
      <p:guideLst>
        <p:guide orient="horz" pos="1502"/>
        <p:guide orient="horz" pos="935"/>
        <p:guide orient="horz" pos="164"/>
        <p:guide orient="horz" pos="3884"/>
        <p:guide orient="horz" pos="1207"/>
        <p:guide pos="295"/>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FA945A8-B426-4BB0-9053-54C71F4C47F0}" type="slidenum">
              <a:rPr lang="en-GB"/>
              <a:pPr/>
              <a:t>‹#›</a:t>
            </a:fld>
            <a:endParaRPr lang="en-GB"/>
          </a:p>
        </p:txBody>
      </p:sp>
    </p:spTree>
    <p:extLst>
      <p:ext uri="{BB962C8B-B14F-4D97-AF65-F5344CB8AC3E}">
        <p14:creationId xmlns:p14="http://schemas.microsoft.com/office/powerpoint/2010/main" val="3469276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1DD985-94A8-450D-B6B7-A201ACA0342E}" type="datetimeFigureOut">
              <a:rPr lang="en-US" smtClean="0"/>
              <a:pPr/>
              <a:t>10/18/2016</a:t>
            </a:fld>
            <a:endParaRPr lang="en-G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9DA82D-7D14-4743-96EC-C5841C7C453B}" type="slidenum">
              <a:rPr lang="en-GB" smtClean="0"/>
              <a:pPr/>
              <a:t>‹#›</a:t>
            </a:fld>
            <a:endParaRPr lang="en-GB"/>
          </a:p>
        </p:txBody>
      </p:sp>
    </p:spTree>
    <p:extLst>
      <p:ext uri="{BB962C8B-B14F-4D97-AF65-F5344CB8AC3E}">
        <p14:creationId xmlns:p14="http://schemas.microsoft.com/office/powerpoint/2010/main" val="3302036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FEFC37-4C41-452D-A43E-456C2D6DFA62}" type="slidenum">
              <a:rPr lang="ar-SA"/>
              <a:pPr/>
              <a:t>1</a:t>
            </a:fld>
            <a:endParaRPr lang="en-GB"/>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4CC12D72-A916-4E04-9C48-367F60059E38}" type="datetime1">
              <a:rPr lang="en-US" smtClean="0"/>
              <a:pPr/>
              <a:t>10/18/2016</a:t>
            </a:fld>
            <a:endParaRPr lang="en-GB"/>
          </a:p>
        </p:txBody>
      </p:sp>
      <p:sp>
        <p:nvSpPr>
          <p:cNvPr id="5" name="عنصر نائب للتذييل 4"/>
          <p:cNvSpPr>
            <a:spLocks noGrp="1"/>
          </p:cNvSpPr>
          <p:nvPr>
            <p:ph type="ftr" sz="quarter" idx="11"/>
          </p:nvPr>
        </p:nvSpPr>
        <p:spPr/>
        <p:txBody>
          <a:bodyPr/>
          <a:lstStyle/>
          <a:p>
            <a:r>
              <a:rPr lang="ar-SA"/>
              <a:t>أ.أريج الخنين</a:t>
            </a:r>
            <a:endParaRPr lang="en-GB"/>
          </a:p>
        </p:txBody>
      </p:sp>
      <p:sp>
        <p:nvSpPr>
          <p:cNvPr id="6" name="عنصر نائب لرقم الشريحة 5"/>
          <p:cNvSpPr>
            <a:spLocks noGrp="1"/>
          </p:cNvSpPr>
          <p:nvPr>
            <p:ph type="sldNum" sz="quarter" idx="12"/>
          </p:nvPr>
        </p:nvSpPr>
        <p:spPr/>
        <p:txBody>
          <a:bodyPr/>
          <a:lstStyle/>
          <a:p>
            <a:fld id="{6FF607E3-8B35-45E3-A73D-3EFA505F6243}" type="slidenum">
              <a:rPr lang="en-GB" smtClean="0"/>
              <a:pPr/>
              <a:t>‹#›</a:t>
            </a:fld>
            <a:endParaRPr lang="en-GB"/>
          </a:p>
        </p:txBody>
      </p:sp>
      <p:sp>
        <p:nvSpPr>
          <p:cNvPr id="7" name="Rectangle 3"/>
          <p:cNvSpPr>
            <a:spLocks noChangeArrowheads="1"/>
          </p:cNvSpPr>
          <p:nvPr userDrawn="1"/>
        </p:nvSpPr>
        <p:spPr bwMode="auto">
          <a:xfrm>
            <a:off x="0" y="0"/>
            <a:ext cx="9144000" cy="3662363"/>
          </a:xfrm>
          <a:prstGeom prst="rect">
            <a:avLst/>
          </a:prstGeom>
          <a:solidFill>
            <a:schemeClr val="accent1"/>
          </a:solidFill>
          <a:ln w="9525">
            <a:noFill/>
            <a:miter lim="800000"/>
            <a:headEnd/>
            <a:tailEnd/>
          </a:ln>
          <a:effectLst/>
        </p:spPr>
        <p:txBody>
          <a:bodyPr wrap="none" anchor="ctr"/>
          <a:lstStyle/>
          <a:p>
            <a:endParaRPr lang="en-GB"/>
          </a:p>
        </p:txBody>
      </p:sp>
      <p:sp>
        <p:nvSpPr>
          <p:cNvPr id="8" name="Rectangle 4"/>
          <p:cNvSpPr>
            <a:spLocks noChangeArrowheads="1"/>
          </p:cNvSpPr>
          <p:nvPr userDrawn="1"/>
        </p:nvSpPr>
        <p:spPr bwMode="auto">
          <a:xfrm>
            <a:off x="0" y="6605588"/>
            <a:ext cx="9139238" cy="277812"/>
          </a:xfrm>
          <a:prstGeom prst="rect">
            <a:avLst/>
          </a:prstGeom>
          <a:solidFill>
            <a:schemeClr val="bg2"/>
          </a:solidFill>
          <a:ln w="9525">
            <a:noFill/>
            <a:miter lim="800000"/>
            <a:headEnd/>
            <a:tailEnd/>
          </a:ln>
          <a:effectLst/>
        </p:spPr>
        <p:txBody>
          <a:bodyPr wrap="none" anchor="ctr"/>
          <a:lstStyle/>
          <a:p>
            <a:endParaRPr lang="en-GB"/>
          </a:p>
        </p:txBody>
      </p:sp>
      <p:sp>
        <p:nvSpPr>
          <p:cNvPr id="9" name="Rectangle 5"/>
          <p:cNvSpPr>
            <a:spLocks noChangeArrowheads="1"/>
          </p:cNvSpPr>
          <p:nvPr userDrawn="1"/>
        </p:nvSpPr>
        <p:spPr bwMode="auto">
          <a:xfrm>
            <a:off x="0" y="3617913"/>
            <a:ext cx="9147175" cy="215900"/>
          </a:xfrm>
          <a:prstGeom prst="rect">
            <a:avLst/>
          </a:prstGeom>
          <a:solidFill>
            <a:schemeClr val="bg2"/>
          </a:solidFill>
          <a:ln w="9525">
            <a:noFill/>
            <a:miter lim="800000"/>
            <a:headEnd/>
            <a:tailEnd/>
          </a:ln>
          <a:effectLst/>
        </p:spPr>
        <p:txBody>
          <a:bodyPr wrap="none" anchor="ctr"/>
          <a:lstStyle/>
          <a:p>
            <a:endParaRPr lang="en-GB"/>
          </a:p>
        </p:txBody>
      </p:sp>
      <p:pic>
        <p:nvPicPr>
          <p:cNvPr id="13" name="صورة 12" descr="media_page-audio.jpg"/>
          <p:cNvPicPr>
            <a:picLocks noChangeAspect="1"/>
          </p:cNvPicPr>
          <p:nvPr userDrawn="1"/>
        </p:nvPicPr>
        <p:blipFill>
          <a:blip r:embed="rId2">
            <a:clrChange>
              <a:clrFrom>
                <a:srgbClr val="FFFFFF"/>
              </a:clrFrom>
              <a:clrTo>
                <a:srgbClr val="FFFFFF">
                  <a:alpha val="0"/>
                </a:srgbClr>
              </a:clrTo>
            </a:clrChange>
          </a:blip>
          <a:srcRect b="18181"/>
          <a:stretch>
            <a:fillRect/>
          </a:stretch>
        </p:blipFill>
        <p:spPr>
          <a:xfrm>
            <a:off x="0" y="3143248"/>
            <a:ext cx="6032500" cy="342902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ED296A4-1470-41FA-A4E7-6DEC0E11C501}" type="datetime1">
              <a:rPr lang="en-US" smtClean="0"/>
              <a:pPr/>
              <a:t>10/18/2016</a:t>
            </a:fld>
            <a:endParaRPr lang="en-GB"/>
          </a:p>
        </p:txBody>
      </p:sp>
      <p:sp>
        <p:nvSpPr>
          <p:cNvPr id="5" name="عنصر نائب للتذييل 4"/>
          <p:cNvSpPr>
            <a:spLocks noGrp="1"/>
          </p:cNvSpPr>
          <p:nvPr>
            <p:ph type="ftr" sz="quarter" idx="11"/>
          </p:nvPr>
        </p:nvSpPr>
        <p:spPr/>
        <p:txBody>
          <a:bodyPr/>
          <a:lstStyle/>
          <a:p>
            <a:r>
              <a:rPr lang="ar-SA"/>
              <a:t>أ.أريج الخنين</a:t>
            </a:r>
            <a:endParaRPr lang="en-GB"/>
          </a:p>
        </p:txBody>
      </p:sp>
      <p:sp>
        <p:nvSpPr>
          <p:cNvPr id="6" name="عنصر نائب لرقم الشريحة 5"/>
          <p:cNvSpPr>
            <a:spLocks noGrp="1"/>
          </p:cNvSpPr>
          <p:nvPr>
            <p:ph type="sldNum" sz="quarter" idx="12"/>
          </p:nvPr>
        </p:nvSpPr>
        <p:spPr/>
        <p:txBody>
          <a:bodyPr/>
          <a:lstStyle/>
          <a:p>
            <a:fld id="{1910AC06-9A0F-4016-9DDB-A5BFE5151DD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9B3A74DD-9BD4-4B5A-A4B0-57C3072D8F88}" type="datetime1">
              <a:rPr lang="en-US" smtClean="0"/>
              <a:pPr/>
              <a:t>10/18/2016</a:t>
            </a:fld>
            <a:endParaRPr lang="en-GB"/>
          </a:p>
        </p:txBody>
      </p:sp>
      <p:sp>
        <p:nvSpPr>
          <p:cNvPr id="5" name="عنصر نائب للتذييل 4"/>
          <p:cNvSpPr>
            <a:spLocks noGrp="1"/>
          </p:cNvSpPr>
          <p:nvPr>
            <p:ph type="ftr" sz="quarter" idx="11"/>
          </p:nvPr>
        </p:nvSpPr>
        <p:spPr/>
        <p:txBody>
          <a:bodyPr/>
          <a:lstStyle/>
          <a:p>
            <a:r>
              <a:rPr lang="ar-SA"/>
              <a:t>أ.أريج الخنين</a:t>
            </a:r>
            <a:endParaRPr lang="en-GB"/>
          </a:p>
        </p:txBody>
      </p:sp>
      <p:sp>
        <p:nvSpPr>
          <p:cNvPr id="6" name="عنصر نائب لرقم الشريحة 5"/>
          <p:cNvSpPr>
            <a:spLocks noGrp="1"/>
          </p:cNvSpPr>
          <p:nvPr>
            <p:ph type="sldNum" sz="quarter" idx="12"/>
          </p:nvPr>
        </p:nvSpPr>
        <p:spPr/>
        <p:txBody>
          <a:bodyPr/>
          <a:lstStyle/>
          <a:p>
            <a:fld id="{F78558F6-287E-4B5C-A70A-08B6FB4B235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4CBEAF9-9E58-4CC8-A6FF-6DD8A58DEEA4}" type="datetimeFigureOut">
              <a:rPr lang="en-US" smtClean="0"/>
              <a:pPr/>
              <a:t>10/18/2016</a:t>
            </a:fld>
            <a:endParaRPr lang="en-US"/>
          </a:p>
        </p:txBody>
      </p:sp>
      <p:sp>
        <p:nvSpPr>
          <p:cNvPr id="5" name="عنصر نائب للتذييل 4"/>
          <p:cNvSpPr>
            <a:spLocks noGrp="1"/>
          </p:cNvSpPr>
          <p:nvPr>
            <p:ph type="ftr" sz="quarter" idx="11"/>
          </p:nvPr>
        </p:nvSpPr>
        <p:spPr/>
        <p:txBody>
          <a:bodyPr/>
          <a:lstStyle/>
          <a:p>
            <a:endParaRPr kumimoji="0" lang="en-US"/>
          </a:p>
        </p:txBody>
      </p:sp>
      <p:sp>
        <p:nvSpPr>
          <p:cNvPr id="6" name="عنصر نائب لرقم الشريحة 5"/>
          <p:cNvSpPr>
            <a:spLocks noGrp="1"/>
          </p:cNvSpPr>
          <p:nvPr>
            <p:ph type="sldNum" sz="quarter" idx="12"/>
          </p:nvPr>
        </p:nvSpPr>
        <p:spPr/>
        <p:txBody>
          <a:bodyPr/>
          <a:lstStyle/>
          <a:p>
            <a:fld id="{CA15C064-DD44-4CAC-873E-2D1F54821676}" type="slidenum">
              <a:rPr kumimoji="0" lang="en-US" smtClean="0"/>
              <a:pPr/>
              <a:t>‹#›</a:t>
            </a:fld>
            <a:endParaRPr kumimoji="0" lang="en-US" dirty="0"/>
          </a:p>
        </p:txBody>
      </p:sp>
      <p:pic>
        <p:nvPicPr>
          <p:cNvPr id="8" name="صورة 7" descr="ClippedWaveform100V.png"/>
          <p:cNvPicPr>
            <a:picLocks noChangeAspect="1"/>
          </p:cNvPicPr>
          <p:nvPr userDrawn="1"/>
        </p:nvPicPr>
        <p:blipFill>
          <a:blip r:embed="rId2">
            <a:clrChange>
              <a:clrFrom>
                <a:srgbClr val="FFFFFF"/>
              </a:clrFrom>
              <a:clrTo>
                <a:srgbClr val="FFFFFF">
                  <a:alpha val="0"/>
                </a:srgbClr>
              </a:clrTo>
            </a:clrChange>
            <a:duotone>
              <a:schemeClr val="accent3">
                <a:shade val="45000"/>
                <a:satMod val="135000"/>
              </a:schemeClr>
              <a:prstClr val="white"/>
            </a:duotone>
          </a:blip>
          <a:srcRect l="10937" t="5936" r="2343" b="5936"/>
          <a:stretch>
            <a:fillRect/>
          </a:stretch>
        </p:blipFill>
        <p:spPr>
          <a:xfrm>
            <a:off x="0" y="6143644"/>
            <a:ext cx="9144000" cy="71435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8C2D3F58-8704-4EA7-B965-11DC73670924}" type="datetime1">
              <a:rPr lang="en-US" smtClean="0"/>
              <a:pPr/>
              <a:t>10/18/2016</a:t>
            </a:fld>
            <a:endParaRPr lang="en-GB"/>
          </a:p>
        </p:txBody>
      </p:sp>
      <p:sp>
        <p:nvSpPr>
          <p:cNvPr id="5" name="عنصر نائب للتذييل 4"/>
          <p:cNvSpPr>
            <a:spLocks noGrp="1"/>
          </p:cNvSpPr>
          <p:nvPr>
            <p:ph type="ftr" sz="quarter" idx="11"/>
          </p:nvPr>
        </p:nvSpPr>
        <p:spPr/>
        <p:txBody>
          <a:bodyPr/>
          <a:lstStyle/>
          <a:p>
            <a:r>
              <a:rPr lang="ar-SA"/>
              <a:t>أ.أريج الخنين</a:t>
            </a:r>
            <a:endParaRPr lang="en-GB"/>
          </a:p>
        </p:txBody>
      </p:sp>
      <p:sp>
        <p:nvSpPr>
          <p:cNvPr id="6" name="عنصر نائب لرقم الشريحة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4D86268-6800-412C-A682-9AFB3F859ED9}" type="datetime1">
              <a:rPr lang="en-US" smtClean="0"/>
              <a:pPr/>
              <a:t>10/18/2016</a:t>
            </a:fld>
            <a:endParaRPr lang="en-GB"/>
          </a:p>
        </p:txBody>
      </p:sp>
      <p:sp>
        <p:nvSpPr>
          <p:cNvPr id="6" name="عنصر نائب للتذييل 5"/>
          <p:cNvSpPr>
            <a:spLocks noGrp="1"/>
          </p:cNvSpPr>
          <p:nvPr>
            <p:ph type="ftr" sz="quarter" idx="11"/>
          </p:nvPr>
        </p:nvSpPr>
        <p:spPr/>
        <p:txBody>
          <a:bodyPr/>
          <a:lstStyle/>
          <a:p>
            <a:r>
              <a:rPr lang="ar-SA"/>
              <a:t>أ.أريج الخنين</a:t>
            </a:r>
            <a:endParaRPr lang="en-GB"/>
          </a:p>
        </p:txBody>
      </p:sp>
      <p:sp>
        <p:nvSpPr>
          <p:cNvPr id="7" name="عنصر نائب لرقم الشريحة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A5E8BBAB-802D-456F-B88F-51D0C263FC57}" type="datetime1">
              <a:rPr lang="en-US" smtClean="0"/>
              <a:pPr/>
              <a:t>10/18/2016</a:t>
            </a:fld>
            <a:endParaRPr lang="en-GB"/>
          </a:p>
        </p:txBody>
      </p:sp>
      <p:sp>
        <p:nvSpPr>
          <p:cNvPr id="8" name="عنصر نائب للتذييل 7"/>
          <p:cNvSpPr>
            <a:spLocks noGrp="1"/>
          </p:cNvSpPr>
          <p:nvPr>
            <p:ph type="ftr" sz="quarter" idx="11"/>
          </p:nvPr>
        </p:nvSpPr>
        <p:spPr/>
        <p:txBody>
          <a:bodyPr/>
          <a:lstStyle/>
          <a:p>
            <a:r>
              <a:rPr lang="ar-SA"/>
              <a:t>أ.أريج الخنين</a:t>
            </a:r>
            <a:endParaRPr lang="en-GB"/>
          </a:p>
        </p:txBody>
      </p:sp>
      <p:sp>
        <p:nvSpPr>
          <p:cNvPr id="9" name="عنصر نائب لرقم الشريحة 8"/>
          <p:cNvSpPr>
            <a:spLocks noGrp="1"/>
          </p:cNvSpPr>
          <p:nvPr>
            <p:ph type="sldNum" sz="quarter" idx="12"/>
          </p:nvPr>
        </p:nvSpPr>
        <p:spPr/>
        <p:txBody>
          <a:bodyPr/>
          <a:lstStyle/>
          <a:p>
            <a:fld id="{323682B5-40EB-48BE-B28A-B98D0F8F98C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C7EA0B44-D6E1-4A59-96B7-ED05000863A9}" type="datetime1">
              <a:rPr lang="en-US" smtClean="0"/>
              <a:pPr/>
              <a:t>10/18/2016</a:t>
            </a:fld>
            <a:endParaRPr lang="en-GB"/>
          </a:p>
        </p:txBody>
      </p:sp>
      <p:sp>
        <p:nvSpPr>
          <p:cNvPr id="4" name="عنصر نائب للتذييل 3"/>
          <p:cNvSpPr>
            <a:spLocks noGrp="1"/>
          </p:cNvSpPr>
          <p:nvPr>
            <p:ph type="ftr" sz="quarter" idx="11"/>
          </p:nvPr>
        </p:nvSpPr>
        <p:spPr/>
        <p:txBody>
          <a:bodyPr/>
          <a:lstStyle/>
          <a:p>
            <a:r>
              <a:rPr lang="ar-SA"/>
              <a:t>أ.أريج الخنين</a:t>
            </a:r>
            <a:endParaRPr lang="en-GB"/>
          </a:p>
        </p:txBody>
      </p:sp>
      <p:sp>
        <p:nvSpPr>
          <p:cNvPr id="5" name="عنصر نائب لرقم الشريحة 4"/>
          <p:cNvSpPr>
            <a:spLocks noGrp="1"/>
          </p:cNvSpPr>
          <p:nvPr>
            <p:ph type="sldNum" sz="quarter" idx="12"/>
          </p:nvPr>
        </p:nvSpPr>
        <p:spPr/>
        <p:txBody>
          <a:bodyPr/>
          <a:lstStyle/>
          <a:p>
            <a:fld id="{10F36FED-57E0-4766-AD1F-AA20FEB83F8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419B84-9A62-4C1A-9B7F-16BB8BCC5449}" type="datetime1">
              <a:rPr lang="en-US" smtClean="0"/>
              <a:pPr/>
              <a:t>10/18/2016</a:t>
            </a:fld>
            <a:endParaRPr lang="en-GB"/>
          </a:p>
        </p:txBody>
      </p:sp>
      <p:sp>
        <p:nvSpPr>
          <p:cNvPr id="3" name="عنصر نائب للتذييل 2"/>
          <p:cNvSpPr>
            <a:spLocks noGrp="1"/>
          </p:cNvSpPr>
          <p:nvPr>
            <p:ph type="ftr" sz="quarter" idx="11"/>
          </p:nvPr>
        </p:nvSpPr>
        <p:spPr/>
        <p:txBody>
          <a:bodyPr/>
          <a:lstStyle/>
          <a:p>
            <a:r>
              <a:rPr lang="ar-SA"/>
              <a:t>أ.أريج الخنين</a:t>
            </a:r>
            <a:endParaRPr lang="en-GB"/>
          </a:p>
        </p:txBody>
      </p:sp>
      <p:sp>
        <p:nvSpPr>
          <p:cNvPr id="4" name="عنصر نائب لرقم الشريحة 3"/>
          <p:cNvSpPr>
            <a:spLocks noGrp="1"/>
          </p:cNvSpPr>
          <p:nvPr>
            <p:ph type="sldNum" sz="quarter" idx="12"/>
          </p:nvPr>
        </p:nvSpPr>
        <p:spPr/>
        <p:txBody>
          <a:bodyPr/>
          <a:lstStyle/>
          <a:p>
            <a:fld id="{6AB1D18B-56DE-48DB-9EBA-A98CCAA2691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98E448BB-8A6D-4251-B8B4-B4905231C660}" type="datetime1">
              <a:rPr lang="en-US" smtClean="0"/>
              <a:pPr/>
              <a:t>10/18/2016</a:t>
            </a:fld>
            <a:endParaRPr lang="en-GB"/>
          </a:p>
        </p:txBody>
      </p:sp>
      <p:sp>
        <p:nvSpPr>
          <p:cNvPr id="6" name="عنصر نائب للتذييل 5"/>
          <p:cNvSpPr>
            <a:spLocks noGrp="1"/>
          </p:cNvSpPr>
          <p:nvPr>
            <p:ph type="ftr" sz="quarter" idx="11"/>
          </p:nvPr>
        </p:nvSpPr>
        <p:spPr/>
        <p:txBody>
          <a:bodyPr/>
          <a:lstStyle/>
          <a:p>
            <a:r>
              <a:rPr lang="ar-SA"/>
              <a:t>أ.أريج الخنين</a:t>
            </a:r>
            <a:endParaRPr lang="en-GB"/>
          </a:p>
        </p:txBody>
      </p:sp>
      <p:sp>
        <p:nvSpPr>
          <p:cNvPr id="7" name="عنصر نائب لرقم الشريحة 6"/>
          <p:cNvSpPr>
            <a:spLocks noGrp="1"/>
          </p:cNvSpPr>
          <p:nvPr>
            <p:ph type="sldNum" sz="quarter" idx="12"/>
          </p:nvPr>
        </p:nvSpPr>
        <p:spPr/>
        <p:txBody>
          <a:bodyPr/>
          <a:lstStyle/>
          <a:p>
            <a:fld id="{3BD5F385-CD4D-49FE-911A-D364234424C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10E532E-4151-4115-BD7B-D5A7135A4EC2}" type="datetime1">
              <a:rPr lang="en-US" smtClean="0"/>
              <a:pPr/>
              <a:t>10/18/2016</a:t>
            </a:fld>
            <a:endParaRPr lang="en-GB"/>
          </a:p>
        </p:txBody>
      </p:sp>
      <p:sp>
        <p:nvSpPr>
          <p:cNvPr id="6" name="عنصر نائب للتذييل 5"/>
          <p:cNvSpPr>
            <a:spLocks noGrp="1"/>
          </p:cNvSpPr>
          <p:nvPr>
            <p:ph type="ftr" sz="quarter" idx="11"/>
          </p:nvPr>
        </p:nvSpPr>
        <p:spPr/>
        <p:txBody>
          <a:bodyPr/>
          <a:lstStyle/>
          <a:p>
            <a:r>
              <a:rPr lang="ar-SA"/>
              <a:t>أ.أريج الخنين</a:t>
            </a:r>
            <a:endParaRPr lang="en-GB"/>
          </a:p>
        </p:txBody>
      </p:sp>
      <p:sp>
        <p:nvSpPr>
          <p:cNvPr id="7" name="عنصر نائب لرقم الشريحة 6"/>
          <p:cNvSpPr>
            <a:spLocks noGrp="1"/>
          </p:cNvSpPr>
          <p:nvPr>
            <p:ph type="sldNum" sz="quarter" idx="12"/>
          </p:nvPr>
        </p:nvSpPr>
        <p:spPr/>
        <p:txBody>
          <a:bodyPr/>
          <a:lstStyle/>
          <a:p>
            <a:fld id="{DDBF3E98-AF9A-4220-B3E8-A0DA955EEF8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0E39B72-5F43-4F59-95C9-746364389327}" type="datetime1">
              <a:rPr lang="en-US" smtClean="0"/>
              <a:pPr/>
              <a:t>10/18/2016</a:t>
            </a:fld>
            <a:endParaRPr lang="en-GB"/>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a:t>أ.أريج الخنين</a:t>
            </a:r>
            <a:endParaRPr lang="en-GB"/>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7" name="Rectangle 8"/>
          <p:cNvSpPr>
            <a:spLocks noChangeArrowheads="1"/>
          </p:cNvSpPr>
          <p:nvPr userDrawn="1"/>
        </p:nvSpPr>
        <p:spPr bwMode="auto">
          <a:xfrm>
            <a:off x="-3175" y="0"/>
            <a:ext cx="9144000" cy="1196975"/>
          </a:xfrm>
          <a:prstGeom prst="rect">
            <a:avLst/>
          </a:prstGeom>
          <a:solidFill>
            <a:schemeClr val="accent1"/>
          </a:solidFill>
          <a:ln w="9525">
            <a:noFill/>
            <a:miter lim="800000"/>
            <a:headEnd/>
            <a:tailEnd/>
          </a:ln>
          <a:effectLst/>
        </p:spPr>
        <p:txBody>
          <a:bodyPr wrap="none" anchor="ctr"/>
          <a:lstStyle/>
          <a:p>
            <a:endParaRPr lang="en-GB"/>
          </a:p>
        </p:txBody>
      </p:sp>
      <p:sp>
        <p:nvSpPr>
          <p:cNvPr id="8" name="Rectangle 9"/>
          <p:cNvSpPr>
            <a:spLocks noChangeArrowheads="1"/>
          </p:cNvSpPr>
          <p:nvPr userDrawn="1"/>
        </p:nvSpPr>
        <p:spPr bwMode="auto">
          <a:xfrm>
            <a:off x="0" y="6308725"/>
            <a:ext cx="9139238" cy="277813"/>
          </a:xfrm>
          <a:prstGeom prst="rect">
            <a:avLst/>
          </a:prstGeom>
          <a:solidFill>
            <a:schemeClr val="bg1"/>
          </a:solidFill>
          <a:ln w="9525">
            <a:noFill/>
            <a:miter lim="800000"/>
            <a:headEnd/>
            <a:tailEnd/>
          </a:ln>
          <a:effectLst/>
        </p:spPr>
        <p:txBody>
          <a:bodyPr wrap="none" anchor="ctr"/>
          <a:lstStyle/>
          <a:p>
            <a:endParaRPr lang="en-GB"/>
          </a:p>
        </p:txBody>
      </p:sp>
      <p:sp>
        <p:nvSpPr>
          <p:cNvPr id="9" name="Rectangle 10"/>
          <p:cNvSpPr>
            <a:spLocks noChangeArrowheads="1"/>
          </p:cNvSpPr>
          <p:nvPr userDrawn="1"/>
        </p:nvSpPr>
        <p:spPr bwMode="auto">
          <a:xfrm>
            <a:off x="-3175" y="1089025"/>
            <a:ext cx="9147175" cy="215900"/>
          </a:xfrm>
          <a:prstGeom prst="rect">
            <a:avLst/>
          </a:prstGeom>
          <a:solidFill>
            <a:schemeClr val="bg2"/>
          </a:solidFill>
          <a:ln w="9525">
            <a:noFill/>
            <a:miter lim="800000"/>
            <a:headEnd/>
            <a:tailEnd/>
          </a:ln>
          <a:effectLst/>
        </p:spPr>
        <p:txBody>
          <a:bodyPr wrap="none" anchor="ctr"/>
          <a:lstStyle/>
          <a:p>
            <a:endParaRPr lang="en-GB"/>
          </a:p>
        </p:txBody>
      </p:sp>
      <p:sp>
        <p:nvSpPr>
          <p:cNvPr id="10" name="Rectangle 11"/>
          <p:cNvSpPr>
            <a:spLocks noChangeArrowheads="1"/>
          </p:cNvSpPr>
          <p:nvPr userDrawn="1"/>
        </p:nvSpPr>
        <p:spPr bwMode="auto">
          <a:xfrm>
            <a:off x="0" y="6605588"/>
            <a:ext cx="9139238" cy="277812"/>
          </a:xfrm>
          <a:prstGeom prst="rect">
            <a:avLst/>
          </a:prstGeom>
          <a:solidFill>
            <a:schemeClr val="bg2"/>
          </a:solidFill>
          <a:ln w="9525">
            <a:noFill/>
            <a:miter lim="800000"/>
            <a:headEnd/>
            <a:tailEnd/>
          </a:ln>
          <a:effec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data:image/jpeg;base64,/9j/4AAQSkZJRgABAQAAAQABAAD/2wCEAAkGBhMSEBUSExEVFBQWEhIVFRUVFBUUGBcVFRQVFBcZFRIXHCYeFxkjGhQVHy8gIycpLCwsFR4xNTAqNSYrLCkBCQoKDgwOFA8PFCkcFB0pKiwpLCk1KSkuKS4pLSkpKTUpLSkpLSk1KSksKSwpKSkuKSwzKSkpKSkpMCwqKSkpKf/AABEIAPEA0QMBIgACEQEDEQH/xAAcAAEAAgMBAQEAAAAAAAAAAAAABgcDBQgEAgH/xABDEAABAwICBgcDCQcDBQAAAAABAAIDBBEFIQYHEjFRYRMiQXGBkaEjMrEUQlJicoKSosEzQ2Oy0eHwJDRzCBVTZIP/xAAXAQEBAQEAAAAAAAAAAAAAAAAAAQID/8QAHhEBAQEAAwACAwAAAAAAAAAAAAERAgMxIUESE2H/2gAMAwEAAhEDEQA/ALxREQEREBERAREQEREBERAREQEREBERAREQEREBERAREQEREBERAREQEREBERAREQERYausZEx0kj2sY0Xc57g1oHNxyCDMipPTvXS97nQ0DtlgyM9us/8A47+63na57LdsBh0vqukDjWVAde+108l/5lnlc+nfq6f2XPykv9dVIqu1Za0H1DxS1TgZDlFLYDbI+Y8DLatuI37t++0VZZZsY7erl1cvx5eiIirmIiICIiAiIgIiICIiAiIgIiICIiAiL8c6wucgg/UVVaSa+oInllLAaixIMjndHGbdrLAucOeXK6yaJ69YKiQRVUXyZzjZsgftxknscbAs7zccSEFoqiteGlBlqm0THezhAdIB86ZwuL/ZaR4vcrxnmDGOe42a1pcTwAFz6BcoV1a6pnknd70sj5D99xdbwvbwVg8rIMlglZZbdsOS8FQzPkqje6IUoc8HNrhm1wJBa4HJw5gi+fBdI4NiXTxB9rEdV32gBe3LO/iudtDM5Af8sr30PPs5B9cHzaP6JZMbvK2SW+JAiIssiIiAiIgIiICIiAiIgIiICIiAiIgKGa3MTdDhcgaSDK5kNx2NeSX+bWuH3lM1CdcNIX4VIR8ySJ/hthh/nQUNT4WHRk9tlrxhZc52zmGNBPeRf+q2MNVZhF1rG1rmudb53+fqtI97nVMbSOnlDbWcBLIAQcrFt7EHgsVJkc1lmfO6O5ik2HC+0Y3hpAO8OtayUDAckHulkaG7x4WWkqH3PwW9mpWgZ5+QHkN60dS67kVL9B4+srx0PZ7FzuMh8gAP6qltDxstur4wGkMVPGw79m7vtO6x+NvBW+D3oiLAIiICIiAiIgIiICIiAiIgIiICIiAsFdRMmjfFI0PY9pa5p3FpFiFnRBylpVg0lFWS0zj7juqT86M5sd4tI8QR2L60Rw+GafZl2r2BZZ1gSDmD28O1W9rs0MdUQNrIW3lga4SAb3QZuJ5lhubcHOVGUdUY5GvbvaQf7eIyViOntHejqKE05ADRG6B7W5dUt2bjvafO6ojSnRCbDqroXAyMI2o5Q0ta9vC5yDx2tvz3FWfq/wAdaZGOv1ZmAdzt7bjvuPFTvGsCgq4jDURNljJB2XXycNxa4ZtdmcwQcyrfiq5eqK64tZ1+/wDutbFE578muJ32GZy5LoKr1NUx/ZTzRjsa8snaO7pGl35l5KDUZTNk6SWolkIILQwNhtbiW3PkQpoi+qzDxVTNDTeOMh8txut7rfvEbuAdwV5rX4LgEFJH0VPE2NpJcbXJc473Occ3HmSVsEt0ERFAREQEREBERAREQEREBERAREQEREBERB+ObcWK5g1i6K/IK+SIC0TvaQ/8bier903b3AHtXUCgGunR0VGHOmA9pTHpAe3ozYSjutZ3/wAwgqrQHGLO6FxtntM5HtA8fiuhMBxQVEDZO33XDg4b/Pf3ELk2lqDG9rxvab/2V7aq8fD5XR3ykiEjftNIB8w78q19CzERFkEREBERAREQEREBERAREQEREBERAREQEREBERAWo0vI/wC31e1u+SVF+7onrbrUaXUhlw+qjbmX0s7QOZjdb1QcnKytSj3Orox2MZOT3Flvi4KtAVZWo2qDK8A/vI5WDv6rx6RlaRf6IiyoiIgIiICIiAiIgIiICIiAiIgIiICIsFbXRwxuklkbGxou5zyGgDmSgzry4jikVPGZJpWRMG9z3Bo8zvPJVjjmt+aokMGFQGQ7jO9uQ5tjNrDm/wDCtdS6raqsf0+ITySu4bRsBwDjuHJoCuDeYxr2pWO2KaCSpdxHsmn7NwXn8IWsGtnEpDdtFBE3jKZX279kj4LdU+i1HSts1rOPVF/N53+ZUb0nxlojcGAAAXJ3houBcm3EgeIVwZMO13VLKsQVMELwZGs9iHtd1iAC3ac4O3jq5cLq5VzBoni18apJngW6eJmYG53smk8wXA37COS6gUHK2sDRs0OITQWswu6SI8Ynkltvsm7PuL90MrnRzBzTZ7Htkb3tN/LJXLrn0O+V0XyiNt5qYOeLb3RHORvMiwcPskdq5+oasxyNeOw58x2qxHXWF4i2eFkzPde0HuPaDzBuPBepVfqp0lG0aZzurJ14uT7dZviBf7p4q0FKoiIoCIiAiIgIiICIiAiIgIiICIiAqjx/BJcVr5OnlLKSCZ0ccIJaTsHYc+1rEudfPfbLLttxYJaGNxu5jSeNhfzQRnD209GwRxRNAAAFgBuG8njz7V+T1VRUZMY4j8LfPcfFSVmHRDdG38IXpV0ROHQt0mc8pt9Bn6uP9PFY9NtHomYRVxwxhvsHPNhckx2kzdvcer2qYLHPEHtc07nAtPcRY/FTRyLHIWPY8b2ua4d7SHD1C69YbgFcg1FNsOLDva5zD3tJafgurtHa3pqOnl+nBC/xcxpPqVaNiVzFrR0R+QV7msbaCW8sPAAnrMH2XG1uBaulq2sbFE+V5syNjnuPBrQXE+QXK+lmkc2I1TppSd5EbL5Rsvk1o+J7TmkHo0TxdzHAB1nMcHxngQb/ABXSujuNNqqaOduW0OsPovGTm+B9LLk+nge1wIJBVkaH6SSUDmnpHvYTeWMuu07gS1vY4W97lbcr6L6RfEMwe0OabtcA4HiCLg+S+1kEREBF+PeACSbAC5JyAA4lV7pLrcij2m0gbKWmzp3kiBp4NI60zuTPNBYEszWtLnODWgXJJAAHMncozVazMPY/YFR0hvY9Ex8jR99o2T4EqrKIV2MS73TMBzlnuynYeDKdmRd+I8bKxMD1bxQtvLK6R1vmsjhYO5rW38ykbvXZ62uG6cwTnqRzWBsXOjDQPAu2vRSFjwQCDcHMKs6/SWKkDBcOe57mCwA2gXO2HEDkAfFWRSNAjaBu2Rnxy3rVmMMyIiyCIiAiIgIiICIiAiIg5b0+o+ixKrZa1qmRw7pD0g9Hq9dU1b0mEUxvm0SRn7kj2j8oaqk11U4bishBB24YXusb2ds7FjbcbMac+IW91R6xKOjoXw1UxY75S5zGhkjyWOZHn1Gmw2g5VFg61JyzCKoj6DG+D5WMPo4rnjCm53IB8bfop/rH1ux1dLJTU8LujeWbUsmRIbI1/VjG65aM3G/JV3h9U23vD4KwbCumAIIba3cefYvczcO4LRVs4PaPMLYOxONthtX5gXHmqrpDRB16ClP/AK8P8gW3UI0J05ofkVPEauJr2wsa5r3dHZwbYi77A+CmVPVskG0x7Xji1wcPMLAyrBXVzIY3yyvDI2NLnOO4NGZKzqMayMFkqsPkijBc67X7ANi/YO1s+YHiAgqXSvWDLickjQXxUMTS8xtNnytBAb0h4ucWgN3Nvc3tdaDCKymLxLVh7w02jp4rMjaL7nSE3A5NBJ3l115cMw6tY9zG0U79oFjozTykFpO5w2cswDe4IspRhGqqtnIJoIacH51RNKbd0TZC7wcEsdurnx47s+Uug1t0scLY6emc+QNyghtsRjs25LBredgbdq0lXpXiNZHLK1t4omPe5sWVPGGNLj0k5/3D7D3Gktv2HcpjgWqGniA+UvNQRn0Ya2GAH/gZ7/e8nuUxrsLY+mkpwAxj4XxANAAa1zC3qjcN6Jy7N8jk6rxWSSdjnuJs8Hxvv711jgs+3TQu4xRn8oXIc46w7wustED/AKCm7fYReeyL+qtcm3REUBERAREQEREBFrMZ0lpqRu1UTsj4Am7j9mMdY+AVd47rybm2jgLjuEk2Q8Imm58SO5BaznAC5NgN6iOPa0qGmuBL07x8yGz8+cl9ked+SrSTD8WxQ3me9sZztJ7KPwhaLu7yPFSDB9VVPFZ0znTu4HqM/ADc+J8FcFZaQ19RitfNLFTkuc5o2WAuDQ1rWN2nHIGzRcm2fBSjRrVA8tDqqQNzvsR2c7uLyLDwBVnU1AyNuyxjWNG5rQGjyC9zI8grgrnFNTsL2kR1EjN2Tg2Qb/un1UZqdTVUz9nLFJ3l0Z8iCPVXd0awllkHPOI6AV8e+lkcOLLSfyElamenew2exzDwc0tPkV07sr6dSNeLOaHDg4AjyKDnCFh2R3BZ4Xlhu0lp4tJafMZq96zQmil96mjvxaOjPmyy0lZqkpXe4+WM/aDx5OF/VBXtHpzXw+5WTZdjn9KPKTaW9otdFezJ4hl5ujLT5scB6LPW6nph+yqI3cntcw+Y2gtDW6ua+P8AcbY4xva70uD6KCbUWvZuXTUbhxMcod+V4b8Vv6HXDh0nvSSRH+JE634mbQ9VRlZhc0WUkMkf22Ob6kLx3QdQUOltHN+yq4HngJW7X4Sb+i2t1ySTdeqixaeHOKaWLO3UkcwX8CAUwazGodieRv0ZZG/heR+i6c1cz7eF0rv4Vvwuc39Fy9XSlznOcSXOcXOJzJJJJJPEkrojU1inSYcyLtiHPc9zyL+IKCeoiKAiIgL4mmaxpc5wa0C5c4gADmTkF9rmbTrSSWtq5XOld0TZHNijuQxrGktadjdtG1yd+fCyC4Mf1wUNPdsbjUvHZF7l+cpyt9naVdY3rar6klsRbTMOVozZ3HOZ2fi3ZUB2XjPevoVTh2eVlR6akvLyZCXOJNyXXJPbdxuSt5o5pV8kzbBC4/Scwl/hIHXHko4ytHb6hZRI0nePDJBaNJrbi/ewubzjcH/lcGlbum1i0Lx/uAzL941zPUjZ9VSkjwTky2W/PztdebEGt6P3syQLWPfu8FdHRVHXxyi8cjJBxY5rx5tJWyBXKlJG8StLbtNxmDY5Z5EZqZ0emNbFbZqnkcHkPH572QXzdYHuuVUTdctREPaRRS9mW1GfMXHotph+uuldlLDLEeI2ZW+YIPogstgXpaFGsJ01opvcqY78HkxnyeAt+yYEXBuOIzHmqM91+7Sw7SbSDLtL8LwsJcovpBrBpqa7Q7pZB8yMg2P1n7m+p5IJU+UWsq/0v0iwtl2mmiqJeDGtFj9aZoy7hcqH4xpjWVxLAS1h/dxXAt9d+9w77DkvPDo62Nu3O8DLJgO/x3nwy5oNLO7pHucyIMBzDGbRa0d7yT5la+aZz5Pd2nDqgdncAMgpBiGK2YWwsDR2ZC5JyFh2HzPNb/RHVJXVHtJQ2mjeMzJcy7JzJbFbK+7rEb93GCuS3aDjkLEi11fOorZ+SyBsgeQYw6wcA0+0NrnfvXjqv+nyHMRVsrQc/aRskN+9pYppoJoMzDIXRtldK57g5z3AN3CwAaL2GZ7TvUEmREUBERAVa6TakYKiZ80E7qdzztFgY18e0d5a0Fpbc57zmSrKRBQOI6ksRizidDOPqvMbvJ4A/MoziOjNdT36aimaBvd0Ze38bLt9V1IiujkQTMPYvo07DuP+eC6mxPRmkqP29NDKeL42l3g+1x5qKYlqTw6XNjZYD/DkJH4ZNr0smigxTOHuu8j+hWCqge61+w33WVtYjqFmbnT1jH/VlYWfnbtfAKMYhq3xSDfSmRvGFzZPyA7X5UEHgaWyBzhcW7N/DtWw+Vgi22By2bepWWp2o3bMsTo3cHsLD5Gx9Fj2Y3cvVVGrrqoPfbZGWQtl3r4pqcF1zkN+XDxW0fhjDuI+HxWIYY5huBz4hB7oKUhvVBNs3G2QvxPZwWWmxGSI3jkfGfqOcz4FeDp3De0+B/ReiGvblcOuOdv8/sipJR6xa6P99tjhIwO/NYO9VvaTXA8D2lM13Njyz0cHfFQM1bndVtzfcN5v4L3UmCADbmeGN4Xz8/0Fyg2GM6aVdaSwEsYf3cVxcfXdvd45cl5qbR1rRtzvDW/RB/Xt8PML6OLtjGzAwNHa4jM87fqbr90e0ZrMRfeJjnNuQ6aQlsYz+n848mglUftRjbWNLIGhjfpEC/eAe3mbnmtho9oLW4gdsAsiO+aW9iPqN3yeFhzVlaL6p6WmtJN/qZhY3eLRtP1It3i657lOQFNEW0V1c0lDZ7W9LN/5pAC4fYbujHdnxJUpRFkEREBERAREQEREBERAREQEREGGppGSN2ZGNe0/Ne0OHkclGMT1V4bPcmlbGT2wl0X5WnZ9FLUQVPiWoSPM09ZIzg2VjZB+JuzbyKi+IaosThzY2OcfwpAD+F+z6XXQCIOWMQo6mnNqimlj5yRuA8HkAHwK8nTRu7PL+66xLQciMloMU1f4fUZyUcVz85jeid+OOxKujm6krOilIj7WZ3Hl5La4PgtVXSbMMb5nDJztzGfakPVb3b+StuHUdhzZhL7ZzR+6dJ1D3kAPI5bSnVHRRxMEcTGxsaLNaxoa0dwCaK+0X1MwxWfWO+UP39GLiFp5jfJ96w5KxYYWsaGtaGtAADQAAANwAGQC+0UBERAREQEREBERAREQEREBERAREQEREBERAREQEREBERAREQEREBERAREQEREBERAREQEREBERAREQEREBERAREQEREBERAREQEREBERAREQEREH//2Q=="/>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2" name="مربع نص 1"/>
          <p:cNvSpPr txBox="1"/>
          <p:nvPr/>
        </p:nvSpPr>
        <p:spPr>
          <a:xfrm>
            <a:off x="1331640" y="1628799"/>
            <a:ext cx="6120680" cy="1200329"/>
          </a:xfrm>
          <a:prstGeom prst="rect">
            <a:avLst/>
          </a:prstGeom>
          <a:noFill/>
        </p:spPr>
        <p:txBody>
          <a:bodyPr wrap="square" rtlCol="0">
            <a:spAutoFit/>
          </a:bodyPr>
          <a:lstStyle/>
          <a:p>
            <a:pPr algn="ctr"/>
            <a:r>
              <a:rPr lang="ar-SA" sz="7200" b="1" dirty="0" smtClean="0">
                <a:solidFill>
                  <a:schemeClr val="bg1"/>
                </a:solidFill>
                <a:effectLst>
                  <a:outerShdw blurRad="38100" dist="38100" dir="2700000" algn="tl">
                    <a:srgbClr val="000000">
                      <a:alpha val="43137"/>
                    </a:srgbClr>
                  </a:outerShdw>
                </a:effectLst>
              </a:rPr>
              <a:t>الصوت</a:t>
            </a:r>
            <a:endParaRPr lang="en-US" sz="4000" b="1" dirty="0">
              <a:solidFill>
                <a:schemeClr val="bg1"/>
              </a:solidFill>
              <a:effectLst>
                <a:outerShdw blurRad="38100" dist="38100" dir="2700000" algn="tl">
                  <a:srgbClr val="000000">
                    <a:alpha val="43137"/>
                  </a:srgbClr>
                </a:outerShdw>
              </a:effectLst>
            </a:endParaRPr>
          </a:p>
        </p:txBody>
      </p:sp>
      <p:sp>
        <p:nvSpPr>
          <p:cNvPr id="5" name="مستطيل 4"/>
          <p:cNvSpPr/>
          <p:nvPr/>
        </p:nvSpPr>
        <p:spPr>
          <a:xfrm>
            <a:off x="0" y="3789040"/>
            <a:ext cx="9144000" cy="28083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872" y="4293096"/>
            <a:ext cx="5199552" cy="1689854"/>
          </a:xfrm>
          <a:prstGeom prst="rect">
            <a:avLst/>
          </a:prstGeom>
        </p:spPr>
      </p:pic>
      <p:pic>
        <p:nvPicPr>
          <p:cNvPr id="8" name="صورة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850" y="3973996"/>
            <a:ext cx="2438400" cy="2438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noAutofit/>
          </a:bodyPr>
          <a:lstStyle/>
          <a:p>
            <a:r>
              <a:rPr lang="ar-SA" b="1" dirty="0" smtClean="0">
                <a:solidFill>
                  <a:schemeClr val="bg1"/>
                </a:solidFill>
              </a:rPr>
              <a:t/>
            </a:r>
            <a:br>
              <a:rPr lang="ar-SA" b="1" dirty="0" smtClean="0">
                <a:solidFill>
                  <a:schemeClr val="bg1"/>
                </a:solidFill>
              </a:rPr>
            </a:br>
            <a:r>
              <a:rPr lang="ar-SA" b="1" dirty="0" smtClean="0">
                <a:solidFill>
                  <a:schemeClr val="bg1"/>
                </a:solidFill>
              </a:rPr>
              <a:t>صدى </a:t>
            </a:r>
            <a:r>
              <a:rPr lang="ar-SA" b="1" dirty="0" smtClean="0">
                <a:solidFill>
                  <a:schemeClr val="bg1"/>
                </a:solidFill>
              </a:rPr>
              <a:t>الصوت</a:t>
            </a:r>
            <a:r>
              <a:rPr lang="en-US" b="1" dirty="0">
                <a:solidFill>
                  <a:schemeClr val="bg1"/>
                </a:solidFill>
              </a:rPr>
              <a:t/>
            </a:r>
            <a:br>
              <a:rPr lang="en-US" b="1" dirty="0">
                <a:solidFill>
                  <a:schemeClr val="bg1"/>
                </a:solidFill>
              </a:rPr>
            </a:br>
            <a:endParaRPr lang="en-US" b="1" dirty="0">
              <a:solidFill>
                <a:schemeClr val="bg1"/>
              </a:solidFill>
            </a:endParaRPr>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10</a:t>
            </a:fld>
            <a:endParaRPr kumimoji="0" lang="en-US" dirty="0"/>
          </a:p>
        </p:txBody>
      </p:sp>
      <p:sp>
        <p:nvSpPr>
          <p:cNvPr id="5" name="عنصر نائب للمحتوى 4"/>
          <p:cNvSpPr>
            <a:spLocks noGrp="1"/>
          </p:cNvSpPr>
          <p:nvPr>
            <p:ph idx="1"/>
          </p:nvPr>
        </p:nvSpPr>
        <p:spPr/>
        <p:txBody>
          <a:bodyPr/>
          <a:lstStyle/>
          <a:p>
            <a:r>
              <a:rPr lang="ar-SA" dirty="0"/>
              <a:t>لأمواج الصوت شدة تختلف من موجة إلى أخرى ، ويختلف تأثيرها من وسط إلى آخر ( صلب، مائي، هوائي ) . </a:t>
            </a:r>
            <a:endParaRPr lang="ar-SA" dirty="0" smtClean="0"/>
          </a:p>
          <a:p>
            <a:endParaRPr lang="ar-SA" dirty="0" smtClean="0"/>
          </a:p>
          <a:p>
            <a:r>
              <a:rPr lang="ar-SA" dirty="0" smtClean="0"/>
              <a:t>وتختلف </a:t>
            </a:r>
            <a:r>
              <a:rPr lang="ar-SA" dirty="0"/>
              <a:t>الكائنات في آلية استقبالها لهذه الموجات تبعا للنظام السمعي عند كل منها، فمثلا من الممكن أن يسمع الإنسان أصواتا لا يسمعها كائن آخر ، أو من الممكن أن تسمع النملة أصواتا لا يسمعها الإنسان ، كل حسب نظامه السمعي وآلية تركيب مستقبلاته السمعية وقدراتها . </a:t>
            </a:r>
          </a:p>
        </p:txBody>
      </p:sp>
    </p:spTree>
    <p:extLst>
      <p:ext uri="{BB962C8B-B14F-4D97-AF65-F5344CB8AC3E}">
        <p14:creationId xmlns:p14="http://schemas.microsoft.com/office/powerpoint/2010/main" val="2717627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4624"/>
            <a:ext cx="8229600" cy="1143000"/>
          </a:xfrm>
        </p:spPr>
        <p:txBody>
          <a:bodyPr/>
          <a:lstStyle/>
          <a:p>
            <a:r>
              <a:rPr lang="ar-SA" b="1" dirty="0" smtClean="0">
                <a:solidFill>
                  <a:schemeClr val="bg1"/>
                </a:solidFill>
              </a:rPr>
              <a:t>تعريف الصدى</a:t>
            </a:r>
            <a:endParaRPr lang="en-US"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11</a:t>
            </a:fld>
            <a:endParaRPr kumimoji="0" lang="en-US" dirty="0"/>
          </a:p>
        </p:txBody>
      </p:sp>
      <p:sp>
        <p:nvSpPr>
          <p:cNvPr id="5" name="عنصر نائب للمحتوى 4"/>
          <p:cNvSpPr>
            <a:spLocks noGrp="1"/>
          </p:cNvSpPr>
          <p:nvPr>
            <p:ph idx="1"/>
          </p:nvPr>
        </p:nvSpPr>
        <p:spPr/>
        <p:txBody>
          <a:bodyPr>
            <a:normAutofit/>
          </a:bodyPr>
          <a:lstStyle/>
          <a:p>
            <a:pPr algn="just"/>
            <a:r>
              <a:rPr lang="ar-SA" sz="3600" dirty="0" smtClean="0"/>
              <a:t>هو </a:t>
            </a:r>
            <a:r>
              <a:rPr lang="ar-SA" sz="3600" dirty="0"/>
              <a:t>عبارة عن عملية ارتداد موجات الصوت بعد صدروها من مصدرها وارتطامها بوسط لا تستطيع اختراقه . وترتد بشكل متتالي كما خرجت من المصدر وبالتالي فإنها ستصدر ذات الصوت ولكن بعد فترة من الزمن </a:t>
            </a:r>
            <a:r>
              <a:rPr lang="ar-SA" sz="3600" dirty="0" smtClean="0"/>
              <a:t>.(مثال الاماكن الجبلية والمهجورة). </a:t>
            </a:r>
            <a:endParaRPr lang="ar-SA" sz="36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4889" y="4509120"/>
            <a:ext cx="4447351" cy="1867888"/>
          </a:xfrm>
          <a:prstGeom prst="rect">
            <a:avLst/>
          </a:prstGeom>
        </p:spPr>
      </p:pic>
    </p:spTree>
    <p:extLst>
      <p:ext uri="{BB962C8B-B14F-4D97-AF65-F5344CB8AC3E}">
        <p14:creationId xmlns:p14="http://schemas.microsoft.com/office/powerpoint/2010/main" val="580898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1143000"/>
          </a:xfrm>
        </p:spPr>
        <p:txBody>
          <a:bodyPr>
            <a:noAutofit/>
          </a:bodyPr>
          <a:lstStyle/>
          <a:p>
            <a:r>
              <a:rPr lang="ar-SA" b="1" dirty="0" smtClean="0">
                <a:solidFill>
                  <a:schemeClr val="bg1"/>
                </a:solidFill>
              </a:rPr>
              <a:t/>
            </a:r>
            <a:br>
              <a:rPr lang="ar-SA" b="1" dirty="0" smtClean="0">
                <a:solidFill>
                  <a:schemeClr val="bg1"/>
                </a:solidFill>
              </a:rPr>
            </a:br>
            <a:r>
              <a:rPr lang="ar-SA" b="1" dirty="0" smtClean="0">
                <a:solidFill>
                  <a:schemeClr val="bg1"/>
                </a:solidFill>
              </a:rPr>
              <a:t>البصمة </a:t>
            </a:r>
            <a:r>
              <a:rPr lang="ar-SA" b="1" dirty="0">
                <a:solidFill>
                  <a:schemeClr val="bg1"/>
                </a:solidFill>
              </a:rPr>
              <a:t>الصوتية </a:t>
            </a:r>
            <a:r>
              <a:rPr lang="en-US" b="1" dirty="0">
                <a:solidFill>
                  <a:schemeClr val="bg1"/>
                </a:solidFill>
              </a:rPr>
              <a:t/>
            </a:r>
            <a:br>
              <a:rPr lang="en-US" b="1" dirty="0">
                <a:solidFill>
                  <a:schemeClr val="bg1"/>
                </a:solidFill>
              </a:rPr>
            </a:br>
            <a:endParaRPr lang="en-US" b="1" dirty="0">
              <a:solidFill>
                <a:schemeClr val="bg1"/>
              </a:solidFill>
            </a:endParaRPr>
          </a:p>
        </p:txBody>
      </p:sp>
      <p:sp>
        <p:nvSpPr>
          <p:cNvPr id="3" name="عنصر نائب للمحتوى 2"/>
          <p:cNvSpPr>
            <a:spLocks noGrp="1"/>
          </p:cNvSpPr>
          <p:nvPr>
            <p:ph idx="1"/>
          </p:nvPr>
        </p:nvSpPr>
        <p:spPr/>
        <p:txBody>
          <a:bodyPr>
            <a:normAutofit lnSpcReduction="10000"/>
          </a:bodyPr>
          <a:lstStyle/>
          <a:p>
            <a:pPr marL="0" indent="0" algn="ctr">
              <a:buNone/>
            </a:pPr>
            <a:r>
              <a:rPr lang="ar-SA" dirty="0"/>
              <a:t>إنّ ما يجعل صوت الإنسان مختلفاً من شخص إلى آخر هو شكل وحجم مجاري الأنف والفم والحنجرة التي تختلف اختلافاً بسيطاً في الطول والعرض والنتوءات من شخص إلى آخر، ممّا يجعل صوت كل شخص مميز عن </a:t>
            </a:r>
            <a:r>
              <a:rPr lang="ar-SA" dirty="0" smtClean="0"/>
              <a:t>الآخر.</a:t>
            </a:r>
            <a:endParaRPr lang="ar-SA" dirty="0" smtClean="0"/>
          </a:p>
          <a:p>
            <a:pPr marL="0" indent="0" algn="ctr">
              <a:buNone/>
            </a:pPr>
            <a:endParaRPr lang="ar-SA" dirty="0"/>
          </a:p>
          <a:p>
            <a:pPr marL="0" indent="0" algn="ctr">
              <a:buNone/>
            </a:pPr>
            <a:r>
              <a:rPr lang="ar-SA" dirty="0"/>
              <a:t>كما أنّ شكل الأسنان والشفاه واللسان وحجمها تؤثّر على نبرة الصوت ونوعيته وطول الأحبال الصوتية وعرضها، وطريقة اهتزازها تساهم في تمييز الصوت من إنسان إلى آخر وهذا التمييز يطلق عليه مصطلح البصمة </a:t>
            </a:r>
            <a:r>
              <a:rPr lang="ar-SA" dirty="0" smtClean="0"/>
              <a:t>الصوتية.</a:t>
            </a:r>
            <a:endParaRPr lang="en-US"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12</a:t>
            </a:fld>
            <a:endParaRPr kumimoji="0" lang="en-US" dirty="0"/>
          </a:p>
        </p:txBody>
      </p:sp>
    </p:spTree>
    <p:extLst>
      <p:ext uri="{BB962C8B-B14F-4D97-AF65-F5344CB8AC3E}">
        <p14:creationId xmlns:p14="http://schemas.microsoft.com/office/powerpoint/2010/main" val="1910528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endParaRPr lang="ar-SA" dirty="0"/>
          </a:p>
          <a:p>
            <a:pPr marL="0" indent="0">
              <a:buNone/>
            </a:pPr>
            <a:endParaRPr lang="ar-SA" dirty="0"/>
          </a:p>
          <a:p>
            <a:pPr marL="0" indent="0">
              <a:buNone/>
            </a:pPr>
            <a:endParaRPr lang="en-US"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13</a:t>
            </a:fld>
            <a:endParaRPr kumimoji="0" lang="en-US"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988840"/>
            <a:ext cx="5904656" cy="3929280"/>
          </a:xfrm>
          <a:prstGeom prst="rect">
            <a:avLst/>
          </a:prstGeom>
        </p:spPr>
      </p:pic>
      <p:sp>
        <p:nvSpPr>
          <p:cNvPr id="7" name="عنوان 6"/>
          <p:cNvSpPr>
            <a:spLocks noGrp="1"/>
          </p:cNvSpPr>
          <p:nvPr>
            <p:ph type="title"/>
          </p:nvPr>
        </p:nvSpPr>
        <p:spPr>
          <a:xfrm>
            <a:off x="2323629" y="-9484"/>
            <a:ext cx="4496745" cy="1107996"/>
          </a:xfrm>
          <a:prstGeom prst="rect">
            <a:avLst/>
          </a:prstGeom>
        </p:spPr>
        <p:txBody>
          <a:bodyPr wrap="none">
            <a:spAutoFit/>
          </a:bodyPr>
          <a:lstStyle/>
          <a:p>
            <a:pPr marL="0" indent="0" algn="ctr">
              <a:buNone/>
            </a:pPr>
            <a:r>
              <a:rPr lang="ar-SA" sz="6600" b="1" dirty="0" smtClean="0">
                <a:solidFill>
                  <a:schemeClr val="bg1"/>
                </a:solidFill>
              </a:rPr>
              <a:t>المعامل السمعية</a:t>
            </a:r>
            <a:endParaRPr lang="en-US" sz="6600" b="1" dirty="0">
              <a:solidFill>
                <a:schemeClr val="bg1"/>
              </a:solidFill>
            </a:endParaRPr>
          </a:p>
        </p:txBody>
      </p:sp>
    </p:spTree>
    <p:extLst>
      <p:ext uri="{BB962C8B-B14F-4D97-AF65-F5344CB8AC3E}">
        <p14:creationId xmlns:p14="http://schemas.microsoft.com/office/powerpoint/2010/main" val="391298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143000"/>
          </a:xfrm>
        </p:spPr>
        <p:txBody>
          <a:bodyPr/>
          <a:lstStyle/>
          <a:p>
            <a:r>
              <a:rPr lang="ar-SA" b="1" dirty="0">
                <a:solidFill>
                  <a:schemeClr val="bg1"/>
                </a:solidFill>
              </a:rPr>
              <a:t>المعامل السمعية</a:t>
            </a:r>
            <a:endParaRPr lang="en-US" b="1" dirty="0">
              <a:solidFill>
                <a:schemeClr val="bg1"/>
              </a:solidFill>
            </a:endParaRPr>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14</a:t>
            </a:fld>
            <a:endParaRPr kumimoji="0" lang="en-US" dirty="0"/>
          </a:p>
        </p:txBody>
      </p:sp>
      <p:sp>
        <p:nvSpPr>
          <p:cNvPr id="5" name="عنصر نائب للمحتوى 4"/>
          <p:cNvSpPr>
            <a:spLocks noGrp="1"/>
          </p:cNvSpPr>
          <p:nvPr>
            <p:ph idx="1"/>
          </p:nvPr>
        </p:nvSpPr>
        <p:spPr/>
        <p:txBody>
          <a:bodyPr>
            <a:normAutofit/>
          </a:bodyPr>
          <a:lstStyle/>
          <a:p>
            <a:pPr algn="just"/>
            <a:r>
              <a:rPr lang="ar-SA" dirty="0"/>
              <a:t>هناك حقيقة معروفة وهي أن هذه التقنيات جاءت لتلبية حاجات المؤسسات العسكرية ، وخاصة أثناء الحرب العالمية الثانية التي تطلبت تعليم أعداد كبيرة من أفراد الجيش الأمريكي لغة الشعوب الأوربية فكانت تلك الوسائل خير معين لتعليم النطق الصحيح والسريع لأعداد كبيرة يجلسون في مكان واحد </a:t>
            </a:r>
            <a:r>
              <a:rPr lang="ar-SA" dirty="0" smtClean="0"/>
              <a:t>.</a:t>
            </a:r>
          </a:p>
          <a:p>
            <a:pPr marL="0" indent="0">
              <a:buNone/>
            </a:pPr>
            <a:endParaRPr lang="ar-SA" sz="2800" dirty="0" smtClean="0"/>
          </a:p>
        </p:txBody>
      </p:sp>
    </p:spTree>
    <p:extLst>
      <p:ext uri="{BB962C8B-B14F-4D97-AF65-F5344CB8AC3E}">
        <p14:creationId xmlns:p14="http://schemas.microsoft.com/office/powerpoint/2010/main" val="2333678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84"/>
            <a:ext cx="8229600" cy="1143000"/>
          </a:xfrm>
        </p:spPr>
        <p:txBody>
          <a:bodyPr/>
          <a:lstStyle/>
          <a:p>
            <a:r>
              <a:rPr lang="ar-SA" b="1" dirty="0">
                <a:solidFill>
                  <a:schemeClr val="bg1"/>
                </a:solidFill>
              </a:rPr>
              <a:t>المعامل السمعية</a:t>
            </a:r>
            <a:endParaRPr lang="ar-SA" dirty="0"/>
          </a:p>
        </p:txBody>
      </p:sp>
      <p:sp>
        <p:nvSpPr>
          <p:cNvPr id="3" name="عنصر نائب للمحتوى 2"/>
          <p:cNvSpPr>
            <a:spLocks noGrp="1"/>
          </p:cNvSpPr>
          <p:nvPr>
            <p:ph idx="1"/>
          </p:nvPr>
        </p:nvSpPr>
        <p:spPr/>
        <p:txBody>
          <a:bodyPr/>
          <a:lstStyle/>
          <a:p>
            <a:pPr algn="justLow"/>
            <a:r>
              <a:rPr lang="ar-SA" dirty="0"/>
              <a:t>ولقد أثبتت الدراسات جدوى وأهمية المعامل السمعية في التعليم خاصة عندما امتد نطاق استخدامها إلى تعليم اللغة لغير الناطقين بها ، على أنه يمكن استخدامها لجميع المواد وجميع المراحل </a:t>
            </a:r>
            <a:r>
              <a:rPr lang="ar-SA" dirty="0" smtClean="0"/>
              <a:t>التعليمية.</a:t>
            </a:r>
            <a:endParaRPr lang="ar-SA" dirty="0"/>
          </a:p>
          <a:p>
            <a:endParaRPr lang="ar-SA"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15</a:t>
            </a:fld>
            <a:endParaRPr kumimoji="0" lang="en-US" dirty="0"/>
          </a:p>
        </p:txBody>
      </p:sp>
    </p:spTree>
    <p:extLst>
      <p:ext uri="{BB962C8B-B14F-4D97-AF65-F5344CB8AC3E}">
        <p14:creationId xmlns:p14="http://schemas.microsoft.com/office/powerpoint/2010/main" val="2091841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143000"/>
          </a:xfrm>
        </p:spPr>
        <p:txBody>
          <a:bodyPr/>
          <a:lstStyle/>
          <a:p>
            <a:r>
              <a:rPr lang="ar-SA" b="1" dirty="0">
                <a:solidFill>
                  <a:schemeClr val="bg1"/>
                </a:solidFill>
              </a:rPr>
              <a:t>المعامل السمعية</a:t>
            </a:r>
            <a:endParaRPr lang="en-US" dirty="0">
              <a:solidFill>
                <a:schemeClr val="bg1"/>
              </a:solidFill>
            </a:endParaRPr>
          </a:p>
        </p:txBody>
      </p:sp>
      <p:sp>
        <p:nvSpPr>
          <p:cNvPr id="3" name="عنصر نائب للمحتوى 2"/>
          <p:cNvSpPr>
            <a:spLocks noGrp="1"/>
          </p:cNvSpPr>
          <p:nvPr>
            <p:ph idx="1"/>
          </p:nvPr>
        </p:nvSpPr>
        <p:spPr/>
        <p:txBody>
          <a:bodyPr>
            <a:normAutofit/>
          </a:bodyPr>
          <a:lstStyle/>
          <a:p>
            <a:r>
              <a:rPr lang="ar-SA" sz="3600" b="1" u="sng" dirty="0">
                <a:solidFill>
                  <a:schemeClr val="accent1">
                    <a:lumMod val="75000"/>
                  </a:schemeClr>
                </a:solidFill>
              </a:rPr>
              <a:t>تنقسم المعامل  السمعية إلى مجموعتين </a:t>
            </a:r>
            <a:r>
              <a:rPr lang="ar-SA" sz="3600" b="1" u="sng" dirty="0" smtClean="0">
                <a:solidFill>
                  <a:schemeClr val="accent1">
                    <a:lumMod val="75000"/>
                  </a:schemeClr>
                </a:solidFill>
              </a:rPr>
              <a:t>:</a:t>
            </a:r>
          </a:p>
          <a:p>
            <a:pPr marL="0" indent="0">
              <a:buNone/>
            </a:pPr>
            <a:r>
              <a:rPr lang="ar-SA" dirty="0" smtClean="0"/>
              <a:t> </a:t>
            </a:r>
            <a:r>
              <a:rPr lang="ar-SA" dirty="0"/>
              <a:t>الأولى وهي </a:t>
            </a:r>
            <a:r>
              <a:rPr lang="ar-SA" dirty="0" smtClean="0"/>
              <a:t>:</a:t>
            </a:r>
          </a:p>
          <a:p>
            <a:r>
              <a:rPr lang="ar-SA" dirty="0" smtClean="0"/>
              <a:t>للاستماع </a:t>
            </a:r>
            <a:r>
              <a:rPr lang="ar-SA" dirty="0"/>
              <a:t>والتكرار فقط وفي هذه المجموعة يمكن للطالب أن يستمع للمدرس وأن يكرر ما سمعه ، ويستطيع المدرس أن يتدخل لتصحيح الأخطاء أو المساعدة الفردية أو الجماعية .</a:t>
            </a:r>
            <a:endParaRPr lang="en-US" dirty="0"/>
          </a:p>
          <a:p>
            <a:pPr marL="0" indent="0">
              <a:buNone/>
            </a:pPr>
            <a:endParaRPr lang="en-US"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16</a:t>
            </a:fld>
            <a:endParaRPr kumimoji="0" lang="en-US" dirty="0"/>
          </a:p>
        </p:txBody>
      </p:sp>
    </p:spTree>
    <p:extLst>
      <p:ext uri="{BB962C8B-B14F-4D97-AF65-F5344CB8AC3E}">
        <p14:creationId xmlns:p14="http://schemas.microsoft.com/office/powerpoint/2010/main" val="2984063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143000"/>
          </a:xfrm>
        </p:spPr>
        <p:txBody>
          <a:bodyPr/>
          <a:lstStyle/>
          <a:p>
            <a:r>
              <a:rPr lang="ar-SA" dirty="0" smtClean="0">
                <a:solidFill>
                  <a:schemeClr val="bg1"/>
                </a:solidFill>
              </a:rPr>
              <a:t>المعامل الصوتية</a:t>
            </a:r>
            <a:endParaRPr lang="en-US" dirty="0">
              <a:solidFill>
                <a:schemeClr val="bg1"/>
              </a:solidFill>
            </a:endParaRPr>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17</a:t>
            </a:fld>
            <a:endParaRPr kumimoji="0" lang="en-US" dirty="0"/>
          </a:p>
        </p:txBody>
      </p:sp>
      <p:sp>
        <p:nvSpPr>
          <p:cNvPr id="5" name="عنصر نائب للمحتوى 4"/>
          <p:cNvSpPr>
            <a:spLocks noGrp="1"/>
          </p:cNvSpPr>
          <p:nvPr>
            <p:ph idx="1"/>
          </p:nvPr>
        </p:nvSpPr>
        <p:spPr/>
        <p:txBody>
          <a:bodyPr/>
          <a:lstStyle/>
          <a:p>
            <a:pPr algn="just"/>
            <a:r>
              <a:rPr lang="ar-SA" dirty="0"/>
              <a:t>أما المجموعة الثانية فهي للاستماع والتسجيل ، وفيها يستطيع الطالب الاستماع إلى المادة المسجلة أكثر من مرة ، وتسجيل صوته والاستماع إليه وتصحيح أخطائه بنفسه ،كما أنه بوسع المدرس أن يتدخل لتصحيح الأخطاء الفردية أو الجماعية .</a:t>
            </a:r>
            <a:endParaRPr lang="en-US" dirty="0"/>
          </a:p>
          <a:p>
            <a:pPr marL="0" indent="0">
              <a:buNone/>
            </a:pPr>
            <a:endParaRPr lang="ar-SA" dirty="0"/>
          </a:p>
        </p:txBody>
      </p:sp>
    </p:spTree>
    <p:extLst>
      <p:ext uri="{BB962C8B-B14F-4D97-AF65-F5344CB8AC3E}">
        <p14:creationId xmlns:p14="http://schemas.microsoft.com/office/powerpoint/2010/main" val="138627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143000"/>
          </a:xfrm>
        </p:spPr>
        <p:txBody>
          <a:bodyPr>
            <a:normAutofit/>
          </a:bodyPr>
          <a:lstStyle/>
          <a:p>
            <a:r>
              <a:rPr lang="ar-SA" sz="4800" b="1" dirty="0" smtClean="0">
                <a:solidFill>
                  <a:schemeClr val="bg1"/>
                </a:solidFill>
              </a:rPr>
              <a:t>أنواع المعامل الصوتية</a:t>
            </a:r>
            <a:endParaRPr lang="en-US" sz="4800" b="1" dirty="0">
              <a:solidFill>
                <a:schemeClr val="bg1"/>
              </a:solidFill>
            </a:endParaRPr>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18</a:t>
            </a:fld>
            <a:endParaRPr kumimoji="0" lang="en-US" dirty="0"/>
          </a:p>
        </p:txBody>
      </p:sp>
      <p:sp>
        <p:nvSpPr>
          <p:cNvPr id="6" name="مستطيل 5"/>
          <p:cNvSpPr/>
          <p:nvPr/>
        </p:nvSpPr>
        <p:spPr>
          <a:xfrm>
            <a:off x="899592" y="2132856"/>
            <a:ext cx="7560840" cy="2554545"/>
          </a:xfrm>
          <a:prstGeom prst="rect">
            <a:avLst/>
          </a:prstGeom>
        </p:spPr>
        <p:txBody>
          <a:bodyPr wrap="square">
            <a:spAutoFit/>
          </a:bodyPr>
          <a:lstStyle/>
          <a:p>
            <a:pPr algn="just" rtl="1"/>
            <a:r>
              <a:rPr lang="ar-SA" sz="3200" dirty="0"/>
              <a:t>وتتدرج المعامل السمعية من حيث البساطة والتعقيد فهناك معامل سمعية فقط وهناك معامل سمعية مرتبطة بوسائل بصرية مثل الأفلام السينمائية أو أجهزة الحاسب ، كما أن أحجامها تختلف من مجموعة صغيرة إلى مجموعة كبيرة  تتجاوز المائة </a:t>
            </a:r>
            <a:r>
              <a:rPr lang="ar-SA" sz="3200" dirty="0" smtClean="0"/>
              <a:t>.</a:t>
            </a:r>
            <a:endParaRPr lang="ar-SA" sz="3200" dirty="0"/>
          </a:p>
        </p:txBody>
      </p:sp>
    </p:spTree>
    <p:extLst>
      <p:ext uri="{BB962C8B-B14F-4D97-AF65-F5344CB8AC3E}">
        <p14:creationId xmlns:p14="http://schemas.microsoft.com/office/powerpoint/2010/main" val="2208521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1143000"/>
          </a:xfrm>
        </p:spPr>
        <p:txBody>
          <a:bodyPr>
            <a:noAutofit/>
          </a:bodyPr>
          <a:lstStyle/>
          <a:p>
            <a:r>
              <a:rPr lang="ar-SA" b="1" dirty="0" smtClean="0">
                <a:solidFill>
                  <a:schemeClr val="bg1"/>
                </a:solidFill>
              </a:rPr>
              <a:t/>
            </a:r>
            <a:br>
              <a:rPr lang="ar-SA" b="1" dirty="0" smtClean="0">
                <a:solidFill>
                  <a:schemeClr val="bg1"/>
                </a:solidFill>
              </a:rPr>
            </a:br>
            <a:r>
              <a:rPr lang="ar-SA" b="1" dirty="0" smtClean="0">
                <a:solidFill>
                  <a:schemeClr val="bg1"/>
                </a:solidFill>
              </a:rPr>
              <a:t>المعمل السمعي التقليدي </a:t>
            </a:r>
            <a:br>
              <a:rPr lang="ar-SA" b="1" dirty="0" smtClean="0">
                <a:solidFill>
                  <a:schemeClr val="bg1"/>
                </a:solidFill>
              </a:rPr>
            </a:br>
            <a:endParaRPr lang="en-US" b="1" dirty="0">
              <a:solidFill>
                <a:schemeClr val="bg1"/>
              </a:solidFill>
            </a:endParaRPr>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19</a:t>
            </a:fld>
            <a:endParaRPr kumimoji="0" lang="en-US" dirty="0"/>
          </a:p>
        </p:txBody>
      </p:sp>
      <p:sp>
        <p:nvSpPr>
          <p:cNvPr id="3" name="عنصر نائب للمحتوى 2"/>
          <p:cNvSpPr>
            <a:spLocks noGrp="1"/>
          </p:cNvSpPr>
          <p:nvPr>
            <p:ph idx="1"/>
          </p:nvPr>
        </p:nvSpPr>
        <p:spPr/>
        <p:txBody>
          <a:bodyPr>
            <a:noAutofit/>
          </a:bodyPr>
          <a:lstStyle/>
          <a:p>
            <a:r>
              <a:rPr lang="ar-SA" sz="2800" dirty="0" smtClean="0"/>
              <a:t>يتكون من </a:t>
            </a:r>
            <a:r>
              <a:rPr lang="ar-SA" sz="2800" dirty="0"/>
              <a:t>مسجل رئيس ومجموعة من المفاتيح الكهربائية مثبتة على منضدة أمام المدرس وهي بعدد طلبة المعمل . </a:t>
            </a:r>
            <a:endParaRPr lang="ar-SA" sz="2800" dirty="0" smtClean="0"/>
          </a:p>
          <a:p>
            <a:r>
              <a:rPr lang="ar-SA" sz="2800" dirty="0" smtClean="0"/>
              <a:t>قد </a:t>
            </a:r>
            <a:r>
              <a:rPr lang="ar-SA" sz="2800" dirty="0"/>
              <a:t>توجد مجموعة أخرى في  الوسائل والمعدات التي تسمح للمدرس بالتحكم في مسار الدرس وفي متابعة طلبته </a:t>
            </a:r>
            <a:r>
              <a:rPr lang="ar-SA" sz="2800" dirty="0" smtClean="0"/>
              <a:t>.</a:t>
            </a:r>
          </a:p>
          <a:p>
            <a:r>
              <a:rPr lang="ar-SA" sz="2800" dirty="0" smtClean="0"/>
              <a:t> قد </a:t>
            </a:r>
            <a:r>
              <a:rPr lang="ar-SA" sz="2800" dirty="0"/>
              <a:t>يقوم المدرس بتشغيل أكثر من برنامج في الوقت نفسه . ومن خلال وسائل الاتصال المتعددة يستطيع المدرس التدخل أثناء سير البرنامج  ليتابع الطلبة ويصحح أخطاءهم ويسألهم أو يجيب عن تساؤلاتهم . </a:t>
            </a:r>
            <a:endParaRPr lang="en-US" sz="2800" dirty="0"/>
          </a:p>
        </p:txBody>
      </p:sp>
    </p:spTree>
    <p:extLst>
      <p:ext uri="{BB962C8B-B14F-4D97-AF65-F5344CB8AC3E}">
        <p14:creationId xmlns:p14="http://schemas.microsoft.com/office/powerpoint/2010/main" val="831004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normAutofit/>
          </a:bodyPr>
          <a:lstStyle/>
          <a:p>
            <a:r>
              <a:rPr lang="ar-SA" sz="4800" b="1" dirty="0">
                <a:solidFill>
                  <a:schemeClr val="bg1"/>
                </a:solidFill>
              </a:rPr>
              <a:t>مفهوم الصوت </a:t>
            </a:r>
            <a:endParaRPr lang="en-US" sz="4800" dirty="0">
              <a:solidFill>
                <a:schemeClr val="bg1"/>
              </a:solidFill>
            </a:endParaRPr>
          </a:p>
        </p:txBody>
      </p:sp>
      <p:sp>
        <p:nvSpPr>
          <p:cNvPr id="3" name="عنصر نائب للمحتوى 2"/>
          <p:cNvSpPr>
            <a:spLocks noGrp="1"/>
          </p:cNvSpPr>
          <p:nvPr>
            <p:ph idx="1"/>
          </p:nvPr>
        </p:nvSpPr>
        <p:spPr>
          <a:xfrm>
            <a:off x="323528" y="1600200"/>
            <a:ext cx="8363272" cy="4525963"/>
          </a:xfrm>
        </p:spPr>
        <p:txBody>
          <a:bodyPr>
            <a:normAutofit/>
          </a:bodyPr>
          <a:lstStyle/>
          <a:p>
            <a:pPr marL="0" indent="0">
              <a:buNone/>
            </a:pPr>
            <a:endParaRPr lang="ar-SA" sz="3600" dirty="0" smtClean="0"/>
          </a:p>
          <a:p>
            <a:r>
              <a:rPr lang="ar-SA" sz="3600" dirty="0" smtClean="0"/>
              <a:t>هو </a:t>
            </a:r>
            <a:r>
              <a:rPr lang="ar-SA" sz="3600" dirty="0"/>
              <a:t>تردد آلي، أو </a:t>
            </a:r>
            <a:r>
              <a:rPr lang="ar-SA" sz="3600" dirty="0" smtClean="0"/>
              <a:t>موجة قادرة </a:t>
            </a:r>
            <a:r>
              <a:rPr lang="ar-SA" sz="3600" dirty="0"/>
              <a:t>على التحرك في عدة أوساط مادية مثل الأجسام الصلبة، السوائل، والغازات، ولا تنتشر في الفراغ، وباستطاعة الكائن الحي تحسسه عن طريق عضو خاص يسمى الأذن. </a:t>
            </a:r>
            <a:endParaRPr lang="en-US" sz="3600"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2</a:t>
            </a:fld>
            <a:endParaRPr kumimoji="0" lang="en-US" dirty="0"/>
          </a:p>
        </p:txBody>
      </p:sp>
    </p:spTree>
    <p:extLst>
      <p:ext uri="{BB962C8B-B14F-4D97-AF65-F5344CB8AC3E}">
        <p14:creationId xmlns:p14="http://schemas.microsoft.com/office/powerpoint/2010/main" val="860313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1143000"/>
          </a:xfrm>
        </p:spPr>
        <p:txBody>
          <a:bodyPr>
            <a:normAutofit fontScale="90000"/>
          </a:bodyPr>
          <a:lstStyle/>
          <a:p>
            <a:r>
              <a:rPr lang="ar-SA" b="1" dirty="0">
                <a:solidFill>
                  <a:schemeClr val="bg1"/>
                </a:solidFill>
              </a:rPr>
              <a:t/>
            </a:r>
            <a:br>
              <a:rPr lang="ar-SA" b="1" dirty="0">
                <a:solidFill>
                  <a:schemeClr val="bg1"/>
                </a:solidFill>
              </a:rPr>
            </a:br>
            <a:r>
              <a:rPr lang="ar-SA" b="1" dirty="0">
                <a:solidFill>
                  <a:schemeClr val="bg1"/>
                </a:solidFill>
              </a:rPr>
              <a:t>المعمل السمعي التقليدي </a:t>
            </a:r>
            <a:br>
              <a:rPr lang="ar-SA" b="1" dirty="0">
                <a:solidFill>
                  <a:schemeClr val="bg1"/>
                </a:solidFill>
              </a:rPr>
            </a:br>
            <a:endParaRPr lang="ar-SA" dirty="0"/>
          </a:p>
        </p:txBody>
      </p:sp>
      <p:sp>
        <p:nvSpPr>
          <p:cNvPr id="3" name="عنصر نائب للمحتوى 2"/>
          <p:cNvSpPr>
            <a:spLocks noGrp="1"/>
          </p:cNvSpPr>
          <p:nvPr>
            <p:ph idx="1"/>
          </p:nvPr>
        </p:nvSpPr>
        <p:spPr/>
        <p:txBody>
          <a:bodyPr/>
          <a:lstStyle/>
          <a:p>
            <a:r>
              <a:rPr lang="ar-SA" dirty="0"/>
              <a:t>أما بالنسبة للطالب فقد يكون أمامه مسجل بسماعات رأس ووسيلة للتحكم في قوة الصوت والتسجيل السمعي وإضاءة مفاتيح الإجابات أو النداء . </a:t>
            </a:r>
          </a:p>
          <a:p>
            <a:r>
              <a:rPr lang="ar-SA" dirty="0"/>
              <a:t>قد يزود الطالب بجهاز مشاهدة أو وسائل تساعده على الكتابة وحل بعض المسائل . </a:t>
            </a:r>
          </a:p>
          <a:p>
            <a:r>
              <a:rPr lang="ar-SA" dirty="0"/>
              <a:t>وكلما تقدم مستوى المعمل والبرنامج التعليمي ، ازداد تعقيدا . </a:t>
            </a:r>
            <a:endParaRPr lang="en-US" dirty="0"/>
          </a:p>
          <a:p>
            <a:endParaRPr lang="ar-SA" dirty="0"/>
          </a:p>
          <a:p>
            <a:endParaRPr lang="ar-SA"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20</a:t>
            </a:fld>
            <a:endParaRPr kumimoji="0" lang="en-US" dirty="0"/>
          </a:p>
        </p:txBody>
      </p:sp>
    </p:spTree>
    <p:extLst>
      <p:ext uri="{BB962C8B-B14F-4D97-AF65-F5344CB8AC3E}">
        <p14:creationId xmlns:p14="http://schemas.microsoft.com/office/powerpoint/2010/main" val="4234834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1143000"/>
          </a:xfrm>
        </p:spPr>
        <p:txBody>
          <a:bodyPr>
            <a:noAutofit/>
          </a:bodyPr>
          <a:lstStyle/>
          <a:p>
            <a:r>
              <a:rPr lang="ar-SA" sz="3600" b="1" dirty="0">
                <a:solidFill>
                  <a:schemeClr val="bg1"/>
                </a:solidFill>
              </a:rPr>
              <a:t>اقتراحات خاصة باستخدام المعامل السمعية في التدريس</a:t>
            </a:r>
            <a:r>
              <a:rPr lang="ar-SA" sz="3600" dirty="0">
                <a:solidFill>
                  <a:schemeClr val="bg1"/>
                </a:solidFill>
              </a:rPr>
              <a:t> </a:t>
            </a:r>
            <a:endParaRPr lang="en-US" sz="3600" dirty="0">
              <a:solidFill>
                <a:schemeClr val="bg1"/>
              </a:solidFill>
            </a:endParaRPr>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21</a:t>
            </a:fld>
            <a:endParaRPr kumimoji="0" lang="en-US" dirty="0"/>
          </a:p>
        </p:txBody>
      </p:sp>
      <p:sp>
        <p:nvSpPr>
          <p:cNvPr id="5" name="عنصر نائب للمحتوى 4"/>
          <p:cNvSpPr>
            <a:spLocks noGrp="1"/>
          </p:cNvSpPr>
          <p:nvPr>
            <p:ph idx="1"/>
          </p:nvPr>
        </p:nvSpPr>
        <p:spPr>
          <a:xfrm>
            <a:off x="457200" y="1600200"/>
            <a:ext cx="8229600" cy="4781128"/>
          </a:xfrm>
        </p:spPr>
        <p:txBody>
          <a:bodyPr>
            <a:normAutofit fontScale="92500" lnSpcReduction="20000"/>
          </a:bodyPr>
          <a:lstStyle/>
          <a:p>
            <a:pPr marL="0" indent="0" algn="just">
              <a:buNone/>
            </a:pPr>
            <a:r>
              <a:rPr lang="ar-SA" dirty="0" smtClean="0"/>
              <a:t>1- يجب </a:t>
            </a:r>
            <a:r>
              <a:rPr lang="ar-SA" dirty="0"/>
              <a:t>أن يكون المعلم </a:t>
            </a:r>
            <a:r>
              <a:rPr lang="ar-SA" dirty="0" smtClean="0"/>
              <a:t>ملماً </a:t>
            </a:r>
            <a:r>
              <a:rPr lang="ar-SA" dirty="0"/>
              <a:t>بتقنيات تشغيل المعامل واستخدامها ، خاصة إذا لم يكن في المدرسة شخص متخصص في تشغيلها </a:t>
            </a:r>
            <a:r>
              <a:rPr lang="ar-SA" dirty="0" smtClean="0"/>
              <a:t>.</a:t>
            </a:r>
          </a:p>
          <a:p>
            <a:pPr marL="0" indent="0" algn="just">
              <a:buNone/>
            </a:pPr>
            <a:endParaRPr lang="en-US" dirty="0"/>
          </a:p>
          <a:p>
            <a:pPr marL="0" indent="0" algn="just">
              <a:buNone/>
            </a:pPr>
            <a:r>
              <a:rPr lang="ar-SA" dirty="0"/>
              <a:t>2-يجب أن تكون المواد التعليمية مصنفة ومنسقة </a:t>
            </a:r>
            <a:r>
              <a:rPr lang="ar-SA" dirty="0" smtClean="0"/>
              <a:t>.</a:t>
            </a:r>
          </a:p>
          <a:p>
            <a:pPr marL="0" indent="0" algn="just">
              <a:buNone/>
            </a:pPr>
            <a:endParaRPr lang="en-US" dirty="0"/>
          </a:p>
          <a:p>
            <a:pPr marL="0" indent="0" algn="just">
              <a:buNone/>
            </a:pPr>
            <a:r>
              <a:rPr lang="ar-SA" dirty="0"/>
              <a:t>3ـ يجب صيانة المعامل وأجهزتها . </a:t>
            </a:r>
            <a:endParaRPr lang="ar-SA" dirty="0" smtClean="0"/>
          </a:p>
          <a:p>
            <a:pPr marL="0" indent="0" algn="just">
              <a:buNone/>
            </a:pPr>
            <a:endParaRPr lang="en-US" dirty="0"/>
          </a:p>
          <a:p>
            <a:pPr marL="0" indent="0" algn="just">
              <a:buNone/>
            </a:pPr>
            <a:r>
              <a:rPr lang="ar-SA" dirty="0"/>
              <a:t>4ـ ينبغي إعداد وإنتاج الوسائل السمعية في وقت سابق لموعد الحصة .</a:t>
            </a:r>
            <a:endParaRPr lang="en-US" dirty="0"/>
          </a:p>
          <a:p>
            <a:pPr marL="0" indent="0" algn="just">
              <a:buNone/>
            </a:pPr>
            <a:r>
              <a:rPr lang="ar-SA" dirty="0" smtClean="0"/>
              <a:t> </a:t>
            </a:r>
            <a:endParaRPr lang="ar-SA" dirty="0"/>
          </a:p>
        </p:txBody>
      </p:sp>
    </p:spTree>
    <p:extLst>
      <p:ext uri="{BB962C8B-B14F-4D97-AF65-F5344CB8AC3E}">
        <p14:creationId xmlns:p14="http://schemas.microsoft.com/office/powerpoint/2010/main" val="2007579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84"/>
            <a:ext cx="8435280" cy="1143000"/>
          </a:xfrm>
        </p:spPr>
        <p:txBody>
          <a:bodyPr>
            <a:normAutofit/>
          </a:bodyPr>
          <a:lstStyle/>
          <a:p>
            <a:r>
              <a:rPr lang="ar-SA" sz="3600" b="1" dirty="0">
                <a:solidFill>
                  <a:schemeClr val="bg1"/>
                </a:solidFill>
              </a:rPr>
              <a:t>اقتراحات خاصة باستخدام المعامل السمعية في التدريس</a:t>
            </a:r>
            <a:r>
              <a:rPr lang="ar-SA" sz="3600" dirty="0">
                <a:solidFill>
                  <a:schemeClr val="bg1"/>
                </a:solidFill>
              </a:rPr>
              <a:t> </a:t>
            </a:r>
            <a:endParaRPr lang="ar-SA" sz="3600" dirty="0"/>
          </a:p>
        </p:txBody>
      </p:sp>
      <p:sp>
        <p:nvSpPr>
          <p:cNvPr id="3" name="عنصر نائب للمحتوى 2"/>
          <p:cNvSpPr>
            <a:spLocks noGrp="1"/>
          </p:cNvSpPr>
          <p:nvPr>
            <p:ph idx="1"/>
          </p:nvPr>
        </p:nvSpPr>
        <p:spPr/>
        <p:txBody>
          <a:bodyPr/>
          <a:lstStyle/>
          <a:p>
            <a:pPr marL="0" indent="0">
              <a:buNone/>
            </a:pPr>
            <a:r>
              <a:rPr lang="ar-SA" dirty="0"/>
              <a:t>5ـ ينبغي مراعاة الفروق الفردية بين التلاميذ . </a:t>
            </a:r>
            <a:endParaRPr lang="ar-SA" dirty="0" smtClean="0"/>
          </a:p>
          <a:p>
            <a:pPr marL="0" indent="0">
              <a:buNone/>
            </a:pPr>
            <a:endParaRPr lang="ar-SA" dirty="0" smtClean="0"/>
          </a:p>
          <a:p>
            <a:pPr marL="0" indent="0">
              <a:buNone/>
            </a:pPr>
            <a:r>
              <a:rPr lang="ar-SA" dirty="0" smtClean="0"/>
              <a:t>6-يجب </a:t>
            </a:r>
            <a:r>
              <a:rPr lang="ar-SA" dirty="0"/>
              <a:t>أن يعتمد المدرس أسلوب التقويم الذي يصاحب البرنامج ، وإذا كانت المادة معدة من قبل المعلم؛ فعليه أن يضمنها أسلوبا خاصا بالتقويم والمراجعة . </a:t>
            </a:r>
            <a:endParaRPr lang="ar-SA" dirty="0" smtClean="0"/>
          </a:p>
          <a:p>
            <a:pPr marL="0" indent="0">
              <a:buNone/>
            </a:pPr>
            <a:endParaRPr lang="en-US" dirty="0"/>
          </a:p>
          <a:p>
            <a:pPr marL="0" indent="0">
              <a:buNone/>
            </a:pPr>
            <a:r>
              <a:rPr lang="ar-SA" dirty="0"/>
              <a:t> 7ـ يجب أن يعد المواد المكملة للبرامج ويستخدمها عند الحاجة .</a:t>
            </a:r>
            <a:endParaRPr lang="en-US" b="1" dirty="0"/>
          </a:p>
          <a:p>
            <a:pPr marL="0" indent="0">
              <a:buNone/>
            </a:pPr>
            <a:endParaRPr lang="ar-SA"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22</a:t>
            </a:fld>
            <a:endParaRPr kumimoji="0" lang="en-US" dirty="0"/>
          </a:p>
        </p:txBody>
      </p:sp>
    </p:spTree>
    <p:extLst>
      <p:ext uri="{BB962C8B-B14F-4D97-AF65-F5344CB8AC3E}">
        <p14:creationId xmlns:p14="http://schemas.microsoft.com/office/powerpoint/2010/main" val="1255526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84"/>
            <a:ext cx="8229600" cy="1143000"/>
          </a:xfrm>
        </p:spPr>
        <p:txBody>
          <a:bodyPr/>
          <a:lstStyle/>
          <a:p>
            <a:r>
              <a:rPr lang="ar-SA" b="1" dirty="0">
                <a:solidFill>
                  <a:schemeClr val="bg1"/>
                </a:solidFill>
              </a:rPr>
              <a:t>تصنيفات الموجات الصوتية </a:t>
            </a:r>
            <a:endParaRPr lang="en-US" dirty="0">
              <a:solidFill>
                <a:schemeClr val="bg1"/>
              </a:solidFill>
            </a:endParaRPr>
          </a:p>
        </p:txBody>
      </p:sp>
      <p:sp>
        <p:nvSpPr>
          <p:cNvPr id="3" name="عنصر نائب للمحتوى 2"/>
          <p:cNvSpPr>
            <a:spLocks noGrp="1"/>
          </p:cNvSpPr>
          <p:nvPr>
            <p:ph idx="1"/>
          </p:nvPr>
        </p:nvSpPr>
        <p:spPr/>
        <p:txBody>
          <a:bodyPr>
            <a:normAutofit/>
          </a:bodyPr>
          <a:lstStyle/>
          <a:p>
            <a:pPr marL="0" indent="0">
              <a:buNone/>
            </a:pPr>
            <a:r>
              <a:rPr lang="ar-SA" dirty="0"/>
              <a:t>تصنف الموجات الصوتية طبقا لتردداتها كما يلي:</a:t>
            </a:r>
            <a:endParaRPr lang="en-US" dirty="0"/>
          </a:p>
          <a:p>
            <a:pPr marL="0" lvl="0" indent="0">
              <a:buNone/>
            </a:pPr>
            <a:r>
              <a:rPr lang="ar-SA" b="1" u="sng" dirty="0">
                <a:solidFill>
                  <a:schemeClr val="accent1">
                    <a:lumMod val="75000"/>
                  </a:schemeClr>
                </a:solidFill>
              </a:rPr>
              <a:t>الموجات المسموعة :</a:t>
            </a:r>
            <a:endParaRPr lang="en-US" u="sng" dirty="0">
              <a:solidFill>
                <a:schemeClr val="accent1">
                  <a:lumMod val="75000"/>
                </a:schemeClr>
              </a:solidFill>
            </a:endParaRPr>
          </a:p>
          <a:p>
            <a:r>
              <a:rPr lang="ar-SA" dirty="0"/>
              <a:t>هي تلك الموجات التي تقع تردداتها بين 15 هرتز</a:t>
            </a:r>
            <a:r>
              <a:rPr lang="en-US" dirty="0"/>
              <a:t> </a:t>
            </a:r>
            <a:r>
              <a:rPr lang="ar-SA" dirty="0"/>
              <a:t>و20.000 هرتز، وتمثل الصوت المسموع بواسطة </a:t>
            </a:r>
            <a:r>
              <a:rPr lang="ar-SA" dirty="0" smtClean="0"/>
              <a:t>الأذن</a:t>
            </a:r>
            <a:r>
              <a:rPr lang="en-US" dirty="0" smtClean="0"/>
              <a:t> </a:t>
            </a:r>
            <a:r>
              <a:rPr lang="ar-SA" dirty="0"/>
              <a:t>البشرية العادية. </a:t>
            </a:r>
            <a:endParaRPr lang="ar-SA" dirty="0"/>
          </a:p>
          <a:p>
            <a:r>
              <a:rPr lang="ar-SA" dirty="0" smtClean="0"/>
              <a:t>ينخفض </a:t>
            </a:r>
            <a:r>
              <a:rPr lang="ar-SA" dirty="0"/>
              <a:t>هذا المدى عند كبار السن </a:t>
            </a:r>
            <a:r>
              <a:rPr lang="ar-SA" dirty="0" smtClean="0"/>
              <a:t>.</a:t>
            </a:r>
          </a:p>
          <a:p>
            <a:r>
              <a:rPr lang="ar-SA" dirty="0" smtClean="0"/>
              <a:t>تح</a:t>
            </a:r>
            <a:r>
              <a:rPr lang="ar-SA" dirty="0" smtClean="0"/>
              <a:t>دث </a:t>
            </a:r>
            <a:r>
              <a:rPr lang="ar-SA" dirty="0"/>
              <a:t>الموجات السمعية عن طريق </a:t>
            </a:r>
            <a:r>
              <a:rPr lang="ar-SA" dirty="0" smtClean="0"/>
              <a:t>الأحبال </a:t>
            </a:r>
            <a:r>
              <a:rPr lang="ar-SA" dirty="0"/>
              <a:t>الصوتية في </a:t>
            </a:r>
            <a:r>
              <a:rPr lang="ar-SA" dirty="0" smtClean="0"/>
              <a:t>الإنسان.</a:t>
            </a:r>
            <a:endParaRPr lang="en-US"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3</a:t>
            </a:fld>
            <a:endParaRPr kumimoji="0" lang="en-US" dirty="0"/>
          </a:p>
        </p:txBody>
      </p:sp>
    </p:spTree>
    <p:extLst>
      <p:ext uri="{BB962C8B-B14F-4D97-AF65-F5344CB8AC3E}">
        <p14:creationId xmlns:p14="http://schemas.microsoft.com/office/powerpoint/2010/main" val="3633343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lstStyle/>
          <a:p>
            <a:r>
              <a:rPr lang="ar-SA" b="1" dirty="0">
                <a:solidFill>
                  <a:schemeClr val="bg1"/>
                </a:solidFill>
              </a:rPr>
              <a:t>تصنيفات الموجات الصوتية </a:t>
            </a:r>
            <a:endParaRPr lang="en-US" dirty="0">
              <a:solidFill>
                <a:schemeClr val="bg1"/>
              </a:solidFill>
            </a:endParaRPr>
          </a:p>
        </p:txBody>
      </p:sp>
      <p:sp>
        <p:nvSpPr>
          <p:cNvPr id="3" name="عنصر نائب للمحتوى 2"/>
          <p:cNvSpPr>
            <a:spLocks noGrp="1"/>
          </p:cNvSpPr>
          <p:nvPr>
            <p:ph idx="1"/>
          </p:nvPr>
        </p:nvSpPr>
        <p:spPr/>
        <p:txBody>
          <a:bodyPr>
            <a:normAutofit/>
          </a:bodyPr>
          <a:lstStyle/>
          <a:p>
            <a:pPr marL="0" lvl="0" indent="0">
              <a:buNone/>
            </a:pPr>
            <a:r>
              <a:rPr lang="ar-SA" sz="3500" b="1" u="sng" dirty="0">
                <a:solidFill>
                  <a:schemeClr val="accent1">
                    <a:lumMod val="75000"/>
                  </a:schemeClr>
                </a:solidFill>
              </a:rPr>
              <a:t>الموجات الفوق </a:t>
            </a:r>
            <a:r>
              <a:rPr lang="ar-SA" sz="3500" b="1" u="sng" dirty="0" smtClean="0">
                <a:solidFill>
                  <a:schemeClr val="accent1">
                    <a:lumMod val="75000"/>
                  </a:schemeClr>
                </a:solidFill>
              </a:rPr>
              <a:t>سمعية:</a:t>
            </a:r>
            <a:endParaRPr lang="en-US" sz="3500" b="1" u="sng" dirty="0">
              <a:solidFill>
                <a:schemeClr val="accent1">
                  <a:lumMod val="75000"/>
                </a:schemeClr>
              </a:solidFill>
            </a:endParaRPr>
          </a:p>
          <a:p>
            <a:r>
              <a:rPr lang="ar-SA" dirty="0"/>
              <a:t>هي الموجات التي تزيد تردداتها على 20 الف هيرتز والتي تقع خارج نطاق حاسة الاذن البشرية. </a:t>
            </a:r>
            <a:endParaRPr lang="ar-SA" dirty="0" smtClean="0"/>
          </a:p>
          <a:p>
            <a:endParaRPr lang="ar-SA" dirty="0" smtClean="0"/>
          </a:p>
          <a:p>
            <a:r>
              <a:rPr lang="ar-SA" dirty="0" smtClean="0"/>
              <a:t>وهذا </a:t>
            </a:r>
            <a:r>
              <a:rPr lang="ar-SA" dirty="0"/>
              <a:t>النوع من الموجات ما زال موضع بحث واهتمام مكثف نظرا للتطبيقات المهمة التي تمس مجالات عديدة في الصناعة والطب وغيرهما. </a:t>
            </a:r>
            <a:endParaRPr lang="en-US"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4</a:t>
            </a:fld>
            <a:endParaRPr kumimoji="0" lang="en-US" dirty="0"/>
          </a:p>
        </p:txBody>
      </p:sp>
    </p:spTree>
    <p:extLst>
      <p:ext uri="{BB962C8B-B14F-4D97-AF65-F5344CB8AC3E}">
        <p14:creationId xmlns:p14="http://schemas.microsoft.com/office/powerpoint/2010/main" val="3172946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en-US" dirty="0"/>
          </a:p>
        </p:txBody>
      </p:sp>
      <p:sp>
        <p:nvSpPr>
          <p:cNvPr id="3" name="عنصر نائب للمحتوى 2"/>
          <p:cNvSpPr>
            <a:spLocks noGrp="1"/>
          </p:cNvSpPr>
          <p:nvPr>
            <p:ph idx="1"/>
          </p:nvPr>
        </p:nvSpPr>
        <p:spPr>
          <a:xfrm>
            <a:off x="0" y="1417638"/>
            <a:ext cx="9108504" cy="4708525"/>
          </a:xfrm>
        </p:spPr>
        <p:txBody>
          <a:bodyPr>
            <a:normAutofit/>
          </a:bodyPr>
          <a:lstStyle/>
          <a:p>
            <a:pPr marL="0" indent="0">
              <a:buNone/>
            </a:pPr>
            <a:r>
              <a:rPr lang="ar-SA" sz="3500" b="1" u="sng" dirty="0">
                <a:solidFill>
                  <a:schemeClr val="accent1">
                    <a:lumMod val="75000"/>
                  </a:schemeClr>
                </a:solidFill>
              </a:rPr>
              <a:t>الموجات تحت </a:t>
            </a:r>
            <a:r>
              <a:rPr lang="ar-SA" sz="3500" b="1" u="sng" dirty="0" smtClean="0">
                <a:solidFill>
                  <a:schemeClr val="accent1">
                    <a:lumMod val="75000"/>
                  </a:schemeClr>
                </a:solidFill>
              </a:rPr>
              <a:t>سمعية:</a:t>
            </a:r>
            <a:endParaRPr lang="en-US" sz="3500" b="1" u="sng" dirty="0">
              <a:solidFill>
                <a:schemeClr val="accent1">
                  <a:lumMod val="75000"/>
                </a:schemeClr>
              </a:solidFill>
            </a:endParaRPr>
          </a:p>
          <a:p>
            <a:r>
              <a:rPr lang="ar-SA" dirty="0"/>
              <a:t>هي الموجات الصوتية التي يقل ترددها عن 20 هرتز ولا تستطيع الاذن البشرية الإحساس بها </a:t>
            </a:r>
            <a:r>
              <a:rPr lang="ar-SA" dirty="0" smtClean="0"/>
              <a:t>.</a:t>
            </a:r>
          </a:p>
          <a:p>
            <a:r>
              <a:rPr lang="ar-SA" dirty="0" smtClean="0"/>
              <a:t>أهم </a:t>
            </a:r>
            <a:r>
              <a:rPr lang="ar-SA" dirty="0"/>
              <a:t>مصدر لها </a:t>
            </a:r>
            <a:r>
              <a:rPr lang="ar-SA" dirty="0" smtClean="0"/>
              <a:t>هي </a:t>
            </a:r>
            <a:r>
              <a:rPr lang="ar-SA" dirty="0"/>
              <a:t>الحركة الاهتزازية والانزلاقية لطبقات القشرة الأرضية وما ينتج عنها من زلازل وبراكين وعليه انها مهمة جدا في رصد الزلازل وتتبع نشاط البراكين. وتستطيع بعض الحيوانات الإحساس بالزلازل قبل حدوثها .</a:t>
            </a:r>
            <a:endParaRPr lang="en-US" dirty="0"/>
          </a:p>
          <a:p>
            <a:pPr marL="0" indent="0">
              <a:buNone/>
            </a:pPr>
            <a:endParaRPr lang="en-US" dirty="0"/>
          </a:p>
          <a:p>
            <a:endParaRPr lang="en-US" dirty="0"/>
          </a:p>
          <a:p>
            <a:pPr marL="0" indent="0">
              <a:buNone/>
            </a:pPr>
            <a:endParaRPr lang="en-US"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5</a:t>
            </a:fld>
            <a:endParaRPr kumimoji="0" lang="en-US" dirty="0"/>
          </a:p>
        </p:txBody>
      </p:sp>
    </p:spTree>
    <p:extLst>
      <p:ext uri="{BB962C8B-B14F-4D97-AF65-F5344CB8AC3E}">
        <p14:creationId xmlns:p14="http://schemas.microsoft.com/office/powerpoint/2010/main" val="4125339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1143000"/>
          </a:xfrm>
        </p:spPr>
        <p:txBody>
          <a:bodyPr>
            <a:noAutofit/>
          </a:bodyPr>
          <a:lstStyle/>
          <a:p>
            <a:r>
              <a:rPr lang="ar-SA" b="1" dirty="0" smtClean="0">
                <a:solidFill>
                  <a:schemeClr val="bg1"/>
                </a:solidFill>
              </a:rPr>
              <a:t/>
            </a:r>
            <a:br>
              <a:rPr lang="ar-SA" b="1" dirty="0" smtClean="0">
                <a:solidFill>
                  <a:schemeClr val="bg1"/>
                </a:solidFill>
              </a:rPr>
            </a:br>
            <a:r>
              <a:rPr lang="ar-SA" b="1" dirty="0" smtClean="0">
                <a:solidFill>
                  <a:schemeClr val="bg1"/>
                </a:solidFill>
              </a:rPr>
              <a:t>السماع </a:t>
            </a:r>
            <a:r>
              <a:rPr lang="ar-SA" b="1" dirty="0">
                <a:solidFill>
                  <a:schemeClr val="bg1"/>
                </a:solidFill>
              </a:rPr>
              <a:t>عند الحيوانات</a:t>
            </a:r>
            <a:r>
              <a:rPr lang="en-US" dirty="0">
                <a:solidFill>
                  <a:schemeClr val="bg1"/>
                </a:solidFill>
              </a:rPr>
              <a:t/>
            </a:r>
            <a:br>
              <a:rPr lang="en-US" dirty="0">
                <a:solidFill>
                  <a:schemeClr val="bg1"/>
                </a:solidFill>
              </a:rPr>
            </a:br>
            <a:endParaRPr lang="en-US" dirty="0">
              <a:solidFill>
                <a:schemeClr val="bg1"/>
              </a:solidFill>
            </a:endParaRPr>
          </a:p>
        </p:txBody>
      </p:sp>
      <p:sp>
        <p:nvSpPr>
          <p:cNvPr id="3" name="عنصر نائب للمحتوى 2"/>
          <p:cNvSpPr>
            <a:spLocks noGrp="1"/>
          </p:cNvSpPr>
          <p:nvPr>
            <p:ph idx="1"/>
          </p:nvPr>
        </p:nvSpPr>
        <p:spPr>
          <a:xfrm>
            <a:off x="107504" y="1600200"/>
            <a:ext cx="9036496" cy="4525963"/>
          </a:xfrm>
        </p:spPr>
        <p:txBody>
          <a:bodyPr>
            <a:normAutofit fontScale="92500" lnSpcReduction="10000"/>
          </a:bodyPr>
          <a:lstStyle/>
          <a:p>
            <a:pPr marL="0" indent="0">
              <a:buNone/>
            </a:pPr>
            <a:r>
              <a:rPr lang="ar-SA" b="1" dirty="0" smtClean="0"/>
              <a:t>تختلف </a:t>
            </a:r>
            <a:r>
              <a:rPr lang="ar-SA" b="1" dirty="0"/>
              <a:t>درجة السماع في الحيوانات من فصيلة </a:t>
            </a:r>
            <a:r>
              <a:rPr lang="ar-SA" b="1" dirty="0" smtClean="0"/>
              <a:t>لأخرى </a:t>
            </a:r>
            <a:r>
              <a:rPr lang="ar-SA" b="1" dirty="0" smtClean="0"/>
              <a:t>فمثلا:</a:t>
            </a:r>
            <a:endParaRPr lang="ar-SA" b="1" dirty="0" smtClean="0"/>
          </a:p>
          <a:p>
            <a:pPr marL="0" indent="0">
              <a:buNone/>
            </a:pPr>
            <a:endParaRPr lang="en-US" dirty="0"/>
          </a:p>
          <a:p>
            <a:r>
              <a:rPr lang="ar-SA" dirty="0"/>
              <a:t>الخفاش ': يقوم بتوليد موجات فوق صوتية تصل إلى 100 كيلوهرتز ثم الاستماع إليها لتكوين صورة </a:t>
            </a:r>
            <a:r>
              <a:rPr lang="ar-SA" dirty="0" smtClean="0"/>
              <a:t>للأجسام </a:t>
            </a:r>
            <a:r>
              <a:rPr lang="ar-SA" dirty="0"/>
              <a:t>المحيطة به</a:t>
            </a:r>
            <a:r>
              <a:rPr lang="ar-SA" dirty="0" smtClean="0"/>
              <a:t>.</a:t>
            </a:r>
          </a:p>
          <a:p>
            <a:endParaRPr lang="en-US" dirty="0"/>
          </a:p>
          <a:p>
            <a:r>
              <a:rPr lang="ar-SA" dirty="0"/>
              <a:t>الكلب: يستطيع سماع الاصوات الأعلى ترددا من السمع البشري</a:t>
            </a:r>
            <a:r>
              <a:rPr lang="ar-SA" dirty="0" smtClean="0"/>
              <a:t>.</a:t>
            </a:r>
          </a:p>
          <a:p>
            <a:endParaRPr lang="en-US" dirty="0"/>
          </a:p>
          <a:p>
            <a:r>
              <a:rPr lang="ar-SA" dirty="0"/>
              <a:t>الأسماك: بعض الاسماك تستمع إلى اصوات بترددات تصل إلى 180 كيلوهرتز والبعض الآخر إلى 4 كيلوهرتز فقط.</a:t>
            </a:r>
            <a:endParaRPr lang="en-US" dirty="0"/>
          </a:p>
          <a:p>
            <a:pPr marL="0" indent="0">
              <a:buNone/>
            </a:pPr>
            <a:endParaRPr lang="en-US"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6</a:t>
            </a:fld>
            <a:endParaRPr kumimoji="0" lang="en-US" dirty="0"/>
          </a:p>
        </p:txBody>
      </p:sp>
    </p:spTree>
    <p:extLst>
      <p:ext uri="{BB962C8B-B14F-4D97-AF65-F5344CB8AC3E}">
        <p14:creationId xmlns:p14="http://schemas.microsoft.com/office/powerpoint/2010/main" val="1681969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1143000"/>
          </a:xfrm>
        </p:spPr>
        <p:txBody>
          <a:bodyPr>
            <a:noAutofit/>
          </a:bodyPr>
          <a:lstStyle/>
          <a:p>
            <a:r>
              <a:rPr lang="ar-SA" b="1" dirty="0" smtClean="0">
                <a:solidFill>
                  <a:schemeClr val="bg1"/>
                </a:solidFill>
              </a:rPr>
              <a:t/>
            </a:r>
            <a:br>
              <a:rPr lang="ar-SA" b="1" dirty="0" smtClean="0">
                <a:solidFill>
                  <a:schemeClr val="bg1"/>
                </a:solidFill>
              </a:rPr>
            </a:br>
            <a:r>
              <a:rPr lang="ar-SA" b="1" dirty="0" smtClean="0">
                <a:solidFill>
                  <a:schemeClr val="bg1"/>
                </a:solidFill>
              </a:rPr>
              <a:t>تطبيقات </a:t>
            </a:r>
            <a:r>
              <a:rPr lang="ar-SA" b="1" dirty="0">
                <a:solidFill>
                  <a:schemeClr val="bg1"/>
                </a:solidFill>
              </a:rPr>
              <a:t>الترددات فوق </a:t>
            </a:r>
            <a:r>
              <a:rPr lang="ar-SA" b="1" dirty="0" smtClean="0">
                <a:solidFill>
                  <a:schemeClr val="bg1"/>
                </a:solidFill>
              </a:rPr>
              <a:t>الصوتية</a:t>
            </a:r>
            <a:r>
              <a:rPr lang="en-US" dirty="0">
                <a:solidFill>
                  <a:schemeClr val="bg1"/>
                </a:solidFill>
              </a:rPr>
              <a:t/>
            </a:r>
            <a:br>
              <a:rPr lang="en-US" dirty="0">
                <a:solidFill>
                  <a:schemeClr val="bg1"/>
                </a:solidFill>
              </a:rPr>
            </a:br>
            <a:endParaRPr lang="en-US" b="1" dirty="0">
              <a:solidFill>
                <a:schemeClr val="bg1"/>
              </a:solidFill>
              <a:effectLst>
                <a:outerShdw blurRad="38100" dist="38100" dir="2700000" algn="tl">
                  <a:srgbClr val="000000">
                    <a:alpha val="43137"/>
                  </a:srgbClr>
                </a:outerShdw>
              </a:effectLst>
            </a:endParaRPr>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7</a:t>
            </a:fld>
            <a:endParaRPr kumimoji="0" lang="en-US" dirty="0"/>
          </a:p>
        </p:txBody>
      </p:sp>
      <p:sp>
        <p:nvSpPr>
          <p:cNvPr id="9" name="مستطيل 8"/>
          <p:cNvSpPr/>
          <p:nvPr/>
        </p:nvSpPr>
        <p:spPr>
          <a:xfrm>
            <a:off x="546577" y="1268760"/>
            <a:ext cx="8136904" cy="4401205"/>
          </a:xfrm>
          <a:prstGeom prst="rect">
            <a:avLst/>
          </a:prstGeom>
        </p:spPr>
        <p:txBody>
          <a:bodyPr wrap="square">
            <a:spAutoFit/>
          </a:bodyPr>
          <a:lstStyle/>
          <a:p>
            <a:pPr algn="r" rtl="1"/>
            <a:r>
              <a:rPr lang="ar-SA" sz="2800" b="1" dirty="0"/>
              <a:t>يمكن تصميم مولدات فوق صوتية وأجهزة تحسس فوق صوتية لاستخدامها في الكثير من التطبيقات الصناعية والطبية مثل</a:t>
            </a:r>
            <a:r>
              <a:rPr lang="ar-SA" sz="2800" b="1" dirty="0" smtClean="0"/>
              <a:t>:</a:t>
            </a:r>
          </a:p>
          <a:p>
            <a:pPr algn="r" rtl="1"/>
            <a:endParaRPr lang="en-US" sz="2800" b="1" dirty="0"/>
          </a:p>
          <a:p>
            <a:pPr marL="457200" lvl="0" indent="-457200" algn="r" rtl="1">
              <a:buFont typeface="Arial" pitchFamily="34" charset="0"/>
              <a:buChar char="•"/>
            </a:pPr>
            <a:r>
              <a:rPr lang="ar-SA" sz="2800" b="1" dirty="0">
                <a:solidFill>
                  <a:schemeClr val="accent1">
                    <a:lumMod val="75000"/>
                  </a:schemeClr>
                </a:solidFill>
              </a:rPr>
              <a:t>المجالات الحربية : </a:t>
            </a:r>
            <a:r>
              <a:rPr lang="ar-SA" sz="2800" dirty="0"/>
              <a:t>يستخدم في الكشف عن الالغام </a:t>
            </a:r>
            <a:r>
              <a:rPr lang="ar-SA" sz="2800" dirty="0" smtClean="0"/>
              <a:t>الأرضية.</a:t>
            </a:r>
          </a:p>
          <a:p>
            <a:pPr marL="457200" lvl="0" indent="-457200" algn="r" rtl="1">
              <a:buFont typeface="Arial" pitchFamily="34" charset="0"/>
              <a:buChar char="•"/>
            </a:pPr>
            <a:endParaRPr lang="en-US" sz="2800" dirty="0"/>
          </a:p>
          <a:p>
            <a:pPr marL="457200" lvl="0" indent="-457200" algn="r" rtl="1">
              <a:buFont typeface="Arial" pitchFamily="34" charset="0"/>
              <a:buChar char="•"/>
            </a:pPr>
            <a:r>
              <a:rPr lang="ar-SA" sz="2800" b="1" dirty="0">
                <a:solidFill>
                  <a:schemeClr val="accent1">
                    <a:lumMod val="75000"/>
                  </a:schemeClr>
                </a:solidFill>
              </a:rPr>
              <a:t>المجالات الصناعية : </a:t>
            </a:r>
            <a:r>
              <a:rPr lang="ar-SA" sz="2800" dirty="0"/>
              <a:t>تعقيم الماء </a:t>
            </a:r>
            <a:r>
              <a:rPr lang="ar-SA" sz="2800" dirty="0" smtClean="0"/>
              <a:t>واللبن.</a:t>
            </a:r>
          </a:p>
          <a:p>
            <a:pPr marL="457200" lvl="0" indent="-457200" algn="r" rtl="1">
              <a:buFont typeface="Arial" pitchFamily="34" charset="0"/>
              <a:buChar char="•"/>
            </a:pPr>
            <a:endParaRPr lang="en-US" sz="2800" dirty="0"/>
          </a:p>
          <a:p>
            <a:pPr marL="457200" lvl="0" indent="-457200" algn="r" rtl="1">
              <a:buFont typeface="Arial" pitchFamily="34" charset="0"/>
              <a:buChar char="•"/>
            </a:pPr>
            <a:r>
              <a:rPr lang="ar-SA" sz="2800" b="1" dirty="0">
                <a:solidFill>
                  <a:schemeClr val="accent1">
                    <a:lumMod val="75000"/>
                  </a:schemeClr>
                </a:solidFill>
              </a:rPr>
              <a:t>المجالات الطبية : </a:t>
            </a:r>
            <a:r>
              <a:rPr lang="ar-SA" sz="2800" dirty="0"/>
              <a:t>أ- الكشف عن الأورام السرطانية  ب- الكشف عن حالة وجنس الجنين باستخدام جهاز السونار ج- تفتيت حصوات الكلى والحالب بدون اجراء عمليات </a:t>
            </a:r>
            <a:r>
              <a:rPr lang="ar-SA" sz="2800" dirty="0" smtClean="0"/>
              <a:t>جراحية.</a:t>
            </a:r>
            <a:endParaRPr lang="en-US" sz="2800" dirty="0"/>
          </a:p>
        </p:txBody>
      </p:sp>
    </p:spTree>
    <p:extLst>
      <p:ext uri="{BB962C8B-B14F-4D97-AF65-F5344CB8AC3E}">
        <p14:creationId xmlns:p14="http://schemas.microsoft.com/office/powerpoint/2010/main" val="406123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70791" y="116632"/>
            <a:ext cx="8229600" cy="1143000"/>
          </a:xfrm>
        </p:spPr>
        <p:txBody>
          <a:bodyPr>
            <a:normAutofit fontScale="90000"/>
          </a:bodyPr>
          <a:lstStyle/>
          <a:p>
            <a:r>
              <a:rPr lang="ar-SA" b="1" dirty="0">
                <a:solidFill>
                  <a:schemeClr val="bg1"/>
                </a:solidFill>
              </a:rPr>
              <a:t/>
            </a:r>
            <a:br>
              <a:rPr lang="ar-SA" b="1" dirty="0">
                <a:solidFill>
                  <a:schemeClr val="bg1"/>
                </a:solidFill>
              </a:rPr>
            </a:br>
            <a:r>
              <a:rPr lang="ar-SA" b="1" dirty="0">
                <a:solidFill>
                  <a:schemeClr val="bg1"/>
                </a:solidFill>
              </a:rPr>
              <a:t>تطبيقات الترددات فوق الصوتية:</a:t>
            </a:r>
            <a:r>
              <a:rPr lang="en-US" dirty="0">
                <a:solidFill>
                  <a:schemeClr val="bg1"/>
                </a:solidFill>
              </a:rPr>
              <a:t/>
            </a:r>
            <a:br>
              <a:rPr lang="en-US" dirty="0">
                <a:solidFill>
                  <a:schemeClr val="bg1"/>
                </a:solidFill>
              </a:rPr>
            </a:br>
            <a:endParaRPr lang="en-US" b="1" dirty="0">
              <a:solidFill>
                <a:schemeClr val="bg1"/>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pPr lvl="0"/>
            <a:r>
              <a:rPr lang="ar-SA" sz="2800" b="1" dirty="0">
                <a:solidFill>
                  <a:schemeClr val="accent1">
                    <a:lumMod val="75000"/>
                  </a:schemeClr>
                </a:solidFill>
                <a:latin typeface="Arial" charset="0"/>
                <a:cs typeface="Arial" charset="0"/>
              </a:rPr>
              <a:t>المراقبة الغير صناعية </a:t>
            </a:r>
            <a:r>
              <a:rPr lang="en-US" sz="2800" b="1" dirty="0" smtClean="0">
                <a:solidFill>
                  <a:schemeClr val="accent1">
                    <a:lumMod val="75000"/>
                  </a:schemeClr>
                </a:solidFill>
                <a:latin typeface="Arial" charset="0"/>
                <a:cs typeface="Arial" charset="0"/>
              </a:rPr>
              <a:t>CND</a:t>
            </a:r>
            <a:r>
              <a:rPr lang="ar-SA" sz="2800" b="1" dirty="0" smtClean="0">
                <a:solidFill>
                  <a:schemeClr val="accent1">
                    <a:lumMod val="75000"/>
                  </a:schemeClr>
                </a:solidFill>
                <a:latin typeface="Arial" charset="0"/>
                <a:cs typeface="Arial" charset="0"/>
              </a:rPr>
              <a:t>:</a:t>
            </a:r>
          </a:p>
          <a:p>
            <a:pPr>
              <a:buFont typeface="Wingdings" pitchFamily="2" charset="2"/>
              <a:buChar char="ü"/>
            </a:pPr>
            <a:r>
              <a:rPr lang="ar-SA" dirty="0" smtClean="0"/>
              <a:t> </a:t>
            </a:r>
            <a:r>
              <a:rPr lang="ar-SA" dirty="0"/>
              <a:t>للكشف عن التشوهات والشقوق داخل </a:t>
            </a:r>
            <a:r>
              <a:rPr lang="ar-SA" dirty="0" smtClean="0"/>
              <a:t>المواد.</a:t>
            </a:r>
          </a:p>
          <a:p>
            <a:pPr>
              <a:buFont typeface="Wingdings" pitchFamily="2" charset="2"/>
              <a:buChar char="ü"/>
            </a:pPr>
            <a:r>
              <a:rPr lang="ar-SA" dirty="0" smtClean="0"/>
              <a:t>  </a:t>
            </a:r>
            <a:r>
              <a:rPr lang="ar-SA" dirty="0"/>
              <a:t>تعتبر تقنية حديثة </a:t>
            </a:r>
            <a:r>
              <a:rPr lang="ar-SA" dirty="0"/>
              <a:t>في مجال صيانة البنى التحتية من جسور و انفاق و بنايات </a:t>
            </a:r>
            <a:endParaRPr lang="ar-SA" dirty="0" smtClean="0"/>
          </a:p>
          <a:p>
            <a:pPr>
              <a:buFont typeface="Wingdings" pitchFamily="2" charset="2"/>
              <a:buChar char="ü"/>
            </a:pPr>
            <a:r>
              <a:rPr lang="ar-SA" dirty="0" smtClean="0"/>
              <a:t> </a:t>
            </a:r>
            <a:r>
              <a:rPr lang="ar-SA" dirty="0"/>
              <a:t>تستعمل في المجالات النووية لمراقبة مدى مناعة </a:t>
            </a:r>
            <a:r>
              <a:rPr lang="ar-SA" dirty="0" smtClean="0"/>
              <a:t>الابنية </a:t>
            </a:r>
            <a:r>
              <a:rPr lang="ar-SA" dirty="0"/>
              <a:t>والتجهيزات </a:t>
            </a:r>
            <a:r>
              <a:rPr lang="ar-SA" dirty="0" smtClean="0"/>
              <a:t>.</a:t>
            </a:r>
          </a:p>
          <a:p>
            <a:pPr>
              <a:buFont typeface="Wingdings" pitchFamily="2" charset="2"/>
              <a:buChar char="ü"/>
            </a:pPr>
            <a:r>
              <a:rPr lang="ar-SA" dirty="0" smtClean="0"/>
              <a:t> تقلل </a:t>
            </a:r>
            <a:r>
              <a:rPr lang="ar-SA" dirty="0"/>
              <a:t>بشكل كبير من اخطار الحوادث المفاجئة ولها استعمالات كثيرة </a:t>
            </a:r>
            <a:r>
              <a:rPr lang="ar-SA" dirty="0" smtClean="0"/>
              <a:t>اخرى.</a:t>
            </a:r>
            <a:endParaRPr lang="en-US" dirty="0"/>
          </a:p>
          <a:p>
            <a:endParaRPr lang="en-US" dirty="0"/>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8</a:t>
            </a:fld>
            <a:endParaRPr kumimoji="0" lang="en-US" dirty="0"/>
          </a:p>
        </p:txBody>
      </p:sp>
    </p:spTree>
    <p:extLst>
      <p:ext uri="{BB962C8B-B14F-4D97-AF65-F5344CB8AC3E}">
        <p14:creationId xmlns:p14="http://schemas.microsoft.com/office/powerpoint/2010/main" val="4413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noAutofit/>
          </a:bodyPr>
          <a:lstStyle/>
          <a:p>
            <a:r>
              <a:rPr lang="ar-SA" b="1" dirty="0" smtClean="0">
                <a:solidFill>
                  <a:schemeClr val="bg1"/>
                </a:solidFill>
              </a:rPr>
              <a:t/>
            </a:r>
            <a:br>
              <a:rPr lang="ar-SA" b="1" dirty="0" smtClean="0">
                <a:solidFill>
                  <a:schemeClr val="bg1"/>
                </a:solidFill>
              </a:rPr>
            </a:br>
            <a:r>
              <a:rPr lang="ar-SA" b="1" dirty="0" smtClean="0">
                <a:solidFill>
                  <a:schemeClr val="bg1"/>
                </a:solidFill>
              </a:rPr>
              <a:t>سرعة </a:t>
            </a:r>
            <a:r>
              <a:rPr lang="ar-SA" b="1" dirty="0" smtClean="0">
                <a:solidFill>
                  <a:schemeClr val="bg1"/>
                </a:solidFill>
              </a:rPr>
              <a:t>الصوت</a:t>
            </a:r>
            <a:r>
              <a:rPr lang="en-US" dirty="0">
                <a:solidFill>
                  <a:schemeClr val="bg1"/>
                </a:solidFill>
              </a:rPr>
              <a:t/>
            </a:r>
            <a:br>
              <a:rPr lang="en-US" dirty="0">
                <a:solidFill>
                  <a:schemeClr val="bg1"/>
                </a:solidFill>
              </a:rPr>
            </a:br>
            <a:endParaRPr lang="en-US" dirty="0">
              <a:solidFill>
                <a:schemeClr val="bg1"/>
              </a:solidFill>
            </a:endParaRPr>
          </a:p>
        </p:txBody>
      </p:sp>
      <p:sp>
        <p:nvSpPr>
          <p:cNvPr id="4" name="عنصر نائب لرقم الشريحة 3"/>
          <p:cNvSpPr>
            <a:spLocks noGrp="1"/>
          </p:cNvSpPr>
          <p:nvPr>
            <p:ph type="sldNum" sz="quarter" idx="12"/>
          </p:nvPr>
        </p:nvSpPr>
        <p:spPr/>
        <p:txBody>
          <a:bodyPr/>
          <a:lstStyle/>
          <a:p>
            <a:fld id="{CA15C064-DD44-4CAC-873E-2D1F54821676}" type="slidenum">
              <a:rPr kumimoji="0" lang="en-US" smtClean="0"/>
              <a:pPr/>
              <a:t>9</a:t>
            </a:fld>
            <a:endParaRPr kumimoji="0" lang="en-US" dirty="0"/>
          </a:p>
        </p:txBody>
      </p:sp>
      <p:sp>
        <p:nvSpPr>
          <p:cNvPr id="5" name="عنصر نائب للمحتوى 4"/>
          <p:cNvSpPr>
            <a:spLocks noGrp="1"/>
          </p:cNvSpPr>
          <p:nvPr>
            <p:ph idx="1"/>
          </p:nvPr>
        </p:nvSpPr>
        <p:spPr/>
        <p:txBody>
          <a:bodyPr/>
          <a:lstStyle/>
          <a:p>
            <a:pPr marL="0" indent="0">
              <a:buNone/>
            </a:pPr>
            <a:r>
              <a:rPr lang="ar-SA" dirty="0"/>
              <a:t>تختلف سرعة الصوت حسب نوع الوسط الذي تنتشر فيه الموجات الصوتية ودرجة </a:t>
            </a:r>
            <a:r>
              <a:rPr lang="ar-SA" dirty="0" smtClean="0"/>
              <a:t>الحرارة.</a:t>
            </a:r>
            <a:endParaRPr lang="en-US" dirty="0" smtClean="0"/>
          </a:p>
          <a:p>
            <a:pPr marL="0" indent="0">
              <a:buNone/>
            </a:pPr>
            <a:r>
              <a:rPr lang="en-US" dirty="0" smtClean="0"/>
              <a:t> </a:t>
            </a:r>
            <a:r>
              <a:rPr lang="ar-SA" dirty="0"/>
              <a:t>فتكون أعلى في المواد الصلبة وأقل في السوائل وأقل بكثير في الغازات. </a:t>
            </a:r>
            <a:endParaRPr lang="ar-SA" dirty="0" smtClean="0"/>
          </a:p>
          <a:p>
            <a:pPr marL="0" indent="0">
              <a:buNone/>
            </a:pPr>
            <a:r>
              <a:rPr lang="ar-SA" dirty="0" smtClean="0"/>
              <a:t>وبالنسبة </a:t>
            </a:r>
            <a:r>
              <a:rPr lang="ar-SA" dirty="0"/>
              <a:t>لانتشار الصوت في الهواء فيعتمد على الضغط ، أي أن سرعة الصوت تقل بالارتفاع عن سطح الأرض.</a:t>
            </a:r>
            <a:endParaRPr lang="en-US" dirty="0"/>
          </a:p>
          <a:p>
            <a:pPr marL="0" indent="0">
              <a:buNone/>
            </a:pPr>
            <a:endParaRPr lang="ar-SA" dirty="0"/>
          </a:p>
        </p:txBody>
      </p:sp>
    </p:spTree>
    <p:extLst>
      <p:ext uri="{BB962C8B-B14F-4D97-AF65-F5344CB8AC3E}">
        <p14:creationId xmlns:p14="http://schemas.microsoft.com/office/powerpoint/2010/main" val="3564434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مخصص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12B056130BC748A0598FB8CCF84DCC" ma:contentTypeVersion="1" ma:contentTypeDescription="Create a new document." ma:contentTypeScope="" ma:versionID="d1ee67cff3b9bb53adbe5840e942c9b3">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340E719-4E23-44A1-9677-D38CEA9EC435}">
  <ds:schemaRefs>
    <ds:schemaRef ds:uri="http://schemas.microsoft.com/sharepoint/v3/contenttype/forms"/>
  </ds:schemaRefs>
</ds:datastoreItem>
</file>

<file path=customXml/itemProps2.xml><?xml version="1.0" encoding="utf-8"?>
<ds:datastoreItem xmlns:ds="http://schemas.openxmlformats.org/officeDocument/2006/customXml" ds:itemID="{621DA175-E9AD-42E8-8E5C-8957F5159EE0}">
  <ds:schemaRefs>
    <ds:schemaRef ds:uri="http://schemas.openxmlformats.org/package/2006/metadata/core-properties"/>
    <ds:schemaRef ds:uri="http://purl.org/dc/elements/1.1/"/>
    <ds:schemaRef ds:uri="http://schemas.microsoft.com/office/2006/documentManagement/types"/>
    <ds:schemaRef ds:uri="http://schemas.microsoft.com/sharepoint/v3"/>
    <ds:schemaRef ds:uri="http://purl.org/dc/dcmitype/"/>
    <ds:schemaRef ds:uri="http://www.w3.org/XML/1998/namespace"/>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76FA5544-3356-4728-8132-97F79CA398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3374</TotalTime>
  <Words>1006</Words>
  <Application>Microsoft Office PowerPoint</Application>
  <PresentationFormat>عرض على الشاشة (3:4)‏</PresentationFormat>
  <Paragraphs>114</Paragraphs>
  <Slides>22</Slides>
  <Notes>1</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سمة Office</vt:lpstr>
      <vt:lpstr>عرض تقديمي في PowerPoint</vt:lpstr>
      <vt:lpstr>مفهوم الصوت </vt:lpstr>
      <vt:lpstr>تصنيفات الموجات الصوتية </vt:lpstr>
      <vt:lpstr>تصنيفات الموجات الصوتية </vt:lpstr>
      <vt:lpstr>عرض تقديمي في PowerPoint</vt:lpstr>
      <vt:lpstr> السماع عند الحيوانات </vt:lpstr>
      <vt:lpstr> تطبيقات الترددات فوق الصوتية </vt:lpstr>
      <vt:lpstr> تطبيقات الترددات فوق الصوتية: </vt:lpstr>
      <vt:lpstr> سرعة الصوت </vt:lpstr>
      <vt:lpstr> صدى الصوت </vt:lpstr>
      <vt:lpstr>تعريف الصدى</vt:lpstr>
      <vt:lpstr> البصمة الصوتية  </vt:lpstr>
      <vt:lpstr>المعامل السمعية</vt:lpstr>
      <vt:lpstr>المعامل السمعية</vt:lpstr>
      <vt:lpstr>المعامل السمعية</vt:lpstr>
      <vt:lpstr>المعامل السمعية</vt:lpstr>
      <vt:lpstr>المعامل الصوتية</vt:lpstr>
      <vt:lpstr>أنواع المعامل الصوتية</vt:lpstr>
      <vt:lpstr> المعمل السمعي التقليدي  </vt:lpstr>
      <vt:lpstr> المعمل السمعي التقليدي  </vt:lpstr>
      <vt:lpstr>اقتراحات خاصة باستخدام المعامل السمعية في التدريس </vt:lpstr>
      <vt:lpstr>اقتراحات خاصة باستخدام المعامل السمعية في التدريس </vt:lpstr>
    </vt:vector>
  </TitlesOfParts>
  <Company>Little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Manar</dc:creator>
  <cp:lastModifiedBy>User</cp:lastModifiedBy>
  <cp:revision>178</cp:revision>
  <dcterms:created xsi:type="dcterms:W3CDTF">2005-03-15T10:04:38Z</dcterms:created>
  <dcterms:modified xsi:type="dcterms:W3CDTF">2016-10-18T10:12:49Z</dcterms:modified>
</cp:coreProperties>
</file>