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67A10D0-3927-4CB6-A35D-385C974101C5}" type="datetimeFigureOut">
              <a:rPr lang="ar-SA" smtClean="0"/>
              <a:pPr/>
              <a:t>08/05/34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67A10D0-3927-4CB6-A35D-385C974101C5}" type="datetimeFigureOut">
              <a:rPr lang="ar-SA" smtClean="0"/>
              <a:pPr/>
              <a:t>08/05/34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67A10D0-3927-4CB6-A35D-385C974101C5}" type="datetimeFigureOut">
              <a:rPr lang="ar-SA" smtClean="0"/>
              <a:pPr/>
              <a:t>08/05/34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67A10D0-3927-4CB6-A35D-385C974101C5}" type="datetimeFigureOut">
              <a:rPr lang="ar-SA" smtClean="0"/>
              <a:pPr/>
              <a:t>08/05/34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7A10D0-3927-4CB6-A35D-385C974101C5}" type="datetimeFigureOut">
              <a:rPr lang="ar-SA" smtClean="0"/>
              <a:pPr/>
              <a:t>08/05/34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7A10D0-3927-4CB6-A35D-385C974101C5}" type="datetimeFigureOut">
              <a:rPr lang="ar-SA" smtClean="0"/>
              <a:pPr/>
              <a:t>08/05/34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57AA4B9-67FD-4788-8EDF-178D78A06B7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7A10D0-3927-4CB6-A35D-385C974101C5}" type="datetimeFigureOut">
              <a:rPr lang="ar-SA" smtClean="0"/>
              <a:pPr/>
              <a:t>08/05/34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7AA4B9-67FD-4788-8EDF-178D78A06B7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SA" sz="9600" b="1" u="sng" dirty="0" smtClean="0">
                <a:solidFill>
                  <a:srgbClr val="FF0000"/>
                </a:solidFill>
              </a:rPr>
              <a:t>الأصول الثابتة</a:t>
            </a:r>
            <a:endParaRPr lang="ar-SA" sz="96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solidFill>
                  <a:srgbClr val="00B050"/>
                </a:solidFill>
              </a:rPr>
              <a:t>طرق الاستهلاك :</a:t>
            </a:r>
            <a:r>
              <a:rPr lang="ar-SA" dirty="0" smtClean="0"/>
              <a:t> هي الوسيله الحسابيه التي يتم بها توزيع </a:t>
            </a:r>
            <a:r>
              <a:rPr lang="ar-SA" dirty="0" smtClean="0">
                <a:solidFill>
                  <a:srgbClr val="FF0000"/>
                </a:solidFill>
              </a:rPr>
              <a:t>التكلفه القابله للاستهلاك </a:t>
            </a:r>
            <a:r>
              <a:rPr lang="ar-SA" dirty="0" smtClean="0"/>
              <a:t>للاصل الثابت على الانتاج طيلة استخدام الاصل .</a:t>
            </a:r>
            <a:br>
              <a:rPr lang="ar-SA" dirty="0" smtClean="0"/>
            </a:br>
            <a:r>
              <a:rPr lang="ar-SA" b="1" u="sng" dirty="0" smtClean="0">
                <a:solidFill>
                  <a:srgbClr val="00B050"/>
                </a:solidFill>
              </a:rPr>
              <a:t>وهناك </a:t>
            </a:r>
            <a:r>
              <a:rPr lang="ar-SA" b="1" u="sng" dirty="0" err="1" smtClean="0">
                <a:solidFill>
                  <a:srgbClr val="00B050"/>
                </a:solidFill>
              </a:rPr>
              <a:t>اربع</a:t>
            </a:r>
            <a:r>
              <a:rPr lang="ar-SA" b="1" u="sng" dirty="0" smtClean="0">
                <a:solidFill>
                  <a:srgbClr val="00B050"/>
                </a:solidFill>
              </a:rPr>
              <a:t> طرق </a:t>
            </a:r>
            <a:r>
              <a:rPr lang="ar-SA" b="1" u="sng" dirty="0" err="1" smtClean="0">
                <a:solidFill>
                  <a:srgbClr val="00B050"/>
                </a:solidFill>
              </a:rPr>
              <a:t>اساسيه</a:t>
            </a:r>
            <a:r>
              <a:rPr lang="ar-SA" b="1" u="sng" dirty="0" smtClean="0">
                <a:solidFill>
                  <a:srgbClr val="00B050"/>
                </a:solidFill>
              </a:rPr>
              <a:t> :</a:t>
            </a:r>
            <a:r>
              <a:rPr lang="ar-SA" dirty="0" smtClean="0"/>
              <a:t/>
            </a:r>
            <a:br>
              <a:rPr lang="ar-SA" dirty="0" smtClean="0"/>
            </a:br>
            <a:r>
              <a:rPr lang="ar-SA" dirty="0" smtClean="0"/>
              <a:t>1-القسط الثابت.</a:t>
            </a:r>
            <a:br>
              <a:rPr lang="ar-SA" dirty="0" smtClean="0"/>
            </a:br>
            <a:r>
              <a:rPr lang="ar-SA" dirty="0" smtClean="0"/>
              <a:t>2-مضاعف القسط الثابت .</a:t>
            </a:r>
            <a:br>
              <a:rPr lang="ar-SA" dirty="0" smtClean="0"/>
            </a:br>
            <a:r>
              <a:rPr lang="ar-SA" dirty="0" smtClean="0"/>
              <a:t>3-مجموع </a:t>
            </a:r>
            <a:r>
              <a:rPr lang="ar-SA" dirty="0" err="1" smtClean="0"/>
              <a:t>ارقام</a:t>
            </a:r>
            <a:r>
              <a:rPr lang="ar-SA" dirty="0" smtClean="0"/>
              <a:t> السنين .</a:t>
            </a:r>
            <a:br>
              <a:rPr lang="ar-SA" dirty="0" smtClean="0"/>
            </a:br>
            <a:r>
              <a:rPr lang="ar-SA" dirty="0" smtClean="0"/>
              <a:t>4-وحدات النشاط (الانتاج).</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b="1" u="sng" dirty="0" smtClean="0">
                <a:solidFill>
                  <a:srgbClr val="00B050"/>
                </a:solidFill>
              </a:rPr>
              <a:t>القسط الثابت </a:t>
            </a:r>
            <a:r>
              <a:rPr lang="ar-SA" dirty="0" smtClean="0"/>
              <a:t/>
            </a:r>
            <a:br>
              <a:rPr lang="ar-SA" dirty="0" smtClean="0"/>
            </a:br>
            <a:r>
              <a:rPr lang="ar-SA" dirty="0" smtClean="0"/>
              <a:t>تتمثل في </a:t>
            </a:r>
            <a:r>
              <a:rPr lang="ar-SA" dirty="0" err="1" smtClean="0"/>
              <a:t>المعادله</a:t>
            </a:r>
            <a:r>
              <a:rPr lang="ar-SA" dirty="0" smtClean="0"/>
              <a:t> </a:t>
            </a:r>
            <a:r>
              <a:rPr lang="ar-SA" dirty="0" err="1" smtClean="0"/>
              <a:t>المحاسبيه</a:t>
            </a:r>
            <a:r>
              <a:rPr lang="ar-SA" dirty="0" smtClean="0"/>
              <a:t> </a:t>
            </a:r>
            <a:r>
              <a:rPr lang="ar-SA" dirty="0" err="1" smtClean="0"/>
              <a:t>التاليه</a:t>
            </a:r>
            <a:r>
              <a:rPr lang="ar-SA" dirty="0" smtClean="0"/>
              <a:t> :</a:t>
            </a:r>
            <a:br>
              <a:rPr lang="ar-SA" dirty="0" smtClean="0"/>
            </a:br>
            <a:r>
              <a:rPr lang="ar-SA" dirty="0" smtClean="0"/>
              <a:t/>
            </a:r>
            <a:br>
              <a:rPr lang="ar-SA" dirty="0" smtClean="0"/>
            </a:br>
            <a:r>
              <a:rPr lang="ar-SA" dirty="0" smtClean="0"/>
              <a:t>تكلفة </a:t>
            </a:r>
            <a:r>
              <a:rPr lang="ar-SA" dirty="0" err="1" smtClean="0"/>
              <a:t>الاصل</a:t>
            </a:r>
            <a:r>
              <a:rPr lang="ar-SA" dirty="0" smtClean="0"/>
              <a:t> – </a:t>
            </a:r>
            <a:r>
              <a:rPr lang="ar-SA" dirty="0" err="1" smtClean="0"/>
              <a:t>القيمه</a:t>
            </a:r>
            <a:r>
              <a:rPr lang="ar-SA" dirty="0" smtClean="0"/>
              <a:t> </a:t>
            </a:r>
            <a:r>
              <a:rPr lang="ar-SA" dirty="0" err="1" smtClean="0"/>
              <a:t>البيعيه</a:t>
            </a:r>
            <a:r>
              <a:rPr lang="ar-SA" dirty="0" smtClean="0"/>
              <a:t> (</a:t>
            </a:r>
            <a:r>
              <a:rPr lang="ar-SA" dirty="0" err="1" smtClean="0"/>
              <a:t>الخرده</a:t>
            </a:r>
            <a:r>
              <a:rPr lang="ar-SA" dirty="0" smtClean="0"/>
              <a:t>) </a:t>
            </a:r>
            <a:br>
              <a:rPr lang="ar-SA" dirty="0" smtClean="0"/>
            </a:br>
            <a:r>
              <a:rPr lang="ar-SA" dirty="0" smtClean="0"/>
              <a:t>(القيمه القابله للاستهلاك )</a:t>
            </a:r>
            <a:br>
              <a:rPr lang="ar-SA" dirty="0" smtClean="0"/>
            </a:br>
            <a:r>
              <a:rPr lang="ar-SA" dirty="0" smtClean="0"/>
              <a:t/>
            </a:r>
            <a:br>
              <a:rPr lang="ar-SA" dirty="0" smtClean="0"/>
            </a:br>
            <a:r>
              <a:rPr lang="ar-SA" dirty="0" smtClean="0"/>
              <a:t>العمر </a:t>
            </a:r>
            <a:r>
              <a:rPr lang="ar-SA" dirty="0" err="1" smtClean="0"/>
              <a:t>الانتاجي</a:t>
            </a:r>
            <a:r>
              <a:rPr lang="ar-SA" dirty="0" smtClean="0"/>
              <a:t> </a:t>
            </a:r>
            <a:r>
              <a:rPr lang="ar-SA" dirty="0" err="1" smtClean="0"/>
              <a:t>للاصل</a:t>
            </a:r>
            <a:r>
              <a:rPr lang="ar-SA" dirty="0" smtClean="0"/>
              <a:t> </a:t>
            </a:r>
            <a:endParaRPr lang="ar-SA" dirty="0"/>
          </a:p>
        </p:txBody>
      </p:sp>
      <p:cxnSp>
        <p:nvCxnSpPr>
          <p:cNvPr id="10" name="رابط مستقيم 9"/>
          <p:cNvCxnSpPr/>
          <p:nvPr/>
        </p:nvCxnSpPr>
        <p:spPr>
          <a:xfrm flipH="1">
            <a:off x="1187624" y="4653136"/>
            <a:ext cx="63367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flipH="1">
            <a:off x="611560" y="2636912"/>
            <a:ext cx="763284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flipH="1">
            <a:off x="611560" y="6021288"/>
            <a:ext cx="77048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a:off x="611560" y="2708920"/>
            <a:ext cx="72008" cy="33123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مستقيم 19"/>
          <p:cNvCxnSpPr/>
          <p:nvPr/>
        </p:nvCxnSpPr>
        <p:spPr>
          <a:xfrm>
            <a:off x="8244408" y="2708920"/>
            <a:ext cx="0" cy="331236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SA" dirty="0" smtClean="0">
                <a:solidFill>
                  <a:srgbClr val="FF0000"/>
                </a:solidFill>
              </a:rPr>
              <a:t>مثال :</a:t>
            </a:r>
            <a:r>
              <a:rPr lang="ar-SA" dirty="0" smtClean="0">
                <a:solidFill>
                  <a:srgbClr val="0070C0"/>
                </a:solidFill>
              </a:rPr>
              <a:t>سياره قيمتها (60000) ريال ويتوقع ان تخدم المنشاه مدة خمس سنوات تباع بعده ب(10000) ريال</a:t>
            </a:r>
            <a:r>
              <a:rPr lang="ar-SA" dirty="0" smtClean="0"/>
              <a:t> وعلى ذلك فان قسط (مصروف)الاستهلاك =</a:t>
            </a:r>
            <a:br>
              <a:rPr lang="ar-SA" dirty="0" smtClean="0"/>
            </a:br>
            <a:r>
              <a:rPr lang="ar-SA" dirty="0" smtClean="0"/>
              <a:t>(60000)-(10000)</a:t>
            </a:r>
            <a:br>
              <a:rPr lang="ar-SA" dirty="0" smtClean="0"/>
            </a:br>
            <a:r>
              <a:rPr lang="ar-SA" dirty="0" smtClean="0"/>
              <a:t>5</a:t>
            </a:r>
            <a:br>
              <a:rPr lang="ar-SA" dirty="0" smtClean="0"/>
            </a:br>
            <a:r>
              <a:rPr lang="ar-SA" dirty="0" smtClean="0"/>
              <a:t>=10000 ريال </a:t>
            </a:r>
            <a:br>
              <a:rPr lang="ar-SA" dirty="0" smtClean="0"/>
            </a:br>
            <a:r>
              <a:rPr lang="ar-SA" dirty="0" smtClean="0"/>
              <a:t>وعلى ذلك يكون القيد :</a:t>
            </a:r>
            <a:br>
              <a:rPr lang="ar-SA" dirty="0" smtClean="0"/>
            </a:br>
            <a:r>
              <a:rPr lang="ar-SA" dirty="0" smtClean="0"/>
              <a:t>10000 من </a:t>
            </a:r>
            <a:r>
              <a:rPr lang="ar-SA" dirty="0" err="1" smtClean="0"/>
              <a:t>ح</a:t>
            </a:r>
            <a:r>
              <a:rPr lang="ar-SA" dirty="0" smtClean="0"/>
              <a:t>/مصروف استهلاك </a:t>
            </a:r>
            <a:br>
              <a:rPr lang="ar-SA" dirty="0" smtClean="0"/>
            </a:br>
            <a:r>
              <a:rPr lang="ar-SA" dirty="0" smtClean="0"/>
              <a:t>10000الى </a:t>
            </a:r>
            <a:r>
              <a:rPr lang="ar-SA" dirty="0" err="1" smtClean="0"/>
              <a:t>ح</a:t>
            </a:r>
            <a:r>
              <a:rPr lang="ar-SA" dirty="0" smtClean="0"/>
              <a:t>/مجمع استهلاك </a:t>
            </a:r>
            <a:endParaRPr lang="ar-SA" dirty="0"/>
          </a:p>
        </p:txBody>
      </p:sp>
      <p:cxnSp>
        <p:nvCxnSpPr>
          <p:cNvPr id="4" name="رابط مستقيم 3"/>
          <p:cNvCxnSpPr/>
          <p:nvPr/>
        </p:nvCxnSpPr>
        <p:spPr>
          <a:xfrm flipH="1">
            <a:off x="2483768" y="3068960"/>
            <a:ext cx="41044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6120680"/>
          </a:xfrm>
        </p:spPr>
        <p:txBody>
          <a:bodyPr>
            <a:normAutofit fontScale="90000"/>
          </a:bodyPr>
          <a:lstStyle/>
          <a:p>
            <a:r>
              <a:rPr lang="ar-SA" dirty="0" smtClean="0">
                <a:solidFill>
                  <a:srgbClr val="00B050"/>
                </a:solidFill>
              </a:rPr>
              <a:t>يمكن كذلك التعبير عن مصروف الاستهلاك بنسبه </a:t>
            </a:r>
            <a:r>
              <a:rPr lang="ar-SA" dirty="0" err="1" smtClean="0">
                <a:solidFill>
                  <a:srgbClr val="00B050"/>
                </a:solidFill>
              </a:rPr>
              <a:t>مئويه</a:t>
            </a:r>
            <a:r>
              <a:rPr lang="ar-SA" dirty="0" smtClean="0">
                <a:solidFill>
                  <a:srgbClr val="00B050"/>
                </a:solidFill>
              </a:rPr>
              <a:t> كالتالي :</a:t>
            </a:r>
            <a:r>
              <a:rPr lang="ar-SA" dirty="0" smtClean="0"/>
              <a:t/>
            </a:r>
            <a:br>
              <a:rPr lang="ar-SA" dirty="0" smtClean="0"/>
            </a:br>
            <a:r>
              <a:rPr lang="ar-SA" dirty="0" smtClean="0"/>
              <a:t>نسبة الاستهلاك =</a:t>
            </a:r>
            <a:br>
              <a:rPr lang="ar-SA" dirty="0" smtClean="0"/>
            </a:br>
            <a:r>
              <a:rPr lang="ar-SA" dirty="0" smtClean="0"/>
              <a:t>                        1                          </a:t>
            </a:r>
            <a:r>
              <a:rPr lang="en-US" dirty="0" smtClean="0"/>
              <a:t>x</a:t>
            </a:r>
            <a:r>
              <a:rPr lang="ar-SA" dirty="0" smtClean="0"/>
              <a:t>  100 </a:t>
            </a:r>
            <a:br>
              <a:rPr lang="ar-SA" dirty="0" smtClean="0"/>
            </a:br>
            <a:r>
              <a:rPr lang="ar-SA" dirty="0" smtClean="0"/>
              <a:t>عدد السنوات </a:t>
            </a:r>
            <a:br>
              <a:rPr lang="ar-SA" dirty="0" smtClean="0"/>
            </a:br>
            <a:r>
              <a:rPr lang="ar-SA" dirty="0" smtClean="0"/>
              <a:t>وعليه : </a:t>
            </a:r>
            <a:br>
              <a:rPr lang="ar-SA" dirty="0" smtClean="0"/>
            </a:br>
            <a:r>
              <a:rPr lang="ar-SA" dirty="0" smtClean="0"/>
              <a:t>             1    </a:t>
            </a:r>
            <a:r>
              <a:rPr lang="en-US" dirty="0" smtClean="0"/>
              <a:t>x</a:t>
            </a:r>
            <a:r>
              <a:rPr lang="ar-SA" dirty="0" smtClean="0"/>
              <a:t>100</a:t>
            </a:r>
            <a:br>
              <a:rPr lang="ar-SA" dirty="0" smtClean="0"/>
            </a:br>
            <a:r>
              <a:rPr lang="ar-SA" dirty="0" smtClean="0"/>
              <a:t>  5     </a:t>
            </a:r>
            <a:br>
              <a:rPr lang="ar-SA" dirty="0" smtClean="0"/>
            </a:br>
            <a:r>
              <a:rPr lang="ar-SA" dirty="0" smtClean="0"/>
              <a:t>            = 20%</a:t>
            </a:r>
            <a:endParaRPr lang="ar-SA" dirty="0"/>
          </a:p>
        </p:txBody>
      </p:sp>
      <p:cxnSp>
        <p:nvCxnSpPr>
          <p:cNvPr id="4" name="رابط مستقيم 3"/>
          <p:cNvCxnSpPr/>
          <p:nvPr/>
        </p:nvCxnSpPr>
        <p:spPr>
          <a:xfrm>
            <a:off x="4355976" y="4941168"/>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2483768" y="2996952"/>
            <a:ext cx="374441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txBody>
          <a:bodyPr>
            <a:normAutofit/>
          </a:bodyPr>
          <a:lstStyle/>
          <a:p>
            <a:r>
              <a:rPr lang="ar-SA" b="1" u="sng" dirty="0" smtClean="0">
                <a:solidFill>
                  <a:srgbClr val="00B050"/>
                </a:solidFill>
              </a:rPr>
              <a:t>مميزاتها وعيوبها </a:t>
            </a:r>
            <a:r>
              <a:rPr lang="ar-SA" dirty="0" smtClean="0"/>
              <a:t/>
            </a:r>
            <a:br>
              <a:rPr lang="ar-SA" dirty="0" smtClean="0"/>
            </a:br>
            <a:r>
              <a:rPr lang="ar-SA" dirty="0" smtClean="0"/>
              <a:t>تمتاز بسهولة حسابها </a:t>
            </a:r>
            <a:br>
              <a:rPr lang="ar-SA" dirty="0" smtClean="0"/>
            </a:br>
            <a:r>
              <a:rPr lang="ar-SA" dirty="0" smtClean="0"/>
              <a:t>ولكن يؤخذ عليها عدم عدالتها حيث تعامل الوحدات في بداية استخدامها معاملة الوحدات في نهاية مدتها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b="1" u="sng" dirty="0" smtClean="0">
                <a:solidFill>
                  <a:srgbClr val="00B050"/>
                </a:solidFill>
              </a:rPr>
              <a:t>طريقة مضاعف القسط الثابت</a:t>
            </a:r>
            <a:r>
              <a:rPr lang="ar-SA" sz="3600" dirty="0" smtClean="0"/>
              <a:t/>
            </a:r>
            <a:br>
              <a:rPr lang="ar-SA" sz="3600" dirty="0" smtClean="0"/>
            </a:br>
            <a:r>
              <a:rPr lang="ar-SA" sz="3600" dirty="0" smtClean="0"/>
              <a:t>تستخدم تلافيا للعيوب في </a:t>
            </a:r>
            <a:r>
              <a:rPr lang="ar-SA" sz="3600" dirty="0" err="1" smtClean="0"/>
              <a:t>الطريقه</a:t>
            </a:r>
            <a:r>
              <a:rPr lang="ar-SA" sz="3600" dirty="0" smtClean="0"/>
              <a:t> </a:t>
            </a:r>
            <a:r>
              <a:rPr lang="ar-SA" sz="3600" dirty="0" err="1" smtClean="0"/>
              <a:t>السابقه</a:t>
            </a:r>
            <a:r>
              <a:rPr lang="ar-SA" sz="3600" dirty="0" smtClean="0"/>
              <a:t> حيث تسمح لمصروف الاستهلاك بالانخفاض </a:t>
            </a:r>
            <a:r>
              <a:rPr lang="ar-SA" sz="3600" dirty="0" err="1" smtClean="0"/>
              <a:t>او</a:t>
            </a:r>
            <a:r>
              <a:rPr lang="ar-SA" sz="3600" dirty="0" smtClean="0"/>
              <a:t> التناقص كلما مرت على </a:t>
            </a:r>
            <a:r>
              <a:rPr lang="ar-SA" sz="3600" dirty="0" err="1" smtClean="0"/>
              <a:t>الاصل</a:t>
            </a:r>
            <a:r>
              <a:rPr lang="ar-SA" sz="3600" dirty="0" smtClean="0"/>
              <a:t> سنه في </a:t>
            </a:r>
            <a:r>
              <a:rPr lang="ar-SA" sz="3600" dirty="0" err="1" smtClean="0"/>
              <a:t>الخدمه</a:t>
            </a:r>
            <a:r>
              <a:rPr lang="ar-SA" sz="3600" dirty="0" smtClean="0"/>
              <a:t> </a:t>
            </a:r>
            <a:br>
              <a:rPr lang="ar-SA" sz="3600" dirty="0" smtClean="0"/>
            </a:br>
            <a:r>
              <a:rPr lang="ar-SA" sz="3600" dirty="0" smtClean="0"/>
              <a:t>أي </a:t>
            </a:r>
            <a:r>
              <a:rPr lang="ar-SA" sz="3600" dirty="0" err="1" smtClean="0"/>
              <a:t>ان</a:t>
            </a:r>
            <a:r>
              <a:rPr lang="ar-SA" sz="3600" dirty="0" smtClean="0"/>
              <a:t> مصروف الاستهلاك </a:t>
            </a:r>
            <a:r>
              <a:rPr lang="ar-SA" sz="3600" dirty="0" err="1" smtClean="0"/>
              <a:t>للاصل</a:t>
            </a:r>
            <a:r>
              <a:rPr lang="ar-SA" sz="3600" dirty="0" smtClean="0"/>
              <a:t> في </a:t>
            </a:r>
            <a:r>
              <a:rPr lang="ar-SA" sz="3600" dirty="0" err="1" smtClean="0"/>
              <a:t>السنه</a:t>
            </a:r>
            <a:r>
              <a:rPr lang="ar-SA" sz="3600" dirty="0" smtClean="0"/>
              <a:t> </a:t>
            </a:r>
            <a:r>
              <a:rPr lang="ar-SA" sz="3600" dirty="0" err="1" smtClean="0"/>
              <a:t>الاولى</a:t>
            </a:r>
            <a:r>
              <a:rPr lang="ar-SA" sz="3600" dirty="0" smtClean="0"/>
              <a:t> </a:t>
            </a:r>
            <a:r>
              <a:rPr lang="ar-SA" sz="3600" dirty="0" err="1" smtClean="0"/>
              <a:t>اكثر</a:t>
            </a:r>
            <a:r>
              <a:rPr lang="ar-SA" sz="3600" dirty="0" smtClean="0"/>
              <a:t> من </a:t>
            </a:r>
            <a:r>
              <a:rPr lang="ar-SA" sz="3600" dirty="0" err="1" smtClean="0"/>
              <a:t>الثانيه</a:t>
            </a:r>
            <a:r>
              <a:rPr lang="ar-SA" sz="3600" dirty="0" smtClean="0"/>
              <a:t> ومصروف الاستهلاك في </a:t>
            </a:r>
            <a:r>
              <a:rPr lang="ar-SA" sz="3600" dirty="0" err="1" smtClean="0"/>
              <a:t>السنه</a:t>
            </a:r>
            <a:r>
              <a:rPr lang="ar-SA" sz="3600" dirty="0" smtClean="0"/>
              <a:t> </a:t>
            </a:r>
            <a:r>
              <a:rPr lang="ar-SA" sz="3600" dirty="0" err="1" smtClean="0"/>
              <a:t>الثانيه</a:t>
            </a:r>
            <a:r>
              <a:rPr lang="ar-SA" sz="3600" dirty="0" smtClean="0"/>
              <a:t> </a:t>
            </a:r>
            <a:r>
              <a:rPr lang="ar-SA" sz="3600" dirty="0" err="1" smtClean="0"/>
              <a:t>اكثر</a:t>
            </a:r>
            <a:r>
              <a:rPr lang="ar-SA" sz="3600" dirty="0" smtClean="0"/>
              <a:t> من </a:t>
            </a:r>
            <a:r>
              <a:rPr lang="ar-SA" sz="3600" dirty="0" err="1" smtClean="0"/>
              <a:t>الثالثه</a:t>
            </a:r>
            <a:r>
              <a:rPr lang="ar-SA" sz="3600" dirty="0" smtClean="0"/>
              <a:t> واقل من </a:t>
            </a:r>
            <a:r>
              <a:rPr lang="ar-SA" sz="3600" dirty="0" err="1" smtClean="0"/>
              <a:t>الاولى</a:t>
            </a:r>
            <a:r>
              <a:rPr lang="ar-SA" sz="3600" dirty="0" smtClean="0"/>
              <a:t> وهكذا </a:t>
            </a:r>
            <a:br>
              <a:rPr lang="ar-SA" sz="3600" dirty="0" smtClean="0"/>
            </a:br>
            <a:r>
              <a:rPr lang="ar-SA" sz="3600" dirty="0" smtClean="0"/>
              <a:t>وتقوم </a:t>
            </a:r>
            <a:r>
              <a:rPr lang="ar-SA" sz="3600" dirty="0" err="1" smtClean="0"/>
              <a:t>الفكره</a:t>
            </a:r>
            <a:r>
              <a:rPr lang="ar-SA" sz="3600" dirty="0" smtClean="0"/>
              <a:t> على مضاعفة نسبة القسط الثابت وعدم </a:t>
            </a:r>
            <a:r>
              <a:rPr lang="ar-SA" sz="3600" dirty="0" err="1" smtClean="0"/>
              <a:t>الاخذ</a:t>
            </a:r>
            <a:r>
              <a:rPr lang="ar-SA" sz="3600" dirty="0" smtClean="0"/>
              <a:t> في الاعتبار قيمة </a:t>
            </a:r>
            <a:r>
              <a:rPr lang="ar-SA" sz="3600" dirty="0" err="1" smtClean="0"/>
              <a:t>الخرده</a:t>
            </a:r>
            <a:r>
              <a:rPr lang="ar-SA" sz="3600" dirty="0" smtClean="0"/>
              <a:t> واستخدام </a:t>
            </a:r>
            <a:r>
              <a:rPr lang="ar-SA" sz="3600" dirty="0" err="1" smtClean="0"/>
              <a:t>التكلفه</a:t>
            </a:r>
            <a:r>
              <a:rPr lang="ar-SA" sz="3600" dirty="0" smtClean="0"/>
              <a:t> </a:t>
            </a:r>
            <a:r>
              <a:rPr lang="ar-SA" sz="3600" dirty="0" err="1" smtClean="0"/>
              <a:t>الكليه</a:t>
            </a:r>
            <a:r>
              <a:rPr lang="ar-SA" sz="3600" dirty="0" smtClean="0"/>
              <a:t> وليست </a:t>
            </a:r>
            <a:r>
              <a:rPr lang="ar-SA" sz="3600" dirty="0" err="1" smtClean="0"/>
              <a:t>التكلفه</a:t>
            </a:r>
            <a:r>
              <a:rPr lang="ar-SA" sz="3600" dirty="0" smtClean="0"/>
              <a:t> </a:t>
            </a:r>
            <a:r>
              <a:rPr lang="ar-SA" sz="3600" dirty="0" err="1" smtClean="0"/>
              <a:t>القابله</a:t>
            </a:r>
            <a:r>
              <a:rPr lang="ar-SA" sz="3600" dirty="0" smtClean="0"/>
              <a:t> للاستهلاك.</a:t>
            </a:r>
            <a:r>
              <a:rPr lang="ar-SA" sz="2400" dirty="0" smtClean="0"/>
              <a:t/>
            </a:r>
            <a:br>
              <a:rPr lang="ar-SA" sz="2400" dirty="0" smtClean="0"/>
            </a:br>
            <a:endParaRPr lang="ar-SA"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600" dirty="0" smtClean="0">
                <a:solidFill>
                  <a:srgbClr val="FF0000"/>
                </a:solidFill>
              </a:rPr>
              <a:t>مثال </a:t>
            </a:r>
            <a:r>
              <a:rPr lang="ar-SA" sz="3600" dirty="0" smtClean="0"/>
              <a:t>: </a:t>
            </a:r>
            <a:r>
              <a:rPr lang="ar-SA" sz="3600" dirty="0" smtClean="0">
                <a:solidFill>
                  <a:srgbClr val="0070C0"/>
                </a:solidFill>
              </a:rPr>
              <a:t>بنفس البيانات السابقه :</a:t>
            </a:r>
            <a:br>
              <a:rPr lang="ar-SA" sz="3600" dirty="0" smtClean="0">
                <a:solidFill>
                  <a:srgbClr val="0070C0"/>
                </a:solidFill>
              </a:rPr>
            </a:br>
            <a:r>
              <a:rPr lang="ar-SA" sz="3600" dirty="0" err="1" smtClean="0">
                <a:solidFill>
                  <a:srgbClr val="0070C0"/>
                </a:solidFill>
              </a:rPr>
              <a:t>التكلفه</a:t>
            </a:r>
            <a:r>
              <a:rPr lang="ar-SA" sz="3600" dirty="0" smtClean="0">
                <a:solidFill>
                  <a:srgbClr val="0070C0"/>
                </a:solidFill>
              </a:rPr>
              <a:t> </a:t>
            </a:r>
            <a:r>
              <a:rPr lang="ar-SA" sz="3600" dirty="0" err="1" smtClean="0">
                <a:solidFill>
                  <a:srgbClr val="0070C0"/>
                </a:solidFill>
              </a:rPr>
              <a:t>الكليه</a:t>
            </a:r>
            <a:r>
              <a:rPr lang="ar-SA" sz="3600" dirty="0" smtClean="0">
                <a:solidFill>
                  <a:srgbClr val="0070C0"/>
                </a:solidFill>
              </a:rPr>
              <a:t> :60000</a:t>
            </a:r>
            <a:br>
              <a:rPr lang="ar-SA" sz="3600" dirty="0" smtClean="0">
                <a:solidFill>
                  <a:srgbClr val="0070C0"/>
                </a:solidFill>
              </a:rPr>
            </a:br>
            <a:r>
              <a:rPr lang="ar-SA" sz="3600" dirty="0" err="1" smtClean="0">
                <a:solidFill>
                  <a:srgbClr val="0070C0"/>
                </a:solidFill>
              </a:rPr>
              <a:t>الخرده</a:t>
            </a:r>
            <a:r>
              <a:rPr lang="ar-SA" sz="3600" dirty="0" smtClean="0">
                <a:solidFill>
                  <a:srgbClr val="0070C0"/>
                </a:solidFill>
              </a:rPr>
              <a:t> =10000</a:t>
            </a:r>
            <a:br>
              <a:rPr lang="ar-SA" sz="3600" dirty="0" smtClean="0">
                <a:solidFill>
                  <a:srgbClr val="0070C0"/>
                </a:solidFill>
              </a:rPr>
            </a:br>
            <a:r>
              <a:rPr lang="ar-SA" sz="3600" dirty="0" smtClean="0">
                <a:solidFill>
                  <a:srgbClr val="0070C0"/>
                </a:solidFill>
              </a:rPr>
              <a:t>العمر </a:t>
            </a:r>
            <a:r>
              <a:rPr lang="ar-SA" sz="3600" dirty="0" err="1" smtClean="0">
                <a:solidFill>
                  <a:srgbClr val="0070C0"/>
                </a:solidFill>
              </a:rPr>
              <a:t>الانتاجي</a:t>
            </a:r>
            <a:r>
              <a:rPr lang="ar-SA" sz="3600" dirty="0" smtClean="0">
                <a:solidFill>
                  <a:srgbClr val="0070C0"/>
                </a:solidFill>
              </a:rPr>
              <a:t> =5سنوات </a:t>
            </a:r>
            <a:r>
              <a:rPr lang="ar-SA" sz="3600" dirty="0" smtClean="0"/>
              <a:t/>
            </a:r>
            <a:br>
              <a:rPr lang="ar-SA" sz="3600" dirty="0" smtClean="0"/>
            </a:br>
            <a:r>
              <a:rPr lang="ar-SA" sz="3600" dirty="0" err="1" smtClean="0"/>
              <a:t>اذن</a:t>
            </a:r>
            <a:r>
              <a:rPr lang="ar-SA" sz="3600" dirty="0" smtClean="0"/>
              <a:t> نسبة الاستهلاك=     1</a:t>
            </a:r>
            <a:r>
              <a:rPr lang="en-US" sz="3600" dirty="0" smtClean="0"/>
              <a:t>x    </a:t>
            </a:r>
            <a:r>
              <a:rPr lang="ar-SA" sz="3600" dirty="0" smtClean="0"/>
              <a:t>  100 =20%</a:t>
            </a:r>
            <a:br>
              <a:rPr lang="ar-SA" sz="3600" dirty="0" smtClean="0"/>
            </a:br>
            <a:r>
              <a:rPr lang="ar-SA" sz="3600" dirty="0" smtClean="0"/>
              <a:t>       5  </a:t>
            </a:r>
            <a:br>
              <a:rPr lang="ar-SA" sz="3600" dirty="0" smtClean="0"/>
            </a:br>
            <a:r>
              <a:rPr lang="ar-SA" sz="3600" dirty="0" smtClean="0"/>
              <a:t>مضاعف القسط الثابت =20%</a:t>
            </a:r>
            <a:r>
              <a:rPr lang="en-US" sz="3600" dirty="0" smtClean="0"/>
              <a:t>x</a:t>
            </a:r>
            <a:r>
              <a:rPr lang="ar-SA" sz="3600" dirty="0" smtClean="0"/>
              <a:t>2=40%</a:t>
            </a:r>
            <a:br>
              <a:rPr lang="ar-SA" sz="3600" dirty="0" smtClean="0"/>
            </a:br>
            <a:r>
              <a:rPr lang="ar-SA" sz="3600" dirty="0" smtClean="0"/>
              <a:t>مصروف الاستهلاك=60000</a:t>
            </a:r>
            <a:r>
              <a:rPr lang="en-US" sz="3600" dirty="0" smtClean="0"/>
              <a:t>x</a:t>
            </a:r>
            <a:r>
              <a:rPr lang="ar-SA" sz="3600" dirty="0" smtClean="0"/>
              <a:t>40%=24000ريال </a:t>
            </a:r>
            <a:br>
              <a:rPr lang="ar-SA" sz="3600" dirty="0" smtClean="0"/>
            </a:br>
            <a:r>
              <a:rPr lang="ar-SA" sz="3600" dirty="0" smtClean="0"/>
              <a:t>وعليه يكون القيد : </a:t>
            </a:r>
            <a:br>
              <a:rPr lang="ar-SA" sz="3600" dirty="0" smtClean="0"/>
            </a:br>
            <a:r>
              <a:rPr lang="ar-SA" sz="3600" dirty="0" smtClean="0"/>
              <a:t>24000من ح/ مصروف استهلاك</a:t>
            </a:r>
            <a:br>
              <a:rPr lang="ar-SA" sz="3600" dirty="0" smtClean="0"/>
            </a:br>
            <a:r>
              <a:rPr lang="ar-SA" sz="3600" dirty="0" smtClean="0"/>
              <a:t>24000الى </a:t>
            </a:r>
            <a:r>
              <a:rPr lang="ar-SA" sz="3600" dirty="0" err="1" smtClean="0"/>
              <a:t>ح</a:t>
            </a:r>
            <a:r>
              <a:rPr lang="ar-SA" sz="3600" dirty="0" smtClean="0"/>
              <a:t>/ مجمع استهلاك</a:t>
            </a:r>
            <a:endParaRPr lang="ar-SA" sz="3600" dirty="0"/>
          </a:p>
        </p:txBody>
      </p:sp>
      <p:cxnSp>
        <p:nvCxnSpPr>
          <p:cNvPr id="4" name="رابط مستقيم 3"/>
          <p:cNvCxnSpPr/>
          <p:nvPr/>
        </p:nvCxnSpPr>
        <p:spPr>
          <a:xfrm flipH="1">
            <a:off x="3995936" y="3140968"/>
            <a:ext cx="43204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SA" sz="3600" b="1" u="sng" dirty="0" smtClean="0">
                <a:solidFill>
                  <a:srgbClr val="00B050"/>
                </a:solidFill>
              </a:rPr>
              <a:t>طريقة مجموع </a:t>
            </a:r>
            <a:r>
              <a:rPr lang="ar-SA" sz="3600" b="1" u="sng" dirty="0" err="1" smtClean="0">
                <a:solidFill>
                  <a:srgbClr val="00B050"/>
                </a:solidFill>
              </a:rPr>
              <a:t>ارقام</a:t>
            </a:r>
            <a:r>
              <a:rPr lang="ar-SA" sz="3600" b="1" u="sng" dirty="0" smtClean="0">
                <a:solidFill>
                  <a:srgbClr val="00B050"/>
                </a:solidFill>
              </a:rPr>
              <a:t> السنين </a:t>
            </a:r>
            <a:r>
              <a:rPr lang="ar-SA" sz="3600" dirty="0" smtClean="0"/>
              <a:t/>
            </a:r>
            <a:br>
              <a:rPr lang="ar-SA" sz="3600" dirty="0" smtClean="0"/>
            </a:br>
            <a:r>
              <a:rPr lang="ar-SA" sz="3600" dirty="0" smtClean="0"/>
              <a:t>تقوم </a:t>
            </a:r>
            <a:r>
              <a:rPr lang="ar-SA" sz="3600" dirty="0" err="1" smtClean="0"/>
              <a:t>الفكره</a:t>
            </a:r>
            <a:r>
              <a:rPr lang="ar-SA" sz="3600" dirty="0" smtClean="0"/>
              <a:t> على تحميل </a:t>
            </a:r>
            <a:r>
              <a:rPr lang="ar-SA" sz="3600" dirty="0" err="1" smtClean="0"/>
              <a:t>الانتاج</a:t>
            </a:r>
            <a:r>
              <a:rPr lang="ar-SA" sz="3600" dirty="0" smtClean="0"/>
              <a:t> في السنوات </a:t>
            </a:r>
            <a:r>
              <a:rPr lang="ar-SA" sz="3600" dirty="0" err="1" smtClean="0"/>
              <a:t>الاولى</a:t>
            </a:r>
            <a:r>
              <a:rPr lang="ar-SA" sz="3600" dirty="0" smtClean="0"/>
              <a:t> من حياة </a:t>
            </a:r>
            <a:r>
              <a:rPr lang="ar-SA" sz="3600" dirty="0" err="1" smtClean="0"/>
              <a:t>الاصل</a:t>
            </a:r>
            <a:r>
              <a:rPr lang="ar-SA" sz="3600" dirty="0" smtClean="0"/>
              <a:t> بنصيب اكبر من </a:t>
            </a:r>
            <a:r>
              <a:rPr lang="ar-SA" sz="3600" dirty="0" err="1" smtClean="0"/>
              <a:t>التكلفه</a:t>
            </a:r>
            <a:r>
              <a:rPr lang="ar-SA" sz="3600" dirty="0" smtClean="0"/>
              <a:t> مما يتحمل في السنوات </a:t>
            </a:r>
            <a:r>
              <a:rPr lang="ar-SA" sz="3600" dirty="0" err="1" smtClean="0"/>
              <a:t>الاخيره</a:t>
            </a:r>
            <a:r>
              <a:rPr lang="ar-SA" sz="3600" dirty="0" smtClean="0"/>
              <a:t> .</a:t>
            </a:r>
            <a:br>
              <a:rPr lang="ar-SA" sz="3600" dirty="0" smtClean="0"/>
            </a:br>
            <a:r>
              <a:rPr lang="ar-SA" sz="3600" dirty="0" smtClean="0"/>
              <a:t>وحسب هذه </a:t>
            </a:r>
            <a:r>
              <a:rPr lang="ar-SA" sz="3600" dirty="0" err="1" smtClean="0"/>
              <a:t>الطريقه</a:t>
            </a:r>
            <a:r>
              <a:rPr lang="ar-SA" sz="3600" dirty="0" smtClean="0"/>
              <a:t> يحسب معامل الاستهلاك لكل سنه على حده حيث يمثل بكسر بسطه مقلوب ترتيب السنوات ومقامه مجموع </a:t>
            </a:r>
            <a:r>
              <a:rPr lang="ar-SA" sz="3600" dirty="0" err="1" smtClean="0"/>
              <a:t>ارقام</a:t>
            </a:r>
            <a:r>
              <a:rPr lang="ar-SA" sz="3600" dirty="0" smtClean="0"/>
              <a:t> سنوات حياة </a:t>
            </a:r>
            <a:r>
              <a:rPr lang="ar-SA" sz="3600" dirty="0" err="1" smtClean="0"/>
              <a:t>الاصل</a:t>
            </a:r>
            <a:r>
              <a:rPr lang="ar-SA" sz="3600" dirty="0" smtClean="0"/>
              <a:t> </a:t>
            </a:r>
            <a:br>
              <a:rPr lang="ar-SA" sz="3600" dirty="0" smtClean="0"/>
            </a:br>
            <a:r>
              <a:rPr lang="ar-SA" sz="3600" dirty="0" smtClean="0"/>
              <a:t>حسب </a:t>
            </a:r>
            <a:r>
              <a:rPr lang="ar-SA" sz="3600" dirty="0" err="1" smtClean="0"/>
              <a:t>المعادله</a:t>
            </a:r>
            <a:r>
              <a:rPr lang="ar-SA" sz="3600" dirty="0" smtClean="0"/>
              <a:t> </a:t>
            </a:r>
            <a:r>
              <a:rPr lang="ar-SA" sz="3600" dirty="0" err="1" smtClean="0"/>
              <a:t>التاليه</a:t>
            </a:r>
            <a:r>
              <a:rPr lang="ar-SA" sz="3600" dirty="0" smtClean="0"/>
              <a:t> :</a:t>
            </a:r>
            <a:br>
              <a:rPr lang="ar-SA" sz="3600" dirty="0" smtClean="0"/>
            </a:br>
            <a:r>
              <a:rPr lang="ar-SA" sz="3600" dirty="0" smtClean="0"/>
              <a:t>ن(</a:t>
            </a:r>
            <a:r>
              <a:rPr lang="ar-SA" sz="3600" dirty="0" err="1" smtClean="0"/>
              <a:t>ن</a:t>
            </a:r>
            <a:r>
              <a:rPr lang="ar-SA" sz="3600" dirty="0" smtClean="0"/>
              <a:t>+1)</a:t>
            </a:r>
            <a:br>
              <a:rPr lang="ar-SA" sz="3600" dirty="0" smtClean="0"/>
            </a:br>
            <a:r>
              <a:rPr lang="ar-SA" sz="3600" dirty="0" smtClean="0"/>
              <a:t>2 </a:t>
            </a:r>
            <a:br>
              <a:rPr lang="ar-SA" sz="3600" dirty="0" smtClean="0"/>
            </a:br>
            <a:r>
              <a:rPr lang="ar-SA" sz="3600" dirty="0" smtClean="0"/>
              <a:t>حيث </a:t>
            </a:r>
            <a:r>
              <a:rPr lang="ar-SA" sz="3600" dirty="0" err="1" smtClean="0"/>
              <a:t>ن</a:t>
            </a:r>
            <a:r>
              <a:rPr lang="ar-SA" sz="3600" dirty="0" smtClean="0"/>
              <a:t> هو عدد السنوات </a:t>
            </a:r>
            <a:r>
              <a:rPr lang="ar-SA" sz="2800" dirty="0" smtClean="0"/>
              <a:t/>
            </a:r>
            <a:br>
              <a:rPr lang="ar-SA" sz="2800" dirty="0" smtClean="0"/>
            </a:br>
            <a:endParaRPr lang="ar-SA"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dirty="0" smtClean="0">
                <a:solidFill>
                  <a:srgbClr val="FF0000"/>
                </a:solidFill>
              </a:rPr>
              <a:t>مثال :</a:t>
            </a:r>
            <a:r>
              <a:rPr lang="ar-SA" dirty="0" smtClean="0">
                <a:solidFill>
                  <a:srgbClr val="0070C0"/>
                </a:solidFill>
              </a:rPr>
              <a:t>نفس بيانات مثال السياره السابق اذا كان العمر الانتاجي للاصل خمس سنوات </a:t>
            </a:r>
            <a:r>
              <a:rPr lang="ar-SA" dirty="0" smtClean="0"/>
              <a:t/>
            </a:r>
            <a:br>
              <a:rPr lang="ar-SA" dirty="0" smtClean="0"/>
            </a:br>
            <a:r>
              <a:rPr lang="ar-SA" dirty="0" smtClean="0"/>
              <a:t>=5</a:t>
            </a:r>
            <a:r>
              <a:rPr lang="en-US" dirty="0" smtClean="0"/>
              <a:t>x</a:t>
            </a:r>
            <a:r>
              <a:rPr lang="ar-SA" dirty="0" smtClean="0"/>
              <a:t>(5+1)   = 15</a:t>
            </a:r>
            <a:br>
              <a:rPr lang="ar-SA" dirty="0" smtClean="0"/>
            </a:br>
            <a:r>
              <a:rPr lang="ar-SA" dirty="0" smtClean="0"/>
              <a:t>2</a:t>
            </a:r>
            <a:br>
              <a:rPr lang="ar-SA" dirty="0" smtClean="0"/>
            </a:br>
            <a:r>
              <a:rPr lang="ar-SA" dirty="0" smtClean="0"/>
              <a:t>حيث 15 تمثل مقام الكسر </a:t>
            </a:r>
            <a:br>
              <a:rPr lang="ar-SA" dirty="0" smtClean="0"/>
            </a:br>
            <a:r>
              <a:rPr lang="ar-SA" dirty="0" err="1" smtClean="0"/>
              <a:t>اما</a:t>
            </a:r>
            <a:r>
              <a:rPr lang="ar-SA" dirty="0" smtClean="0"/>
              <a:t> بسط الكسر فيختلف من سنه </a:t>
            </a:r>
            <a:r>
              <a:rPr lang="ar-SA" dirty="0" err="1" smtClean="0"/>
              <a:t>لاخرى</a:t>
            </a:r>
            <a:r>
              <a:rPr lang="ar-SA" dirty="0" smtClean="0"/>
              <a:t> فهو في </a:t>
            </a:r>
            <a:r>
              <a:rPr lang="ar-SA" dirty="0" err="1" smtClean="0"/>
              <a:t>السنه</a:t>
            </a:r>
            <a:r>
              <a:rPr lang="ar-SA" dirty="0" smtClean="0"/>
              <a:t> </a:t>
            </a:r>
            <a:r>
              <a:rPr lang="ar-SA" dirty="0" err="1" smtClean="0"/>
              <a:t>الاولى</a:t>
            </a:r>
            <a:r>
              <a:rPr lang="ar-SA" dirty="0" smtClean="0"/>
              <a:t> 5 </a:t>
            </a:r>
            <a:r>
              <a:rPr lang="ar-SA" dirty="0" err="1" smtClean="0"/>
              <a:t>والثانيه</a:t>
            </a:r>
            <a:r>
              <a:rPr lang="ar-SA" dirty="0" smtClean="0"/>
              <a:t> 4 </a:t>
            </a:r>
            <a:r>
              <a:rPr lang="ar-SA" dirty="0" err="1" smtClean="0"/>
              <a:t>والثالثه</a:t>
            </a:r>
            <a:r>
              <a:rPr lang="ar-SA" dirty="0" smtClean="0"/>
              <a:t> 3 </a:t>
            </a:r>
            <a:r>
              <a:rPr lang="ar-SA" dirty="0" err="1" smtClean="0"/>
              <a:t>والرابعه</a:t>
            </a:r>
            <a:r>
              <a:rPr lang="ar-SA" dirty="0" smtClean="0"/>
              <a:t> 2 </a:t>
            </a:r>
            <a:r>
              <a:rPr lang="ar-SA" dirty="0" err="1" smtClean="0"/>
              <a:t>والخامسه</a:t>
            </a:r>
            <a:r>
              <a:rPr lang="ar-SA" dirty="0" smtClean="0"/>
              <a:t> 1</a:t>
            </a:r>
            <a:endParaRPr lang="ar-SA" dirty="0"/>
          </a:p>
        </p:txBody>
      </p:sp>
      <p:cxnSp>
        <p:nvCxnSpPr>
          <p:cNvPr id="4" name="رابط مستقيم 3"/>
          <p:cNvCxnSpPr/>
          <p:nvPr/>
        </p:nvCxnSpPr>
        <p:spPr>
          <a:xfrm>
            <a:off x="4139952" y="2708920"/>
            <a:ext cx="20882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r>
              <a:rPr lang="ar-SA" sz="2800" dirty="0" smtClean="0">
                <a:solidFill>
                  <a:srgbClr val="FF0000"/>
                </a:solidFill>
              </a:rPr>
              <a:t>مثال:</a:t>
            </a:r>
            <a:r>
              <a:rPr lang="ar-SA" sz="2800" dirty="0" smtClean="0"/>
              <a:t> </a:t>
            </a:r>
            <a:br>
              <a:rPr lang="ar-SA" sz="2800" dirty="0" smtClean="0"/>
            </a:br>
            <a:r>
              <a:rPr lang="ar-SA" sz="2800" dirty="0" smtClean="0">
                <a:solidFill>
                  <a:srgbClr val="0070C0"/>
                </a:solidFill>
              </a:rPr>
              <a:t>بفرض </a:t>
            </a:r>
            <a:r>
              <a:rPr lang="ar-SA" sz="2800" dirty="0" err="1" smtClean="0">
                <a:solidFill>
                  <a:srgbClr val="0070C0"/>
                </a:solidFill>
              </a:rPr>
              <a:t>اصلا</a:t>
            </a:r>
            <a:r>
              <a:rPr lang="ar-SA" sz="2800" dirty="0" smtClean="0">
                <a:solidFill>
                  <a:srgbClr val="0070C0"/>
                </a:solidFill>
              </a:rPr>
              <a:t> بلغت تكاليفه (175000) ريال وقدر عمره الانتاجي بخمس سنوات كما قدرت قيمته البيعيه في نهاية السنوات ب(25000) </a:t>
            </a:r>
            <a:r>
              <a:rPr lang="ar-SA" sz="2800" dirty="0" smtClean="0"/>
              <a:t/>
            </a:r>
            <a:br>
              <a:rPr lang="ar-SA" sz="2800" dirty="0" smtClean="0"/>
            </a:br>
            <a:r>
              <a:rPr lang="ar-SA" sz="2800" dirty="0" smtClean="0"/>
              <a:t>وعليه يكون مصروف الاستهلاك كالتالي :</a:t>
            </a:r>
            <a:br>
              <a:rPr lang="ar-SA" sz="2800" dirty="0" smtClean="0"/>
            </a:br>
            <a:r>
              <a:rPr lang="ar-SA" sz="2800" dirty="0" err="1" smtClean="0"/>
              <a:t>التكلفه</a:t>
            </a:r>
            <a:r>
              <a:rPr lang="ar-SA" sz="2800" dirty="0" smtClean="0"/>
              <a:t> </a:t>
            </a:r>
            <a:r>
              <a:rPr lang="ar-SA" sz="2800" dirty="0" err="1" smtClean="0"/>
              <a:t>القابله</a:t>
            </a:r>
            <a:r>
              <a:rPr lang="ar-SA" sz="2800" dirty="0" smtClean="0"/>
              <a:t> للاستهلاك= </a:t>
            </a:r>
            <a:r>
              <a:rPr lang="ar-SA" sz="2800" dirty="0" err="1" smtClean="0"/>
              <a:t>التكلفه</a:t>
            </a:r>
            <a:r>
              <a:rPr lang="ar-SA" sz="2800" dirty="0" smtClean="0"/>
              <a:t> – </a:t>
            </a:r>
            <a:r>
              <a:rPr lang="ar-SA" sz="2800" dirty="0" err="1" smtClean="0"/>
              <a:t>الخرده</a:t>
            </a:r>
            <a:r>
              <a:rPr lang="ar-SA" sz="2800" dirty="0" smtClean="0"/>
              <a:t/>
            </a:r>
            <a:br>
              <a:rPr lang="ar-SA" sz="2800" dirty="0" smtClean="0"/>
            </a:br>
            <a:r>
              <a:rPr lang="ar-SA" sz="2800" dirty="0" smtClean="0"/>
              <a:t>=175000-25000 =150000 ريال</a:t>
            </a:r>
            <a:br>
              <a:rPr lang="ar-SA" sz="2800" dirty="0" smtClean="0"/>
            </a:br>
            <a:r>
              <a:rPr lang="ar-SA" sz="2800" dirty="0" smtClean="0"/>
              <a:t>مصروف الاستهلاك </a:t>
            </a:r>
            <a:r>
              <a:rPr lang="ar-SA" sz="2800" dirty="0" err="1" smtClean="0"/>
              <a:t>للسنه</a:t>
            </a:r>
            <a:r>
              <a:rPr lang="ar-SA" sz="2800" dirty="0" smtClean="0"/>
              <a:t> </a:t>
            </a:r>
            <a:r>
              <a:rPr lang="ar-SA" sz="2800" dirty="0" err="1" smtClean="0"/>
              <a:t>الاولى</a:t>
            </a:r>
            <a:r>
              <a:rPr lang="ar-SA" sz="2800" dirty="0" smtClean="0"/>
              <a:t> =التكلفه القابله للاستهلاك </a:t>
            </a:r>
            <a:r>
              <a:rPr lang="en-US" sz="2800" dirty="0" smtClean="0"/>
              <a:t>x</a:t>
            </a:r>
            <a:r>
              <a:rPr lang="ar-SA" sz="2800" dirty="0" smtClean="0"/>
              <a:t> معامل الاستهلاك </a:t>
            </a:r>
            <a:br>
              <a:rPr lang="ar-SA" sz="2800" dirty="0" smtClean="0"/>
            </a:br>
            <a:r>
              <a:rPr lang="ar-SA" sz="2800" dirty="0" smtClean="0"/>
              <a:t>=150000</a:t>
            </a:r>
            <a:r>
              <a:rPr lang="en-US" sz="2800" dirty="0" smtClean="0"/>
              <a:t>x </a:t>
            </a:r>
            <a:r>
              <a:rPr lang="ar-SA" sz="2800" dirty="0" smtClean="0"/>
              <a:t> 5</a:t>
            </a:r>
            <a:br>
              <a:rPr lang="ar-SA" sz="2800" dirty="0" smtClean="0"/>
            </a:br>
            <a:r>
              <a:rPr lang="ar-SA" sz="2800" dirty="0" smtClean="0"/>
              <a:t>                  15</a:t>
            </a:r>
            <a:br>
              <a:rPr lang="ar-SA" sz="2800" dirty="0" smtClean="0"/>
            </a:br>
            <a:r>
              <a:rPr lang="ar-SA" sz="2800" dirty="0" smtClean="0"/>
              <a:t>=50000 ريال  </a:t>
            </a:r>
            <a:br>
              <a:rPr lang="ar-SA" sz="2800" dirty="0" smtClean="0"/>
            </a:br>
            <a:r>
              <a:rPr lang="ar-SA" sz="2800" dirty="0" smtClean="0"/>
              <a:t>مصروف الاستهلاك </a:t>
            </a:r>
            <a:r>
              <a:rPr lang="ar-SA" sz="2800" dirty="0" err="1" smtClean="0"/>
              <a:t>للسنه</a:t>
            </a:r>
            <a:r>
              <a:rPr lang="ar-SA" sz="2800" dirty="0" smtClean="0"/>
              <a:t> </a:t>
            </a:r>
            <a:r>
              <a:rPr lang="ar-SA" sz="2800" dirty="0" err="1" smtClean="0"/>
              <a:t>الثانيه</a:t>
            </a:r>
            <a:r>
              <a:rPr lang="ar-SA" sz="2800" dirty="0" smtClean="0"/>
              <a:t> =</a:t>
            </a:r>
            <a:br>
              <a:rPr lang="ar-SA" sz="2800" dirty="0" smtClean="0"/>
            </a:br>
            <a:r>
              <a:rPr lang="ar-SA" sz="2800" dirty="0" smtClean="0"/>
              <a:t>150000</a:t>
            </a:r>
            <a:r>
              <a:rPr lang="en-US" sz="2800" dirty="0" smtClean="0"/>
              <a:t>x</a:t>
            </a:r>
            <a:r>
              <a:rPr lang="ar-SA" sz="2800" dirty="0" smtClean="0"/>
              <a:t> 4</a:t>
            </a:r>
            <a:br>
              <a:rPr lang="ar-SA" sz="2800" dirty="0" smtClean="0"/>
            </a:br>
            <a:r>
              <a:rPr lang="ar-SA" sz="2800" dirty="0" smtClean="0"/>
              <a:t>               15</a:t>
            </a:r>
            <a:br>
              <a:rPr lang="ar-SA" sz="2800" dirty="0" smtClean="0"/>
            </a:br>
            <a:r>
              <a:rPr lang="ar-SA" sz="2800" dirty="0" smtClean="0"/>
              <a:t>=40000 ريال</a:t>
            </a:r>
            <a:endParaRPr lang="ar-SA" sz="2800" dirty="0"/>
          </a:p>
        </p:txBody>
      </p:sp>
      <p:cxnSp>
        <p:nvCxnSpPr>
          <p:cNvPr id="4" name="رابط مستقيم 3"/>
          <p:cNvCxnSpPr/>
          <p:nvPr/>
        </p:nvCxnSpPr>
        <p:spPr>
          <a:xfrm flipH="1">
            <a:off x="3491880" y="4077072"/>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3779912" y="5805264"/>
            <a:ext cx="28803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r>
              <a:rPr lang="ar-SA" dirty="0" smtClean="0">
                <a:solidFill>
                  <a:srgbClr val="FF0000"/>
                </a:solidFill>
              </a:rPr>
              <a:t>الأصل الثابت </a:t>
            </a:r>
            <a:r>
              <a:rPr lang="ar-SA" dirty="0" smtClean="0">
                <a:solidFill>
                  <a:srgbClr val="00B0F0"/>
                </a:solidFill>
              </a:rPr>
              <a:t>هو الأصل </a:t>
            </a:r>
            <a:r>
              <a:rPr lang="ar-SA" dirty="0" smtClean="0">
                <a:solidFill>
                  <a:srgbClr val="00B0F0"/>
                </a:solidFill>
              </a:rPr>
              <a:t>الذي تحت حيازة </a:t>
            </a:r>
            <a:r>
              <a:rPr lang="ar-SA" dirty="0" smtClean="0">
                <a:solidFill>
                  <a:srgbClr val="00B0F0"/>
                </a:solidFill>
              </a:rPr>
              <a:t>المنشأة </a:t>
            </a:r>
            <a:r>
              <a:rPr lang="ar-SA" dirty="0" smtClean="0">
                <a:solidFill>
                  <a:srgbClr val="00B0F0"/>
                </a:solidFill>
              </a:rPr>
              <a:t>لتسهيل عملية </a:t>
            </a:r>
            <a:r>
              <a:rPr lang="ar-SA" dirty="0" smtClean="0">
                <a:solidFill>
                  <a:srgbClr val="00B0F0"/>
                </a:solidFill>
              </a:rPr>
              <a:t>الإنتاج </a:t>
            </a:r>
            <a:r>
              <a:rPr lang="ar-SA" dirty="0" smtClean="0">
                <a:solidFill>
                  <a:srgbClr val="00B0F0"/>
                </a:solidFill>
              </a:rPr>
              <a:t>والذي يستخدم في </a:t>
            </a:r>
            <a:r>
              <a:rPr lang="ar-SA" dirty="0" smtClean="0">
                <a:solidFill>
                  <a:srgbClr val="00B0F0"/>
                </a:solidFill>
              </a:rPr>
              <a:t>أكثر </a:t>
            </a:r>
            <a:r>
              <a:rPr lang="ar-SA" dirty="0" smtClean="0">
                <a:solidFill>
                  <a:srgbClr val="00B0F0"/>
                </a:solidFill>
              </a:rPr>
              <a:t>من فتره محاسبيه(سنه ماليه )    </a:t>
            </a:r>
            <a:r>
              <a:rPr lang="ar-SA" dirty="0" smtClean="0"/>
              <a:t/>
            </a:r>
            <a:br>
              <a:rPr lang="ar-SA" dirty="0" smtClean="0"/>
            </a:br>
            <a:r>
              <a:rPr lang="ar-SA" dirty="0" smtClean="0"/>
              <a:t>وتقسم الاصول الثابته الى ثلاث اقسام : 1-اصول ثابته ملموسه 2-موارد طبيعيه 3- اصول ثابته غيرملموسه</a:t>
            </a:r>
            <a:br>
              <a:rPr lang="ar-SA" dirty="0" smtClean="0"/>
            </a:br>
            <a:r>
              <a:rPr lang="ar-SA" dirty="0" smtClean="0"/>
              <a:t>مثل : العقارات والمباني والسيارات //المناجم وابار النفط والغابات //حقوق الاختراع والشهره والعلامات التجاريه  </a:t>
            </a:r>
            <a:br>
              <a:rPr lang="ar-SA" dirty="0" smtClean="0"/>
            </a:b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solidFill>
                  <a:srgbClr val="00B050"/>
                </a:solidFill>
              </a:rPr>
              <a:t>عيوب الطرق </a:t>
            </a:r>
            <a:r>
              <a:rPr lang="ar-SA" b="1" u="sng" dirty="0" err="1" smtClean="0">
                <a:solidFill>
                  <a:srgbClr val="00B050"/>
                </a:solidFill>
              </a:rPr>
              <a:t>السابقه</a:t>
            </a:r>
            <a:r>
              <a:rPr lang="ar-SA" dirty="0" smtClean="0"/>
              <a:t/>
            </a:r>
            <a:br>
              <a:rPr lang="ar-SA" dirty="0" smtClean="0"/>
            </a:br>
            <a:r>
              <a:rPr lang="ar-SA" dirty="0" smtClean="0"/>
              <a:t>تجاهلها </a:t>
            </a:r>
            <a:r>
              <a:rPr lang="ar-SA" dirty="0" err="1" smtClean="0"/>
              <a:t>للطاقه</a:t>
            </a:r>
            <a:r>
              <a:rPr lang="ar-SA" dirty="0" smtClean="0"/>
              <a:t> </a:t>
            </a:r>
            <a:r>
              <a:rPr lang="ar-SA" dirty="0" err="1" smtClean="0"/>
              <a:t>الانتاجيه</a:t>
            </a:r>
            <a:r>
              <a:rPr lang="ar-SA" dirty="0" smtClean="0"/>
              <a:t> </a:t>
            </a:r>
            <a:r>
              <a:rPr lang="ar-SA" dirty="0" err="1" smtClean="0"/>
              <a:t>للاصل</a:t>
            </a:r>
            <a:r>
              <a:rPr lang="ar-SA" dirty="0" smtClean="0"/>
              <a:t> </a:t>
            </a:r>
            <a:r>
              <a:rPr lang="ar-SA" dirty="0" err="1" smtClean="0"/>
              <a:t>بالاضافه</a:t>
            </a:r>
            <a:r>
              <a:rPr lang="ar-SA" dirty="0" smtClean="0"/>
              <a:t> </a:t>
            </a:r>
            <a:r>
              <a:rPr lang="ar-SA" dirty="0" err="1" smtClean="0"/>
              <a:t>الى</a:t>
            </a:r>
            <a:r>
              <a:rPr lang="ar-SA" dirty="0" smtClean="0"/>
              <a:t> نوعية </a:t>
            </a:r>
            <a:r>
              <a:rPr lang="ar-SA" dirty="0" err="1" smtClean="0"/>
              <a:t>الاصل</a:t>
            </a:r>
            <a:r>
              <a:rPr lang="ar-SA" dirty="0" smtClean="0"/>
              <a:t> </a:t>
            </a:r>
            <a:br>
              <a:rPr lang="ar-SA" dirty="0" smtClean="0"/>
            </a:br>
            <a:r>
              <a:rPr lang="ar-SA" dirty="0" smtClean="0"/>
              <a:t>فالطرق </a:t>
            </a:r>
            <a:r>
              <a:rPr lang="ar-SA" dirty="0" err="1" smtClean="0"/>
              <a:t>السابقه</a:t>
            </a:r>
            <a:r>
              <a:rPr lang="ar-SA" dirty="0" smtClean="0"/>
              <a:t> </a:t>
            </a:r>
            <a:r>
              <a:rPr lang="ar-SA" dirty="0" err="1" smtClean="0"/>
              <a:t>لاتتناسب</a:t>
            </a:r>
            <a:r>
              <a:rPr lang="ar-SA" dirty="0" smtClean="0"/>
              <a:t> مثلا مع بعض </a:t>
            </a:r>
            <a:r>
              <a:rPr lang="ar-SA" dirty="0" err="1" smtClean="0"/>
              <a:t>الانواع</a:t>
            </a:r>
            <a:r>
              <a:rPr lang="ar-SA" dirty="0" smtClean="0"/>
              <a:t> </a:t>
            </a:r>
            <a:r>
              <a:rPr lang="ar-SA" dirty="0" err="1" smtClean="0"/>
              <a:t>للاصول</a:t>
            </a:r>
            <a:r>
              <a:rPr lang="ar-SA" dirty="0" smtClean="0"/>
              <a:t> مثل </a:t>
            </a:r>
            <a:r>
              <a:rPr lang="ar-SA" dirty="0" err="1" smtClean="0"/>
              <a:t>الة</a:t>
            </a:r>
            <a:r>
              <a:rPr lang="ar-SA" dirty="0" smtClean="0"/>
              <a:t> التصوير </a:t>
            </a:r>
            <a:r>
              <a:rPr lang="ar-SA" dirty="0" err="1" smtClean="0"/>
              <a:t>او</a:t>
            </a:r>
            <a:r>
              <a:rPr lang="ar-SA" dirty="0" smtClean="0"/>
              <a:t> الكيلومترات </a:t>
            </a:r>
            <a:r>
              <a:rPr lang="ar-SA" dirty="0" err="1" smtClean="0"/>
              <a:t>للسياره</a:t>
            </a:r>
            <a:r>
              <a:rPr lang="ar-SA" dirty="0" smtClean="0"/>
              <a:t>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SA" b="1" u="sng" dirty="0" smtClean="0">
                <a:solidFill>
                  <a:srgbClr val="00B050"/>
                </a:solidFill>
              </a:rPr>
              <a:t>طريقة وحدات النشاط</a:t>
            </a:r>
            <a:r>
              <a:rPr lang="ar-SA" dirty="0" smtClean="0"/>
              <a:t/>
            </a:r>
            <a:br>
              <a:rPr lang="ar-SA" dirty="0" smtClean="0"/>
            </a:br>
            <a:r>
              <a:rPr lang="ar-SA" dirty="0" smtClean="0"/>
              <a:t>تقريبا نفس طريقة مجموع </a:t>
            </a:r>
            <a:r>
              <a:rPr lang="ar-SA" dirty="0" err="1" smtClean="0"/>
              <a:t>ارقام</a:t>
            </a:r>
            <a:r>
              <a:rPr lang="ar-SA" dirty="0" smtClean="0"/>
              <a:t> السنين </a:t>
            </a:r>
            <a:br>
              <a:rPr lang="ar-SA" dirty="0" smtClean="0"/>
            </a:br>
            <a:r>
              <a:rPr lang="ar-SA" dirty="0" smtClean="0"/>
              <a:t>معامل الاستهلاك = التكلفه القابله للاستهلاك </a:t>
            </a:r>
            <a:br>
              <a:rPr lang="ar-SA" dirty="0" smtClean="0"/>
            </a:br>
            <a:r>
              <a:rPr lang="ar-SA" dirty="0" smtClean="0"/>
              <a:t>             وحدات النشاط </a:t>
            </a:r>
            <a:br>
              <a:rPr lang="ar-SA" dirty="0" smtClean="0"/>
            </a:br>
            <a:r>
              <a:rPr lang="ar-SA" dirty="0" smtClean="0"/>
              <a:t>وذلك بفرض وجود الة تصوير فانه من غير المتوقع ان تنسخ الاله عدد متساوي من الاوراق خلال سنوات عمرها </a:t>
            </a:r>
            <a:endParaRPr lang="ar-SA" dirty="0"/>
          </a:p>
        </p:txBody>
      </p:sp>
      <p:cxnSp>
        <p:nvCxnSpPr>
          <p:cNvPr id="4" name="رابط مستقيم 3"/>
          <p:cNvCxnSpPr/>
          <p:nvPr/>
        </p:nvCxnSpPr>
        <p:spPr>
          <a:xfrm flipH="1">
            <a:off x="827584" y="3068960"/>
            <a:ext cx="417646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2800" dirty="0" smtClean="0">
                <a:solidFill>
                  <a:srgbClr val="FF0000"/>
                </a:solidFill>
              </a:rPr>
              <a:t>مثال :</a:t>
            </a:r>
            <a:r>
              <a:rPr lang="ar-SA" sz="2800" dirty="0" smtClean="0"/>
              <a:t/>
            </a:r>
            <a:br>
              <a:rPr lang="ar-SA" sz="2800" dirty="0" smtClean="0"/>
            </a:br>
            <a:r>
              <a:rPr lang="ar-SA" sz="2800" dirty="0" err="1" smtClean="0">
                <a:solidFill>
                  <a:srgbClr val="0070C0"/>
                </a:solidFill>
              </a:rPr>
              <a:t>سياره</a:t>
            </a:r>
            <a:r>
              <a:rPr lang="ar-SA" sz="2800" dirty="0" smtClean="0">
                <a:solidFill>
                  <a:srgbClr val="0070C0"/>
                </a:solidFill>
              </a:rPr>
              <a:t> قدرت تكاليفها </a:t>
            </a:r>
            <a:r>
              <a:rPr lang="ar-SA" sz="2800" dirty="0" err="1" smtClean="0">
                <a:solidFill>
                  <a:srgbClr val="0070C0"/>
                </a:solidFill>
              </a:rPr>
              <a:t>ب</a:t>
            </a:r>
            <a:r>
              <a:rPr lang="ar-SA" sz="2800" dirty="0" smtClean="0">
                <a:solidFill>
                  <a:srgbClr val="0070C0"/>
                </a:solidFill>
              </a:rPr>
              <a:t>(175000) ريال وعمرها </a:t>
            </a:r>
            <a:r>
              <a:rPr lang="ar-SA" sz="2800" dirty="0" err="1" smtClean="0">
                <a:solidFill>
                  <a:srgbClr val="0070C0"/>
                </a:solidFill>
              </a:rPr>
              <a:t>الانتاجي</a:t>
            </a:r>
            <a:r>
              <a:rPr lang="ar-SA" sz="2800" dirty="0" smtClean="0">
                <a:solidFill>
                  <a:srgbClr val="0070C0"/>
                </a:solidFill>
              </a:rPr>
              <a:t> خمس سنوات وقيمة </a:t>
            </a:r>
            <a:r>
              <a:rPr lang="ar-SA" sz="2800" dirty="0" err="1" smtClean="0">
                <a:solidFill>
                  <a:srgbClr val="0070C0"/>
                </a:solidFill>
              </a:rPr>
              <a:t>الخرده</a:t>
            </a:r>
            <a:r>
              <a:rPr lang="ar-SA" sz="2800" dirty="0" smtClean="0">
                <a:solidFill>
                  <a:srgbClr val="0070C0"/>
                </a:solidFill>
              </a:rPr>
              <a:t> (25000)وقدر </a:t>
            </a:r>
            <a:r>
              <a:rPr lang="ar-SA" sz="2800" dirty="0" err="1" smtClean="0">
                <a:solidFill>
                  <a:srgbClr val="0070C0"/>
                </a:solidFill>
              </a:rPr>
              <a:t>للسياره</a:t>
            </a:r>
            <a:r>
              <a:rPr lang="ar-SA" sz="2800" dirty="0" smtClean="0">
                <a:solidFill>
                  <a:srgbClr val="0070C0"/>
                </a:solidFill>
              </a:rPr>
              <a:t> </a:t>
            </a:r>
            <a:r>
              <a:rPr lang="ar-SA" sz="2800" dirty="0" err="1" smtClean="0">
                <a:solidFill>
                  <a:srgbClr val="0070C0"/>
                </a:solidFill>
              </a:rPr>
              <a:t>ان</a:t>
            </a:r>
            <a:r>
              <a:rPr lang="ar-SA" sz="2800" dirty="0" smtClean="0">
                <a:solidFill>
                  <a:srgbClr val="0070C0"/>
                </a:solidFill>
              </a:rPr>
              <a:t> تسير (100000)كيلومتر قبل ان تصبح غير صالحه للاستخدام .</a:t>
            </a:r>
            <a:r>
              <a:rPr lang="ar-SA" sz="2800" dirty="0" smtClean="0"/>
              <a:t/>
            </a:r>
            <a:br>
              <a:rPr lang="ar-SA" sz="2800" dirty="0" smtClean="0"/>
            </a:br>
            <a:r>
              <a:rPr lang="ar-SA" sz="2800" dirty="0" smtClean="0">
                <a:solidFill>
                  <a:srgbClr val="FF0000"/>
                </a:solidFill>
              </a:rPr>
              <a:t>الحل:  </a:t>
            </a:r>
            <a:r>
              <a:rPr lang="ar-SA" sz="2800" dirty="0" smtClean="0"/>
              <a:t/>
            </a:r>
            <a:br>
              <a:rPr lang="ar-SA" sz="2800" dirty="0" smtClean="0"/>
            </a:br>
            <a:r>
              <a:rPr lang="ar-SA" sz="2800" dirty="0" smtClean="0"/>
              <a:t>معامل الاستهلاك= </a:t>
            </a:r>
            <a:r>
              <a:rPr lang="ar-SA" sz="2800" dirty="0" err="1" smtClean="0"/>
              <a:t>التكلفه</a:t>
            </a:r>
            <a:r>
              <a:rPr lang="ar-SA" sz="2800" dirty="0" smtClean="0"/>
              <a:t> </a:t>
            </a:r>
            <a:r>
              <a:rPr lang="ar-SA" sz="2800" dirty="0" err="1" smtClean="0"/>
              <a:t>القابله</a:t>
            </a:r>
            <a:r>
              <a:rPr lang="ar-SA" sz="2800" dirty="0" smtClean="0"/>
              <a:t> للاستهلاك </a:t>
            </a:r>
            <a:br>
              <a:rPr lang="ar-SA" sz="2800" dirty="0" smtClean="0"/>
            </a:br>
            <a:r>
              <a:rPr lang="ar-SA" sz="2800" dirty="0" smtClean="0"/>
              <a:t>                             وحدات </a:t>
            </a:r>
            <a:r>
              <a:rPr lang="ar-SA" sz="2800" dirty="0" err="1" smtClean="0"/>
              <a:t>الانتاج</a:t>
            </a:r>
            <a:r>
              <a:rPr lang="ar-SA" sz="2800" dirty="0" smtClean="0"/>
              <a:t> </a:t>
            </a:r>
            <a:br>
              <a:rPr lang="ar-SA" sz="2800" dirty="0" smtClean="0"/>
            </a:br>
            <a:r>
              <a:rPr lang="ar-SA" sz="2800" dirty="0" smtClean="0"/>
              <a:t>=150000</a:t>
            </a:r>
            <a:br>
              <a:rPr lang="ar-SA" sz="2800" dirty="0" smtClean="0"/>
            </a:br>
            <a:r>
              <a:rPr lang="ar-SA" sz="2800" dirty="0" smtClean="0"/>
              <a:t>          100000</a:t>
            </a:r>
            <a:br>
              <a:rPr lang="ar-SA" sz="2800" dirty="0" smtClean="0"/>
            </a:br>
            <a:r>
              <a:rPr lang="ar-SA" sz="2800" dirty="0" smtClean="0"/>
              <a:t>= 1.5 ريال لكل كيلومتر</a:t>
            </a:r>
            <a:br>
              <a:rPr lang="ar-SA" sz="2800" dirty="0" smtClean="0"/>
            </a:br>
            <a:r>
              <a:rPr lang="ar-SA" sz="2800" dirty="0" smtClean="0"/>
              <a:t>بفرض </a:t>
            </a:r>
            <a:r>
              <a:rPr lang="ar-SA" sz="2800" dirty="0" err="1" smtClean="0"/>
              <a:t>ان</a:t>
            </a:r>
            <a:r>
              <a:rPr lang="ar-SA" sz="2800" dirty="0" smtClean="0"/>
              <a:t> </a:t>
            </a:r>
            <a:r>
              <a:rPr lang="ar-SA" sz="2800" dirty="0" err="1" smtClean="0"/>
              <a:t>السياره</a:t>
            </a:r>
            <a:r>
              <a:rPr lang="ar-SA" sz="2800" dirty="0" smtClean="0"/>
              <a:t> سارت في </a:t>
            </a:r>
            <a:r>
              <a:rPr lang="ar-SA" sz="2800" dirty="0" err="1" smtClean="0"/>
              <a:t>السنه</a:t>
            </a:r>
            <a:r>
              <a:rPr lang="ar-SA" sz="2800" dirty="0" smtClean="0"/>
              <a:t> </a:t>
            </a:r>
            <a:r>
              <a:rPr lang="ar-SA" sz="2800" dirty="0" err="1" smtClean="0"/>
              <a:t>الاولى</a:t>
            </a:r>
            <a:r>
              <a:rPr lang="ar-SA" sz="2800" dirty="0" smtClean="0"/>
              <a:t> (22000) كيلومتر</a:t>
            </a:r>
            <a:br>
              <a:rPr lang="ar-SA" sz="2800" dirty="0" smtClean="0"/>
            </a:br>
            <a:r>
              <a:rPr lang="ar-SA" sz="2800" dirty="0" err="1" smtClean="0"/>
              <a:t>اذن</a:t>
            </a:r>
            <a:r>
              <a:rPr lang="ar-SA" sz="2800" dirty="0" smtClean="0"/>
              <a:t> مصروف الاستهلاك =22000</a:t>
            </a:r>
            <a:r>
              <a:rPr lang="en-US" sz="2800" dirty="0" smtClean="0"/>
              <a:t>x</a:t>
            </a:r>
            <a:r>
              <a:rPr lang="ar-SA" sz="2800" dirty="0" smtClean="0"/>
              <a:t>1.5</a:t>
            </a:r>
            <a:br>
              <a:rPr lang="ar-SA" sz="2800" dirty="0" smtClean="0"/>
            </a:br>
            <a:r>
              <a:rPr lang="ar-SA" sz="2800" dirty="0" smtClean="0"/>
              <a:t>         =33000 ريال</a:t>
            </a:r>
            <a:endParaRPr lang="ar-SA" sz="2800" dirty="0"/>
          </a:p>
        </p:txBody>
      </p:sp>
      <p:cxnSp>
        <p:nvCxnSpPr>
          <p:cNvPr id="4" name="رابط مستقيم 3"/>
          <p:cNvCxnSpPr/>
          <p:nvPr/>
        </p:nvCxnSpPr>
        <p:spPr>
          <a:xfrm flipH="1">
            <a:off x="1907704" y="3212976"/>
            <a:ext cx="30243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3491880" y="4077072"/>
            <a:ext cx="1800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Autofit/>
          </a:bodyPr>
          <a:lstStyle/>
          <a:p>
            <a:r>
              <a:rPr lang="ar-SA" sz="3600" b="1" dirty="0" err="1" smtClean="0">
                <a:solidFill>
                  <a:srgbClr val="00B050"/>
                </a:solidFill>
              </a:rPr>
              <a:t>المعالجه</a:t>
            </a:r>
            <a:r>
              <a:rPr lang="ar-SA" sz="3600" b="1" dirty="0" smtClean="0">
                <a:solidFill>
                  <a:srgbClr val="00B050"/>
                </a:solidFill>
              </a:rPr>
              <a:t> </a:t>
            </a:r>
            <a:r>
              <a:rPr lang="ar-SA" sz="3600" b="1" dirty="0" err="1" smtClean="0">
                <a:solidFill>
                  <a:srgbClr val="00B050"/>
                </a:solidFill>
              </a:rPr>
              <a:t>المحاسبيه</a:t>
            </a:r>
            <a:r>
              <a:rPr lang="ar-SA" sz="3600" b="1" dirty="0" smtClean="0">
                <a:solidFill>
                  <a:srgbClr val="00B050"/>
                </a:solidFill>
              </a:rPr>
              <a:t> </a:t>
            </a:r>
            <a:r>
              <a:rPr lang="ar-SA" sz="3600" b="1" dirty="0" smtClean="0">
                <a:solidFill>
                  <a:srgbClr val="00B050"/>
                </a:solidFill>
              </a:rPr>
              <a:t>للاستهلاك</a:t>
            </a:r>
            <a:r>
              <a:rPr lang="ar-SA" sz="3600" dirty="0" smtClean="0"/>
              <a:t> </a:t>
            </a:r>
            <a:r>
              <a:rPr lang="ar-SA" sz="3600" dirty="0" smtClean="0"/>
              <a:t/>
            </a:r>
            <a:br>
              <a:rPr lang="ar-SA" sz="3600" dirty="0" smtClean="0"/>
            </a:br>
            <a:r>
              <a:rPr lang="ar-SA" sz="3600" dirty="0" smtClean="0">
                <a:solidFill>
                  <a:srgbClr val="FF0000"/>
                </a:solidFill>
              </a:rPr>
              <a:t>عند التسجيل: شراء اله  بتكلفة 25000</a:t>
            </a:r>
            <a:r>
              <a:rPr lang="ar-SA" sz="3600" dirty="0" smtClean="0"/>
              <a:t/>
            </a:r>
            <a:br>
              <a:rPr lang="ar-SA" sz="3600" dirty="0" smtClean="0"/>
            </a:br>
            <a:r>
              <a:rPr lang="ar-SA" sz="3600" dirty="0" smtClean="0"/>
              <a:t>25000من </a:t>
            </a:r>
            <a:r>
              <a:rPr lang="ar-SA" sz="3600" dirty="0" err="1" smtClean="0"/>
              <a:t>ح</a:t>
            </a:r>
            <a:r>
              <a:rPr lang="ar-SA" sz="3600" dirty="0" smtClean="0"/>
              <a:t>/</a:t>
            </a:r>
            <a:r>
              <a:rPr lang="ar-SA" sz="3600" dirty="0" err="1" smtClean="0"/>
              <a:t>الاله</a:t>
            </a:r>
            <a:r>
              <a:rPr lang="ar-SA" sz="3600" dirty="0" smtClean="0"/>
              <a:t/>
            </a:r>
            <a:br>
              <a:rPr lang="ar-SA" sz="3600" dirty="0" smtClean="0"/>
            </a:br>
            <a:r>
              <a:rPr lang="ar-SA" sz="3600" dirty="0" smtClean="0"/>
              <a:t>           25000 </a:t>
            </a:r>
            <a:r>
              <a:rPr lang="ar-SA" sz="3600" dirty="0" err="1" smtClean="0"/>
              <a:t>الى</a:t>
            </a:r>
            <a:r>
              <a:rPr lang="ar-SA" sz="3600" dirty="0" smtClean="0"/>
              <a:t> ح/</a:t>
            </a:r>
            <a:r>
              <a:rPr lang="ar-SA" sz="3600" dirty="0" err="1" smtClean="0"/>
              <a:t>النقديه</a:t>
            </a:r>
            <a:r>
              <a:rPr lang="ar-SA" sz="3600" dirty="0" smtClean="0"/>
              <a:t> </a:t>
            </a:r>
            <a:br>
              <a:rPr lang="ar-SA" sz="3600" dirty="0" smtClean="0"/>
            </a:br>
            <a:r>
              <a:rPr lang="ar-SA" sz="3600" dirty="0" smtClean="0">
                <a:solidFill>
                  <a:srgbClr val="FF0000"/>
                </a:solidFill>
              </a:rPr>
              <a:t>عند توزيع </a:t>
            </a:r>
            <a:r>
              <a:rPr lang="ar-SA" sz="3600" dirty="0" err="1" smtClean="0">
                <a:solidFill>
                  <a:srgbClr val="FF0000"/>
                </a:solidFill>
              </a:rPr>
              <a:t>التكلفه</a:t>
            </a:r>
            <a:r>
              <a:rPr lang="ar-SA" sz="3600" dirty="0" smtClean="0">
                <a:solidFill>
                  <a:srgbClr val="FF0000"/>
                </a:solidFill>
              </a:rPr>
              <a:t> على </a:t>
            </a:r>
            <a:r>
              <a:rPr lang="ar-SA" sz="3600" dirty="0" err="1" smtClean="0">
                <a:solidFill>
                  <a:srgbClr val="FF0000"/>
                </a:solidFill>
              </a:rPr>
              <a:t>الاصل</a:t>
            </a:r>
            <a:r>
              <a:rPr lang="ar-SA" sz="3600" dirty="0" smtClean="0">
                <a:solidFill>
                  <a:srgbClr val="FF0000"/>
                </a:solidFill>
              </a:rPr>
              <a:t> على مدى سنوات استخدام </a:t>
            </a:r>
            <a:r>
              <a:rPr lang="ar-SA" sz="3600" dirty="0" err="1" smtClean="0">
                <a:solidFill>
                  <a:srgbClr val="FF0000"/>
                </a:solidFill>
              </a:rPr>
              <a:t>الاصل</a:t>
            </a:r>
            <a:r>
              <a:rPr lang="ar-SA" sz="3600" dirty="0" smtClean="0">
                <a:solidFill>
                  <a:srgbClr val="FF0000"/>
                </a:solidFill>
              </a:rPr>
              <a:t> </a:t>
            </a:r>
            <a:r>
              <a:rPr lang="ar-SA" sz="3600" dirty="0" smtClean="0"/>
              <a:t/>
            </a:r>
            <a:br>
              <a:rPr lang="ar-SA" sz="3600" dirty="0" smtClean="0"/>
            </a:br>
            <a:r>
              <a:rPr lang="ar-SA" sz="3600" dirty="0" smtClean="0"/>
              <a:t>من </a:t>
            </a:r>
            <a:r>
              <a:rPr lang="ar-SA" sz="3600" dirty="0" err="1" smtClean="0"/>
              <a:t>ح</a:t>
            </a:r>
            <a:r>
              <a:rPr lang="ar-SA" sz="3600" dirty="0" smtClean="0"/>
              <a:t>/ مصروف الاستهلاك </a:t>
            </a:r>
            <a:br>
              <a:rPr lang="ar-SA" sz="3600" dirty="0" smtClean="0"/>
            </a:br>
            <a:r>
              <a:rPr lang="ar-SA" sz="3600" dirty="0" smtClean="0"/>
              <a:t>            </a:t>
            </a:r>
            <a:r>
              <a:rPr lang="ar-SA" sz="3600" dirty="0" err="1" smtClean="0"/>
              <a:t>الى</a:t>
            </a:r>
            <a:r>
              <a:rPr lang="ar-SA" sz="3600" dirty="0" smtClean="0"/>
              <a:t> ح/مجمع استهلاك</a:t>
            </a:r>
            <a:br>
              <a:rPr lang="ar-SA" sz="3600" dirty="0" smtClean="0"/>
            </a:br>
            <a:r>
              <a:rPr lang="ar-SA" sz="3600" dirty="0" err="1" smtClean="0"/>
              <a:t>يقيمة</a:t>
            </a:r>
            <a:r>
              <a:rPr lang="ar-SA" sz="3600" dirty="0" smtClean="0"/>
              <a:t> قسط الاستهلاك السنوي </a:t>
            </a:r>
            <a:r>
              <a:rPr lang="ar-SA" sz="3600" dirty="0" err="1" smtClean="0"/>
              <a:t>باي</a:t>
            </a:r>
            <a:r>
              <a:rPr lang="ar-SA" sz="3600" dirty="0" smtClean="0"/>
              <a:t> طريقه كانت </a:t>
            </a:r>
            <a:br>
              <a:rPr lang="ar-SA" sz="3600" dirty="0" smtClean="0"/>
            </a:br>
            <a:r>
              <a:rPr lang="ar-SA" sz="3600" dirty="0" smtClean="0"/>
              <a:t>(تحميل ايرادات السنه بما يخصها من مصاريف بناءً على مبدأ المقابله )</a:t>
            </a:r>
            <a:endParaRPr lang="ar-SA"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txBody>
          <a:bodyPr>
            <a:normAutofit fontScale="90000"/>
          </a:bodyPr>
          <a:lstStyle/>
          <a:p>
            <a:r>
              <a:rPr lang="ar-SA" dirty="0" smtClean="0"/>
              <a:t>مصروف الاستهلاك يدخل ضمن قائمة الدخل في حساب المصاريف , بينما مجمع الاستهلاك يدخل ضمن قائمة المركز المالي تحت بند الاصل داخل الاصول الثابته .</a:t>
            </a:r>
            <a:br>
              <a:rPr lang="ar-SA" dirty="0" smtClean="0"/>
            </a:br>
            <a:r>
              <a:rPr lang="ar-SA" dirty="0" smtClean="0"/>
              <a:t>هكذا .......</a:t>
            </a:r>
            <a:br>
              <a:rPr lang="ar-SA" dirty="0" smtClean="0"/>
            </a:br>
            <a:r>
              <a:rPr lang="ar-SA" dirty="0" smtClean="0"/>
              <a:t>السيارات </a:t>
            </a:r>
            <a:r>
              <a:rPr lang="en-US" dirty="0" err="1" smtClean="0"/>
              <a:t>xxxxx</a:t>
            </a:r>
            <a:r>
              <a:rPr lang="en-US" dirty="0" smtClean="0"/>
              <a:t/>
            </a:r>
            <a:br>
              <a:rPr lang="en-US" dirty="0" smtClean="0"/>
            </a:br>
            <a:r>
              <a:rPr lang="en-US" dirty="0" smtClean="0"/>
              <a:t>   </a:t>
            </a:r>
            <a:r>
              <a:rPr lang="ar-SA" dirty="0" smtClean="0"/>
              <a:t>- مجمع الاستهلاك </a:t>
            </a:r>
            <a:r>
              <a:rPr lang="en-US" dirty="0" err="1" smtClean="0"/>
              <a:t>xxxx</a:t>
            </a:r>
            <a:r>
              <a:rPr lang="en-US" dirty="0" smtClean="0"/>
              <a:t/>
            </a:r>
            <a:br>
              <a:rPr lang="en-US" dirty="0" smtClean="0"/>
            </a:br>
            <a:r>
              <a:rPr lang="ar-SA" dirty="0" smtClean="0"/>
              <a:t>              </a:t>
            </a:r>
            <a:r>
              <a:rPr lang="en-US" dirty="0" err="1" smtClean="0"/>
              <a:t>xxxxxxxxxx</a:t>
            </a:r>
            <a:r>
              <a:rPr lang="en-US" dirty="0" smtClean="0"/>
              <a:t/>
            </a:r>
            <a:br>
              <a:rPr lang="en-US" dirty="0" smtClean="0"/>
            </a:br>
            <a:endParaRPr lang="ar-SA" dirty="0"/>
          </a:p>
        </p:txBody>
      </p:sp>
      <p:cxnSp>
        <p:nvCxnSpPr>
          <p:cNvPr id="4" name="رابط مستقيم 3"/>
          <p:cNvCxnSpPr/>
          <p:nvPr/>
        </p:nvCxnSpPr>
        <p:spPr>
          <a:xfrm flipH="1">
            <a:off x="1907704" y="4869160"/>
            <a:ext cx="50405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sz="3200" b="1" u="sng" dirty="0" smtClean="0">
                <a:solidFill>
                  <a:srgbClr val="00B050"/>
                </a:solidFill>
              </a:rPr>
              <a:t>مصروف الاستهلاك لجزء من </a:t>
            </a:r>
            <a:r>
              <a:rPr lang="ar-SA" sz="3200" b="1" u="sng" dirty="0" err="1" smtClean="0">
                <a:solidFill>
                  <a:srgbClr val="00B050"/>
                </a:solidFill>
              </a:rPr>
              <a:t>السنه</a:t>
            </a:r>
            <a:r>
              <a:rPr lang="ar-SA" sz="3200" b="1" u="sng" dirty="0" smtClean="0">
                <a:solidFill>
                  <a:srgbClr val="00B050"/>
                </a:solidFill>
              </a:rPr>
              <a:t> </a:t>
            </a:r>
            <a:r>
              <a:rPr lang="ar-SA" sz="3200" dirty="0" smtClean="0"/>
              <a:t/>
            </a:r>
            <a:br>
              <a:rPr lang="ar-SA" sz="3200" dirty="0" smtClean="0"/>
            </a:br>
            <a:r>
              <a:rPr lang="ar-SA" sz="3200" dirty="0" smtClean="0"/>
              <a:t>مثال :</a:t>
            </a:r>
            <a:br>
              <a:rPr lang="ar-SA" sz="3200" dirty="0" smtClean="0"/>
            </a:br>
            <a:r>
              <a:rPr lang="ar-SA" sz="3200" dirty="0" smtClean="0">
                <a:solidFill>
                  <a:srgbClr val="0070C0"/>
                </a:solidFill>
              </a:rPr>
              <a:t>بفرض </a:t>
            </a:r>
            <a:r>
              <a:rPr lang="ar-SA" sz="3200" dirty="0" err="1" smtClean="0">
                <a:solidFill>
                  <a:srgbClr val="0070C0"/>
                </a:solidFill>
              </a:rPr>
              <a:t>ان</a:t>
            </a:r>
            <a:r>
              <a:rPr lang="ar-SA" sz="3200" dirty="0" smtClean="0">
                <a:solidFill>
                  <a:srgbClr val="0070C0"/>
                </a:solidFill>
              </a:rPr>
              <a:t> </a:t>
            </a:r>
            <a:r>
              <a:rPr lang="ar-SA" sz="3200" dirty="0" err="1" smtClean="0">
                <a:solidFill>
                  <a:srgbClr val="0070C0"/>
                </a:solidFill>
              </a:rPr>
              <a:t>الشركه</a:t>
            </a:r>
            <a:r>
              <a:rPr lang="ar-SA" sz="3200" dirty="0" smtClean="0">
                <a:solidFill>
                  <a:srgbClr val="0070C0"/>
                </a:solidFill>
              </a:rPr>
              <a:t> اشترت مبلغ (320000)ريال بتاريخ 1419/5/1 هـ وقدر لها ان تخدم مدة خمس سنوات تباع بعدها بمبلغ (20000) ريال ..</a:t>
            </a:r>
            <a:r>
              <a:rPr lang="ar-SA" sz="3200" dirty="0" smtClean="0"/>
              <a:t/>
            </a:r>
            <a:br>
              <a:rPr lang="ar-SA" sz="3200" dirty="0" smtClean="0"/>
            </a:br>
            <a:r>
              <a:rPr lang="ar-SA" sz="3200" dirty="0" err="1" smtClean="0"/>
              <a:t>اذن</a:t>
            </a:r>
            <a:r>
              <a:rPr lang="ar-SA" sz="3200" dirty="0" smtClean="0"/>
              <a:t> مصروف الاستهلاك لعام 1419 هـ </a:t>
            </a:r>
            <a:br>
              <a:rPr lang="ar-SA" sz="3200" dirty="0" smtClean="0"/>
            </a:br>
            <a:r>
              <a:rPr lang="ar-SA" sz="3200" dirty="0" err="1" smtClean="0"/>
              <a:t>مايخص</a:t>
            </a:r>
            <a:r>
              <a:rPr lang="ar-SA" sz="3200" dirty="0" smtClean="0"/>
              <a:t> سنة 1419 (8) شهور</a:t>
            </a:r>
            <a:br>
              <a:rPr lang="ar-SA" sz="3200" dirty="0" smtClean="0"/>
            </a:br>
            <a:r>
              <a:rPr lang="ar-SA" sz="3200" dirty="0" smtClean="0"/>
              <a:t>وعدد شهور </a:t>
            </a:r>
            <a:r>
              <a:rPr lang="ar-SA" sz="3200" dirty="0" err="1" smtClean="0"/>
              <a:t>السنه</a:t>
            </a:r>
            <a:r>
              <a:rPr lang="ar-SA" sz="3200" dirty="0" smtClean="0"/>
              <a:t> 12 شهراً</a:t>
            </a:r>
            <a:br>
              <a:rPr lang="ar-SA" sz="3200" dirty="0" smtClean="0"/>
            </a:br>
            <a:r>
              <a:rPr lang="ar-SA" sz="3200" dirty="0" smtClean="0"/>
              <a:t>مصروف الاستهلاك= </a:t>
            </a:r>
            <a:r>
              <a:rPr lang="ar-SA" sz="3200" dirty="0" err="1" smtClean="0"/>
              <a:t>التكلفه</a:t>
            </a:r>
            <a:r>
              <a:rPr lang="ar-SA" sz="3200" dirty="0" smtClean="0"/>
              <a:t> </a:t>
            </a:r>
            <a:r>
              <a:rPr lang="ar-SA" sz="3200" dirty="0" err="1" smtClean="0"/>
              <a:t>القابله</a:t>
            </a:r>
            <a:r>
              <a:rPr lang="ar-SA" sz="3200" dirty="0" smtClean="0"/>
              <a:t> </a:t>
            </a:r>
            <a:r>
              <a:rPr lang="ar-SA" sz="3200" dirty="0" err="1" smtClean="0"/>
              <a:t>للانتاج</a:t>
            </a:r>
            <a:r>
              <a:rPr lang="ar-SA" sz="3200" dirty="0" smtClean="0"/>
              <a:t> – </a:t>
            </a:r>
            <a:r>
              <a:rPr lang="ar-SA" sz="3200" dirty="0" err="1" smtClean="0"/>
              <a:t>الخرده</a:t>
            </a:r>
            <a:r>
              <a:rPr lang="ar-SA" sz="3200" dirty="0" smtClean="0"/>
              <a:t/>
            </a:r>
            <a:br>
              <a:rPr lang="ar-SA" sz="3200" dirty="0" smtClean="0"/>
            </a:br>
            <a:r>
              <a:rPr lang="ar-SA" sz="3200" dirty="0" smtClean="0"/>
              <a:t>               العمر </a:t>
            </a:r>
            <a:r>
              <a:rPr lang="ar-SA" sz="3200" dirty="0" err="1" smtClean="0"/>
              <a:t>الانتاجي</a:t>
            </a:r>
            <a:r>
              <a:rPr lang="ar-SA" sz="3200" dirty="0" smtClean="0"/>
              <a:t> </a:t>
            </a:r>
            <a:br>
              <a:rPr lang="ar-SA" sz="3200" dirty="0" smtClean="0"/>
            </a:br>
            <a:r>
              <a:rPr lang="ar-SA" sz="3200" dirty="0" smtClean="0"/>
              <a:t>=320000-20000      8</a:t>
            </a:r>
            <a:br>
              <a:rPr lang="ar-SA" sz="3200" dirty="0" smtClean="0"/>
            </a:br>
            <a:r>
              <a:rPr lang="ar-SA" sz="3200" dirty="0" smtClean="0"/>
              <a:t>5                           12</a:t>
            </a:r>
            <a:br>
              <a:rPr lang="ar-SA" sz="3200" dirty="0" smtClean="0"/>
            </a:br>
            <a:r>
              <a:rPr lang="ar-SA" sz="3200" dirty="0" smtClean="0"/>
              <a:t>=40000 ريال </a:t>
            </a:r>
            <a:endParaRPr lang="ar-SA" sz="3200" dirty="0"/>
          </a:p>
        </p:txBody>
      </p:sp>
      <p:cxnSp>
        <p:nvCxnSpPr>
          <p:cNvPr id="4" name="رابط مستقيم 3"/>
          <p:cNvCxnSpPr/>
          <p:nvPr/>
        </p:nvCxnSpPr>
        <p:spPr>
          <a:xfrm flipH="1">
            <a:off x="3851920" y="5373216"/>
            <a:ext cx="23042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2987824" y="5301208"/>
            <a:ext cx="3600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flipH="1">
            <a:off x="3491880" y="5157192"/>
            <a:ext cx="144016"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a:off x="3491880" y="5229200"/>
            <a:ext cx="216024" cy="21602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b="1" u="sng" dirty="0" smtClean="0">
                <a:solidFill>
                  <a:srgbClr val="00B050"/>
                </a:solidFill>
              </a:rPr>
              <a:t>بيع </a:t>
            </a:r>
            <a:r>
              <a:rPr lang="ar-SA" b="1" u="sng" dirty="0" err="1" smtClean="0">
                <a:solidFill>
                  <a:srgbClr val="00B050"/>
                </a:solidFill>
              </a:rPr>
              <a:t>الاصل</a:t>
            </a:r>
            <a:r>
              <a:rPr lang="ar-SA" b="1" u="sng" dirty="0" smtClean="0">
                <a:solidFill>
                  <a:srgbClr val="00B050"/>
                </a:solidFill>
              </a:rPr>
              <a:t> الثابت </a:t>
            </a:r>
            <a:r>
              <a:rPr lang="ar-SA" b="1" u="sng" dirty="0" err="1" smtClean="0">
                <a:solidFill>
                  <a:srgbClr val="00B050"/>
                </a:solidFill>
              </a:rPr>
              <a:t>واقفال</a:t>
            </a:r>
            <a:r>
              <a:rPr lang="ar-SA" b="1" u="sng" dirty="0" smtClean="0">
                <a:solidFill>
                  <a:srgbClr val="00B050"/>
                </a:solidFill>
              </a:rPr>
              <a:t> </a:t>
            </a:r>
            <a:r>
              <a:rPr lang="ar-SA" b="1" u="sng" dirty="0" smtClean="0">
                <a:solidFill>
                  <a:srgbClr val="00B050"/>
                </a:solidFill>
              </a:rPr>
              <a:t>حسابا</a:t>
            </a:r>
            <a:r>
              <a:rPr lang="ar-SA" dirty="0" smtClean="0">
                <a:solidFill>
                  <a:srgbClr val="00B050"/>
                </a:solidFill>
              </a:rPr>
              <a:t>ته</a:t>
            </a:r>
            <a:r>
              <a:rPr lang="ar-SA" dirty="0" smtClean="0"/>
              <a:t> </a:t>
            </a:r>
            <a:br>
              <a:rPr lang="ar-SA" dirty="0" smtClean="0"/>
            </a:br>
            <a:r>
              <a:rPr lang="ar-SA" dirty="0" smtClean="0"/>
              <a:t>عندما تنتهي </a:t>
            </a:r>
            <a:r>
              <a:rPr lang="ar-SA" dirty="0" err="1" smtClean="0"/>
              <a:t>المده</a:t>
            </a:r>
            <a:r>
              <a:rPr lang="ar-SA" dirty="0" smtClean="0"/>
              <a:t> </a:t>
            </a:r>
            <a:r>
              <a:rPr lang="ar-SA" dirty="0" err="1" smtClean="0"/>
              <a:t>المقرره</a:t>
            </a:r>
            <a:r>
              <a:rPr lang="ar-SA" dirty="0" smtClean="0"/>
              <a:t> لاستخدام </a:t>
            </a:r>
            <a:r>
              <a:rPr lang="ar-SA" dirty="0" err="1" smtClean="0"/>
              <a:t>الاصل</a:t>
            </a:r>
            <a:r>
              <a:rPr lang="ar-SA" dirty="0" smtClean="0"/>
              <a:t> الثابت فان </a:t>
            </a:r>
            <a:r>
              <a:rPr lang="ar-SA" dirty="0" err="1" smtClean="0"/>
              <a:t>المنشاه</a:t>
            </a:r>
            <a:r>
              <a:rPr lang="ar-SA" dirty="0" smtClean="0"/>
              <a:t> غالبا </a:t>
            </a:r>
            <a:r>
              <a:rPr lang="ar-SA" dirty="0" err="1" smtClean="0"/>
              <a:t>ماتوقف</a:t>
            </a:r>
            <a:r>
              <a:rPr lang="ar-SA" dirty="0" smtClean="0"/>
              <a:t> استخدامه وتعرضه للبيع </a:t>
            </a:r>
            <a:r>
              <a:rPr lang="ar-SA" dirty="0" err="1" smtClean="0"/>
              <a:t>او</a:t>
            </a:r>
            <a:r>
              <a:rPr lang="ar-SA" dirty="0" smtClean="0"/>
              <a:t> تستبدل به </a:t>
            </a:r>
            <a:r>
              <a:rPr lang="ar-SA" dirty="0" err="1" smtClean="0"/>
              <a:t>اصلا</a:t>
            </a:r>
            <a:r>
              <a:rPr lang="ar-SA" dirty="0" smtClean="0"/>
              <a:t> </a:t>
            </a:r>
            <a:r>
              <a:rPr lang="ar-SA" dirty="0" err="1" smtClean="0"/>
              <a:t>اخر</a:t>
            </a:r>
            <a:r>
              <a:rPr lang="ar-SA" dirty="0" smtClean="0"/>
              <a:t> ليشكل </a:t>
            </a:r>
            <a:r>
              <a:rPr lang="ar-SA" dirty="0" err="1" smtClean="0"/>
              <a:t>الاصل</a:t>
            </a:r>
            <a:r>
              <a:rPr lang="ar-SA" dirty="0" smtClean="0"/>
              <a:t> المستبدل جزء من قيمة </a:t>
            </a:r>
            <a:r>
              <a:rPr lang="ar-SA" dirty="0" err="1" smtClean="0"/>
              <a:t>الاصل</a:t>
            </a:r>
            <a:r>
              <a:rPr lang="ar-SA" dirty="0" smtClean="0"/>
              <a:t> الجديد </a:t>
            </a:r>
            <a:br>
              <a:rPr lang="ar-SA" dirty="0" smtClean="0"/>
            </a:br>
            <a:r>
              <a:rPr lang="ar-SA" dirty="0" smtClean="0"/>
              <a:t>لذلك فان </a:t>
            </a:r>
            <a:r>
              <a:rPr lang="ar-SA" dirty="0" err="1" smtClean="0"/>
              <a:t>الاصل</a:t>
            </a:r>
            <a:r>
              <a:rPr lang="ar-SA" dirty="0" smtClean="0"/>
              <a:t> قد يباع بقيمه تساوي قيمته </a:t>
            </a:r>
            <a:r>
              <a:rPr lang="ar-SA" dirty="0" err="1" smtClean="0"/>
              <a:t>الدفتريه</a:t>
            </a:r>
            <a:r>
              <a:rPr lang="ar-SA" dirty="0" smtClean="0"/>
              <a:t> (</a:t>
            </a:r>
            <a:r>
              <a:rPr lang="ar-SA" dirty="0" err="1" smtClean="0"/>
              <a:t>التكلفه</a:t>
            </a:r>
            <a:r>
              <a:rPr lang="ar-SA" dirty="0" smtClean="0"/>
              <a:t> – المجمع الاستهلاك ) وقد يباع بقيمه اكثر او اقل من قيمته الدفتريه مما يحمل المنشاه خساره في حالة بيعه باقل اويجلب لها مكسبا في حالة بيعه باكثر من قيمته الدفتريه </a:t>
            </a:r>
            <a:r>
              <a:rPr lang="ar-SA" dirty="0" smtClean="0"/>
              <a:t> </a:t>
            </a:r>
            <a:r>
              <a:rPr lang="ar-SA" dirty="0" smtClean="0"/>
              <a:t/>
            </a:r>
            <a:br>
              <a:rPr lang="ar-SA" dirty="0" smtClean="0"/>
            </a:b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u="sng" dirty="0" err="1" smtClean="0">
                <a:solidFill>
                  <a:srgbClr val="00B050"/>
                </a:solidFill>
              </a:rPr>
              <a:t>ايقاف</a:t>
            </a:r>
            <a:r>
              <a:rPr lang="ar-SA" u="sng" dirty="0" smtClean="0">
                <a:solidFill>
                  <a:srgbClr val="00B050"/>
                </a:solidFill>
              </a:rPr>
              <a:t> استعمال </a:t>
            </a:r>
            <a:r>
              <a:rPr lang="ar-SA" u="sng" dirty="0" err="1" smtClean="0">
                <a:solidFill>
                  <a:srgbClr val="00B050"/>
                </a:solidFill>
              </a:rPr>
              <a:t>الاصل</a:t>
            </a:r>
            <a:r>
              <a:rPr lang="ar-SA" u="sng" dirty="0" smtClean="0">
                <a:solidFill>
                  <a:srgbClr val="00B050"/>
                </a:solidFill>
              </a:rPr>
              <a:t> وبيعه بما يعادل قيمته </a:t>
            </a:r>
            <a:r>
              <a:rPr lang="ar-SA" u="sng" dirty="0" err="1" smtClean="0">
                <a:solidFill>
                  <a:srgbClr val="00B050"/>
                </a:solidFill>
              </a:rPr>
              <a:t>الدفتريه</a:t>
            </a:r>
            <a:r>
              <a:rPr lang="ar-SA" u="sng" dirty="0" smtClean="0">
                <a:solidFill>
                  <a:srgbClr val="00B050"/>
                </a:solidFill>
              </a:rPr>
              <a:t> </a:t>
            </a:r>
            <a:r>
              <a:rPr lang="ar-SA" dirty="0" smtClean="0"/>
              <a:t/>
            </a:r>
            <a:br>
              <a:rPr lang="ar-SA" dirty="0" smtClean="0"/>
            </a:br>
            <a:r>
              <a:rPr lang="ar-SA" dirty="0" smtClean="0">
                <a:solidFill>
                  <a:srgbClr val="0070C0"/>
                </a:solidFill>
              </a:rPr>
              <a:t>مثال : منشاه اشترت اله بمبلغ 320000 ريال في 1/1/1415 هـ واستخدمتها لمدة خمس سنوات وهي المده المقرره لاستخدامها واستهلكت من قيمتها 300000 ريال بطريقة القسط الثابت اما مبلغ 20000 ريال فقد قدرت قيمه بيعيه للاله في نهاية الخمس سنوات من الخدمه .وقد تم بيع الاله فعلا بمبلغ 20000 ريال بعد مضي خمس سنوات من استخدامها </a:t>
            </a:r>
            <a:endParaRPr lang="ar-SA"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sz="3600" dirty="0" smtClean="0">
                <a:solidFill>
                  <a:srgbClr val="FF0000"/>
                </a:solidFill>
              </a:rPr>
              <a:t>الحل :</a:t>
            </a:r>
            <a:r>
              <a:rPr lang="ar-SA" sz="3600" dirty="0" smtClean="0"/>
              <a:t/>
            </a:r>
            <a:br>
              <a:rPr lang="ar-SA" sz="3600" dirty="0" smtClean="0"/>
            </a:br>
            <a:r>
              <a:rPr lang="ar-SA" sz="3600" dirty="0" smtClean="0"/>
              <a:t>عند البيع يتم التقييد بهذه </a:t>
            </a:r>
            <a:r>
              <a:rPr lang="ar-SA" sz="3600" dirty="0" err="1" smtClean="0"/>
              <a:t>الطريقه</a:t>
            </a:r>
            <a:r>
              <a:rPr lang="ar-SA" sz="3600" dirty="0" smtClean="0"/>
              <a:t> والفرق يكون ربح </a:t>
            </a:r>
            <a:r>
              <a:rPr lang="ar-SA" sz="3600" dirty="0" err="1" smtClean="0"/>
              <a:t>او</a:t>
            </a:r>
            <a:r>
              <a:rPr lang="ar-SA" sz="3600" dirty="0" smtClean="0"/>
              <a:t> </a:t>
            </a:r>
            <a:r>
              <a:rPr lang="ar-SA" sz="3600" dirty="0" err="1" smtClean="0"/>
              <a:t>خساره</a:t>
            </a:r>
            <a:r>
              <a:rPr lang="ar-SA" sz="3600" dirty="0" smtClean="0"/>
              <a:t> </a:t>
            </a:r>
            <a:br>
              <a:rPr lang="ar-SA" sz="3600" dirty="0" smtClean="0"/>
            </a:br>
            <a:r>
              <a:rPr lang="ar-SA" sz="3600" dirty="0" smtClean="0"/>
              <a:t>من مذكورين:</a:t>
            </a:r>
            <a:br>
              <a:rPr lang="ar-SA" sz="3600" dirty="0" smtClean="0"/>
            </a:br>
            <a:r>
              <a:rPr lang="ar-SA" sz="3600" dirty="0" smtClean="0"/>
              <a:t>ح/</a:t>
            </a:r>
            <a:r>
              <a:rPr lang="ar-SA" sz="3600" dirty="0" err="1" smtClean="0"/>
              <a:t>النقديه</a:t>
            </a:r>
            <a:r>
              <a:rPr lang="ar-SA" sz="3600" dirty="0" smtClean="0"/>
              <a:t> (بمبلغ البيع)</a:t>
            </a:r>
            <a:br>
              <a:rPr lang="ar-SA" sz="3600" dirty="0" smtClean="0"/>
            </a:br>
            <a:r>
              <a:rPr lang="ar-SA" sz="3600" dirty="0" smtClean="0"/>
              <a:t>ح/مجمع الاستهلاك (بالقيمه المستهلكه من الاله)</a:t>
            </a:r>
            <a:br>
              <a:rPr lang="ar-SA" sz="3600" dirty="0" smtClean="0"/>
            </a:br>
            <a:r>
              <a:rPr lang="ar-SA" sz="3600" dirty="0" smtClean="0"/>
              <a:t> </a:t>
            </a:r>
            <a:r>
              <a:rPr lang="ar-SA" sz="3600" dirty="0" smtClean="0"/>
              <a:t>            </a:t>
            </a:r>
            <a:r>
              <a:rPr lang="ar-SA" sz="3600" dirty="0" err="1" smtClean="0"/>
              <a:t>الى</a:t>
            </a:r>
            <a:r>
              <a:rPr lang="ar-SA" sz="3600" dirty="0" smtClean="0"/>
              <a:t> ح/</a:t>
            </a:r>
            <a:r>
              <a:rPr lang="ar-SA" sz="3600" dirty="0" err="1" smtClean="0"/>
              <a:t>الالة</a:t>
            </a:r>
            <a:r>
              <a:rPr lang="ar-SA" sz="3600" dirty="0" smtClean="0"/>
              <a:t> </a:t>
            </a:r>
            <a:br>
              <a:rPr lang="ar-SA" sz="3600" dirty="0" smtClean="0"/>
            </a:br>
            <a:r>
              <a:rPr lang="ar-SA" sz="3600" dirty="0" smtClean="0"/>
              <a:t>ويجب </a:t>
            </a:r>
            <a:r>
              <a:rPr lang="ar-SA" sz="3600" dirty="0" err="1" smtClean="0"/>
              <a:t>ان</a:t>
            </a:r>
            <a:r>
              <a:rPr lang="ar-SA" sz="3600" dirty="0" smtClean="0"/>
              <a:t> تتساوي </a:t>
            </a:r>
            <a:r>
              <a:rPr lang="ar-SA" sz="3600" dirty="0" err="1" smtClean="0"/>
              <a:t>الجهه</a:t>
            </a:r>
            <a:r>
              <a:rPr lang="ar-SA" sz="3600" dirty="0" smtClean="0"/>
              <a:t> </a:t>
            </a:r>
            <a:r>
              <a:rPr lang="ar-SA" sz="3600" dirty="0" err="1" smtClean="0"/>
              <a:t>المدينه</a:t>
            </a:r>
            <a:r>
              <a:rPr lang="ar-SA" sz="3600" dirty="0" smtClean="0"/>
              <a:t> مع </a:t>
            </a:r>
            <a:r>
              <a:rPr lang="ar-SA" sz="3600" dirty="0" err="1" smtClean="0"/>
              <a:t>الدائنه</a:t>
            </a:r>
            <a:r>
              <a:rPr lang="ar-SA" sz="3600" dirty="0" smtClean="0"/>
              <a:t>  </a:t>
            </a:r>
            <a:br>
              <a:rPr lang="ar-SA" sz="3600" dirty="0" smtClean="0"/>
            </a:br>
            <a:r>
              <a:rPr lang="ar-SA" sz="3600" dirty="0" smtClean="0"/>
              <a:t>لكن في حالة وجود اختلاف راح يمثل الربح </a:t>
            </a:r>
            <a:r>
              <a:rPr lang="ar-SA" sz="3600" dirty="0" err="1" smtClean="0"/>
              <a:t>او</a:t>
            </a:r>
            <a:r>
              <a:rPr lang="ar-SA" sz="3600" dirty="0" smtClean="0"/>
              <a:t> </a:t>
            </a:r>
            <a:r>
              <a:rPr lang="ar-SA" sz="3600" dirty="0" err="1" smtClean="0"/>
              <a:t>الخساره</a:t>
            </a:r>
            <a:r>
              <a:rPr lang="ar-SA" sz="3600" dirty="0" smtClean="0"/>
              <a:t> </a:t>
            </a:r>
            <a:br>
              <a:rPr lang="ar-SA" sz="3600" dirty="0" smtClean="0"/>
            </a:br>
            <a:r>
              <a:rPr lang="ar-SA" sz="3600" dirty="0" err="1" smtClean="0"/>
              <a:t>اذا</a:t>
            </a:r>
            <a:r>
              <a:rPr lang="ar-SA" sz="3600" dirty="0" smtClean="0"/>
              <a:t> كان الفرق مديناً كان </a:t>
            </a:r>
            <a:r>
              <a:rPr lang="ar-SA" sz="3600" dirty="0" err="1" smtClean="0"/>
              <a:t>خساره</a:t>
            </a:r>
            <a:r>
              <a:rPr lang="ar-SA" sz="3600" dirty="0" smtClean="0"/>
              <a:t/>
            </a:r>
            <a:br>
              <a:rPr lang="ar-SA" sz="3600" dirty="0" smtClean="0"/>
            </a:br>
            <a:r>
              <a:rPr lang="ar-SA" sz="3600" dirty="0" err="1" smtClean="0"/>
              <a:t>اذا</a:t>
            </a:r>
            <a:r>
              <a:rPr lang="ar-SA" sz="3600" dirty="0" smtClean="0"/>
              <a:t> كان الفرق دائناً كان مكاسب </a:t>
            </a:r>
            <a:endParaRPr lang="ar-SA"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dirty="0" smtClean="0">
                <a:solidFill>
                  <a:srgbClr val="FF0000"/>
                </a:solidFill>
              </a:rPr>
              <a:t>الحل :</a:t>
            </a:r>
            <a:r>
              <a:rPr lang="ar-SA" dirty="0" smtClean="0"/>
              <a:t/>
            </a:r>
            <a:br>
              <a:rPr lang="ar-SA" dirty="0" smtClean="0"/>
            </a:br>
            <a:r>
              <a:rPr lang="ar-SA" dirty="0" smtClean="0"/>
              <a:t>من مذكورين </a:t>
            </a:r>
            <a:br>
              <a:rPr lang="ar-SA" dirty="0" smtClean="0"/>
            </a:br>
            <a:r>
              <a:rPr lang="ar-SA" dirty="0" smtClean="0"/>
              <a:t>20000 </a:t>
            </a:r>
            <a:r>
              <a:rPr lang="ar-SA" dirty="0" err="1" smtClean="0"/>
              <a:t>ح</a:t>
            </a:r>
            <a:r>
              <a:rPr lang="ar-SA" dirty="0" smtClean="0"/>
              <a:t>/ </a:t>
            </a:r>
            <a:r>
              <a:rPr lang="ar-SA" dirty="0" err="1" smtClean="0"/>
              <a:t>النقديه</a:t>
            </a:r>
            <a:r>
              <a:rPr lang="ar-SA" dirty="0" smtClean="0"/>
              <a:t/>
            </a:r>
            <a:br>
              <a:rPr lang="ar-SA" dirty="0" smtClean="0"/>
            </a:br>
            <a:r>
              <a:rPr lang="ar-SA" dirty="0" smtClean="0"/>
              <a:t>300000ح/ مجمع استهلاك </a:t>
            </a:r>
            <a:r>
              <a:rPr lang="ar-SA" dirty="0" err="1" smtClean="0"/>
              <a:t>الاله</a:t>
            </a:r>
            <a:r>
              <a:rPr lang="ar-SA" dirty="0" smtClean="0"/>
              <a:t> </a:t>
            </a:r>
            <a:br>
              <a:rPr lang="ar-SA" dirty="0" smtClean="0"/>
            </a:br>
            <a:r>
              <a:rPr lang="ar-SA" dirty="0" smtClean="0"/>
              <a:t> </a:t>
            </a:r>
            <a:r>
              <a:rPr lang="ar-SA" dirty="0" smtClean="0"/>
              <a:t>                       32000الى </a:t>
            </a:r>
            <a:r>
              <a:rPr lang="ar-SA" dirty="0" err="1" smtClean="0"/>
              <a:t>ح</a:t>
            </a:r>
            <a:r>
              <a:rPr lang="ar-SA" dirty="0" smtClean="0"/>
              <a:t>/</a:t>
            </a:r>
            <a:r>
              <a:rPr lang="ar-SA" dirty="0" err="1" smtClean="0"/>
              <a:t>الاله</a:t>
            </a:r>
            <a:r>
              <a:rPr lang="ar-SA" dirty="0" smtClean="0"/>
              <a:t> </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fontScale="90000"/>
          </a:bodyPr>
          <a:lstStyle/>
          <a:p>
            <a:r>
              <a:rPr lang="ar-SA" dirty="0" smtClean="0"/>
              <a:t>تتميز </a:t>
            </a:r>
            <a:r>
              <a:rPr lang="ar-SA" dirty="0" smtClean="0"/>
              <a:t>الأصول الثابتة </a:t>
            </a:r>
            <a:r>
              <a:rPr lang="ar-SA" dirty="0" smtClean="0"/>
              <a:t>عن </a:t>
            </a:r>
            <a:r>
              <a:rPr lang="ar-SA" dirty="0" smtClean="0"/>
              <a:t>المتداولة </a:t>
            </a:r>
            <a:r>
              <a:rPr lang="ar-SA" dirty="0" smtClean="0"/>
              <a:t>بطول البقاء ويقصد به </a:t>
            </a:r>
            <a:r>
              <a:rPr lang="ar-SA" dirty="0" smtClean="0"/>
              <a:t>أن الأصل </a:t>
            </a:r>
            <a:r>
              <a:rPr lang="ar-SA" dirty="0" smtClean="0"/>
              <a:t>لم يشترى </a:t>
            </a:r>
            <a:r>
              <a:rPr lang="ar-SA" dirty="0" smtClean="0"/>
              <a:t>أو </a:t>
            </a:r>
            <a:r>
              <a:rPr lang="ar-SA" dirty="0" smtClean="0"/>
              <a:t>يمتلك بغرض </a:t>
            </a:r>
            <a:r>
              <a:rPr lang="ar-SA" dirty="0" smtClean="0"/>
              <a:t>إعادة </a:t>
            </a:r>
            <a:r>
              <a:rPr lang="ar-SA" dirty="0" smtClean="0"/>
              <a:t>بيعه </a:t>
            </a:r>
            <a:r>
              <a:rPr lang="ar-SA" dirty="0" smtClean="0"/>
              <a:t>وإنما </a:t>
            </a:r>
            <a:r>
              <a:rPr lang="ar-SA" dirty="0" smtClean="0"/>
              <a:t>ليساهم في خدمة </a:t>
            </a:r>
            <a:r>
              <a:rPr lang="ar-SA" dirty="0" smtClean="0"/>
              <a:t>الإنتاج </a:t>
            </a:r>
            <a:r>
              <a:rPr lang="ar-SA" dirty="0" smtClean="0"/>
              <a:t>مده </a:t>
            </a:r>
            <a:r>
              <a:rPr lang="ar-SA" dirty="0" smtClean="0"/>
              <a:t>طويلة </a:t>
            </a:r>
            <a:r>
              <a:rPr lang="ar-SA" dirty="0" smtClean="0"/>
              <a:t/>
            </a:r>
            <a:br>
              <a:rPr lang="ar-SA" dirty="0" smtClean="0"/>
            </a:br>
            <a:r>
              <a:rPr lang="ar-SA" dirty="0" smtClean="0"/>
              <a:t>الإنتاج </a:t>
            </a:r>
            <a:r>
              <a:rPr lang="ar-SA" dirty="0" smtClean="0"/>
              <a:t>هو كل عمل يؤدي </a:t>
            </a:r>
            <a:r>
              <a:rPr lang="ar-SA" dirty="0" smtClean="0"/>
              <a:t>إلى </a:t>
            </a:r>
            <a:r>
              <a:rPr lang="ar-SA" dirty="0" smtClean="0"/>
              <a:t>الحصول على </a:t>
            </a:r>
            <a:r>
              <a:rPr lang="ar-SA" dirty="0" smtClean="0"/>
              <a:t>إيرادات </a:t>
            </a:r>
            <a:r>
              <a:rPr lang="ar-SA" dirty="0" smtClean="0"/>
              <a:t>من بيع البضائع وتقديم الخدمات </a:t>
            </a:r>
            <a:br>
              <a:rPr lang="ar-SA" dirty="0" smtClean="0"/>
            </a:br>
            <a:r>
              <a:rPr lang="ar-SA" b="1" u="sng" dirty="0" smtClean="0">
                <a:solidFill>
                  <a:srgbClr val="FF0000"/>
                </a:solidFill>
              </a:rPr>
              <a:t>تكلفة </a:t>
            </a:r>
            <a:r>
              <a:rPr lang="ar-SA" b="1" u="sng" dirty="0" smtClean="0">
                <a:solidFill>
                  <a:srgbClr val="FF0000"/>
                </a:solidFill>
              </a:rPr>
              <a:t>الأصل </a:t>
            </a:r>
            <a:r>
              <a:rPr lang="ar-SA" b="1" u="sng" dirty="0" smtClean="0">
                <a:solidFill>
                  <a:srgbClr val="FF0000"/>
                </a:solidFill>
              </a:rPr>
              <a:t>الثابت : </a:t>
            </a:r>
            <a:r>
              <a:rPr lang="ar-SA" dirty="0" smtClean="0">
                <a:solidFill>
                  <a:srgbClr val="00B0F0"/>
                </a:solidFill>
              </a:rPr>
              <a:t>هي جميع ماانفق على الاصل ليكون جاهزا للاستخدام في الغرض الذي اشترى من اجله .</a:t>
            </a:r>
            <a:r>
              <a:rPr lang="ar-SA" dirty="0" smtClean="0"/>
              <a:t/>
            </a:r>
            <a:br>
              <a:rPr lang="ar-SA" dirty="0" smtClean="0"/>
            </a:br>
            <a:r>
              <a:rPr lang="ar-SA" dirty="0" smtClean="0"/>
              <a:t>ويشمل ذلك : ثمن الشراء , النقل , الجمارك ,التامين, اجور العمال , مصاريف الكهرباء .</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sz="3200" b="1" u="sng" dirty="0" smtClean="0">
                <a:solidFill>
                  <a:srgbClr val="00B050"/>
                </a:solidFill>
              </a:rPr>
              <a:t>بيع </a:t>
            </a:r>
            <a:r>
              <a:rPr lang="ar-SA" sz="3200" b="1" u="sng" dirty="0" err="1" smtClean="0">
                <a:solidFill>
                  <a:srgbClr val="00B050"/>
                </a:solidFill>
              </a:rPr>
              <a:t>الاصل</a:t>
            </a:r>
            <a:r>
              <a:rPr lang="ar-SA" sz="3200" b="1" u="sng" dirty="0" smtClean="0">
                <a:solidFill>
                  <a:srgbClr val="00B050"/>
                </a:solidFill>
              </a:rPr>
              <a:t> الثابت </a:t>
            </a:r>
            <a:r>
              <a:rPr lang="ar-SA" sz="3200" b="1" u="sng" dirty="0" err="1" smtClean="0">
                <a:solidFill>
                  <a:srgbClr val="00B050"/>
                </a:solidFill>
              </a:rPr>
              <a:t>باكثر</a:t>
            </a:r>
            <a:r>
              <a:rPr lang="ar-SA" sz="3200" b="1" u="sng" dirty="0" smtClean="0">
                <a:solidFill>
                  <a:srgbClr val="00B050"/>
                </a:solidFill>
              </a:rPr>
              <a:t> من قيمته </a:t>
            </a:r>
            <a:r>
              <a:rPr lang="ar-SA" sz="3200" b="1" u="sng" dirty="0" err="1" smtClean="0">
                <a:solidFill>
                  <a:srgbClr val="00B050"/>
                </a:solidFill>
              </a:rPr>
              <a:t>الدفتريه</a:t>
            </a:r>
            <a:r>
              <a:rPr lang="ar-SA" sz="3200" b="1" u="sng" dirty="0" smtClean="0">
                <a:solidFill>
                  <a:srgbClr val="00B050"/>
                </a:solidFill>
              </a:rPr>
              <a:t> </a:t>
            </a:r>
            <a:r>
              <a:rPr lang="ar-SA" sz="3200" dirty="0" smtClean="0"/>
              <a:t/>
            </a:r>
            <a:br>
              <a:rPr lang="ar-SA" sz="3200" dirty="0" smtClean="0"/>
            </a:br>
            <a:r>
              <a:rPr lang="ar-SA" sz="3200" dirty="0" smtClean="0">
                <a:solidFill>
                  <a:srgbClr val="0070C0"/>
                </a:solidFill>
              </a:rPr>
              <a:t>مثال : بنفس البيانات السابقه ولكن بفرض ان المنشاه باعت الاله ب(50000) ريال </a:t>
            </a:r>
            <a:r>
              <a:rPr lang="ar-SA" sz="3200" dirty="0" smtClean="0"/>
              <a:t/>
            </a:r>
            <a:br>
              <a:rPr lang="ar-SA" sz="3200" dirty="0" smtClean="0"/>
            </a:br>
            <a:r>
              <a:rPr lang="ar-SA" sz="3200" dirty="0" smtClean="0"/>
              <a:t>وعليه يكون الحل :</a:t>
            </a:r>
            <a:br>
              <a:rPr lang="ar-SA" sz="3200" dirty="0" smtClean="0"/>
            </a:br>
            <a:r>
              <a:rPr lang="ar-SA" sz="3200" dirty="0" smtClean="0"/>
              <a:t>من مذكورين:</a:t>
            </a:r>
            <a:br>
              <a:rPr lang="ar-SA" sz="3200" dirty="0" smtClean="0"/>
            </a:br>
            <a:r>
              <a:rPr lang="ar-SA" sz="3200" dirty="0" smtClean="0"/>
              <a:t>50000ح/</a:t>
            </a:r>
            <a:r>
              <a:rPr lang="ar-SA" sz="3200" dirty="0" err="1" smtClean="0"/>
              <a:t>النقديه</a:t>
            </a:r>
            <a:r>
              <a:rPr lang="ar-SA" sz="3200" dirty="0" smtClean="0"/>
              <a:t/>
            </a:r>
            <a:br>
              <a:rPr lang="ar-SA" sz="3200" dirty="0" smtClean="0"/>
            </a:br>
            <a:r>
              <a:rPr lang="ar-SA" sz="3200" dirty="0" smtClean="0"/>
              <a:t>300000ح/مجمع استهلاك </a:t>
            </a:r>
            <a:br>
              <a:rPr lang="ar-SA" sz="3200" dirty="0" smtClean="0"/>
            </a:br>
            <a:r>
              <a:rPr lang="ar-SA" sz="3200" dirty="0" smtClean="0"/>
              <a:t> </a:t>
            </a:r>
            <a:r>
              <a:rPr lang="ar-SA" sz="3200" dirty="0" smtClean="0"/>
              <a:t>                      320000ح/</a:t>
            </a:r>
            <a:r>
              <a:rPr lang="ar-SA" sz="3200" dirty="0" err="1" smtClean="0"/>
              <a:t>الاله</a:t>
            </a:r>
            <a:r>
              <a:rPr lang="ar-SA" sz="3200" dirty="0" smtClean="0"/>
              <a:t/>
            </a:r>
            <a:br>
              <a:rPr lang="ar-SA" sz="3200" dirty="0" smtClean="0"/>
            </a:br>
            <a:r>
              <a:rPr lang="ar-SA" sz="3200" dirty="0" smtClean="0"/>
              <a:t> </a:t>
            </a:r>
            <a:r>
              <a:rPr lang="ar-SA" sz="3200" dirty="0" smtClean="0"/>
              <a:t>                    30000ح/مكاسب بيع </a:t>
            </a:r>
            <a:br>
              <a:rPr lang="ar-SA" sz="3200" dirty="0" smtClean="0"/>
            </a:br>
            <a:r>
              <a:rPr lang="ar-SA" sz="3200" dirty="0" smtClean="0"/>
              <a:t>وقد تم حساب المكاسب كالتالي :</a:t>
            </a:r>
            <a:br>
              <a:rPr lang="ar-SA" sz="3200" dirty="0" smtClean="0"/>
            </a:br>
            <a:r>
              <a:rPr lang="ar-SA" sz="3200" dirty="0" smtClean="0"/>
              <a:t>تكلفة </a:t>
            </a:r>
            <a:r>
              <a:rPr lang="ar-SA" sz="3200" dirty="0" err="1" smtClean="0"/>
              <a:t>الاله</a:t>
            </a:r>
            <a:r>
              <a:rPr lang="ar-SA" sz="3200" dirty="0" smtClean="0"/>
              <a:t> –(مجمع الاستهلاك+قيمة البيع)</a:t>
            </a:r>
            <a:br>
              <a:rPr lang="ar-SA" sz="3200" dirty="0" smtClean="0"/>
            </a:br>
            <a:r>
              <a:rPr lang="ar-SA" sz="3200" dirty="0" smtClean="0"/>
              <a:t>=320000-(300000+50000)</a:t>
            </a:r>
            <a:br>
              <a:rPr lang="ar-SA" sz="3200" dirty="0" smtClean="0"/>
            </a:br>
            <a:r>
              <a:rPr lang="ar-SA" sz="3200" dirty="0" smtClean="0"/>
              <a:t>=320000-(350000)</a:t>
            </a:r>
            <a:br>
              <a:rPr lang="ar-SA" sz="3200" dirty="0" smtClean="0"/>
            </a:br>
            <a:r>
              <a:rPr lang="ar-SA" sz="3200" dirty="0" smtClean="0"/>
              <a:t>=30000 ريال </a:t>
            </a:r>
            <a:br>
              <a:rPr lang="ar-SA" sz="3200" dirty="0" smtClean="0"/>
            </a:br>
            <a:r>
              <a:rPr lang="ar-SA" sz="3200" dirty="0" err="1" smtClean="0">
                <a:solidFill>
                  <a:srgbClr val="0070C0"/>
                </a:solidFill>
              </a:rPr>
              <a:t>والجهه</a:t>
            </a:r>
            <a:r>
              <a:rPr lang="ar-SA" sz="3200" dirty="0" smtClean="0">
                <a:solidFill>
                  <a:srgbClr val="0070C0"/>
                </a:solidFill>
              </a:rPr>
              <a:t> </a:t>
            </a:r>
            <a:r>
              <a:rPr lang="ar-SA" sz="3200" dirty="0" err="1" smtClean="0">
                <a:solidFill>
                  <a:srgbClr val="0070C0"/>
                </a:solidFill>
              </a:rPr>
              <a:t>المدينه</a:t>
            </a:r>
            <a:r>
              <a:rPr lang="ar-SA" sz="3200" dirty="0" smtClean="0">
                <a:solidFill>
                  <a:srgbClr val="0070C0"/>
                </a:solidFill>
              </a:rPr>
              <a:t> اكبر من </a:t>
            </a:r>
            <a:r>
              <a:rPr lang="ar-SA" sz="3200" dirty="0" err="1" smtClean="0">
                <a:solidFill>
                  <a:srgbClr val="0070C0"/>
                </a:solidFill>
              </a:rPr>
              <a:t>الدائنه</a:t>
            </a:r>
            <a:r>
              <a:rPr lang="ar-SA" sz="3200" dirty="0" smtClean="0">
                <a:solidFill>
                  <a:srgbClr val="0070C0"/>
                </a:solidFill>
              </a:rPr>
              <a:t> </a:t>
            </a:r>
            <a:r>
              <a:rPr lang="ar-SA" sz="3200" dirty="0" err="1" smtClean="0">
                <a:solidFill>
                  <a:srgbClr val="0070C0"/>
                </a:solidFill>
              </a:rPr>
              <a:t>اذن</a:t>
            </a:r>
            <a:r>
              <a:rPr lang="ar-SA" sz="3200" dirty="0" smtClean="0">
                <a:solidFill>
                  <a:srgbClr val="0070C0"/>
                </a:solidFill>
              </a:rPr>
              <a:t> الفرق دائن (ربح)</a:t>
            </a:r>
            <a:endParaRPr lang="ar-SA" sz="3200" dirty="0">
              <a:solidFill>
                <a:srgbClr val="0070C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Autofit/>
          </a:bodyPr>
          <a:lstStyle/>
          <a:p>
            <a:r>
              <a:rPr lang="ar-SA" sz="3200" b="1" dirty="0" smtClean="0">
                <a:solidFill>
                  <a:srgbClr val="00B050"/>
                </a:solidFill>
              </a:rPr>
              <a:t>بيع </a:t>
            </a:r>
            <a:r>
              <a:rPr lang="ar-SA" sz="3200" b="1" dirty="0" err="1" smtClean="0">
                <a:solidFill>
                  <a:srgbClr val="00B050"/>
                </a:solidFill>
              </a:rPr>
              <a:t>الاصل</a:t>
            </a:r>
            <a:r>
              <a:rPr lang="ar-SA" sz="3200" b="1" dirty="0" smtClean="0">
                <a:solidFill>
                  <a:srgbClr val="00B050"/>
                </a:solidFill>
              </a:rPr>
              <a:t> </a:t>
            </a:r>
            <a:r>
              <a:rPr lang="ar-SA" sz="3200" b="1" dirty="0" err="1" smtClean="0">
                <a:solidFill>
                  <a:srgbClr val="00B050"/>
                </a:solidFill>
              </a:rPr>
              <a:t>باقل</a:t>
            </a:r>
            <a:r>
              <a:rPr lang="ar-SA" sz="3200" b="1" dirty="0" smtClean="0">
                <a:solidFill>
                  <a:srgbClr val="00B050"/>
                </a:solidFill>
              </a:rPr>
              <a:t> من قيمته </a:t>
            </a:r>
            <a:r>
              <a:rPr lang="ar-SA" sz="3200" b="1" dirty="0" err="1" smtClean="0">
                <a:solidFill>
                  <a:srgbClr val="00B050"/>
                </a:solidFill>
              </a:rPr>
              <a:t>الدفتريه</a:t>
            </a:r>
            <a:r>
              <a:rPr lang="ar-SA" sz="3200" b="1" dirty="0" smtClean="0">
                <a:solidFill>
                  <a:srgbClr val="00B050"/>
                </a:solidFill>
              </a:rPr>
              <a:t> </a:t>
            </a:r>
            <a:r>
              <a:rPr lang="ar-SA" sz="3200" dirty="0" smtClean="0"/>
              <a:t/>
            </a:r>
            <a:br>
              <a:rPr lang="ar-SA" sz="3200" dirty="0" smtClean="0"/>
            </a:br>
            <a:r>
              <a:rPr lang="ar-SA" sz="3200" dirty="0" smtClean="0">
                <a:solidFill>
                  <a:srgbClr val="0070C0"/>
                </a:solidFill>
              </a:rPr>
              <a:t>مثال : بفرض تم بيع الاله ب (5000) ريال فقط </a:t>
            </a:r>
            <a:r>
              <a:rPr lang="ar-SA" sz="3200" dirty="0" smtClean="0"/>
              <a:t/>
            </a:r>
            <a:br>
              <a:rPr lang="ar-SA" sz="3200" dirty="0" smtClean="0"/>
            </a:br>
            <a:r>
              <a:rPr lang="ar-SA" sz="3200" dirty="0" smtClean="0"/>
              <a:t>فان القيد يكون :</a:t>
            </a:r>
            <a:br>
              <a:rPr lang="ar-SA" sz="3200" dirty="0" smtClean="0"/>
            </a:br>
            <a:r>
              <a:rPr lang="ar-SA" sz="3200" dirty="0" smtClean="0"/>
              <a:t>من مذكورين:</a:t>
            </a:r>
            <a:br>
              <a:rPr lang="ar-SA" sz="3200" dirty="0" smtClean="0"/>
            </a:br>
            <a:r>
              <a:rPr lang="ar-SA" sz="3200" dirty="0" smtClean="0"/>
              <a:t>5000ح/</a:t>
            </a:r>
            <a:r>
              <a:rPr lang="ar-SA" sz="3200" dirty="0" err="1" smtClean="0"/>
              <a:t>النقديه</a:t>
            </a:r>
            <a:r>
              <a:rPr lang="ar-SA" sz="3200" dirty="0" smtClean="0"/>
              <a:t/>
            </a:r>
            <a:br>
              <a:rPr lang="ar-SA" sz="3200" dirty="0" smtClean="0"/>
            </a:br>
            <a:r>
              <a:rPr lang="ar-SA" sz="3200" dirty="0" smtClean="0"/>
              <a:t>300000ح/مجمع استهلاك</a:t>
            </a:r>
            <a:br>
              <a:rPr lang="ar-SA" sz="3200" dirty="0" smtClean="0"/>
            </a:br>
            <a:r>
              <a:rPr lang="ar-SA" sz="3200" dirty="0" smtClean="0"/>
              <a:t>1500ح/خسائر بيع </a:t>
            </a:r>
            <a:br>
              <a:rPr lang="ar-SA" sz="3200" dirty="0" smtClean="0"/>
            </a:br>
            <a:r>
              <a:rPr lang="ar-SA" sz="3200" dirty="0" smtClean="0"/>
              <a:t> </a:t>
            </a:r>
            <a:r>
              <a:rPr lang="ar-SA" sz="3200" dirty="0" smtClean="0"/>
              <a:t>                     </a:t>
            </a:r>
            <a:r>
              <a:rPr lang="ar-SA" sz="3200" dirty="0" smtClean="0"/>
              <a:t> </a:t>
            </a:r>
            <a:r>
              <a:rPr lang="ar-SA" sz="3200" dirty="0" smtClean="0"/>
              <a:t>  320000الى </a:t>
            </a:r>
            <a:r>
              <a:rPr lang="ar-SA" sz="3200" dirty="0" err="1" smtClean="0"/>
              <a:t>ح</a:t>
            </a:r>
            <a:r>
              <a:rPr lang="ar-SA" sz="3200" dirty="0" smtClean="0"/>
              <a:t>/</a:t>
            </a:r>
            <a:r>
              <a:rPr lang="ar-SA" sz="3200" dirty="0" err="1" smtClean="0"/>
              <a:t>الاله</a:t>
            </a:r>
            <a:r>
              <a:rPr lang="ar-SA" sz="3200" dirty="0" smtClean="0"/>
              <a:t> </a:t>
            </a:r>
            <a:br>
              <a:rPr lang="ar-SA" sz="3200" dirty="0" smtClean="0"/>
            </a:br>
            <a:r>
              <a:rPr lang="ar-SA" sz="3200" dirty="0" smtClean="0"/>
              <a:t>وتم حسابها كالتالي :</a:t>
            </a:r>
            <a:br>
              <a:rPr lang="ar-SA" sz="3200" dirty="0" smtClean="0"/>
            </a:br>
            <a:r>
              <a:rPr lang="ar-SA" sz="3200" dirty="0" smtClean="0"/>
              <a:t>320000-(300000+5000)</a:t>
            </a:r>
            <a:br>
              <a:rPr lang="ar-SA" sz="3200" dirty="0" smtClean="0"/>
            </a:br>
            <a:r>
              <a:rPr lang="ar-SA" sz="3200" dirty="0" smtClean="0"/>
              <a:t>=320000-305000</a:t>
            </a:r>
            <a:br>
              <a:rPr lang="ar-SA" sz="3200" dirty="0" smtClean="0"/>
            </a:br>
            <a:r>
              <a:rPr lang="ar-SA" sz="3200" dirty="0" smtClean="0"/>
              <a:t>=15000 ريال</a:t>
            </a:r>
            <a:br>
              <a:rPr lang="ar-SA" sz="3200" dirty="0" smtClean="0"/>
            </a:br>
            <a:r>
              <a:rPr lang="ar-SA" sz="3200" dirty="0" err="1" smtClean="0">
                <a:solidFill>
                  <a:srgbClr val="0070C0"/>
                </a:solidFill>
              </a:rPr>
              <a:t>اذن</a:t>
            </a:r>
            <a:r>
              <a:rPr lang="ar-SA" sz="3200" dirty="0" smtClean="0">
                <a:solidFill>
                  <a:srgbClr val="0070C0"/>
                </a:solidFill>
              </a:rPr>
              <a:t> </a:t>
            </a:r>
            <a:r>
              <a:rPr lang="ar-SA" sz="3200" dirty="0" err="1" smtClean="0">
                <a:solidFill>
                  <a:srgbClr val="0070C0"/>
                </a:solidFill>
              </a:rPr>
              <a:t>الجهه</a:t>
            </a:r>
            <a:r>
              <a:rPr lang="ar-SA" sz="3200" dirty="0" smtClean="0">
                <a:solidFill>
                  <a:srgbClr val="0070C0"/>
                </a:solidFill>
              </a:rPr>
              <a:t> </a:t>
            </a:r>
            <a:r>
              <a:rPr lang="ar-SA" sz="3200" dirty="0" err="1" smtClean="0">
                <a:solidFill>
                  <a:srgbClr val="0070C0"/>
                </a:solidFill>
              </a:rPr>
              <a:t>الدائنه</a:t>
            </a:r>
            <a:r>
              <a:rPr lang="ar-SA" sz="3200" dirty="0" smtClean="0">
                <a:solidFill>
                  <a:srgbClr val="0070C0"/>
                </a:solidFill>
              </a:rPr>
              <a:t> اكبر وبالتالي الرصيد مدين (خساره)</a:t>
            </a:r>
            <a:endParaRPr lang="ar-SA" sz="3200"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sz="4000" b="1" u="sng" dirty="0" smtClean="0">
                <a:solidFill>
                  <a:srgbClr val="00B050"/>
                </a:solidFill>
              </a:rPr>
              <a:t>استهلاك </a:t>
            </a:r>
            <a:r>
              <a:rPr lang="ar-SA" sz="4000" b="1" u="sng" dirty="0" err="1" smtClean="0">
                <a:solidFill>
                  <a:srgbClr val="00B050"/>
                </a:solidFill>
              </a:rPr>
              <a:t>الاصول</a:t>
            </a:r>
            <a:r>
              <a:rPr lang="ar-SA" sz="4000" b="1" u="sng" dirty="0" smtClean="0">
                <a:solidFill>
                  <a:srgbClr val="00B050"/>
                </a:solidFill>
              </a:rPr>
              <a:t> رخيصة الثمن كبيرة العدد </a:t>
            </a:r>
            <a:r>
              <a:rPr lang="ar-SA" sz="4000" dirty="0" smtClean="0"/>
              <a:t/>
            </a:r>
            <a:br>
              <a:rPr lang="ar-SA" sz="4000" dirty="0" smtClean="0"/>
            </a:br>
            <a:r>
              <a:rPr lang="ar-SA" sz="4000" dirty="0" smtClean="0"/>
              <a:t>مثل : الاقلام , المسامير, المفكات , الدبابيس وغيرها .</a:t>
            </a:r>
            <a:br>
              <a:rPr lang="ar-SA" sz="4000" dirty="0" smtClean="0"/>
            </a:br>
            <a:r>
              <a:rPr lang="ar-SA" sz="4000" dirty="0" smtClean="0"/>
              <a:t>تتم </a:t>
            </a:r>
            <a:r>
              <a:rPr lang="ar-SA" sz="4000" dirty="0" err="1" smtClean="0"/>
              <a:t>المحاسبه</a:t>
            </a:r>
            <a:r>
              <a:rPr lang="ar-SA" sz="4000" dirty="0" smtClean="0"/>
              <a:t> </a:t>
            </a:r>
            <a:r>
              <a:rPr lang="ar-SA" sz="4000" dirty="0" err="1" smtClean="0"/>
              <a:t>باحدى</a:t>
            </a:r>
            <a:r>
              <a:rPr lang="ar-SA" sz="4000" dirty="0" smtClean="0"/>
              <a:t> طريقتين :</a:t>
            </a:r>
            <a:br>
              <a:rPr lang="ar-SA" sz="4000" dirty="0" smtClean="0"/>
            </a:br>
            <a:r>
              <a:rPr lang="ar-SA" sz="4000" dirty="0" err="1" smtClean="0">
                <a:solidFill>
                  <a:srgbClr val="00B050"/>
                </a:solidFill>
              </a:rPr>
              <a:t>الاولى</a:t>
            </a:r>
            <a:r>
              <a:rPr lang="ar-SA" sz="4000" dirty="0" smtClean="0">
                <a:solidFill>
                  <a:srgbClr val="00B050"/>
                </a:solidFill>
              </a:rPr>
              <a:t> :</a:t>
            </a:r>
            <a:r>
              <a:rPr lang="ar-SA" sz="4000" dirty="0" smtClean="0"/>
              <a:t> يعتبر </a:t>
            </a:r>
            <a:r>
              <a:rPr lang="ar-SA" sz="4000" dirty="0" err="1" smtClean="0"/>
              <a:t>مايصرف</a:t>
            </a:r>
            <a:r>
              <a:rPr lang="ar-SA" sz="4000" dirty="0" smtClean="0"/>
              <a:t> منها نفقات </a:t>
            </a:r>
            <a:r>
              <a:rPr lang="ar-SA" sz="4000" dirty="0" err="1" smtClean="0"/>
              <a:t>ايراديه</a:t>
            </a:r>
            <a:r>
              <a:rPr lang="ar-SA" sz="4000" dirty="0" smtClean="0"/>
              <a:t> تحمل حال صرفها </a:t>
            </a:r>
            <a:r>
              <a:rPr lang="ar-SA" sz="4000" dirty="0" err="1" smtClean="0"/>
              <a:t>لايراد</a:t>
            </a:r>
            <a:r>
              <a:rPr lang="ar-SA" sz="4000" dirty="0" smtClean="0"/>
              <a:t> </a:t>
            </a:r>
            <a:r>
              <a:rPr lang="ar-SA" sz="4000" dirty="0" err="1" smtClean="0"/>
              <a:t>السنه</a:t>
            </a:r>
            <a:r>
              <a:rPr lang="ar-SA" sz="4000" dirty="0" smtClean="0"/>
              <a:t> </a:t>
            </a:r>
            <a:r>
              <a:rPr lang="ar-SA" sz="4000" dirty="0" err="1" smtClean="0"/>
              <a:t>الماليه</a:t>
            </a:r>
            <a:r>
              <a:rPr lang="ar-SA" sz="4000" dirty="0" smtClean="0"/>
              <a:t> التي صرفت فيها </a:t>
            </a:r>
            <a:r>
              <a:rPr lang="ar-SA" sz="4000" dirty="0" err="1" smtClean="0"/>
              <a:t>ولاتظهر</a:t>
            </a:r>
            <a:r>
              <a:rPr lang="ar-SA" sz="4000" dirty="0" smtClean="0"/>
              <a:t> في قائمة المركز المالي لعدم </a:t>
            </a:r>
            <a:r>
              <a:rPr lang="ar-SA" sz="4000" dirty="0" err="1" smtClean="0"/>
              <a:t>اهميتها</a:t>
            </a:r>
            <a:r>
              <a:rPr lang="ar-SA" sz="4000" dirty="0" smtClean="0"/>
              <a:t> </a:t>
            </a:r>
            <a:r>
              <a:rPr lang="ar-SA" sz="4000" dirty="0" err="1" smtClean="0"/>
              <a:t>النسبيه</a:t>
            </a:r>
            <a:r>
              <a:rPr lang="ar-SA" sz="4000" dirty="0" smtClean="0"/>
              <a:t>.</a:t>
            </a:r>
            <a:br>
              <a:rPr lang="ar-SA" sz="4000" dirty="0" smtClean="0"/>
            </a:br>
            <a:r>
              <a:rPr lang="ar-SA" sz="4000" dirty="0" err="1" smtClean="0">
                <a:solidFill>
                  <a:srgbClr val="00B050"/>
                </a:solidFill>
              </a:rPr>
              <a:t>الثانيه</a:t>
            </a:r>
            <a:r>
              <a:rPr lang="ar-SA" sz="4000" dirty="0" smtClean="0">
                <a:solidFill>
                  <a:srgbClr val="00B050"/>
                </a:solidFill>
              </a:rPr>
              <a:t>:</a:t>
            </a:r>
            <a:r>
              <a:rPr lang="ar-SA" sz="4000" dirty="0" smtClean="0"/>
              <a:t> تعتبر هذه </a:t>
            </a:r>
            <a:r>
              <a:rPr lang="ar-SA" sz="4000" dirty="0" err="1" smtClean="0"/>
              <a:t>الاصول</a:t>
            </a:r>
            <a:r>
              <a:rPr lang="ar-SA" sz="4000" dirty="0" smtClean="0"/>
              <a:t> عند شرائها </a:t>
            </a:r>
            <a:r>
              <a:rPr lang="ar-SA" sz="4000" dirty="0" err="1" smtClean="0"/>
              <a:t>اصول</a:t>
            </a:r>
            <a:r>
              <a:rPr lang="ar-SA" sz="4000" dirty="0" smtClean="0"/>
              <a:t> </a:t>
            </a:r>
            <a:r>
              <a:rPr lang="ar-SA" sz="4000" dirty="0" err="1" smtClean="0"/>
              <a:t>ثابته</a:t>
            </a:r>
            <a:r>
              <a:rPr lang="ar-SA" sz="4000" dirty="0" smtClean="0"/>
              <a:t> تسجل كذلك ولكن تجرد </a:t>
            </a:r>
            <a:r>
              <a:rPr lang="ar-SA" sz="4000" dirty="0" err="1" smtClean="0"/>
              <a:t>اخر</a:t>
            </a:r>
            <a:r>
              <a:rPr lang="ar-SA" sz="4000" dirty="0" smtClean="0"/>
              <a:t> </a:t>
            </a:r>
            <a:r>
              <a:rPr lang="ar-SA" sz="4000" dirty="0" err="1" smtClean="0"/>
              <a:t>الفتره</a:t>
            </a:r>
            <a:r>
              <a:rPr lang="ar-SA" sz="4000" dirty="0" smtClean="0"/>
              <a:t> </a:t>
            </a:r>
            <a:r>
              <a:rPr lang="ar-SA" sz="4000" dirty="0" err="1" smtClean="0"/>
              <a:t>المحاسبيه</a:t>
            </a:r>
            <a:r>
              <a:rPr lang="ar-SA" sz="4000" dirty="0" smtClean="0"/>
              <a:t> جرداً فعلياً ويعتبر الفرق بين </a:t>
            </a:r>
            <a:r>
              <a:rPr lang="ar-SA" sz="4000" dirty="0" err="1" smtClean="0"/>
              <a:t>التكلفه</a:t>
            </a:r>
            <a:r>
              <a:rPr lang="ar-SA" sz="4000" dirty="0" smtClean="0"/>
              <a:t> </a:t>
            </a:r>
            <a:r>
              <a:rPr lang="ar-SA" sz="4000" dirty="0" err="1" smtClean="0"/>
              <a:t>الدفتريه</a:t>
            </a:r>
            <a:r>
              <a:rPr lang="ar-SA" sz="4000" dirty="0" smtClean="0"/>
              <a:t> وبين </a:t>
            </a:r>
            <a:r>
              <a:rPr lang="ar-SA" sz="4000" dirty="0" err="1" smtClean="0"/>
              <a:t>القيمه</a:t>
            </a:r>
            <a:r>
              <a:rPr lang="ar-SA" sz="4000" dirty="0" smtClean="0"/>
              <a:t> في نهاية </a:t>
            </a:r>
            <a:r>
              <a:rPr lang="ar-SA" sz="4000" dirty="0" err="1" smtClean="0"/>
              <a:t>الفتره</a:t>
            </a:r>
            <a:r>
              <a:rPr lang="ar-SA" sz="4000" dirty="0" smtClean="0"/>
              <a:t> </a:t>
            </a:r>
            <a:r>
              <a:rPr lang="ar-SA" sz="4000" dirty="0" err="1" smtClean="0"/>
              <a:t>المحاسبيه</a:t>
            </a:r>
            <a:r>
              <a:rPr lang="ar-SA" sz="4000" dirty="0" smtClean="0"/>
              <a:t> هو مصروف استهلاك لمثل هذا النوع من </a:t>
            </a:r>
            <a:r>
              <a:rPr lang="ar-SA" sz="4000" dirty="0" err="1" smtClean="0"/>
              <a:t>الاصول</a:t>
            </a:r>
            <a:r>
              <a:rPr lang="ar-SA" sz="4000" dirty="0" smtClean="0"/>
              <a:t> </a:t>
            </a:r>
            <a:endParaRPr lang="ar-SA"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err="1" smtClean="0">
                <a:solidFill>
                  <a:srgbClr val="00B050"/>
                </a:solidFill>
              </a:rPr>
              <a:t>الاصول</a:t>
            </a:r>
            <a:r>
              <a:rPr lang="ar-SA" b="1" u="sng" dirty="0" smtClean="0">
                <a:solidFill>
                  <a:srgbClr val="00B050"/>
                </a:solidFill>
              </a:rPr>
              <a:t> غير </a:t>
            </a:r>
            <a:r>
              <a:rPr lang="ar-SA" b="1" u="sng" dirty="0" err="1" smtClean="0">
                <a:solidFill>
                  <a:srgbClr val="00B050"/>
                </a:solidFill>
              </a:rPr>
              <a:t>الملموسه</a:t>
            </a:r>
            <a:r>
              <a:rPr lang="ar-SA" b="1" u="sng" dirty="0" smtClean="0">
                <a:solidFill>
                  <a:srgbClr val="00B050"/>
                </a:solidFill>
              </a:rPr>
              <a:t> </a:t>
            </a:r>
            <a:r>
              <a:rPr lang="ar-SA" dirty="0" smtClean="0"/>
              <a:t/>
            </a:r>
            <a:br>
              <a:rPr lang="ar-SA" dirty="0" smtClean="0"/>
            </a:br>
            <a:r>
              <a:rPr lang="ar-SA" dirty="0" smtClean="0"/>
              <a:t>تعامل معاملة </a:t>
            </a:r>
            <a:r>
              <a:rPr lang="ar-SA" dirty="0" err="1" smtClean="0"/>
              <a:t>الاصول</a:t>
            </a:r>
            <a:r>
              <a:rPr lang="ar-SA" dirty="0" smtClean="0"/>
              <a:t> </a:t>
            </a:r>
            <a:r>
              <a:rPr lang="ar-SA" dirty="0" err="1" smtClean="0"/>
              <a:t>الثابته</a:t>
            </a:r>
            <a:r>
              <a:rPr lang="ar-SA" dirty="0" smtClean="0"/>
              <a:t> بيد </a:t>
            </a:r>
            <a:r>
              <a:rPr lang="ar-SA" dirty="0" err="1" smtClean="0"/>
              <a:t>ان</a:t>
            </a:r>
            <a:r>
              <a:rPr lang="ar-SA" dirty="0" smtClean="0"/>
              <a:t> المصروف يطلق عليه مصروف نفاذ وليس مصروف استهلاك. </a:t>
            </a:r>
            <a:br>
              <a:rPr lang="ar-SA" dirty="0" smtClean="0"/>
            </a:br>
            <a:r>
              <a:rPr lang="ar-SA" dirty="0" err="1" smtClean="0"/>
              <a:t>لانها</a:t>
            </a:r>
            <a:r>
              <a:rPr lang="ar-SA" dirty="0" smtClean="0"/>
              <a:t> </a:t>
            </a:r>
            <a:r>
              <a:rPr lang="ar-SA" dirty="0" err="1" smtClean="0"/>
              <a:t>لاتستهلك</a:t>
            </a:r>
            <a:r>
              <a:rPr lang="ar-SA" dirty="0" smtClean="0"/>
              <a:t> </a:t>
            </a:r>
            <a:r>
              <a:rPr lang="ar-SA" dirty="0" err="1" smtClean="0"/>
              <a:t>وانما</a:t>
            </a:r>
            <a:r>
              <a:rPr lang="ar-SA" dirty="0" smtClean="0"/>
              <a:t> يستفاد منها ولها مده معينه مثل العلامات </a:t>
            </a:r>
            <a:r>
              <a:rPr lang="ar-SA" dirty="0" err="1" smtClean="0"/>
              <a:t>التجاريه</a:t>
            </a:r>
            <a:r>
              <a:rPr lang="ar-SA" dirty="0" smtClean="0"/>
              <a:t> وحقوق الاختراع</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r>
              <a:rPr lang="ar-SA" sz="4000" b="1" u="sng" dirty="0" smtClean="0">
                <a:solidFill>
                  <a:srgbClr val="00B050"/>
                </a:solidFill>
              </a:rPr>
              <a:t>مثال شامل على الاستهلاك</a:t>
            </a:r>
            <a:r>
              <a:rPr lang="ar-SA" sz="4000" dirty="0" smtClean="0"/>
              <a:t/>
            </a:r>
            <a:br>
              <a:rPr lang="ar-SA" sz="4000" dirty="0" smtClean="0"/>
            </a:br>
            <a:r>
              <a:rPr lang="ar-SA" sz="3600" dirty="0" smtClean="0">
                <a:solidFill>
                  <a:srgbClr val="0070C0"/>
                </a:solidFill>
              </a:rPr>
              <a:t>قامت مؤسسة العمر بشراء اله لتصنيع الدفاتر </a:t>
            </a:r>
            <a:r>
              <a:rPr lang="ar-SA" sz="3600" dirty="0" err="1" smtClean="0">
                <a:solidFill>
                  <a:srgbClr val="0070C0"/>
                </a:solidFill>
              </a:rPr>
              <a:t>المدرسيه</a:t>
            </a:r>
            <a:r>
              <a:rPr lang="ar-SA" sz="3600" dirty="0" smtClean="0">
                <a:solidFill>
                  <a:srgbClr val="0070C0"/>
                </a:solidFill>
              </a:rPr>
              <a:t> بتكلفه </a:t>
            </a:r>
            <a:r>
              <a:rPr lang="ar-SA" sz="3600" dirty="0" err="1" smtClean="0">
                <a:solidFill>
                  <a:srgbClr val="0070C0"/>
                </a:solidFill>
              </a:rPr>
              <a:t>اجماليه</a:t>
            </a:r>
            <a:r>
              <a:rPr lang="ar-SA" sz="3600" dirty="0" smtClean="0">
                <a:solidFill>
                  <a:srgbClr val="0070C0"/>
                </a:solidFill>
              </a:rPr>
              <a:t> قدرها (180000)ريال وذلك في محرم 1416 هـ , ويتوقع ان تكون قيمة الخرده للاله20000 في نهاية عمرها الانتاجي المقدر ب (4 سنوات ) كما قدرت ساعات تشغيل الاله ب 32000 ساعه , وكانت ساعات الاستخدام الفعليه خلال السنوات الاربع كما يلي :</a:t>
            </a:r>
            <a:br>
              <a:rPr lang="ar-SA" sz="3600" dirty="0" smtClean="0">
                <a:solidFill>
                  <a:srgbClr val="0070C0"/>
                </a:solidFill>
              </a:rPr>
            </a:br>
            <a:r>
              <a:rPr lang="ar-SA" sz="3600" dirty="0" smtClean="0">
                <a:solidFill>
                  <a:srgbClr val="0070C0"/>
                </a:solidFill>
              </a:rPr>
              <a:t>1416هـ (8000ساعه)</a:t>
            </a:r>
            <a:br>
              <a:rPr lang="ar-SA" sz="3600" dirty="0" smtClean="0">
                <a:solidFill>
                  <a:srgbClr val="0070C0"/>
                </a:solidFill>
              </a:rPr>
            </a:br>
            <a:r>
              <a:rPr lang="ar-SA" sz="3600" dirty="0" smtClean="0">
                <a:solidFill>
                  <a:srgbClr val="0070C0"/>
                </a:solidFill>
              </a:rPr>
              <a:t>1417هـ (12000 ساعه)</a:t>
            </a:r>
            <a:br>
              <a:rPr lang="ar-SA" sz="3600" dirty="0" smtClean="0">
                <a:solidFill>
                  <a:srgbClr val="0070C0"/>
                </a:solidFill>
              </a:rPr>
            </a:br>
            <a:r>
              <a:rPr lang="ar-SA" sz="3600" dirty="0" smtClean="0">
                <a:solidFill>
                  <a:srgbClr val="0070C0"/>
                </a:solidFill>
              </a:rPr>
              <a:t>1418هـ(7000ساعه)</a:t>
            </a:r>
            <a:br>
              <a:rPr lang="ar-SA" sz="3600" dirty="0" smtClean="0">
                <a:solidFill>
                  <a:srgbClr val="0070C0"/>
                </a:solidFill>
              </a:rPr>
            </a:br>
            <a:r>
              <a:rPr lang="ar-SA" sz="3600" dirty="0" smtClean="0">
                <a:solidFill>
                  <a:srgbClr val="0070C0"/>
                </a:solidFill>
              </a:rPr>
              <a:t>1419هـ (5000ساعه)</a:t>
            </a:r>
            <a:endParaRPr lang="ar-SA" sz="3600"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SA" dirty="0" smtClean="0">
                <a:solidFill>
                  <a:srgbClr val="FF0000"/>
                </a:solidFill>
              </a:rPr>
              <a:t>المطلوب </a:t>
            </a:r>
            <a:r>
              <a:rPr lang="ar-SA" dirty="0" err="1" smtClean="0">
                <a:solidFill>
                  <a:srgbClr val="FF0000"/>
                </a:solidFill>
              </a:rPr>
              <a:t>اعداد</a:t>
            </a:r>
            <a:r>
              <a:rPr lang="ar-SA" dirty="0" smtClean="0">
                <a:solidFill>
                  <a:srgbClr val="FF0000"/>
                </a:solidFill>
              </a:rPr>
              <a:t> جدول الاستهلاك بالطرق </a:t>
            </a:r>
            <a:r>
              <a:rPr lang="ar-SA" dirty="0" err="1" smtClean="0">
                <a:solidFill>
                  <a:srgbClr val="FF0000"/>
                </a:solidFill>
              </a:rPr>
              <a:t>التاليه</a:t>
            </a:r>
            <a:r>
              <a:rPr lang="ar-SA" dirty="0" smtClean="0">
                <a:solidFill>
                  <a:srgbClr val="FF0000"/>
                </a:solidFill>
              </a:rPr>
              <a:t> :::</a:t>
            </a:r>
            <a:r>
              <a:rPr lang="ar-SA" dirty="0" smtClean="0">
                <a:solidFill>
                  <a:srgbClr val="00B0F0"/>
                </a:solidFill>
              </a:rPr>
              <a:t/>
            </a:r>
            <a:br>
              <a:rPr lang="ar-SA" dirty="0" smtClean="0">
                <a:solidFill>
                  <a:srgbClr val="00B0F0"/>
                </a:solidFill>
              </a:rPr>
            </a:br>
            <a:r>
              <a:rPr lang="ar-SA" dirty="0" smtClean="0">
                <a:solidFill>
                  <a:srgbClr val="00B050"/>
                </a:solidFill>
              </a:rPr>
              <a:t>أ-القسط الثابت </a:t>
            </a:r>
            <a:br>
              <a:rPr lang="ar-SA" dirty="0" smtClean="0">
                <a:solidFill>
                  <a:srgbClr val="00B050"/>
                </a:solidFill>
              </a:rPr>
            </a:br>
            <a:r>
              <a:rPr lang="ar-SA" dirty="0" err="1" smtClean="0">
                <a:solidFill>
                  <a:srgbClr val="00B050"/>
                </a:solidFill>
              </a:rPr>
              <a:t>ب</a:t>
            </a:r>
            <a:r>
              <a:rPr lang="ar-SA" dirty="0" smtClean="0">
                <a:solidFill>
                  <a:srgbClr val="00B050"/>
                </a:solidFill>
              </a:rPr>
              <a:t>-مضاعف القسط الثابت </a:t>
            </a:r>
            <a:br>
              <a:rPr lang="ar-SA" dirty="0" smtClean="0">
                <a:solidFill>
                  <a:srgbClr val="00B050"/>
                </a:solidFill>
              </a:rPr>
            </a:br>
            <a:r>
              <a:rPr lang="ar-SA" dirty="0" err="1" smtClean="0">
                <a:solidFill>
                  <a:srgbClr val="00B050"/>
                </a:solidFill>
              </a:rPr>
              <a:t>ج</a:t>
            </a:r>
            <a:r>
              <a:rPr lang="ar-SA" dirty="0" smtClean="0">
                <a:solidFill>
                  <a:srgbClr val="00B050"/>
                </a:solidFill>
              </a:rPr>
              <a:t>-مجموع </a:t>
            </a:r>
            <a:r>
              <a:rPr lang="ar-SA" dirty="0" err="1" smtClean="0">
                <a:solidFill>
                  <a:srgbClr val="00B050"/>
                </a:solidFill>
              </a:rPr>
              <a:t>ارقام</a:t>
            </a:r>
            <a:r>
              <a:rPr lang="ar-SA" dirty="0" smtClean="0">
                <a:solidFill>
                  <a:srgbClr val="00B050"/>
                </a:solidFill>
              </a:rPr>
              <a:t> السنين</a:t>
            </a:r>
            <a:br>
              <a:rPr lang="ar-SA" dirty="0" smtClean="0">
                <a:solidFill>
                  <a:srgbClr val="00B050"/>
                </a:solidFill>
              </a:rPr>
            </a:br>
            <a:r>
              <a:rPr lang="ar-SA" dirty="0" smtClean="0">
                <a:solidFill>
                  <a:srgbClr val="00B050"/>
                </a:solidFill>
              </a:rPr>
              <a:t>د-وحدات النشاط(ساعات التشغيل</a:t>
            </a:r>
            <a:r>
              <a:rPr lang="ar-SA" dirty="0" smtClean="0">
                <a:solidFill>
                  <a:srgbClr val="00B0F0"/>
                </a:solidFill>
              </a:rPr>
              <a:t>)</a:t>
            </a:r>
            <a:endParaRPr lang="ar-SA" dirty="0">
              <a:solidFill>
                <a:srgbClr val="00B0F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solidFill>
                  <a:srgbClr val="00B050"/>
                </a:solidFill>
              </a:rPr>
              <a:t>القسط الثابت </a:t>
            </a:r>
            <a:r>
              <a:rPr lang="ar-SA" dirty="0" smtClean="0"/>
              <a:t/>
            </a:r>
            <a:br>
              <a:rPr lang="ar-SA" dirty="0" smtClean="0"/>
            </a:br>
            <a:r>
              <a:rPr lang="ar-SA" dirty="0" smtClean="0"/>
              <a:t>معدل الاستهلاك = (1÷4)×100=25%</a:t>
            </a:r>
            <a:br>
              <a:rPr lang="ar-SA" dirty="0" smtClean="0"/>
            </a:br>
            <a:r>
              <a:rPr lang="ar-SA" dirty="0" err="1" smtClean="0"/>
              <a:t>التكلفه</a:t>
            </a:r>
            <a:r>
              <a:rPr lang="ar-SA" dirty="0" smtClean="0"/>
              <a:t> </a:t>
            </a:r>
            <a:r>
              <a:rPr lang="ar-SA" dirty="0" err="1" smtClean="0"/>
              <a:t>القابله</a:t>
            </a:r>
            <a:r>
              <a:rPr lang="ar-SA" dirty="0" smtClean="0"/>
              <a:t> للاستهلاك=180000-20000</a:t>
            </a:r>
            <a:br>
              <a:rPr lang="ar-SA" dirty="0" smtClean="0"/>
            </a:br>
            <a:r>
              <a:rPr lang="ar-SA" dirty="0" smtClean="0"/>
              <a:t>=160000 ريال </a:t>
            </a:r>
            <a:br>
              <a:rPr lang="ar-SA" dirty="0" smtClean="0"/>
            </a:br>
            <a:r>
              <a:rPr lang="ar-SA" dirty="0" err="1" smtClean="0"/>
              <a:t>اذن</a:t>
            </a:r>
            <a:r>
              <a:rPr lang="ar-SA" dirty="0" smtClean="0"/>
              <a:t> مصروف الاستهلاك = التكلفه القابله للاستهلاك×معدل الاستهلاك</a:t>
            </a:r>
            <a:br>
              <a:rPr lang="ar-SA" dirty="0" smtClean="0"/>
            </a:br>
            <a:r>
              <a:rPr lang="ar-SA" dirty="0" smtClean="0"/>
              <a:t>=160000×25%=40000 ريال سنوياً ثابت لكل سنه بالتساوي </a:t>
            </a: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جدول الاستهلاك </a:t>
            </a:r>
            <a:br>
              <a:rPr lang="ar-SA" dirty="0" smtClean="0"/>
            </a:br>
            <a:endParaRPr lang="ar-SA" dirty="0"/>
          </a:p>
        </p:txBody>
      </p:sp>
      <p:graphicFrame>
        <p:nvGraphicFramePr>
          <p:cNvPr id="4" name="جدول 3"/>
          <p:cNvGraphicFramePr>
            <a:graphicFrameLocks noGrp="1"/>
          </p:cNvGraphicFramePr>
          <p:nvPr/>
        </p:nvGraphicFramePr>
        <p:xfrm>
          <a:off x="323528" y="980726"/>
          <a:ext cx="8424936" cy="5725226"/>
        </p:xfrm>
        <a:graphic>
          <a:graphicData uri="http://schemas.openxmlformats.org/drawingml/2006/table">
            <a:tbl>
              <a:tblPr rtl="1" firstRow="1" bandRow="1">
                <a:tableStyleId>{5C22544A-7EE6-4342-B048-85BDC9FD1C3A}</a:tableStyleId>
              </a:tblPr>
              <a:tblGrid>
                <a:gridCol w="1404156"/>
                <a:gridCol w="1404156"/>
                <a:gridCol w="1404156"/>
                <a:gridCol w="1404156"/>
                <a:gridCol w="1404156"/>
                <a:gridCol w="1404156"/>
              </a:tblGrid>
              <a:tr h="1137557">
                <a:tc>
                  <a:txBody>
                    <a:bodyPr/>
                    <a:lstStyle/>
                    <a:p>
                      <a:pPr rtl="1"/>
                      <a:endParaRPr lang="ar-SA" dirty="0"/>
                    </a:p>
                  </a:txBody>
                  <a:tcPr/>
                </a:tc>
                <a:tc>
                  <a:txBody>
                    <a:bodyPr/>
                    <a:lstStyle/>
                    <a:p>
                      <a:pPr rtl="1"/>
                      <a:r>
                        <a:rPr lang="ar-SA" dirty="0" err="1" smtClean="0"/>
                        <a:t>التكلفه</a:t>
                      </a:r>
                      <a:r>
                        <a:rPr lang="ar-SA" dirty="0" smtClean="0"/>
                        <a:t> </a:t>
                      </a:r>
                      <a:r>
                        <a:rPr lang="ar-SA" dirty="0" err="1" smtClean="0"/>
                        <a:t>الاصليه</a:t>
                      </a:r>
                      <a:r>
                        <a:rPr lang="ar-SA" baseline="0" dirty="0" smtClean="0"/>
                        <a:t> – </a:t>
                      </a:r>
                      <a:r>
                        <a:rPr lang="ar-SA" baseline="0" dirty="0" err="1" smtClean="0"/>
                        <a:t>القيمه</a:t>
                      </a:r>
                      <a:r>
                        <a:rPr lang="ar-SA" baseline="0" dirty="0" smtClean="0"/>
                        <a:t> </a:t>
                      </a:r>
                      <a:r>
                        <a:rPr lang="ar-SA" baseline="0" dirty="0" err="1" smtClean="0"/>
                        <a:t>كخرده</a:t>
                      </a:r>
                      <a:endParaRPr lang="ar-SA" dirty="0"/>
                    </a:p>
                  </a:txBody>
                  <a:tcPr/>
                </a:tc>
                <a:tc>
                  <a:txBody>
                    <a:bodyPr/>
                    <a:lstStyle/>
                    <a:p>
                      <a:pPr rtl="1"/>
                      <a:r>
                        <a:rPr lang="ar-SA" dirty="0" smtClean="0"/>
                        <a:t>(1÷4)×100</a:t>
                      </a:r>
                      <a:endParaRPr lang="ar-SA" dirty="0"/>
                    </a:p>
                  </a:txBody>
                  <a:tcPr/>
                </a:tc>
                <a:tc>
                  <a:txBody>
                    <a:bodyPr/>
                    <a:lstStyle/>
                    <a:p>
                      <a:pPr rtl="1"/>
                      <a:r>
                        <a:rPr lang="ar-SA" dirty="0" err="1" smtClean="0"/>
                        <a:t>التكلفه</a:t>
                      </a:r>
                      <a:r>
                        <a:rPr lang="ar-SA" dirty="0" smtClean="0"/>
                        <a:t> </a:t>
                      </a:r>
                      <a:r>
                        <a:rPr lang="ar-SA" dirty="0" err="1" smtClean="0"/>
                        <a:t>القابله</a:t>
                      </a:r>
                      <a:r>
                        <a:rPr lang="ar-SA" dirty="0" smtClean="0"/>
                        <a:t> للاستهلاك ×معدل الاستهلاك</a:t>
                      </a:r>
                      <a:endParaRPr lang="ar-SA" dirty="0"/>
                    </a:p>
                  </a:txBody>
                  <a:tcPr/>
                </a:tc>
                <a:tc>
                  <a:txBody>
                    <a:bodyPr/>
                    <a:lstStyle/>
                    <a:p>
                      <a:pPr rtl="1"/>
                      <a:r>
                        <a:rPr lang="ar-SA" dirty="0" err="1" smtClean="0"/>
                        <a:t>اجمالي</a:t>
                      </a:r>
                      <a:r>
                        <a:rPr lang="ar-SA" baseline="0" dirty="0" smtClean="0"/>
                        <a:t> مصروف استهلاك</a:t>
                      </a:r>
                      <a:endParaRPr lang="ar-SA" dirty="0"/>
                    </a:p>
                  </a:txBody>
                  <a:tcPr/>
                </a:tc>
                <a:tc>
                  <a:txBody>
                    <a:bodyPr/>
                    <a:lstStyle/>
                    <a:p>
                      <a:pPr rtl="1"/>
                      <a:r>
                        <a:rPr lang="ar-SA" dirty="0" err="1" smtClean="0"/>
                        <a:t>التكلفه</a:t>
                      </a:r>
                      <a:r>
                        <a:rPr lang="ar-SA" dirty="0" smtClean="0"/>
                        <a:t> </a:t>
                      </a:r>
                      <a:r>
                        <a:rPr lang="ar-SA" dirty="0" err="1" smtClean="0"/>
                        <a:t>الاصليه</a:t>
                      </a:r>
                      <a:r>
                        <a:rPr lang="ar-SA" dirty="0" smtClean="0"/>
                        <a:t> – مجمع الاستهلاك</a:t>
                      </a:r>
                      <a:endParaRPr lang="ar-SA" dirty="0"/>
                    </a:p>
                  </a:txBody>
                  <a:tcPr/>
                </a:tc>
              </a:tr>
              <a:tr h="895814">
                <a:tc>
                  <a:txBody>
                    <a:bodyPr/>
                    <a:lstStyle/>
                    <a:p>
                      <a:pPr algn="ctr" rtl="1"/>
                      <a:r>
                        <a:rPr lang="ar-SA" dirty="0" err="1" smtClean="0">
                          <a:solidFill>
                            <a:srgbClr val="00B050"/>
                          </a:solidFill>
                        </a:rPr>
                        <a:t>السنه</a:t>
                      </a:r>
                      <a:endParaRPr lang="ar-SA" dirty="0">
                        <a:solidFill>
                          <a:srgbClr val="00B050"/>
                        </a:solidFill>
                      </a:endParaRPr>
                    </a:p>
                  </a:txBody>
                  <a:tcPr/>
                </a:tc>
                <a:tc>
                  <a:txBody>
                    <a:bodyPr/>
                    <a:lstStyle/>
                    <a:p>
                      <a:pPr algn="ctr" rtl="1"/>
                      <a:r>
                        <a:rPr lang="ar-SA" dirty="0" err="1" smtClean="0">
                          <a:solidFill>
                            <a:srgbClr val="00B050"/>
                          </a:solidFill>
                        </a:rPr>
                        <a:t>التكلفه</a:t>
                      </a:r>
                      <a:r>
                        <a:rPr lang="ar-SA" dirty="0" smtClean="0">
                          <a:solidFill>
                            <a:srgbClr val="00B050"/>
                          </a:solidFill>
                        </a:rPr>
                        <a:t> </a:t>
                      </a:r>
                      <a:r>
                        <a:rPr lang="ar-SA" dirty="0" err="1" smtClean="0">
                          <a:solidFill>
                            <a:srgbClr val="00B050"/>
                          </a:solidFill>
                        </a:rPr>
                        <a:t>القابله</a:t>
                      </a:r>
                      <a:r>
                        <a:rPr lang="ar-SA" dirty="0" smtClean="0">
                          <a:solidFill>
                            <a:srgbClr val="00B050"/>
                          </a:solidFill>
                        </a:rPr>
                        <a:t> للاستهلاك</a:t>
                      </a:r>
                      <a:endParaRPr lang="ar-SA" dirty="0">
                        <a:solidFill>
                          <a:srgbClr val="00B050"/>
                        </a:solidFill>
                      </a:endParaRPr>
                    </a:p>
                  </a:txBody>
                  <a:tcPr/>
                </a:tc>
                <a:tc>
                  <a:txBody>
                    <a:bodyPr/>
                    <a:lstStyle/>
                    <a:p>
                      <a:pPr algn="ctr" rtl="1"/>
                      <a:r>
                        <a:rPr lang="ar-SA" dirty="0" smtClean="0">
                          <a:solidFill>
                            <a:srgbClr val="00B050"/>
                          </a:solidFill>
                        </a:rPr>
                        <a:t>معدل الاستهلاك </a:t>
                      </a:r>
                      <a:endParaRPr lang="ar-SA" dirty="0">
                        <a:solidFill>
                          <a:srgbClr val="00B050"/>
                        </a:solidFill>
                      </a:endParaRPr>
                    </a:p>
                  </a:txBody>
                  <a:tcPr/>
                </a:tc>
                <a:tc>
                  <a:txBody>
                    <a:bodyPr/>
                    <a:lstStyle/>
                    <a:p>
                      <a:pPr algn="ctr" rtl="1"/>
                      <a:r>
                        <a:rPr lang="ar-SA" dirty="0" smtClean="0">
                          <a:solidFill>
                            <a:srgbClr val="00B050"/>
                          </a:solidFill>
                        </a:rPr>
                        <a:t>مصروف</a:t>
                      </a:r>
                      <a:r>
                        <a:rPr lang="ar-SA" baseline="0" dirty="0" smtClean="0">
                          <a:solidFill>
                            <a:srgbClr val="00B050"/>
                          </a:solidFill>
                        </a:rPr>
                        <a:t> الاستهلاك</a:t>
                      </a:r>
                      <a:endParaRPr lang="ar-SA" dirty="0">
                        <a:solidFill>
                          <a:srgbClr val="00B050"/>
                        </a:solidFill>
                      </a:endParaRPr>
                    </a:p>
                  </a:txBody>
                  <a:tcPr/>
                </a:tc>
                <a:tc>
                  <a:txBody>
                    <a:bodyPr/>
                    <a:lstStyle/>
                    <a:p>
                      <a:pPr algn="ctr" rtl="1"/>
                      <a:r>
                        <a:rPr lang="ar-SA" dirty="0" smtClean="0">
                          <a:solidFill>
                            <a:srgbClr val="00B050"/>
                          </a:solidFill>
                        </a:rPr>
                        <a:t>مجمع الاستهلاك</a:t>
                      </a:r>
                      <a:endParaRPr lang="ar-SA" dirty="0">
                        <a:solidFill>
                          <a:srgbClr val="00B050"/>
                        </a:solidFill>
                      </a:endParaRPr>
                    </a:p>
                  </a:txBody>
                  <a:tcPr/>
                </a:tc>
                <a:tc>
                  <a:txBody>
                    <a:bodyPr/>
                    <a:lstStyle/>
                    <a:p>
                      <a:pPr algn="ctr" rtl="1"/>
                      <a:r>
                        <a:rPr lang="ar-SA" dirty="0" err="1" smtClean="0">
                          <a:solidFill>
                            <a:srgbClr val="00B050"/>
                          </a:solidFill>
                        </a:rPr>
                        <a:t>القيمه</a:t>
                      </a:r>
                      <a:r>
                        <a:rPr lang="ar-SA" dirty="0" smtClean="0">
                          <a:solidFill>
                            <a:srgbClr val="00B050"/>
                          </a:solidFill>
                        </a:rPr>
                        <a:t> </a:t>
                      </a:r>
                      <a:r>
                        <a:rPr lang="ar-SA" dirty="0" err="1" smtClean="0">
                          <a:solidFill>
                            <a:srgbClr val="00B050"/>
                          </a:solidFill>
                        </a:rPr>
                        <a:t>الدفتريه</a:t>
                      </a:r>
                      <a:r>
                        <a:rPr lang="ar-SA" baseline="0" dirty="0" smtClean="0">
                          <a:solidFill>
                            <a:srgbClr val="00B050"/>
                          </a:solidFill>
                        </a:rPr>
                        <a:t> في نهاية </a:t>
                      </a:r>
                      <a:r>
                        <a:rPr lang="ar-SA" baseline="0" dirty="0" err="1" smtClean="0">
                          <a:solidFill>
                            <a:srgbClr val="00B050"/>
                          </a:solidFill>
                        </a:rPr>
                        <a:t>المده</a:t>
                      </a:r>
                      <a:r>
                        <a:rPr lang="ar-SA" baseline="0" dirty="0" smtClean="0">
                          <a:solidFill>
                            <a:srgbClr val="00B050"/>
                          </a:solidFill>
                        </a:rPr>
                        <a:t> </a:t>
                      </a:r>
                      <a:endParaRPr lang="ar-SA" dirty="0">
                        <a:solidFill>
                          <a:srgbClr val="00B050"/>
                        </a:solidFill>
                      </a:endParaRPr>
                    </a:p>
                  </a:txBody>
                  <a:tcPr/>
                </a:tc>
              </a:tr>
              <a:tr h="895814">
                <a:tc>
                  <a:txBody>
                    <a:bodyPr/>
                    <a:lstStyle/>
                    <a:p>
                      <a:pPr algn="ctr" rtl="1"/>
                      <a:r>
                        <a:rPr lang="ar-SA" dirty="0" smtClean="0"/>
                        <a:t>1416</a:t>
                      </a:r>
                      <a:endParaRPr lang="ar-SA" dirty="0"/>
                    </a:p>
                  </a:txBody>
                  <a:tcPr/>
                </a:tc>
                <a:tc>
                  <a:txBody>
                    <a:bodyPr/>
                    <a:lstStyle/>
                    <a:p>
                      <a:pPr algn="ctr" rtl="1"/>
                      <a:r>
                        <a:rPr lang="ar-SA" dirty="0" smtClean="0"/>
                        <a:t>160000</a:t>
                      </a:r>
                      <a:endParaRPr lang="ar-SA" dirty="0"/>
                    </a:p>
                  </a:txBody>
                  <a:tcPr/>
                </a:tc>
                <a:tc>
                  <a:txBody>
                    <a:bodyPr/>
                    <a:lstStyle/>
                    <a:p>
                      <a:pPr algn="ctr" rtl="1"/>
                      <a:r>
                        <a:rPr lang="ar-SA" dirty="0" smtClean="0"/>
                        <a:t>25%</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140000</a:t>
                      </a:r>
                      <a:endParaRPr lang="ar-SA" dirty="0"/>
                    </a:p>
                  </a:txBody>
                  <a:tcPr/>
                </a:tc>
              </a:tr>
              <a:tr h="895814">
                <a:tc>
                  <a:txBody>
                    <a:bodyPr/>
                    <a:lstStyle/>
                    <a:p>
                      <a:pPr algn="ctr" rtl="1"/>
                      <a:r>
                        <a:rPr lang="ar-SA" dirty="0" smtClean="0"/>
                        <a:t>1417</a:t>
                      </a:r>
                      <a:endParaRPr lang="ar-SA" dirty="0"/>
                    </a:p>
                  </a:txBody>
                  <a:tcPr/>
                </a:tc>
                <a:tc>
                  <a:txBody>
                    <a:bodyPr/>
                    <a:lstStyle/>
                    <a:p>
                      <a:pPr algn="ctr" rtl="1"/>
                      <a:r>
                        <a:rPr lang="ar-SA" dirty="0" smtClean="0"/>
                        <a:t>160000</a:t>
                      </a:r>
                      <a:endParaRPr lang="ar-SA" dirty="0"/>
                    </a:p>
                  </a:txBody>
                  <a:tcPr/>
                </a:tc>
                <a:tc>
                  <a:txBody>
                    <a:bodyPr/>
                    <a:lstStyle/>
                    <a:p>
                      <a:pPr algn="ctr" rtl="1"/>
                      <a:r>
                        <a:rPr lang="ar-SA" dirty="0" smtClean="0"/>
                        <a:t>25%</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80000</a:t>
                      </a:r>
                      <a:endParaRPr lang="ar-SA" dirty="0"/>
                    </a:p>
                  </a:txBody>
                  <a:tcPr/>
                </a:tc>
                <a:tc>
                  <a:txBody>
                    <a:bodyPr/>
                    <a:lstStyle/>
                    <a:p>
                      <a:pPr algn="ctr" rtl="1"/>
                      <a:r>
                        <a:rPr lang="ar-SA" dirty="0" smtClean="0"/>
                        <a:t>100000</a:t>
                      </a:r>
                      <a:endParaRPr lang="ar-SA" dirty="0"/>
                    </a:p>
                  </a:txBody>
                  <a:tcPr/>
                </a:tc>
              </a:tr>
              <a:tr h="660344">
                <a:tc>
                  <a:txBody>
                    <a:bodyPr/>
                    <a:lstStyle/>
                    <a:p>
                      <a:pPr algn="ctr" rtl="1"/>
                      <a:r>
                        <a:rPr lang="ar-SA" dirty="0" smtClean="0"/>
                        <a:t>1418</a:t>
                      </a:r>
                      <a:endParaRPr lang="ar-SA" dirty="0"/>
                    </a:p>
                  </a:txBody>
                  <a:tcPr/>
                </a:tc>
                <a:tc>
                  <a:txBody>
                    <a:bodyPr/>
                    <a:lstStyle/>
                    <a:p>
                      <a:pPr algn="ctr" rtl="1"/>
                      <a:r>
                        <a:rPr lang="ar-SA" dirty="0" smtClean="0"/>
                        <a:t>160000</a:t>
                      </a:r>
                      <a:endParaRPr lang="ar-SA" dirty="0"/>
                    </a:p>
                  </a:txBody>
                  <a:tcPr/>
                </a:tc>
                <a:tc>
                  <a:txBody>
                    <a:bodyPr/>
                    <a:lstStyle/>
                    <a:p>
                      <a:pPr algn="ctr" rtl="1"/>
                      <a:r>
                        <a:rPr lang="ar-SA" dirty="0" smtClean="0"/>
                        <a:t>25%</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120000</a:t>
                      </a:r>
                      <a:endParaRPr lang="ar-SA" dirty="0"/>
                    </a:p>
                  </a:txBody>
                  <a:tcPr/>
                </a:tc>
                <a:tc>
                  <a:txBody>
                    <a:bodyPr/>
                    <a:lstStyle/>
                    <a:p>
                      <a:pPr algn="ctr" rtl="1"/>
                      <a:r>
                        <a:rPr lang="ar-SA" dirty="0" smtClean="0"/>
                        <a:t>60000</a:t>
                      </a:r>
                      <a:endParaRPr lang="ar-SA" dirty="0"/>
                    </a:p>
                  </a:txBody>
                  <a:tcPr/>
                </a:tc>
              </a:tr>
              <a:tr h="895814">
                <a:tc>
                  <a:txBody>
                    <a:bodyPr/>
                    <a:lstStyle/>
                    <a:p>
                      <a:pPr algn="ctr" rtl="1"/>
                      <a:r>
                        <a:rPr lang="ar-SA" dirty="0" smtClean="0"/>
                        <a:t>1419</a:t>
                      </a:r>
                      <a:endParaRPr lang="ar-SA" dirty="0"/>
                    </a:p>
                  </a:txBody>
                  <a:tcPr/>
                </a:tc>
                <a:tc>
                  <a:txBody>
                    <a:bodyPr/>
                    <a:lstStyle/>
                    <a:p>
                      <a:pPr algn="ctr" rtl="1"/>
                      <a:r>
                        <a:rPr lang="ar-SA" dirty="0" smtClean="0"/>
                        <a:t>160000</a:t>
                      </a:r>
                      <a:endParaRPr lang="ar-SA" dirty="0"/>
                    </a:p>
                  </a:txBody>
                  <a:tcPr/>
                </a:tc>
                <a:tc>
                  <a:txBody>
                    <a:bodyPr/>
                    <a:lstStyle/>
                    <a:p>
                      <a:pPr algn="ctr" rtl="1"/>
                      <a:r>
                        <a:rPr lang="ar-SA" dirty="0" smtClean="0"/>
                        <a:t>25%</a:t>
                      </a:r>
                      <a:endParaRPr lang="ar-SA" dirty="0"/>
                    </a:p>
                  </a:txBody>
                  <a:tcPr/>
                </a:tc>
                <a:tc>
                  <a:txBody>
                    <a:bodyPr/>
                    <a:lstStyle/>
                    <a:p>
                      <a:pPr algn="ctr" rtl="1"/>
                      <a:r>
                        <a:rPr lang="ar-SA" dirty="0" smtClean="0"/>
                        <a:t>40000</a:t>
                      </a:r>
                      <a:endParaRPr lang="ar-SA" dirty="0"/>
                    </a:p>
                  </a:txBody>
                  <a:tcPr/>
                </a:tc>
                <a:tc>
                  <a:txBody>
                    <a:bodyPr/>
                    <a:lstStyle/>
                    <a:p>
                      <a:pPr rtl="1"/>
                      <a:r>
                        <a:rPr lang="ar-SA" dirty="0" smtClean="0">
                          <a:solidFill>
                            <a:srgbClr val="FF0000"/>
                          </a:solidFill>
                        </a:rPr>
                        <a:t>160000</a:t>
                      </a:r>
                      <a:r>
                        <a:rPr lang="ar-SA" dirty="0" smtClean="0">
                          <a:solidFill>
                            <a:schemeClr val="tx1"/>
                          </a:solidFill>
                        </a:rPr>
                        <a:t>يجب </a:t>
                      </a:r>
                      <a:r>
                        <a:rPr lang="ar-SA" dirty="0" err="1" smtClean="0">
                          <a:solidFill>
                            <a:schemeClr val="tx1"/>
                          </a:solidFill>
                        </a:rPr>
                        <a:t>ان</a:t>
                      </a:r>
                      <a:r>
                        <a:rPr lang="ar-SA" dirty="0" smtClean="0">
                          <a:solidFill>
                            <a:schemeClr val="tx1"/>
                          </a:solidFill>
                        </a:rPr>
                        <a:t> تتساوى مع </a:t>
                      </a:r>
                      <a:r>
                        <a:rPr lang="ar-SA" dirty="0" err="1" smtClean="0">
                          <a:solidFill>
                            <a:schemeClr val="tx1"/>
                          </a:solidFill>
                        </a:rPr>
                        <a:t>التكلفه</a:t>
                      </a:r>
                      <a:r>
                        <a:rPr lang="ar-SA" dirty="0" smtClean="0">
                          <a:solidFill>
                            <a:schemeClr val="tx1"/>
                          </a:solidFill>
                        </a:rPr>
                        <a:t> </a:t>
                      </a:r>
                      <a:r>
                        <a:rPr lang="ar-SA" dirty="0" err="1" smtClean="0">
                          <a:solidFill>
                            <a:schemeClr val="tx1"/>
                          </a:solidFill>
                        </a:rPr>
                        <a:t>القابله</a:t>
                      </a:r>
                      <a:r>
                        <a:rPr lang="ar-SA" dirty="0" smtClean="0">
                          <a:solidFill>
                            <a:schemeClr val="tx1"/>
                          </a:solidFill>
                        </a:rPr>
                        <a:t> للاستهلاك</a:t>
                      </a:r>
                      <a:endParaRPr lang="ar-SA" dirty="0">
                        <a:solidFill>
                          <a:schemeClr val="tx1"/>
                        </a:solidFill>
                      </a:endParaRPr>
                    </a:p>
                  </a:txBody>
                  <a:tcPr/>
                </a:tc>
                <a:tc>
                  <a:txBody>
                    <a:bodyPr/>
                    <a:lstStyle/>
                    <a:p>
                      <a:pPr rtl="1"/>
                      <a:r>
                        <a:rPr lang="ar-SA" dirty="0" smtClean="0">
                          <a:solidFill>
                            <a:srgbClr val="FF0000"/>
                          </a:solidFill>
                        </a:rPr>
                        <a:t>20000</a:t>
                      </a:r>
                      <a:r>
                        <a:rPr lang="ar-SA" dirty="0" smtClean="0">
                          <a:solidFill>
                            <a:schemeClr val="tx1"/>
                          </a:solidFill>
                        </a:rPr>
                        <a:t>يجب </a:t>
                      </a:r>
                      <a:r>
                        <a:rPr lang="ar-SA" dirty="0" err="1" smtClean="0">
                          <a:solidFill>
                            <a:schemeClr val="tx1"/>
                          </a:solidFill>
                        </a:rPr>
                        <a:t>ان</a:t>
                      </a:r>
                      <a:r>
                        <a:rPr lang="ar-SA" dirty="0" smtClean="0">
                          <a:solidFill>
                            <a:schemeClr val="tx1"/>
                          </a:solidFill>
                        </a:rPr>
                        <a:t> تساوي قيمة </a:t>
                      </a:r>
                      <a:r>
                        <a:rPr lang="ar-SA" dirty="0" err="1" smtClean="0">
                          <a:solidFill>
                            <a:schemeClr val="tx1"/>
                          </a:solidFill>
                        </a:rPr>
                        <a:t>الخرده</a:t>
                      </a:r>
                      <a:r>
                        <a:rPr lang="ar-SA" dirty="0" smtClean="0">
                          <a:solidFill>
                            <a:schemeClr val="tx1"/>
                          </a:solidFill>
                        </a:rPr>
                        <a:t> </a:t>
                      </a:r>
                      <a:endParaRPr lang="ar-SA" dirty="0">
                        <a:solidFill>
                          <a:schemeClr val="tx1"/>
                        </a:solidFill>
                      </a:endParaRPr>
                    </a:p>
                  </a:txBody>
                  <a:tcPr/>
                </a:tc>
              </a:tr>
            </a:tbl>
          </a:graphicData>
        </a:graphic>
      </p:graphicFrame>
      <p:cxnSp>
        <p:nvCxnSpPr>
          <p:cNvPr id="6" name="رابط كسهم مستقيم 5"/>
          <p:cNvCxnSpPr/>
          <p:nvPr/>
        </p:nvCxnSpPr>
        <p:spPr>
          <a:xfrm>
            <a:off x="2915816" y="3356992"/>
            <a:ext cx="792088"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203848" y="4149080"/>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2915816" y="4437112"/>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flipH="1">
            <a:off x="2915816" y="522920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a:off x="2843808" y="5517232"/>
            <a:ext cx="79208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flipH="1">
            <a:off x="2699792" y="6093296"/>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SA" b="1" u="sng" dirty="0" smtClean="0">
                <a:solidFill>
                  <a:srgbClr val="00B050"/>
                </a:solidFill>
              </a:rPr>
              <a:t>مضاعف القسط الثابت </a:t>
            </a:r>
            <a:r>
              <a:rPr lang="ar-SA" dirty="0" smtClean="0"/>
              <a:t/>
            </a:r>
            <a:br>
              <a:rPr lang="ar-SA" dirty="0" smtClean="0"/>
            </a:br>
            <a:r>
              <a:rPr lang="ar-SA" dirty="0" smtClean="0"/>
              <a:t>معدل الاستهلاك المضاعف =</a:t>
            </a:r>
            <a:br>
              <a:rPr lang="ar-SA" dirty="0" smtClean="0"/>
            </a:br>
            <a:r>
              <a:rPr lang="ar-SA" dirty="0" smtClean="0"/>
              <a:t>معدل استهلاك القسط الثابت × 2</a:t>
            </a:r>
            <a:br>
              <a:rPr lang="ar-SA" dirty="0" smtClean="0"/>
            </a:br>
            <a:r>
              <a:rPr lang="ar-SA" dirty="0" smtClean="0"/>
              <a:t>=25%×2=50%</a:t>
            </a:r>
            <a:br>
              <a:rPr lang="ar-SA" dirty="0" smtClean="0"/>
            </a:br>
            <a:r>
              <a:rPr lang="ar-SA" dirty="0" smtClean="0"/>
              <a:t>ملاحظه : لايتم اخذ القيمه البيعيه بالاعتبار عند حساب مصروف الاستهلاك بهذه الطريقه</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جدول الاستهلاك</a:t>
            </a:r>
            <a:br>
              <a:rPr lang="ar-SA" dirty="0" smtClean="0"/>
            </a:br>
            <a:endParaRPr lang="ar-SA" dirty="0"/>
          </a:p>
        </p:txBody>
      </p:sp>
      <p:graphicFrame>
        <p:nvGraphicFramePr>
          <p:cNvPr id="3" name="جدول 2"/>
          <p:cNvGraphicFramePr>
            <a:graphicFrameLocks noGrp="1"/>
          </p:cNvGraphicFramePr>
          <p:nvPr/>
        </p:nvGraphicFramePr>
        <p:xfrm>
          <a:off x="395536" y="908722"/>
          <a:ext cx="8424936" cy="5869240"/>
        </p:xfrm>
        <a:graphic>
          <a:graphicData uri="http://schemas.openxmlformats.org/drawingml/2006/table">
            <a:tbl>
              <a:tblPr rtl="1" firstRow="1" bandRow="1">
                <a:tableStyleId>{5C22544A-7EE6-4342-B048-85BDC9FD1C3A}</a:tableStyleId>
              </a:tblPr>
              <a:tblGrid>
                <a:gridCol w="1404156"/>
                <a:gridCol w="1404156"/>
                <a:gridCol w="1404156"/>
                <a:gridCol w="1404156"/>
                <a:gridCol w="1404156"/>
                <a:gridCol w="1404156"/>
              </a:tblGrid>
              <a:tr h="936104">
                <a:tc>
                  <a:txBody>
                    <a:bodyPr/>
                    <a:lstStyle/>
                    <a:p>
                      <a:pPr rtl="1"/>
                      <a:endParaRPr lang="ar-SA" dirty="0"/>
                    </a:p>
                  </a:txBody>
                  <a:tcPr/>
                </a:tc>
                <a:tc>
                  <a:txBody>
                    <a:bodyPr/>
                    <a:lstStyle/>
                    <a:p>
                      <a:pPr rtl="1"/>
                      <a:endParaRPr lang="ar-SA" dirty="0"/>
                    </a:p>
                  </a:txBody>
                  <a:tcPr/>
                </a:tc>
                <a:tc>
                  <a:txBody>
                    <a:bodyPr/>
                    <a:lstStyle/>
                    <a:p>
                      <a:pPr rtl="1"/>
                      <a:r>
                        <a:rPr lang="ar-SA" dirty="0" smtClean="0"/>
                        <a:t>معدل استهلاك القسط الثابت × 2</a:t>
                      </a:r>
                      <a:endParaRPr lang="ar-SA" dirty="0"/>
                    </a:p>
                  </a:txBody>
                  <a:tcPr/>
                </a:tc>
                <a:tc>
                  <a:txBody>
                    <a:bodyPr/>
                    <a:lstStyle/>
                    <a:p>
                      <a:pPr rtl="1"/>
                      <a:r>
                        <a:rPr lang="ar-SA" dirty="0" err="1" smtClean="0"/>
                        <a:t>القيمه</a:t>
                      </a:r>
                      <a:r>
                        <a:rPr lang="ar-SA" dirty="0" smtClean="0"/>
                        <a:t> </a:t>
                      </a:r>
                      <a:r>
                        <a:rPr lang="ar-SA" dirty="0" err="1" smtClean="0"/>
                        <a:t>الدفتريه</a:t>
                      </a:r>
                      <a:r>
                        <a:rPr lang="ar-SA" dirty="0" smtClean="0"/>
                        <a:t> في بداية </a:t>
                      </a:r>
                      <a:r>
                        <a:rPr lang="ar-SA" dirty="0" err="1" smtClean="0"/>
                        <a:t>السنه</a:t>
                      </a:r>
                      <a:r>
                        <a:rPr lang="ar-SA" dirty="0" smtClean="0"/>
                        <a:t>×معدل الاستهلاك</a:t>
                      </a:r>
                      <a:endParaRPr lang="ar-SA" dirty="0"/>
                    </a:p>
                  </a:txBody>
                  <a:tcPr/>
                </a:tc>
                <a:tc>
                  <a:txBody>
                    <a:bodyPr/>
                    <a:lstStyle/>
                    <a:p>
                      <a:pPr rtl="1"/>
                      <a:r>
                        <a:rPr lang="ar-SA" dirty="0" err="1" smtClean="0"/>
                        <a:t>اجمالي</a:t>
                      </a:r>
                      <a:r>
                        <a:rPr lang="ar-SA" baseline="0" dirty="0" smtClean="0"/>
                        <a:t> مصروف استهلاك </a:t>
                      </a:r>
                      <a:endParaRPr lang="ar-SA" dirty="0"/>
                    </a:p>
                  </a:txBody>
                  <a:tcPr/>
                </a:tc>
                <a:tc>
                  <a:txBody>
                    <a:bodyPr/>
                    <a:lstStyle/>
                    <a:p>
                      <a:pPr rtl="1"/>
                      <a:r>
                        <a:rPr lang="ar-SA" dirty="0" err="1" smtClean="0"/>
                        <a:t>التكلفه</a:t>
                      </a:r>
                      <a:r>
                        <a:rPr lang="ar-SA" dirty="0" smtClean="0"/>
                        <a:t> </a:t>
                      </a:r>
                      <a:r>
                        <a:rPr lang="ar-SA" dirty="0" err="1" smtClean="0"/>
                        <a:t>الاصليه</a:t>
                      </a:r>
                      <a:r>
                        <a:rPr lang="ar-SA" dirty="0" smtClean="0"/>
                        <a:t> –مجمع الاستهلاك</a:t>
                      </a:r>
                      <a:endParaRPr lang="ar-SA" dirty="0"/>
                    </a:p>
                  </a:txBody>
                  <a:tcPr/>
                </a:tc>
              </a:tr>
              <a:tr h="936104">
                <a:tc>
                  <a:txBody>
                    <a:bodyPr/>
                    <a:lstStyle/>
                    <a:p>
                      <a:pPr algn="ctr" rtl="1"/>
                      <a:r>
                        <a:rPr lang="ar-SA" dirty="0" err="1" smtClean="0">
                          <a:solidFill>
                            <a:srgbClr val="00B050"/>
                          </a:solidFill>
                        </a:rPr>
                        <a:t>السنه</a:t>
                      </a:r>
                      <a:endParaRPr lang="ar-SA" dirty="0">
                        <a:solidFill>
                          <a:srgbClr val="00B050"/>
                        </a:solidFill>
                      </a:endParaRPr>
                    </a:p>
                  </a:txBody>
                  <a:tcPr/>
                </a:tc>
                <a:tc>
                  <a:txBody>
                    <a:bodyPr/>
                    <a:lstStyle/>
                    <a:p>
                      <a:pPr algn="ctr" rtl="1"/>
                      <a:r>
                        <a:rPr lang="ar-SA" dirty="0" err="1" smtClean="0">
                          <a:solidFill>
                            <a:srgbClr val="00B050"/>
                          </a:solidFill>
                        </a:rPr>
                        <a:t>القيمه</a:t>
                      </a:r>
                      <a:r>
                        <a:rPr lang="ar-SA" dirty="0" smtClean="0">
                          <a:solidFill>
                            <a:srgbClr val="00B050"/>
                          </a:solidFill>
                        </a:rPr>
                        <a:t> </a:t>
                      </a:r>
                      <a:r>
                        <a:rPr lang="ar-SA" dirty="0" err="1" smtClean="0">
                          <a:solidFill>
                            <a:srgbClr val="00B050"/>
                          </a:solidFill>
                        </a:rPr>
                        <a:t>الدفتريه</a:t>
                      </a:r>
                      <a:r>
                        <a:rPr lang="ar-SA" baseline="0" dirty="0" smtClean="0">
                          <a:solidFill>
                            <a:srgbClr val="00B050"/>
                          </a:solidFill>
                        </a:rPr>
                        <a:t> في بداية </a:t>
                      </a:r>
                      <a:r>
                        <a:rPr lang="ar-SA" baseline="0" dirty="0" err="1" smtClean="0">
                          <a:solidFill>
                            <a:srgbClr val="00B050"/>
                          </a:solidFill>
                        </a:rPr>
                        <a:t>السنه</a:t>
                      </a:r>
                      <a:endParaRPr lang="ar-SA" dirty="0">
                        <a:solidFill>
                          <a:srgbClr val="00B050"/>
                        </a:solidFill>
                      </a:endParaRPr>
                    </a:p>
                  </a:txBody>
                  <a:tcPr/>
                </a:tc>
                <a:tc>
                  <a:txBody>
                    <a:bodyPr/>
                    <a:lstStyle/>
                    <a:p>
                      <a:pPr algn="ctr" rtl="1"/>
                      <a:r>
                        <a:rPr lang="ar-SA" dirty="0" smtClean="0">
                          <a:solidFill>
                            <a:srgbClr val="00B050"/>
                          </a:solidFill>
                        </a:rPr>
                        <a:t>معدل الاستهلاك</a:t>
                      </a:r>
                      <a:endParaRPr lang="ar-SA" dirty="0">
                        <a:solidFill>
                          <a:srgbClr val="00B050"/>
                        </a:solidFill>
                      </a:endParaRPr>
                    </a:p>
                  </a:txBody>
                  <a:tcPr/>
                </a:tc>
                <a:tc>
                  <a:txBody>
                    <a:bodyPr/>
                    <a:lstStyle/>
                    <a:p>
                      <a:pPr algn="ctr" rtl="1"/>
                      <a:r>
                        <a:rPr lang="ar-SA" dirty="0" smtClean="0">
                          <a:solidFill>
                            <a:srgbClr val="00B050"/>
                          </a:solidFill>
                        </a:rPr>
                        <a:t>مصروف الاستهلاك</a:t>
                      </a:r>
                      <a:endParaRPr lang="ar-SA" dirty="0">
                        <a:solidFill>
                          <a:srgbClr val="00B050"/>
                        </a:solidFill>
                      </a:endParaRPr>
                    </a:p>
                  </a:txBody>
                  <a:tcPr/>
                </a:tc>
                <a:tc>
                  <a:txBody>
                    <a:bodyPr/>
                    <a:lstStyle/>
                    <a:p>
                      <a:pPr algn="ctr" rtl="1"/>
                      <a:r>
                        <a:rPr lang="ar-SA" dirty="0" smtClean="0">
                          <a:solidFill>
                            <a:srgbClr val="00B050"/>
                          </a:solidFill>
                        </a:rPr>
                        <a:t>مجمع الاستهلاك</a:t>
                      </a:r>
                      <a:endParaRPr lang="ar-SA" dirty="0">
                        <a:solidFill>
                          <a:srgbClr val="00B050"/>
                        </a:solidFill>
                      </a:endParaRPr>
                    </a:p>
                  </a:txBody>
                  <a:tcPr/>
                </a:tc>
                <a:tc>
                  <a:txBody>
                    <a:bodyPr/>
                    <a:lstStyle/>
                    <a:p>
                      <a:pPr algn="ctr" rtl="1"/>
                      <a:r>
                        <a:rPr lang="ar-SA" dirty="0" err="1" smtClean="0">
                          <a:solidFill>
                            <a:srgbClr val="00B050"/>
                          </a:solidFill>
                        </a:rPr>
                        <a:t>القيمه</a:t>
                      </a:r>
                      <a:r>
                        <a:rPr lang="ar-SA" dirty="0" smtClean="0">
                          <a:solidFill>
                            <a:srgbClr val="00B050"/>
                          </a:solidFill>
                        </a:rPr>
                        <a:t> </a:t>
                      </a:r>
                      <a:r>
                        <a:rPr lang="ar-SA" dirty="0" err="1" smtClean="0">
                          <a:solidFill>
                            <a:srgbClr val="00B050"/>
                          </a:solidFill>
                        </a:rPr>
                        <a:t>الدفتريه</a:t>
                      </a:r>
                      <a:r>
                        <a:rPr lang="ar-SA" dirty="0" smtClean="0">
                          <a:solidFill>
                            <a:srgbClr val="00B050"/>
                          </a:solidFill>
                        </a:rPr>
                        <a:t> في نهاية </a:t>
                      </a:r>
                      <a:r>
                        <a:rPr lang="ar-SA" dirty="0" err="1" smtClean="0">
                          <a:solidFill>
                            <a:srgbClr val="00B050"/>
                          </a:solidFill>
                        </a:rPr>
                        <a:t>السنه</a:t>
                      </a:r>
                      <a:endParaRPr lang="ar-SA" dirty="0">
                        <a:solidFill>
                          <a:srgbClr val="00B050"/>
                        </a:solidFill>
                      </a:endParaRPr>
                    </a:p>
                  </a:txBody>
                  <a:tcPr/>
                </a:tc>
              </a:tr>
              <a:tr h="936104">
                <a:tc>
                  <a:txBody>
                    <a:bodyPr/>
                    <a:lstStyle/>
                    <a:p>
                      <a:pPr algn="ctr" rtl="1"/>
                      <a:r>
                        <a:rPr lang="ar-SA" dirty="0" smtClean="0"/>
                        <a:t>1416</a:t>
                      </a:r>
                      <a:endParaRPr lang="ar-SA" dirty="0"/>
                    </a:p>
                  </a:txBody>
                  <a:tcPr/>
                </a:tc>
                <a:tc>
                  <a:txBody>
                    <a:bodyPr/>
                    <a:lstStyle/>
                    <a:p>
                      <a:pPr algn="ctr" rtl="1"/>
                      <a:r>
                        <a:rPr lang="ar-SA" dirty="0" smtClean="0"/>
                        <a:t>180000التكلفه </a:t>
                      </a:r>
                      <a:r>
                        <a:rPr lang="ar-SA" dirty="0" err="1" smtClean="0"/>
                        <a:t>الاصليه</a:t>
                      </a:r>
                      <a:r>
                        <a:rPr lang="ar-SA" dirty="0" smtClean="0"/>
                        <a:t> من غير </a:t>
                      </a:r>
                      <a:r>
                        <a:rPr lang="ar-SA" dirty="0" err="1" smtClean="0"/>
                        <a:t>الخرده</a:t>
                      </a:r>
                      <a:endParaRPr lang="ar-SA" dirty="0"/>
                    </a:p>
                  </a:txBody>
                  <a:tcPr/>
                </a:tc>
                <a:tc>
                  <a:txBody>
                    <a:bodyPr/>
                    <a:lstStyle/>
                    <a:p>
                      <a:pPr algn="ctr" rtl="1"/>
                      <a:r>
                        <a:rPr lang="ar-SA" dirty="0" smtClean="0"/>
                        <a:t>50%</a:t>
                      </a:r>
                      <a:endParaRPr lang="ar-SA" dirty="0"/>
                    </a:p>
                  </a:txBody>
                  <a:tcPr/>
                </a:tc>
                <a:tc>
                  <a:txBody>
                    <a:bodyPr/>
                    <a:lstStyle/>
                    <a:p>
                      <a:pPr algn="ctr" rtl="1"/>
                      <a:r>
                        <a:rPr lang="ar-SA" dirty="0" smtClean="0"/>
                        <a:t>90000</a:t>
                      </a:r>
                      <a:endParaRPr lang="ar-SA" dirty="0"/>
                    </a:p>
                  </a:txBody>
                  <a:tcPr/>
                </a:tc>
                <a:tc>
                  <a:txBody>
                    <a:bodyPr/>
                    <a:lstStyle/>
                    <a:p>
                      <a:pPr algn="ctr" rtl="1"/>
                      <a:r>
                        <a:rPr lang="ar-SA" dirty="0" smtClean="0"/>
                        <a:t>90000</a:t>
                      </a:r>
                      <a:endParaRPr lang="ar-SA" dirty="0"/>
                    </a:p>
                  </a:txBody>
                  <a:tcPr/>
                </a:tc>
                <a:tc>
                  <a:txBody>
                    <a:bodyPr/>
                    <a:lstStyle/>
                    <a:p>
                      <a:pPr algn="ctr" rtl="1"/>
                      <a:r>
                        <a:rPr lang="ar-SA" dirty="0" smtClean="0"/>
                        <a:t>90000</a:t>
                      </a:r>
                      <a:endParaRPr lang="ar-SA" dirty="0"/>
                    </a:p>
                  </a:txBody>
                  <a:tcPr/>
                </a:tc>
              </a:tr>
              <a:tr h="936104">
                <a:tc>
                  <a:txBody>
                    <a:bodyPr/>
                    <a:lstStyle/>
                    <a:p>
                      <a:pPr algn="ctr" rtl="1"/>
                      <a:r>
                        <a:rPr lang="ar-SA" dirty="0" smtClean="0"/>
                        <a:t>1417</a:t>
                      </a:r>
                      <a:endParaRPr lang="ar-SA" dirty="0"/>
                    </a:p>
                  </a:txBody>
                  <a:tcPr/>
                </a:tc>
                <a:tc>
                  <a:txBody>
                    <a:bodyPr/>
                    <a:lstStyle/>
                    <a:p>
                      <a:pPr algn="ctr" rtl="1"/>
                      <a:r>
                        <a:rPr lang="ar-SA" dirty="0" smtClean="0"/>
                        <a:t>90000القيمه </a:t>
                      </a:r>
                      <a:r>
                        <a:rPr lang="ar-SA" dirty="0" err="1" smtClean="0"/>
                        <a:t>الدفتريه</a:t>
                      </a:r>
                      <a:r>
                        <a:rPr lang="ar-SA" dirty="0" smtClean="0"/>
                        <a:t> في </a:t>
                      </a:r>
                      <a:r>
                        <a:rPr lang="ar-SA" dirty="0" err="1" smtClean="0"/>
                        <a:t>نهايه</a:t>
                      </a:r>
                      <a:r>
                        <a:rPr lang="ar-SA" dirty="0" smtClean="0"/>
                        <a:t> </a:t>
                      </a:r>
                      <a:r>
                        <a:rPr lang="ar-SA" dirty="0" err="1" smtClean="0"/>
                        <a:t>السنه</a:t>
                      </a:r>
                      <a:r>
                        <a:rPr lang="ar-SA" dirty="0" smtClean="0"/>
                        <a:t> </a:t>
                      </a:r>
                      <a:r>
                        <a:rPr lang="ar-SA" dirty="0" err="1" smtClean="0"/>
                        <a:t>السابقه</a:t>
                      </a:r>
                      <a:endParaRPr lang="ar-SA" dirty="0"/>
                    </a:p>
                  </a:txBody>
                  <a:tcPr/>
                </a:tc>
                <a:tc>
                  <a:txBody>
                    <a:bodyPr/>
                    <a:lstStyle/>
                    <a:p>
                      <a:pPr algn="ctr" rtl="1"/>
                      <a:r>
                        <a:rPr lang="ar-SA" dirty="0" smtClean="0"/>
                        <a:t>50%</a:t>
                      </a:r>
                      <a:endParaRPr lang="ar-SA" dirty="0"/>
                    </a:p>
                  </a:txBody>
                  <a:tcPr/>
                </a:tc>
                <a:tc>
                  <a:txBody>
                    <a:bodyPr/>
                    <a:lstStyle/>
                    <a:p>
                      <a:pPr algn="ctr" rtl="1"/>
                      <a:r>
                        <a:rPr lang="ar-SA" dirty="0" smtClean="0"/>
                        <a:t>45000</a:t>
                      </a:r>
                      <a:endParaRPr lang="ar-SA" dirty="0"/>
                    </a:p>
                  </a:txBody>
                  <a:tcPr/>
                </a:tc>
                <a:tc>
                  <a:txBody>
                    <a:bodyPr/>
                    <a:lstStyle/>
                    <a:p>
                      <a:pPr algn="ctr" rtl="1"/>
                      <a:r>
                        <a:rPr lang="ar-SA" dirty="0" smtClean="0"/>
                        <a:t>135000</a:t>
                      </a:r>
                      <a:endParaRPr lang="ar-SA" dirty="0"/>
                    </a:p>
                  </a:txBody>
                  <a:tcPr/>
                </a:tc>
                <a:tc>
                  <a:txBody>
                    <a:bodyPr/>
                    <a:lstStyle/>
                    <a:p>
                      <a:pPr algn="ctr" rtl="1"/>
                      <a:r>
                        <a:rPr lang="ar-SA" dirty="0" smtClean="0"/>
                        <a:t>45000</a:t>
                      </a:r>
                      <a:endParaRPr lang="ar-SA" dirty="0"/>
                    </a:p>
                  </a:txBody>
                  <a:tcPr/>
                </a:tc>
              </a:tr>
              <a:tr h="936104">
                <a:tc>
                  <a:txBody>
                    <a:bodyPr/>
                    <a:lstStyle/>
                    <a:p>
                      <a:pPr algn="ctr" rtl="1"/>
                      <a:r>
                        <a:rPr lang="ar-SA" dirty="0" smtClean="0"/>
                        <a:t>1418</a:t>
                      </a:r>
                      <a:endParaRPr lang="ar-SA" dirty="0"/>
                    </a:p>
                  </a:txBody>
                  <a:tcPr/>
                </a:tc>
                <a:tc>
                  <a:txBody>
                    <a:bodyPr/>
                    <a:lstStyle/>
                    <a:p>
                      <a:pPr algn="ctr" rtl="1"/>
                      <a:r>
                        <a:rPr lang="ar-SA" dirty="0" smtClean="0"/>
                        <a:t>45000</a:t>
                      </a:r>
                      <a:endParaRPr lang="ar-SA" dirty="0"/>
                    </a:p>
                  </a:txBody>
                  <a:tcPr/>
                </a:tc>
                <a:tc>
                  <a:txBody>
                    <a:bodyPr/>
                    <a:lstStyle/>
                    <a:p>
                      <a:pPr algn="ctr" rtl="1"/>
                      <a:r>
                        <a:rPr lang="ar-SA" dirty="0" smtClean="0"/>
                        <a:t>50%</a:t>
                      </a:r>
                      <a:endParaRPr lang="ar-SA" dirty="0"/>
                    </a:p>
                  </a:txBody>
                  <a:tcPr/>
                </a:tc>
                <a:tc>
                  <a:txBody>
                    <a:bodyPr/>
                    <a:lstStyle/>
                    <a:p>
                      <a:pPr algn="ctr" rtl="1"/>
                      <a:r>
                        <a:rPr lang="ar-SA" dirty="0" smtClean="0"/>
                        <a:t>22500</a:t>
                      </a:r>
                      <a:endParaRPr lang="ar-SA" dirty="0"/>
                    </a:p>
                  </a:txBody>
                  <a:tcPr/>
                </a:tc>
                <a:tc>
                  <a:txBody>
                    <a:bodyPr/>
                    <a:lstStyle/>
                    <a:p>
                      <a:pPr algn="ctr" rtl="1"/>
                      <a:r>
                        <a:rPr lang="ar-SA" dirty="0" smtClean="0"/>
                        <a:t>157500</a:t>
                      </a:r>
                      <a:endParaRPr lang="ar-SA" dirty="0"/>
                    </a:p>
                  </a:txBody>
                  <a:tcPr/>
                </a:tc>
                <a:tc>
                  <a:txBody>
                    <a:bodyPr/>
                    <a:lstStyle/>
                    <a:p>
                      <a:pPr algn="ctr" rtl="1"/>
                      <a:r>
                        <a:rPr lang="ar-SA" dirty="0" smtClean="0"/>
                        <a:t>22500</a:t>
                      </a:r>
                      <a:endParaRPr lang="ar-SA" dirty="0"/>
                    </a:p>
                  </a:txBody>
                  <a:tcPr/>
                </a:tc>
              </a:tr>
              <a:tr h="936104">
                <a:tc>
                  <a:txBody>
                    <a:bodyPr/>
                    <a:lstStyle/>
                    <a:p>
                      <a:pPr algn="ctr" rtl="1"/>
                      <a:r>
                        <a:rPr lang="ar-SA" dirty="0" smtClean="0"/>
                        <a:t>1419</a:t>
                      </a:r>
                      <a:endParaRPr lang="ar-SA" dirty="0"/>
                    </a:p>
                  </a:txBody>
                  <a:tcPr/>
                </a:tc>
                <a:tc>
                  <a:txBody>
                    <a:bodyPr/>
                    <a:lstStyle/>
                    <a:p>
                      <a:pPr algn="ctr" rtl="1"/>
                      <a:r>
                        <a:rPr lang="ar-SA" dirty="0" smtClean="0"/>
                        <a:t>22500</a:t>
                      </a:r>
                      <a:endParaRPr lang="ar-SA" dirty="0"/>
                    </a:p>
                  </a:txBody>
                  <a:tcPr/>
                </a:tc>
                <a:tc>
                  <a:txBody>
                    <a:bodyPr/>
                    <a:lstStyle/>
                    <a:p>
                      <a:pPr algn="ctr" rtl="1"/>
                      <a:r>
                        <a:rPr lang="ar-SA" dirty="0" smtClean="0"/>
                        <a:t>50%</a:t>
                      </a:r>
                      <a:endParaRPr lang="ar-SA" dirty="0"/>
                    </a:p>
                  </a:txBody>
                  <a:tcPr/>
                </a:tc>
                <a:tc>
                  <a:txBody>
                    <a:bodyPr/>
                    <a:lstStyle/>
                    <a:p>
                      <a:pPr algn="ctr" rtl="1"/>
                      <a:r>
                        <a:rPr lang="ar-SA" dirty="0" smtClean="0"/>
                        <a:t>11250</a:t>
                      </a:r>
                      <a:endParaRPr lang="ar-SA" dirty="0"/>
                    </a:p>
                  </a:txBody>
                  <a:tcPr/>
                </a:tc>
                <a:tc>
                  <a:txBody>
                    <a:bodyPr/>
                    <a:lstStyle/>
                    <a:p>
                      <a:pPr algn="ctr" rtl="1"/>
                      <a:r>
                        <a:rPr lang="ar-SA" dirty="0" smtClean="0"/>
                        <a:t>168750</a:t>
                      </a:r>
                      <a:endParaRPr lang="ar-SA" dirty="0"/>
                    </a:p>
                  </a:txBody>
                  <a:tcPr/>
                </a:tc>
                <a:tc>
                  <a:txBody>
                    <a:bodyPr/>
                    <a:lstStyle/>
                    <a:p>
                      <a:pPr algn="ctr" rtl="1"/>
                      <a:r>
                        <a:rPr lang="ar-SA" dirty="0" smtClean="0"/>
                        <a:t>11250</a:t>
                      </a:r>
                      <a:endParaRPr lang="ar-SA" dirty="0"/>
                    </a:p>
                  </a:txBody>
                  <a:tcPr/>
                </a:tc>
              </a:tr>
            </a:tbl>
          </a:graphicData>
        </a:graphic>
      </p:graphicFrame>
      <p:cxnSp>
        <p:nvCxnSpPr>
          <p:cNvPr id="5" name="رابط كسهم مستقيم 4"/>
          <p:cNvCxnSpPr/>
          <p:nvPr/>
        </p:nvCxnSpPr>
        <p:spPr>
          <a:xfrm>
            <a:off x="2915816" y="3501008"/>
            <a:ext cx="864096"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flipH="1">
            <a:off x="3131840" y="4509120"/>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2915816" y="4653136"/>
            <a:ext cx="79208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2987824" y="5373216"/>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2987824" y="5661248"/>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a:off x="2771800" y="6381328"/>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solidFill>
                  <a:srgbClr val="00B050"/>
                </a:solidFill>
              </a:rPr>
              <a:t>استهلاك </a:t>
            </a:r>
            <a:r>
              <a:rPr lang="ar-SA" b="1" u="sng" dirty="0" smtClean="0">
                <a:solidFill>
                  <a:srgbClr val="00B050"/>
                </a:solidFill>
              </a:rPr>
              <a:t>الأصل </a:t>
            </a:r>
            <a:r>
              <a:rPr lang="ar-SA" b="1" u="sng" dirty="0" smtClean="0">
                <a:solidFill>
                  <a:srgbClr val="00B050"/>
                </a:solidFill>
              </a:rPr>
              <a:t>الثابت </a:t>
            </a:r>
            <a:r>
              <a:rPr lang="ar-SA" dirty="0" smtClean="0"/>
              <a:t/>
            </a:r>
            <a:br>
              <a:rPr lang="ar-SA" dirty="0" smtClean="0"/>
            </a:br>
            <a:r>
              <a:rPr lang="ar-SA" b="1" u="sng" dirty="0" smtClean="0">
                <a:solidFill>
                  <a:srgbClr val="FF0000"/>
                </a:solidFill>
              </a:rPr>
              <a:t>تعريف الاستهلاك </a:t>
            </a:r>
            <a:r>
              <a:rPr lang="ar-SA" dirty="0" smtClean="0"/>
              <a:t>: هو تناقص قيمة الاصل الثابت بقيمة الاستخدام او التقادم خلال السنوات او هو النقص التدريجي في قيمة الاصل الثابت نتيجة الاستخدام او التقادم او توزيع تكلفة الاصل الثابت على الحياه الانتاجيه .</a:t>
            </a:r>
            <a:br>
              <a:rPr lang="ar-SA" dirty="0" smtClean="0"/>
            </a:br>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dirty="0" smtClean="0"/>
              <a:t>يؤخذ على هذه </a:t>
            </a:r>
            <a:r>
              <a:rPr lang="ar-SA" dirty="0" err="1" smtClean="0"/>
              <a:t>الطريقه</a:t>
            </a:r>
            <a:r>
              <a:rPr lang="ar-SA" dirty="0" smtClean="0"/>
              <a:t> </a:t>
            </a:r>
            <a:r>
              <a:rPr lang="ar-SA" dirty="0" err="1" smtClean="0"/>
              <a:t>انها</a:t>
            </a:r>
            <a:r>
              <a:rPr lang="ar-SA" dirty="0" smtClean="0"/>
              <a:t> </a:t>
            </a:r>
            <a:r>
              <a:rPr lang="ar-SA" dirty="0" err="1" smtClean="0"/>
              <a:t>لاتتساوى</a:t>
            </a:r>
            <a:r>
              <a:rPr lang="ar-SA" dirty="0" smtClean="0"/>
              <a:t> مع كلا من </a:t>
            </a:r>
            <a:r>
              <a:rPr lang="ar-SA" dirty="0" err="1" smtClean="0"/>
              <a:t>التكلفه</a:t>
            </a:r>
            <a:r>
              <a:rPr lang="ar-SA" dirty="0" smtClean="0"/>
              <a:t> </a:t>
            </a:r>
            <a:r>
              <a:rPr lang="ar-SA" dirty="0" err="1" smtClean="0"/>
              <a:t>القابله</a:t>
            </a:r>
            <a:r>
              <a:rPr lang="ar-SA" dirty="0" smtClean="0"/>
              <a:t> للاستهلاك وكذلك </a:t>
            </a:r>
            <a:r>
              <a:rPr lang="ar-SA" dirty="0" err="1" smtClean="0"/>
              <a:t>الخرده</a:t>
            </a:r>
            <a:r>
              <a:rPr lang="ar-SA" dirty="0" smtClean="0"/>
              <a:t> لذلك يتم تعديل قيمة مصروف الاستهلاك </a:t>
            </a:r>
            <a:r>
              <a:rPr lang="ar-SA" dirty="0" err="1" smtClean="0"/>
              <a:t>للسنه</a:t>
            </a:r>
            <a:r>
              <a:rPr lang="ar-SA" dirty="0" smtClean="0"/>
              <a:t> </a:t>
            </a:r>
            <a:r>
              <a:rPr lang="ar-SA" dirty="0" err="1" smtClean="0"/>
              <a:t>الاخيره</a:t>
            </a:r>
            <a:r>
              <a:rPr lang="ar-SA" dirty="0" smtClean="0"/>
              <a:t> للوصول </a:t>
            </a:r>
            <a:r>
              <a:rPr lang="ar-SA" dirty="0" err="1" smtClean="0"/>
              <a:t>الى</a:t>
            </a:r>
            <a:r>
              <a:rPr lang="ar-SA" dirty="0" smtClean="0"/>
              <a:t> قيمه </a:t>
            </a:r>
            <a:r>
              <a:rPr lang="ar-SA" dirty="0" err="1" smtClean="0"/>
              <a:t>مساويه</a:t>
            </a:r>
            <a:r>
              <a:rPr lang="ar-SA" dirty="0" smtClean="0"/>
              <a:t> </a:t>
            </a:r>
            <a:r>
              <a:rPr lang="ar-SA" dirty="0" err="1" smtClean="0"/>
              <a:t>للخرده</a:t>
            </a:r>
            <a:r>
              <a:rPr lang="ar-SA" dirty="0" smtClean="0"/>
              <a:t> </a:t>
            </a:r>
            <a:r>
              <a:rPr lang="ar-SA" dirty="0" err="1" smtClean="0"/>
              <a:t>لانه</a:t>
            </a:r>
            <a:r>
              <a:rPr lang="ar-SA" dirty="0" smtClean="0"/>
              <a:t> </a:t>
            </a:r>
            <a:r>
              <a:rPr lang="ar-SA" dirty="0" err="1" smtClean="0"/>
              <a:t>لايجب</a:t>
            </a:r>
            <a:r>
              <a:rPr lang="ar-SA" dirty="0" smtClean="0"/>
              <a:t> </a:t>
            </a:r>
            <a:r>
              <a:rPr lang="ar-SA" dirty="0" err="1" smtClean="0"/>
              <a:t>ان</a:t>
            </a:r>
            <a:r>
              <a:rPr lang="ar-SA" dirty="0" smtClean="0"/>
              <a:t> تقل </a:t>
            </a:r>
            <a:r>
              <a:rPr lang="ar-SA" dirty="0" err="1" smtClean="0"/>
              <a:t>القيمه</a:t>
            </a:r>
            <a:r>
              <a:rPr lang="ar-SA" dirty="0" smtClean="0"/>
              <a:t> </a:t>
            </a:r>
            <a:r>
              <a:rPr lang="ar-SA" dirty="0" err="1" smtClean="0"/>
              <a:t>الدفتريه</a:t>
            </a:r>
            <a:r>
              <a:rPr lang="ar-SA" dirty="0" smtClean="0"/>
              <a:t> </a:t>
            </a:r>
            <a:r>
              <a:rPr lang="ar-SA" dirty="0" err="1" smtClean="0"/>
              <a:t>للاصل</a:t>
            </a:r>
            <a:r>
              <a:rPr lang="ar-SA" dirty="0" smtClean="0"/>
              <a:t> في نهاية عمره عن </a:t>
            </a:r>
            <a:r>
              <a:rPr lang="ar-SA" dirty="0" err="1" smtClean="0"/>
              <a:t>قيمتة</a:t>
            </a:r>
            <a:r>
              <a:rPr lang="ar-SA" dirty="0" smtClean="0"/>
              <a:t> </a:t>
            </a:r>
            <a:r>
              <a:rPr lang="ar-SA" dirty="0" err="1" smtClean="0"/>
              <a:t>الخرده</a:t>
            </a:r>
            <a:r>
              <a:rPr lang="ar-SA" dirty="0" smtClean="0"/>
              <a:t>  </a:t>
            </a:r>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SA" b="1" u="sng" dirty="0" smtClean="0">
                <a:solidFill>
                  <a:srgbClr val="00B050"/>
                </a:solidFill>
              </a:rPr>
              <a:t>مجموع </a:t>
            </a:r>
            <a:r>
              <a:rPr lang="ar-SA" b="1" u="sng" dirty="0" err="1" smtClean="0">
                <a:solidFill>
                  <a:srgbClr val="00B050"/>
                </a:solidFill>
              </a:rPr>
              <a:t>ارقام</a:t>
            </a:r>
            <a:r>
              <a:rPr lang="ar-SA" b="1" u="sng" dirty="0" smtClean="0">
                <a:solidFill>
                  <a:srgbClr val="00B050"/>
                </a:solidFill>
              </a:rPr>
              <a:t> السنين </a:t>
            </a:r>
            <a:r>
              <a:rPr lang="ar-SA" dirty="0" smtClean="0"/>
              <a:t/>
            </a:r>
            <a:br>
              <a:rPr lang="ar-SA" dirty="0" smtClean="0"/>
            </a:br>
            <a:r>
              <a:rPr lang="ar-SA" dirty="0" smtClean="0"/>
              <a:t>يتم حساب معدل الاستهلاك من خلال كسر بسطه سنوات </a:t>
            </a:r>
            <a:r>
              <a:rPr lang="ar-SA" dirty="0" err="1" smtClean="0"/>
              <a:t>الاصل</a:t>
            </a:r>
            <a:r>
              <a:rPr lang="ar-SA" dirty="0" smtClean="0"/>
              <a:t> بالشكل المقلوب ومقامه مجموع </a:t>
            </a:r>
            <a:r>
              <a:rPr lang="ar-SA" dirty="0" err="1" smtClean="0"/>
              <a:t>ارقام</a:t>
            </a:r>
            <a:r>
              <a:rPr lang="ar-SA" dirty="0" smtClean="0"/>
              <a:t> سنواته </a:t>
            </a:r>
            <a:br>
              <a:rPr lang="ar-SA" dirty="0" smtClean="0"/>
            </a:br>
            <a:r>
              <a:rPr lang="ar-SA" dirty="0" smtClean="0"/>
              <a:t>وعليه يكون المقام (4+3+2+1)=10</a:t>
            </a:r>
            <a:br>
              <a:rPr lang="ar-SA" dirty="0" smtClean="0"/>
            </a:br>
            <a:r>
              <a:rPr lang="ar-SA" dirty="0" smtClean="0"/>
              <a:t>1416 (4/10)</a:t>
            </a:r>
            <a:br>
              <a:rPr lang="ar-SA" dirty="0" smtClean="0"/>
            </a:br>
            <a:r>
              <a:rPr lang="ar-SA" dirty="0" smtClean="0"/>
              <a:t>وهكذا</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جدول الاستهلاك</a:t>
            </a:r>
            <a:br>
              <a:rPr lang="ar-SA" dirty="0" smtClean="0"/>
            </a:br>
            <a:endParaRPr lang="ar-SA" dirty="0"/>
          </a:p>
        </p:txBody>
      </p:sp>
      <p:graphicFrame>
        <p:nvGraphicFramePr>
          <p:cNvPr id="3" name="جدول 2"/>
          <p:cNvGraphicFramePr>
            <a:graphicFrameLocks noGrp="1"/>
          </p:cNvGraphicFramePr>
          <p:nvPr/>
        </p:nvGraphicFramePr>
        <p:xfrm>
          <a:off x="467542" y="908720"/>
          <a:ext cx="8352929" cy="5760640"/>
        </p:xfrm>
        <a:graphic>
          <a:graphicData uri="http://schemas.openxmlformats.org/drawingml/2006/table">
            <a:tbl>
              <a:tblPr rtl="1" firstRow="1" bandRow="1">
                <a:tableStyleId>{5C22544A-7EE6-4342-B048-85BDC9FD1C3A}</a:tableStyleId>
              </a:tblPr>
              <a:tblGrid>
                <a:gridCol w="1299344"/>
                <a:gridCol w="1410717"/>
                <a:gridCol w="1410717"/>
                <a:gridCol w="1410717"/>
                <a:gridCol w="1410717"/>
                <a:gridCol w="1410717"/>
              </a:tblGrid>
              <a:tr h="1166725">
                <a:tc>
                  <a:txBody>
                    <a:bodyPr/>
                    <a:lstStyle/>
                    <a:p>
                      <a:pPr rtl="1"/>
                      <a:endParaRPr lang="ar-SA" dirty="0"/>
                    </a:p>
                  </a:txBody>
                  <a:tcPr/>
                </a:tc>
                <a:tc>
                  <a:txBody>
                    <a:bodyPr/>
                    <a:lstStyle/>
                    <a:p>
                      <a:pPr rtl="1"/>
                      <a:r>
                        <a:rPr lang="ar-SA" dirty="0" err="1" smtClean="0"/>
                        <a:t>التكلفه</a:t>
                      </a:r>
                      <a:r>
                        <a:rPr lang="ar-SA" dirty="0" smtClean="0"/>
                        <a:t> </a:t>
                      </a:r>
                      <a:r>
                        <a:rPr lang="ar-SA" dirty="0" err="1" smtClean="0"/>
                        <a:t>الاصليه</a:t>
                      </a:r>
                      <a:r>
                        <a:rPr lang="ar-SA" dirty="0" smtClean="0"/>
                        <a:t> - </a:t>
                      </a:r>
                      <a:r>
                        <a:rPr lang="ar-SA" dirty="0" err="1" smtClean="0"/>
                        <a:t>الخرده</a:t>
                      </a:r>
                      <a:endParaRPr lang="ar-SA" dirty="0"/>
                    </a:p>
                  </a:txBody>
                  <a:tcPr/>
                </a:tc>
                <a:tc>
                  <a:txBody>
                    <a:bodyPr/>
                    <a:lstStyle/>
                    <a:p>
                      <a:pPr rtl="1"/>
                      <a:endParaRPr lang="ar-SA"/>
                    </a:p>
                  </a:txBody>
                  <a:tcPr/>
                </a:tc>
                <a:tc>
                  <a:txBody>
                    <a:bodyPr/>
                    <a:lstStyle/>
                    <a:p>
                      <a:pPr rtl="1"/>
                      <a:r>
                        <a:rPr lang="ar-SA" dirty="0" err="1" smtClean="0"/>
                        <a:t>التكلفه</a:t>
                      </a:r>
                      <a:r>
                        <a:rPr lang="ar-SA" dirty="0" smtClean="0"/>
                        <a:t> </a:t>
                      </a:r>
                      <a:r>
                        <a:rPr lang="ar-SA" dirty="0" err="1" smtClean="0"/>
                        <a:t>القابله</a:t>
                      </a:r>
                      <a:r>
                        <a:rPr lang="ar-SA" dirty="0" smtClean="0"/>
                        <a:t> للاستهلاك×</a:t>
                      </a:r>
                      <a:r>
                        <a:rPr lang="ar-SA" baseline="0" dirty="0" smtClean="0"/>
                        <a:t> معامل الاستهلاك</a:t>
                      </a:r>
                      <a:endParaRPr lang="ar-SA" dirty="0"/>
                    </a:p>
                  </a:txBody>
                  <a:tcPr/>
                </a:tc>
                <a:tc>
                  <a:txBody>
                    <a:bodyPr/>
                    <a:lstStyle/>
                    <a:p>
                      <a:pPr rtl="1"/>
                      <a:r>
                        <a:rPr lang="ar-SA" dirty="0" err="1" smtClean="0"/>
                        <a:t>اجمالي</a:t>
                      </a:r>
                      <a:r>
                        <a:rPr lang="ar-SA" dirty="0" smtClean="0"/>
                        <a:t> مصروف استهلاك</a:t>
                      </a:r>
                      <a:endParaRPr lang="ar-SA" dirty="0"/>
                    </a:p>
                  </a:txBody>
                  <a:tcPr/>
                </a:tc>
                <a:tc>
                  <a:txBody>
                    <a:bodyPr/>
                    <a:lstStyle/>
                    <a:p>
                      <a:pPr rtl="1"/>
                      <a:r>
                        <a:rPr lang="ar-SA" dirty="0" err="1" smtClean="0"/>
                        <a:t>التكلفه</a:t>
                      </a:r>
                      <a:r>
                        <a:rPr lang="ar-SA" dirty="0" smtClean="0"/>
                        <a:t> </a:t>
                      </a:r>
                      <a:r>
                        <a:rPr lang="ar-SA" dirty="0" err="1" smtClean="0"/>
                        <a:t>الاصليه</a:t>
                      </a:r>
                      <a:r>
                        <a:rPr lang="ar-SA" dirty="0" smtClean="0"/>
                        <a:t> – مجمع</a:t>
                      </a:r>
                      <a:r>
                        <a:rPr lang="ar-SA" baseline="0" dirty="0" smtClean="0"/>
                        <a:t> استهلاك</a:t>
                      </a:r>
                      <a:endParaRPr lang="ar-SA" dirty="0"/>
                    </a:p>
                  </a:txBody>
                  <a:tcPr/>
                </a:tc>
              </a:tr>
              <a:tr h="918783">
                <a:tc>
                  <a:txBody>
                    <a:bodyPr/>
                    <a:lstStyle/>
                    <a:p>
                      <a:pPr rtl="1"/>
                      <a:r>
                        <a:rPr lang="ar-SA" dirty="0" err="1" smtClean="0">
                          <a:solidFill>
                            <a:srgbClr val="00B050"/>
                          </a:solidFill>
                        </a:rPr>
                        <a:t>السنه</a:t>
                      </a:r>
                      <a:endParaRPr lang="ar-SA" dirty="0">
                        <a:solidFill>
                          <a:srgbClr val="00B050"/>
                        </a:solidFill>
                      </a:endParaRPr>
                    </a:p>
                  </a:txBody>
                  <a:tcPr/>
                </a:tc>
                <a:tc>
                  <a:txBody>
                    <a:bodyPr/>
                    <a:lstStyle/>
                    <a:p>
                      <a:pPr rtl="1"/>
                      <a:r>
                        <a:rPr lang="ar-SA" dirty="0" err="1" smtClean="0">
                          <a:solidFill>
                            <a:srgbClr val="00B050"/>
                          </a:solidFill>
                        </a:rPr>
                        <a:t>التكلفه</a:t>
                      </a:r>
                      <a:r>
                        <a:rPr lang="ar-SA" dirty="0" smtClean="0">
                          <a:solidFill>
                            <a:srgbClr val="00B050"/>
                          </a:solidFill>
                        </a:rPr>
                        <a:t> </a:t>
                      </a:r>
                      <a:r>
                        <a:rPr lang="ar-SA" dirty="0" err="1" smtClean="0">
                          <a:solidFill>
                            <a:srgbClr val="00B050"/>
                          </a:solidFill>
                        </a:rPr>
                        <a:t>القابله</a:t>
                      </a:r>
                      <a:r>
                        <a:rPr lang="ar-SA" baseline="0" dirty="0" smtClean="0">
                          <a:solidFill>
                            <a:srgbClr val="00B050"/>
                          </a:solidFill>
                        </a:rPr>
                        <a:t> للاستهلاك</a:t>
                      </a:r>
                      <a:endParaRPr lang="ar-SA" dirty="0">
                        <a:solidFill>
                          <a:srgbClr val="00B050"/>
                        </a:solidFill>
                      </a:endParaRPr>
                    </a:p>
                  </a:txBody>
                  <a:tcPr/>
                </a:tc>
                <a:tc>
                  <a:txBody>
                    <a:bodyPr/>
                    <a:lstStyle/>
                    <a:p>
                      <a:pPr rtl="1"/>
                      <a:r>
                        <a:rPr lang="ar-SA" dirty="0" smtClean="0">
                          <a:solidFill>
                            <a:srgbClr val="00B050"/>
                          </a:solidFill>
                        </a:rPr>
                        <a:t>معامل الاستهلاك</a:t>
                      </a:r>
                      <a:endParaRPr lang="ar-SA" dirty="0">
                        <a:solidFill>
                          <a:srgbClr val="00B050"/>
                        </a:solidFill>
                      </a:endParaRPr>
                    </a:p>
                  </a:txBody>
                  <a:tcPr/>
                </a:tc>
                <a:tc>
                  <a:txBody>
                    <a:bodyPr/>
                    <a:lstStyle/>
                    <a:p>
                      <a:pPr rtl="1"/>
                      <a:r>
                        <a:rPr lang="ar-SA" dirty="0" smtClean="0">
                          <a:solidFill>
                            <a:srgbClr val="00B050"/>
                          </a:solidFill>
                        </a:rPr>
                        <a:t>مصروف الاستهلاك</a:t>
                      </a:r>
                      <a:endParaRPr lang="ar-SA" dirty="0">
                        <a:solidFill>
                          <a:srgbClr val="00B050"/>
                        </a:solidFill>
                      </a:endParaRPr>
                    </a:p>
                  </a:txBody>
                  <a:tcPr/>
                </a:tc>
                <a:tc>
                  <a:txBody>
                    <a:bodyPr/>
                    <a:lstStyle/>
                    <a:p>
                      <a:pPr rtl="1"/>
                      <a:r>
                        <a:rPr lang="ar-SA" dirty="0" smtClean="0">
                          <a:solidFill>
                            <a:srgbClr val="00B050"/>
                          </a:solidFill>
                        </a:rPr>
                        <a:t>مجمع</a:t>
                      </a:r>
                      <a:r>
                        <a:rPr lang="ar-SA" baseline="0" dirty="0" smtClean="0">
                          <a:solidFill>
                            <a:srgbClr val="00B050"/>
                          </a:solidFill>
                        </a:rPr>
                        <a:t> </a:t>
                      </a:r>
                      <a:r>
                        <a:rPr lang="ar-SA" dirty="0" smtClean="0">
                          <a:solidFill>
                            <a:srgbClr val="00B050"/>
                          </a:solidFill>
                        </a:rPr>
                        <a:t>الاستهلاك</a:t>
                      </a:r>
                      <a:endParaRPr lang="ar-SA" dirty="0">
                        <a:solidFill>
                          <a:srgbClr val="00B050"/>
                        </a:solidFill>
                      </a:endParaRPr>
                    </a:p>
                  </a:txBody>
                  <a:tcPr/>
                </a:tc>
                <a:tc>
                  <a:txBody>
                    <a:bodyPr/>
                    <a:lstStyle/>
                    <a:p>
                      <a:pPr rtl="1"/>
                      <a:r>
                        <a:rPr lang="ar-SA" dirty="0" err="1" smtClean="0">
                          <a:solidFill>
                            <a:srgbClr val="00B050"/>
                          </a:solidFill>
                        </a:rPr>
                        <a:t>القيمه</a:t>
                      </a:r>
                      <a:r>
                        <a:rPr lang="ar-SA" dirty="0" smtClean="0">
                          <a:solidFill>
                            <a:srgbClr val="00B050"/>
                          </a:solidFill>
                        </a:rPr>
                        <a:t> </a:t>
                      </a:r>
                      <a:r>
                        <a:rPr lang="ar-SA" dirty="0" err="1" smtClean="0">
                          <a:solidFill>
                            <a:srgbClr val="00B050"/>
                          </a:solidFill>
                        </a:rPr>
                        <a:t>الدفتريه</a:t>
                      </a:r>
                      <a:r>
                        <a:rPr lang="ar-SA" dirty="0" smtClean="0">
                          <a:solidFill>
                            <a:srgbClr val="00B050"/>
                          </a:solidFill>
                        </a:rPr>
                        <a:t> نهاية </a:t>
                      </a:r>
                      <a:r>
                        <a:rPr lang="ar-SA" dirty="0" err="1" smtClean="0">
                          <a:solidFill>
                            <a:srgbClr val="00B050"/>
                          </a:solidFill>
                        </a:rPr>
                        <a:t>السنه</a:t>
                      </a:r>
                      <a:r>
                        <a:rPr lang="ar-SA" dirty="0" smtClean="0">
                          <a:solidFill>
                            <a:srgbClr val="00B050"/>
                          </a:solidFill>
                        </a:rPr>
                        <a:t> </a:t>
                      </a:r>
                      <a:endParaRPr lang="ar-SA" dirty="0">
                        <a:solidFill>
                          <a:srgbClr val="00B050"/>
                        </a:solidFill>
                      </a:endParaRPr>
                    </a:p>
                  </a:txBody>
                  <a:tcPr/>
                </a:tc>
              </a:tr>
              <a:tr h="918783">
                <a:tc>
                  <a:txBody>
                    <a:bodyPr/>
                    <a:lstStyle/>
                    <a:p>
                      <a:pPr rtl="1"/>
                      <a:r>
                        <a:rPr lang="ar-SA" dirty="0" smtClean="0"/>
                        <a:t>1416</a:t>
                      </a:r>
                      <a:endParaRPr lang="ar-SA" dirty="0"/>
                    </a:p>
                  </a:txBody>
                  <a:tcPr/>
                </a:tc>
                <a:tc>
                  <a:txBody>
                    <a:bodyPr/>
                    <a:lstStyle/>
                    <a:p>
                      <a:pPr rtl="1"/>
                      <a:r>
                        <a:rPr lang="ar-SA" dirty="0" smtClean="0"/>
                        <a:t>160000</a:t>
                      </a:r>
                      <a:endParaRPr lang="ar-SA" dirty="0"/>
                    </a:p>
                  </a:txBody>
                  <a:tcPr/>
                </a:tc>
                <a:tc>
                  <a:txBody>
                    <a:bodyPr/>
                    <a:lstStyle/>
                    <a:p>
                      <a:pPr rtl="1"/>
                      <a:r>
                        <a:rPr lang="ar-SA" dirty="0" smtClean="0"/>
                        <a:t>      4</a:t>
                      </a:r>
                    </a:p>
                    <a:p>
                      <a:pPr rtl="1"/>
                      <a:r>
                        <a:rPr lang="ar-SA" dirty="0" smtClean="0"/>
                        <a:t>     </a:t>
                      </a:r>
                    </a:p>
                    <a:p>
                      <a:pPr rtl="1"/>
                      <a:r>
                        <a:rPr lang="ar-SA" dirty="0" smtClean="0"/>
                        <a:t>      10</a:t>
                      </a:r>
                      <a:endParaRPr lang="ar-SA" dirty="0"/>
                    </a:p>
                  </a:txBody>
                  <a:tcPr/>
                </a:tc>
                <a:tc>
                  <a:txBody>
                    <a:bodyPr/>
                    <a:lstStyle/>
                    <a:p>
                      <a:pPr rtl="1"/>
                      <a:r>
                        <a:rPr lang="ar-SA" dirty="0" smtClean="0"/>
                        <a:t>64000</a:t>
                      </a:r>
                      <a:endParaRPr lang="ar-SA" dirty="0"/>
                    </a:p>
                  </a:txBody>
                  <a:tcPr/>
                </a:tc>
                <a:tc>
                  <a:txBody>
                    <a:bodyPr/>
                    <a:lstStyle/>
                    <a:p>
                      <a:pPr rtl="1"/>
                      <a:r>
                        <a:rPr lang="ar-SA" dirty="0" smtClean="0"/>
                        <a:t>64000</a:t>
                      </a:r>
                      <a:endParaRPr lang="ar-SA" dirty="0"/>
                    </a:p>
                  </a:txBody>
                  <a:tcPr/>
                </a:tc>
                <a:tc>
                  <a:txBody>
                    <a:bodyPr/>
                    <a:lstStyle/>
                    <a:p>
                      <a:pPr rtl="1"/>
                      <a:r>
                        <a:rPr lang="ar-SA" dirty="0" smtClean="0"/>
                        <a:t>116000</a:t>
                      </a:r>
                      <a:endParaRPr lang="ar-SA" dirty="0"/>
                    </a:p>
                  </a:txBody>
                  <a:tcPr/>
                </a:tc>
              </a:tr>
              <a:tr h="918783">
                <a:tc>
                  <a:txBody>
                    <a:bodyPr/>
                    <a:lstStyle/>
                    <a:p>
                      <a:pPr rtl="1"/>
                      <a:r>
                        <a:rPr lang="ar-SA" dirty="0" smtClean="0"/>
                        <a:t>1417</a:t>
                      </a:r>
                      <a:endParaRPr lang="ar-SA" dirty="0"/>
                    </a:p>
                  </a:txBody>
                  <a:tcPr/>
                </a:tc>
                <a:tc>
                  <a:txBody>
                    <a:bodyPr/>
                    <a:lstStyle/>
                    <a:p>
                      <a:pPr rtl="1"/>
                      <a:r>
                        <a:rPr lang="ar-SA" dirty="0" smtClean="0"/>
                        <a:t>160000</a:t>
                      </a:r>
                      <a:endParaRPr lang="ar-SA" dirty="0"/>
                    </a:p>
                  </a:txBody>
                  <a:tcPr/>
                </a:tc>
                <a:tc>
                  <a:txBody>
                    <a:bodyPr/>
                    <a:lstStyle/>
                    <a:p>
                      <a:pPr rtl="1"/>
                      <a:r>
                        <a:rPr lang="ar-SA" dirty="0" smtClean="0"/>
                        <a:t>        3</a:t>
                      </a:r>
                    </a:p>
                    <a:p>
                      <a:pPr rtl="1"/>
                      <a:endParaRPr lang="ar-SA" dirty="0" smtClean="0"/>
                    </a:p>
                    <a:p>
                      <a:pPr rtl="1"/>
                      <a:r>
                        <a:rPr lang="ar-SA" dirty="0" smtClean="0"/>
                        <a:t>       10</a:t>
                      </a:r>
                      <a:endParaRPr lang="ar-SA" dirty="0"/>
                    </a:p>
                  </a:txBody>
                  <a:tcPr/>
                </a:tc>
                <a:tc>
                  <a:txBody>
                    <a:bodyPr/>
                    <a:lstStyle/>
                    <a:p>
                      <a:pPr rtl="1"/>
                      <a:r>
                        <a:rPr lang="ar-SA" dirty="0" smtClean="0"/>
                        <a:t>48000</a:t>
                      </a:r>
                      <a:endParaRPr lang="ar-SA" dirty="0"/>
                    </a:p>
                  </a:txBody>
                  <a:tcPr/>
                </a:tc>
                <a:tc>
                  <a:txBody>
                    <a:bodyPr/>
                    <a:lstStyle/>
                    <a:p>
                      <a:pPr rtl="1"/>
                      <a:r>
                        <a:rPr lang="ar-SA" dirty="0" smtClean="0"/>
                        <a:t>112000</a:t>
                      </a:r>
                      <a:endParaRPr lang="ar-SA" dirty="0"/>
                    </a:p>
                  </a:txBody>
                  <a:tcPr/>
                </a:tc>
                <a:tc>
                  <a:txBody>
                    <a:bodyPr/>
                    <a:lstStyle/>
                    <a:p>
                      <a:pPr rtl="1"/>
                      <a:r>
                        <a:rPr lang="ar-SA" dirty="0" smtClean="0"/>
                        <a:t>68000</a:t>
                      </a:r>
                      <a:endParaRPr lang="ar-SA" dirty="0"/>
                    </a:p>
                  </a:txBody>
                  <a:tcPr/>
                </a:tc>
              </a:tr>
              <a:tr h="918783">
                <a:tc>
                  <a:txBody>
                    <a:bodyPr/>
                    <a:lstStyle/>
                    <a:p>
                      <a:pPr rtl="1"/>
                      <a:r>
                        <a:rPr lang="ar-SA" dirty="0" smtClean="0"/>
                        <a:t>1418</a:t>
                      </a:r>
                      <a:endParaRPr lang="ar-SA" dirty="0"/>
                    </a:p>
                  </a:txBody>
                  <a:tcPr/>
                </a:tc>
                <a:tc>
                  <a:txBody>
                    <a:bodyPr/>
                    <a:lstStyle/>
                    <a:p>
                      <a:pPr rtl="1"/>
                      <a:r>
                        <a:rPr lang="ar-SA" dirty="0" smtClean="0"/>
                        <a:t>160000</a:t>
                      </a:r>
                      <a:endParaRPr lang="ar-SA" dirty="0"/>
                    </a:p>
                  </a:txBody>
                  <a:tcPr/>
                </a:tc>
                <a:tc>
                  <a:txBody>
                    <a:bodyPr/>
                    <a:lstStyle/>
                    <a:p>
                      <a:pPr rtl="1"/>
                      <a:r>
                        <a:rPr lang="ar-SA" dirty="0" smtClean="0"/>
                        <a:t>       2</a:t>
                      </a:r>
                    </a:p>
                    <a:p>
                      <a:pPr rtl="1"/>
                      <a:endParaRPr lang="ar-SA" dirty="0" smtClean="0"/>
                    </a:p>
                    <a:p>
                      <a:pPr rtl="1"/>
                      <a:r>
                        <a:rPr lang="ar-SA" dirty="0" smtClean="0"/>
                        <a:t>      10</a:t>
                      </a:r>
                      <a:endParaRPr lang="ar-SA" dirty="0"/>
                    </a:p>
                  </a:txBody>
                  <a:tcPr/>
                </a:tc>
                <a:tc>
                  <a:txBody>
                    <a:bodyPr/>
                    <a:lstStyle/>
                    <a:p>
                      <a:pPr rtl="1"/>
                      <a:r>
                        <a:rPr lang="ar-SA" dirty="0" smtClean="0"/>
                        <a:t>32000</a:t>
                      </a:r>
                      <a:endParaRPr lang="ar-SA" dirty="0"/>
                    </a:p>
                  </a:txBody>
                  <a:tcPr/>
                </a:tc>
                <a:tc>
                  <a:txBody>
                    <a:bodyPr/>
                    <a:lstStyle/>
                    <a:p>
                      <a:pPr rtl="1"/>
                      <a:r>
                        <a:rPr lang="ar-SA" dirty="0" smtClean="0"/>
                        <a:t>144000</a:t>
                      </a:r>
                      <a:endParaRPr lang="ar-SA" dirty="0"/>
                    </a:p>
                  </a:txBody>
                  <a:tcPr/>
                </a:tc>
                <a:tc>
                  <a:txBody>
                    <a:bodyPr/>
                    <a:lstStyle/>
                    <a:p>
                      <a:pPr rtl="1"/>
                      <a:r>
                        <a:rPr lang="ar-SA" dirty="0" smtClean="0"/>
                        <a:t>36000</a:t>
                      </a:r>
                      <a:endParaRPr lang="ar-SA" dirty="0"/>
                    </a:p>
                  </a:txBody>
                  <a:tcPr/>
                </a:tc>
              </a:tr>
              <a:tr h="918783">
                <a:tc>
                  <a:txBody>
                    <a:bodyPr/>
                    <a:lstStyle/>
                    <a:p>
                      <a:pPr rtl="1"/>
                      <a:r>
                        <a:rPr lang="ar-SA" dirty="0" smtClean="0"/>
                        <a:t>1419</a:t>
                      </a:r>
                      <a:endParaRPr lang="ar-SA" dirty="0"/>
                    </a:p>
                  </a:txBody>
                  <a:tcPr/>
                </a:tc>
                <a:tc>
                  <a:txBody>
                    <a:bodyPr/>
                    <a:lstStyle/>
                    <a:p>
                      <a:pPr rtl="1"/>
                      <a:r>
                        <a:rPr lang="ar-SA" dirty="0" smtClean="0"/>
                        <a:t>160000</a:t>
                      </a:r>
                      <a:endParaRPr lang="ar-SA" dirty="0"/>
                    </a:p>
                  </a:txBody>
                  <a:tcPr/>
                </a:tc>
                <a:tc>
                  <a:txBody>
                    <a:bodyPr/>
                    <a:lstStyle/>
                    <a:p>
                      <a:pPr rtl="1"/>
                      <a:r>
                        <a:rPr lang="ar-SA" dirty="0" smtClean="0"/>
                        <a:t>       1</a:t>
                      </a:r>
                    </a:p>
                    <a:p>
                      <a:pPr rtl="1"/>
                      <a:endParaRPr lang="ar-SA" dirty="0" smtClean="0"/>
                    </a:p>
                    <a:p>
                      <a:pPr rtl="1"/>
                      <a:r>
                        <a:rPr lang="ar-SA" dirty="0" smtClean="0"/>
                        <a:t>      10</a:t>
                      </a:r>
                      <a:endParaRPr lang="ar-SA" dirty="0"/>
                    </a:p>
                  </a:txBody>
                  <a:tcPr/>
                </a:tc>
                <a:tc>
                  <a:txBody>
                    <a:bodyPr/>
                    <a:lstStyle/>
                    <a:p>
                      <a:pPr rtl="1"/>
                      <a:r>
                        <a:rPr lang="ar-SA" dirty="0" smtClean="0"/>
                        <a:t>16000</a:t>
                      </a:r>
                      <a:endParaRPr lang="ar-SA" dirty="0"/>
                    </a:p>
                  </a:txBody>
                  <a:tcPr/>
                </a:tc>
                <a:tc>
                  <a:txBody>
                    <a:bodyPr/>
                    <a:lstStyle/>
                    <a:p>
                      <a:pPr rtl="1"/>
                      <a:r>
                        <a:rPr lang="ar-SA" dirty="0" smtClean="0">
                          <a:solidFill>
                            <a:srgbClr val="FF0000"/>
                          </a:solidFill>
                        </a:rPr>
                        <a:t>160000</a:t>
                      </a:r>
                      <a:endParaRPr lang="ar-SA" dirty="0">
                        <a:solidFill>
                          <a:srgbClr val="FF0000"/>
                        </a:solidFill>
                      </a:endParaRPr>
                    </a:p>
                  </a:txBody>
                  <a:tcPr/>
                </a:tc>
                <a:tc>
                  <a:txBody>
                    <a:bodyPr/>
                    <a:lstStyle/>
                    <a:p>
                      <a:pPr rtl="1"/>
                      <a:r>
                        <a:rPr lang="ar-SA" dirty="0" smtClean="0">
                          <a:solidFill>
                            <a:srgbClr val="FF0000"/>
                          </a:solidFill>
                        </a:rPr>
                        <a:t>20000</a:t>
                      </a:r>
                      <a:endParaRPr lang="ar-SA" dirty="0">
                        <a:solidFill>
                          <a:srgbClr val="FF0000"/>
                        </a:solidFill>
                      </a:endParaRPr>
                    </a:p>
                  </a:txBody>
                  <a:tcPr/>
                </a:tc>
              </a:tr>
            </a:tbl>
          </a:graphicData>
        </a:graphic>
      </p:graphicFrame>
      <p:cxnSp>
        <p:nvCxnSpPr>
          <p:cNvPr id="5" name="رابط مستقيم 4"/>
          <p:cNvCxnSpPr/>
          <p:nvPr/>
        </p:nvCxnSpPr>
        <p:spPr>
          <a:xfrm flipH="1">
            <a:off x="5076056" y="3501008"/>
            <a:ext cx="5760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5148064" y="436510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flipH="1">
            <a:off x="5148064" y="5229200"/>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flipH="1">
            <a:off x="5148064" y="6237312"/>
            <a:ext cx="5040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2987824" y="3501008"/>
            <a:ext cx="79208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flipH="1">
            <a:off x="2987824" y="4365104"/>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a:off x="2987824" y="4581128"/>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flipH="1">
            <a:off x="2915816" y="5301208"/>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2987824" y="5517232"/>
            <a:ext cx="93610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flipH="1">
            <a:off x="2843808" y="6453336"/>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u="sng" dirty="0" smtClean="0">
                <a:solidFill>
                  <a:srgbClr val="00B050"/>
                </a:solidFill>
              </a:rPr>
              <a:t>وحدات النشاط</a:t>
            </a:r>
            <a:r>
              <a:rPr lang="ar-SA" dirty="0" smtClean="0"/>
              <a:t/>
            </a:r>
            <a:br>
              <a:rPr lang="ar-SA" dirty="0" smtClean="0"/>
            </a:br>
            <a:r>
              <a:rPr lang="ar-SA" dirty="0" smtClean="0"/>
              <a:t>معدل الاستهلاك </a:t>
            </a:r>
            <a:r>
              <a:rPr lang="ar-SA" dirty="0" err="1" smtClean="0"/>
              <a:t>للساعه</a:t>
            </a:r>
            <a:r>
              <a:rPr lang="ar-SA" dirty="0" smtClean="0"/>
              <a:t> </a:t>
            </a:r>
            <a:br>
              <a:rPr lang="ar-SA" dirty="0" smtClean="0"/>
            </a:br>
            <a:r>
              <a:rPr lang="ar-SA" dirty="0" smtClean="0"/>
              <a:t/>
            </a:r>
            <a:br>
              <a:rPr lang="ar-SA" dirty="0" smtClean="0"/>
            </a:br>
            <a:r>
              <a:rPr lang="ar-SA" dirty="0" smtClean="0"/>
              <a:t>=</a:t>
            </a:r>
            <a:r>
              <a:rPr lang="ar-SA" dirty="0" err="1" smtClean="0"/>
              <a:t>القيمه</a:t>
            </a:r>
            <a:r>
              <a:rPr lang="ar-SA" dirty="0" smtClean="0"/>
              <a:t> </a:t>
            </a:r>
            <a:r>
              <a:rPr lang="ar-SA" dirty="0" err="1" smtClean="0"/>
              <a:t>القابله</a:t>
            </a:r>
            <a:r>
              <a:rPr lang="ar-SA" dirty="0" smtClean="0"/>
              <a:t> للاستهلاك </a:t>
            </a:r>
            <a:br>
              <a:rPr lang="ar-SA" dirty="0" smtClean="0"/>
            </a:br>
            <a:r>
              <a:rPr lang="ar-SA" dirty="0" smtClean="0"/>
              <a:t>عدد ساعات النشاط </a:t>
            </a:r>
            <a:r>
              <a:rPr lang="ar-SA" dirty="0" err="1" smtClean="0"/>
              <a:t>الاجماليه</a:t>
            </a:r>
            <a:r>
              <a:rPr lang="ar-SA" dirty="0" smtClean="0"/>
              <a:t/>
            </a:r>
            <a:br>
              <a:rPr lang="ar-SA" dirty="0" smtClean="0"/>
            </a:br>
            <a:r>
              <a:rPr lang="ar-SA" dirty="0" smtClean="0"/>
              <a:t/>
            </a:r>
            <a:br>
              <a:rPr lang="ar-SA" dirty="0" smtClean="0"/>
            </a:br>
            <a:r>
              <a:rPr lang="ar-SA" dirty="0" smtClean="0"/>
              <a:t/>
            </a:r>
            <a:br>
              <a:rPr lang="ar-SA" dirty="0" smtClean="0"/>
            </a:br>
            <a:r>
              <a:rPr lang="ar-SA" dirty="0" smtClean="0"/>
              <a:t>=160000÷32000</a:t>
            </a:r>
            <a:br>
              <a:rPr lang="ar-SA" dirty="0" smtClean="0"/>
            </a:br>
            <a:r>
              <a:rPr lang="ar-SA" dirty="0" smtClean="0"/>
              <a:t>= 5ريال / ساعه</a:t>
            </a:r>
            <a:endParaRPr lang="ar-SA" dirty="0"/>
          </a:p>
        </p:txBody>
      </p:sp>
      <p:cxnSp>
        <p:nvCxnSpPr>
          <p:cNvPr id="4" name="رابط مستقيم 3"/>
          <p:cNvCxnSpPr/>
          <p:nvPr/>
        </p:nvCxnSpPr>
        <p:spPr>
          <a:xfrm flipH="1">
            <a:off x="1691680" y="3140968"/>
            <a:ext cx="5904656"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جدول الاستهلاك </a:t>
            </a:r>
            <a:br>
              <a:rPr lang="ar-SA" dirty="0" smtClean="0"/>
            </a:br>
            <a:endParaRPr lang="ar-SA" dirty="0"/>
          </a:p>
        </p:txBody>
      </p:sp>
      <p:graphicFrame>
        <p:nvGraphicFramePr>
          <p:cNvPr id="3" name="جدول 2"/>
          <p:cNvGraphicFramePr>
            <a:graphicFrameLocks noGrp="1"/>
          </p:cNvGraphicFramePr>
          <p:nvPr/>
        </p:nvGraphicFramePr>
        <p:xfrm>
          <a:off x="467542" y="1052738"/>
          <a:ext cx="8352930" cy="5474905"/>
        </p:xfrm>
        <a:graphic>
          <a:graphicData uri="http://schemas.openxmlformats.org/drawingml/2006/table">
            <a:tbl>
              <a:tblPr rtl="1" firstRow="1" bandRow="1">
                <a:tableStyleId>{5C22544A-7EE6-4342-B048-85BDC9FD1C3A}</a:tableStyleId>
              </a:tblPr>
              <a:tblGrid>
                <a:gridCol w="1392155"/>
                <a:gridCol w="1392155"/>
                <a:gridCol w="1392155"/>
                <a:gridCol w="1392155"/>
                <a:gridCol w="1392155"/>
                <a:gridCol w="1392155"/>
              </a:tblGrid>
              <a:tr h="912101">
                <a:tc>
                  <a:txBody>
                    <a:bodyPr/>
                    <a:lstStyle/>
                    <a:p>
                      <a:pPr rtl="1"/>
                      <a:endParaRPr lang="ar-SA" dirty="0"/>
                    </a:p>
                  </a:txBody>
                  <a:tcPr/>
                </a:tc>
                <a:tc>
                  <a:txBody>
                    <a:bodyPr/>
                    <a:lstStyle/>
                    <a:p>
                      <a:pPr rtl="1"/>
                      <a:r>
                        <a:rPr lang="ar-SA" dirty="0" smtClean="0"/>
                        <a:t>معطى</a:t>
                      </a:r>
                      <a:endParaRPr lang="ar-SA" dirty="0"/>
                    </a:p>
                  </a:txBody>
                  <a:tcPr/>
                </a:tc>
                <a:tc>
                  <a:txBody>
                    <a:bodyPr/>
                    <a:lstStyle/>
                    <a:p>
                      <a:pPr rtl="1"/>
                      <a:endParaRPr lang="ar-SA"/>
                    </a:p>
                  </a:txBody>
                  <a:tcPr/>
                </a:tc>
                <a:tc>
                  <a:txBody>
                    <a:bodyPr/>
                    <a:lstStyle/>
                    <a:p>
                      <a:pPr rtl="1"/>
                      <a:r>
                        <a:rPr lang="ar-SA" dirty="0" smtClean="0"/>
                        <a:t>وحدات النشاط × معامل الاستهلاك</a:t>
                      </a:r>
                      <a:endParaRPr lang="ar-SA" dirty="0"/>
                    </a:p>
                  </a:txBody>
                  <a:tcPr/>
                </a:tc>
                <a:tc>
                  <a:txBody>
                    <a:bodyPr/>
                    <a:lstStyle/>
                    <a:p>
                      <a:pPr rtl="1"/>
                      <a:endParaRPr lang="ar-SA"/>
                    </a:p>
                  </a:txBody>
                  <a:tcPr/>
                </a:tc>
                <a:tc>
                  <a:txBody>
                    <a:bodyPr/>
                    <a:lstStyle/>
                    <a:p>
                      <a:pPr rtl="1"/>
                      <a:r>
                        <a:rPr lang="ar-SA" dirty="0" err="1" smtClean="0"/>
                        <a:t>التكلفه</a:t>
                      </a:r>
                      <a:r>
                        <a:rPr lang="ar-SA" dirty="0" smtClean="0"/>
                        <a:t> </a:t>
                      </a:r>
                      <a:r>
                        <a:rPr lang="ar-SA" dirty="0" err="1" smtClean="0"/>
                        <a:t>الاصليه</a:t>
                      </a:r>
                      <a:r>
                        <a:rPr lang="ar-SA" dirty="0" smtClean="0"/>
                        <a:t> – مجمع الاستهلاك</a:t>
                      </a:r>
                      <a:endParaRPr lang="ar-SA" dirty="0"/>
                    </a:p>
                  </a:txBody>
                  <a:tcPr/>
                </a:tc>
              </a:tr>
              <a:tr h="912101">
                <a:tc>
                  <a:txBody>
                    <a:bodyPr/>
                    <a:lstStyle/>
                    <a:p>
                      <a:pPr algn="ctr" rtl="1"/>
                      <a:r>
                        <a:rPr lang="ar-SA" dirty="0" err="1" smtClean="0">
                          <a:solidFill>
                            <a:srgbClr val="00B050"/>
                          </a:solidFill>
                        </a:rPr>
                        <a:t>السنه</a:t>
                      </a:r>
                      <a:endParaRPr lang="ar-SA" dirty="0">
                        <a:solidFill>
                          <a:srgbClr val="00B050"/>
                        </a:solidFill>
                      </a:endParaRPr>
                    </a:p>
                  </a:txBody>
                  <a:tcPr/>
                </a:tc>
                <a:tc>
                  <a:txBody>
                    <a:bodyPr/>
                    <a:lstStyle/>
                    <a:p>
                      <a:pPr algn="ctr" rtl="1"/>
                      <a:r>
                        <a:rPr lang="ar-SA" dirty="0" smtClean="0">
                          <a:solidFill>
                            <a:srgbClr val="00B050"/>
                          </a:solidFill>
                        </a:rPr>
                        <a:t>وحدات النشاط</a:t>
                      </a:r>
                      <a:endParaRPr lang="ar-SA" dirty="0">
                        <a:solidFill>
                          <a:srgbClr val="00B050"/>
                        </a:solidFill>
                      </a:endParaRPr>
                    </a:p>
                  </a:txBody>
                  <a:tcPr/>
                </a:tc>
                <a:tc>
                  <a:txBody>
                    <a:bodyPr/>
                    <a:lstStyle/>
                    <a:p>
                      <a:pPr algn="ctr" rtl="1"/>
                      <a:r>
                        <a:rPr lang="ar-SA" dirty="0" smtClean="0">
                          <a:solidFill>
                            <a:srgbClr val="00B050"/>
                          </a:solidFill>
                        </a:rPr>
                        <a:t>معامل الاستهلاك</a:t>
                      </a:r>
                      <a:endParaRPr lang="ar-SA" dirty="0">
                        <a:solidFill>
                          <a:srgbClr val="00B050"/>
                        </a:solidFill>
                      </a:endParaRPr>
                    </a:p>
                  </a:txBody>
                  <a:tcPr/>
                </a:tc>
                <a:tc>
                  <a:txBody>
                    <a:bodyPr/>
                    <a:lstStyle/>
                    <a:p>
                      <a:pPr algn="ctr" rtl="1"/>
                      <a:r>
                        <a:rPr lang="ar-SA" dirty="0" smtClean="0">
                          <a:solidFill>
                            <a:srgbClr val="00B050"/>
                          </a:solidFill>
                        </a:rPr>
                        <a:t>مصروف الاستهلاك</a:t>
                      </a:r>
                      <a:endParaRPr lang="ar-SA" dirty="0">
                        <a:solidFill>
                          <a:srgbClr val="00B050"/>
                        </a:solidFill>
                      </a:endParaRPr>
                    </a:p>
                  </a:txBody>
                  <a:tcPr/>
                </a:tc>
                <a:tc>
                  <a:txBody>
                    <a:bodyPr/>
                    <a:lstStyle/>
                    <a:p>
                      <a:pPr algn="ctr" rtl="1"/>
                      <a:r>
                        <a:rPr lang="ar-SA" dirty="0" smtClean="0">
                          <a:solidFill>
                            <a:srgbClr val="00B050"/>
                          </a:solidFill>
                        </a:rPr>
                        <a:t>مجمع</a:t>
                      </a:r>
                      <a:r>
                        <a:rPr lang="ar-SA" baseline="0" dirty="0" smtClean="0">
                          <a:solidFill>
                            <a:srgbClr val="00B050"/>
                          </a:solidFill>
                        </a:rPr>
                        <a:t> الاستهلاك</a:t>
                      </a:r>
                      <a:endParaRPr lang="ar-SA" dirty="0">
                        <a:solidFill>
                          <a:srgbClr val="00B050"/>
                        </a:solidFill>
                      </a:endParaRPr>
                    </a:p>
                  </a:txBody>
                  <a:tcPr/>
                </a:tc>
                <a:tc>
                  <a:txBody>
                    <a:bodyPr/>
                    <a:lstStyle/>
                    <a:p>
                      <a:pPr algn="ctr" rtl="1"/>
                      <a:r>
                        <a:rPr lang="ar-SA" dirty="0" err="1" smtClean="0">
                          <a:solidFill>
                            <a:srgbClr val="00B050"/>
                          </a:solidFill>
                        </a:rPr>
                        <a:t>القيمه</a:t>
                      </a:r>
                      <a:r>
                        <a:rPr lang="ar-SA" dirty="0" smtClean="0">
                          <a:solidFill>
                            <a:srgbClr val="00B050"/>
                          </a:solidFill>
                        </a:rPr>
                        <a:t> </a:t>
                      </a:r>
                      <a:r>
                        <a:rPr lang="ar-SA" dirty="0" err="1" smtClean="0">
                          <a:solidFill>
                            <a:srgbClr val="00B050"/>
                          </a:solidFill>
                        </a:rPr>
                        <a:t>الدفتريه</a:t>
                      </a:r>
                      <a:r>
                        <a:rPr lang="ar-SA" dirty="0" smtClean="0">
                          <a:solidFill>
                            <a:srgbClr val="00B050"/>
                          </a:solidFill>
                        </a:rPr>
                        <a:t> في نهاية </a:t>
                      </a:r>
                      <a:r>
                        <a:rPr lang="ar-SA" dirty="0" err="1" smtClean="0">
                          <a:solidFill>
                            <a:srgbClr val="00B050"/>
                          </a:solidFill>
                        </a:rPr>
                        <a:t>المده</a:t>
                      </a:r>
                      <a:endParaRPr lang="ar-SA" dirty="0">
                        <a:solidFill>
                          <a:srgbClr val="00B050"/>
                        </a:solidFill>
                      </a:endParaRPr>
                    </a:p>
                  </a:txBody>
                  <a:tcPr/>
                </a:tc>
              </a:tr>
              <a:tr h="912101">
                <a:tc>
                  <a:txBody>
                    <a:bodyPr/>
                    <a:lstStyle/>
                    <a:p>
                      <a:pPr algn="ctr" rtl="1"/>
                      <a:r>
                        <a:rPr lang="ar-SA" dirty="0" smtClean="0"/>
                        <a:t>1416</a:t>
                      </a:r>
                      <a:endParaRPr lang="ar-SA" dirty="0"/>
                    </a:p>
                  </a:txBody>
                  <a:tcPr/>
                </a:tc>
                <a:tc>
                  <a:txBody>
                    <a:bodyPr/>
                    <a:lstStyle/>
                    <a:p>
                      <a:pPr algn="ctr" rtl="1"/>
                      <a:r>
                        <a:rPr lang="ar-SA" dirty="0" smtClean="0"/>
                        <a:t>8000</a:t>
                      </a:r>
                      <a:endParaRPr lang="ar-SA" dirty="0"/>
                    </a:p>
                  </a:txBody>
                  <a:tcPr/>
                </a:tc>
                <a:tc>
                  <a:txBody>
                    <a:bodyPr/>
                    <a:lstStyle/>
                    <a:p>
                      <a:pPr algn="ctr" rtl="1"/>
                      <a:r>
                        <a:rPr lang="ar-SA" dirty="0" smtClean="0"/>
                        <a:t>5</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40000</a:t>
                      </a:r>
                      <a:endParaRPr lang="ar-SA" dirty="0"/>
                    </a:p>
                  </a:txBody>
                  <a:tcPr/>
                </a:tc>
                <a:tc>
                  <a:txBody>
                    <a:bodyPr/>
                    <a:lstStyle/>
                    <a:p>
                      <a:pPr algn="ctr" rtl="1"/>
                      <a:r>
                        <a:rPr lang="ar-SA" dirty="0" smtClean="0"/>
                        <a:t>140000</a:t>
                      </a:r>
                      <a:endParaRPr lang="ar-SA" dirty="0"/>
                    </a:p>
                  </a:txBody>
                  <a:tcPr/>
                </a:tc>
              </a:tr>
              <a:tr h="912101">
                <a:tc>
                  <a:txBody>
                    <a:bodyPr/>
                    <a:lstStyle/>
                    <a:p>
                      <a:pPr algn="ctr" rtl="1"/>
                      <a:r>
                        <a:rPr lang="ar-SA" dirty="0" smtClean="0"/>
                        <a:t>1417</a:t>
                      </a:r>
                      <a:endParaRPr lang="ar-SA" dirty="0"/>
                    </a:p>
                  </a:txBody>
                  <a:tcPr/>
                </a:tc>
                <a:tc>
                  <a:txBody>
                    <a:bodyPr/>
                    <a:lstStyle/>
                    <a:p>
                      <a:pPr algn="ctr" rtl="1"/>
                      <a:r>
                        <a:rPr lang="ar-SA" dirty="0" smtClean="0"/>
                        <a:t>12000</a:t>
                      </a:r>
                      <a:endParaRPr lang="ar-SA" dirty="0"/>
                    </a:p>
                  </a:txBody>
                  <a:tcPr/>
                </a:tc>
                <a:tc>
                  <a:txBody>
                    <a:bodyPr/>
                    <a:lstStyle/>
                    <a:p>
                      <a:pPr algn="ctr" rtl="1"/>
                      <a:r>
                        <a:rPr lang="ar-SA" dirty="0" smtClean="0"/>
                        <a:t>5</a:t>
                      </a:r>
                      <a:endParaRPr lang="ar-SA" dirty="0"/>
                    </a:p>
                  </a:txBody>
                  <a:tcPr/>
                </a:tc>
                <a:tc>
                  <a:txBody>
                    <a:bodyPr/>
                    <a:lstStyle/>
                    <a:p>
                      <a:pPr algn="ctr" rtl="1"/>
                      <a:r>
                        <a:rPr lang="ar-SA" dirty="0" smtClean="0"/>
                        <a:t>60000</a:t>
                      </a:r>
                      <a:endParaRPr lang="ar-SA" dirty="0"/>
                    </a:p>
                  </a:txBody>
                  <a:tcPr/>
                </a:tc>
                <a:tc>
                  <a:txBody>
                    <a:bodyPr/>
                    <a:lstStyle/>
                    <a:p>
                      <a:pPr algn="ctr" rtl="1"/>
                      <a:r>
                        <a:rPr lang="ar-SA" dirty="0" smtClean="0"/>
                        <a:t>100000</a:t>
                      </a:r>
                      <a:endParaRPr lang="ar-SA" dirty="0"/>
                    </a:p>
                  </a:txBody>
                  <a:tcPr/>
                </a:tc>
                <a:tc>
                  <a:txBody>
                    <a:bodyPr/>
                    <a:lstStyle/>
                    <a:p>
                      <a:pPr algn="ctr" rtl="1"/>
                      <a:r>
                        <a:rPr lang="ar-SA" dirty="0" smtClean="0"/>
                        <a:t>80000</a:t>
                      </a:r>
                      <a:endParaRPr lang="ar-SA" dirty="0"/>
                    </a:p>
                  </a:txBody>
                  <a:tcPr/>
                </a:tc>
              </a:tr>
              <a:tr h="912101">
                <a:tc>
                  <a:txBody>
                    <a:bodyPr/>
                    <a:lstStyle/>
                    <a:p>
                      <a:pPr algn="ctr" rtl="1"/>
                      <a:r>
                        <a:rPr lang="ar-SA" dirty="0" smtClean="0"/>
                        <a:t>1418</a:t>
                      </a:r>
                      <a:endParaRPr lang="ar-SA" dirty="0"/>
                    </a:p>
                  </a:txBody>
                  <a:tcPr/>
                </a:tc>
                <a:tc>
                  <a:txBody>
                    <a:bodyPr/>
                    <a:lstStyle/>
                    <a:p>
                      <a:pPr algn="ctr" rtl="1"/>
                      <a:r>
                        <a:rPr lang="ar-SA" dirty="0" smtClean="0"/>
                        <a:t>7000</a:t>
                      </a:r>
                      <a:endParaRPr lang="ar-SA" dirty="0"/>
                    </a:p>
                  </a:txBody>
                  <a:tcPr/>
                </a:tc>
                <a:tc>
                  <a:txBody>
                    <a:bodyPr/>
                    <a:lstStyle/>
                    <a:p>
                      <a:pPr algn="ctr" rtl="1"/>
                      <a:r>
                        <a:rPr lang="ar-SA" dirty="0" smtClean="0"/>
                        <a:t>5</a:t>
                      </a:r>
                      <a:endParaRPr lang="ar-SA" dirty="0"/>
                    </a:p>
                  </a:txBody>
                  <a:tcPr/>
                </a:tc>
                <a:tc>
                  <a:txBody>
                    <a:bodyPr/>
                    <a:lstStyle/>
                    <a:p>
                      <a:pPr algn="ctr" rtl="1"/>
                      <a:r>
                        <a:rPr lang="ar-SA" dirty="0" smtClean="0"/>
                        <a:t>35000</a:t>
                      </a:r>
                      <a:endParaRPr lang="ar-SA" dirty="0"/>
                    </a:p>
                  </a:txBody>
                  <a:tcPr/>
                </a:tc>
                <a:tc>
                  <a:txBody>
                    <a:bodyPr/>
                    <a:lstStyle/>
                    <a:p>
                      <a:pPr algn="ctr" rtl="1"/>
                      <a:r>
                        <a:rPr lang="ar-SA" dirty="0" smtClean="0"/>
                        <a:t>135000</a:t>
                      </a:r>
                      <a:endParaRPr lang="ar-SA" dirty="0"/>
                    </a:p>
                  </a:txBody>
                  <a:tcPr/>
                </a:tc>
                <a:tc>
                  <a:txBody>
                    <a:bodyPr/>
                    <a:lstStyle/>
                    <a:p>
                      <a:pPr algn="ctr" rtl="1"/>
                      <a:r>
                        <a:rPr lang="ar-SA" dirty="0" smtClean="0"/>
                        <a:t>45000</a:t>
                      </a:r>
                      <a:endParaRPr lang="ar-SA" dirty="0"/>
                    </a:p>
                  </a:txBody>
                  <a:tcPr/>
                </a:tc>
              </a:tr>
              <a:tr h="912101">
                <a:tc>
                  <a:txBody>
                    <a:bodyPr/>
                    <a:lstStyle/>
                    <a:p>
                      <a:pPr algn="ctr" rtl="1"/>
                      <a:r>
                        <a:rPr lang="ar-SA" dirty="0" smtClean="0"/>
                        <a:t>1419</a:t>
                      </a:r>
                      <a:endParaRPr lang="ar-SA" dirty="0"/>
                    </a:p>
                  </a:txBody>
                  <a:tcPr/>
                </a:tc>
                <a:tc>
                  <a:txBody>
                    <a:bodyPr/>
                    <a:lstStyle/>
                    <a:p>
                      <a:pPr algn="ctr" rtl="1"/>
                      <a:r>
                        <a:rPr lang="ar-SA" dirty="0" smtClean="0"/>
                        <a:t>5000</a:t>
                      </a:r>
                      <a:endParaRPr lang="ar-SA" dirty="0"/>
                    </a:p>
                  </a:txBody>
                  <a:tcPr/>
                </a:tc>
                <a:tc>
                  <a:txBody>
                    <a:bodyPr/>
                    <a:lstStyle/>
                    <a:p>
                      <a:pPr algn="ctr" rtl="1"/>
                      <a:r>
                        <a:rPr lang="ar-SA" dirty="0" smtClean="0"/>
                        <a:t>5</a:t>
                      </a:r>
                      <a:endParaRPr lang="ar-SA" dirty="0"/>
                    </a:p>
                  </a:txBody>
                  <a:tcPr/>
                </a:tc>
                <a:tc>
                  <a:txBody>
                    <a:bodyPr/>
                    <a:lstStyle/>
                    <a:p>
                      <a:pPr algn="ctr" rtl="1"/>
                      <a:r>
                        <a:rPr lang="ar-SA" dirty="0" smtClean="0"/>
                        <a:t>25000</a:t>
                      </a:r>
                      <a:endParaRPr lang="ar-SA" dirty="0"/>
                    </a:p>
                  </a:txBody>
                  <a:tcPr/>
                </a:tc>
                <a:tc>
                  <a:txBody>
                    <a:bodyPr/>
                    <a:lstStyle/>
                    <a:p>
                      <a:pPr algn="ctr" rtl="1"/>
                      <a:r>
                        <a:rPr lang="ar-SA" dirty="0" smtClean="0">
                          <a:solidFill>
                            <a:srgbClr val="FF0000"/>
                          </a:solidFill>
                        </a:rPr>
                        <a:t>160000</a:t>
                      </a:r>
                      <a:endParaRPr lang="ar-SA" dirty="0">
                        <a:solidFill>
                          <a:srgbClr val="FF0000"/>
                        </a:solidFill>
                      </a:endParaRPr>
                    </a:p>
                  </a:txBody>
                  <a:tcPr/>
                </a:tc>
                <a:tc>
                  <a:txBody>
                    <a:bodyPr/>
                    <a:lstStyle/>
                    <a:p>
                      <a:pPr algn="ctr" rtl="1"/>
                      <a:r>
                        <a:rPr lang="ar-SA" dirty="0" smtClean="0">
                          <a:solidFill>
                            <a:srgbClr val="FF0000"/>
                          </a:solidFill>
                        </a:rPr>
                        <a:t>20000</a:t>
                      </a:r>
                      <a:endParaRPr lang="ar-SA" dirty="0">
                        <a:solidFill>
                          <a:srgbClr val="FF0000"/>
                        </a:solidFill>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rmAutofit/>
          </a:bodyPr>
          <a:lstStyle/>
          <a:p>
            <a:r>
              <a:rPr lang="ar-SA" b="1" u="sng" dirty="0" smtClean="0">
                <a:solidFill>
                  <a:srgbClr val="00B050"/>
                </a:solidFill>
              </a:rPr>
              <a:t>تحديد قسط الاستهلاك (مصروف الاستهلاك)</a:t>
            </a:r>
            <a:br>
              <a:rPr lang="ar-SA" b="1" u="sng" dirty="0" smtClean="0">
                <a:solidFill>
                  <a:srgbClr val="00B050"/>
                </a:solidFill>
              </a:rPr>
            </a:br>
            <a:r>
              <a:rPr lang="ar-SA" dirty="0" smtClean="0"/>
              <a:t>لكي نحدد ذلك لابد من توفر ثلاث عوامل رئيسيه هي :</a:t>
            </a:r>
            <a:br>
              <a:rPr lang="ar-SA" dirty="0" smtClean="0"/>
            </a:br>
            <a:r>
              <a:rPr lang="ar-SA" dirty="0" smtClean="0">
                <a:solidFill>
                  <a:srgbClr val="00B0F0"/>
                </a:solidFill>
              </a:rPr>
              <a:t>1- تكلفة </a:t>
            </a:r>
            <a:r>
              <a:rPr lang="ar-SA" dirty="0" smtClean="0">
                <a:solidFill>
                  <a:srgbClr val="00B0F0"/>
                </a:solidFill>
              </a:rPr>
              <a:t>الأصل </a:t>
            </a:r>
            <a:r>
              <a:rPr lang="ar-SA" dirty="0" smtClean="0">
                <a:solidFill>
                  <a:srgbClr val="00B0F0"/>
                </a:solidFill>
              </a:rPr>
              <a:t>الثابت :وهي عباره عن جميع التكاليف اللازمه للحصول على الاصل الثابت وتهيئته للاستخدام في العمليه الانتاجيه للمنشأه. </a:t>
            </a:r>
            <a:endParaRPr lang="ar-SA" dirty="0">
              <a:solidFill>
                <a:srgbClr val="00B0F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b="1" u="sng" dirty="0" smtClean="0">
                <a:solidFill>
                  <a:srgbClr val="FF0000"/>
                </a:solidFill>
              </a:rPr>
              <a:t>مثال :</a:t>
            </a:r>
            <a:r>
              <a:rPr lang="ar-SA" sz="2800" dirty="0" smtClean="0"/>
              <a:t/>
            </a:r>
            <a:br>
              <a:rPr lang="ar-SA" sz="2800" dirty="0" smtClean="0"/>
            </a:br>
            <a:r>
              <a:rPr lang="ar-SA" sz="2800" dirty="0" smtClean="0">
                <a:solidFill>
                  <a:srgbClr val="0070C0"/>
                </a:solidFill>
              </a:rPr>
              <a:t>بفرض </a:t>
            </a:r>
            <a:r>
              <a:rPr lang="ar-SA" sz="2800" dirty="0" smtClean="0">
                <a:solidFill>
                  <a:srgbClr val="0070C0"/>
                </a:solidFill>
              </a:rPr>
              <a:t>أن </a:t>
            </a:r>
            <a:r>
              <a:rPr lang="ar-SA" sz="2800" dirty="0" smtClean="0">
                <a:solidFill>
                  <a:srgbClr val="0070C0"/>
                </a:solidFill>
              </a:rPr>
              <a:t>شركة اسمنت </a:t>
            </a:r>
            <a:r>
              <a:rPr lang="ar-SA" sz="2800" dirty="0" smtClean="0">
                <a:solidFill>
                  <a:srgbClr val="0070C0"/>
                </a:solidFill>
              </a:rPr>
              <a:t>الجزيرة </a:t>
            </a:r>
            <a:r>
              <a:rPr lang="ar-SA" sz="2800" dirty="0" smtClean="0">
                <a:solidFill>
                  <a:srgbClr val="0070C0"/>
                </a:solidFill>
              </a:rPr>
              <a:t>فكرت في زيادة </a:t>
            </a:r>
            <a:r>
              <a:rPr lang="ar-SA" sz="2800" dirty="0" smtClean="0">
                <a:solidFill>
                  <a:srgbClr val="0070C0"/>
                </a:solidFill>
              </a:rPr>
              <a:t>إنتاجها </a:t>
            </a:r>
            <a:r>
              <a:rPr lang="ar-SA" sz="2800" dirty="0" smtClean="0">
                <a:solidFill>
                  <a:srgbClr val="0070C0"/>
                </a:solidFill>
              </a:rPr>
              <a:t>. فاتصلت بدار استشاريه صممت لها وحدة التصنيع </a:t>
            </a:r>
            <a:r>
              <a:rPr lang="ar-SA" sz="2800" dirty="0" smtClean="0">
                <a:solidFill>
                  <a:srgbClr val="0070C0"/>
                </a:solidFill>
              </a:rPr>
              <a:t>اللازمة للزيادة المقترحة </a:t>
            </a:r>
            <a:r>
              <a:rPr lang="ar-SA" sz="2800" dirty="0" smtClean="0">
                <a:solidFill>
                  <a:srgbClr val="0070C0"/>
                </a:solidFill>
              </a:rPr>
              <a:t>في </a:t>
            </a:r>
            <a:r>
              <a:rPr lang="ar-SA" sz="2800" dirty="0" smtClean="0">
                <a:solidFill>
                  <a:srgbClr val="0070C0"/>
                </a:solidFill>
              </a:rPr>
              <a:t>الإنتاج </a:t>
            </a:r>
            <a:r>
              <a:rPr lang="ar-SA" sz="2800" dirty="0" smtClean="0">
                <a:solidFill>
                  <a:srgbClr val="0070C0"/>
                </a:solidFill>
              </a:rPr>
              <a:t>. وقد كلفت هذه </a:t>
            </a:r>
            <a:r>
              <a:rPr lang="ar-SA" sz="2800" dirty="0" smtClean="0">
                <a:solidFill>
                  <a:srgbClr val="0070C0"/>
                </a:solidFill>
              </a:rPr>
              <a:t>الاستشارة </a:t>
            </a:r>
            <a:r>
              <a:rPr lang="ar-SA" sz="2800" dirty="0" smtClean="0">
                <a:solidFill>
                  <a:srgbClr val="0070C0"/>
                </a:solidFill>
              </a:rPr>
              <a:t>(800000) ريال ثم ارسلت المواصفات لصناعه الوحده بعقد بلغ (25000000)ريال وشحنت الى الدمام باجر (400000) ريال ومصروفات تامين بلغت (150000) ريال وبلغت مصاريف التخليص الجمركي (75000) ريال وقد جهزت الشركه قواعد خاصه للاله بلغت تكلفتها (1500000) ريال , وعلى ذلك فان تكاليف الاله (27925000)ريال </a:t>
            </a:r>
            <a:r>
              <a:rPr lang="ar-SA" sz="2800" dirty="0" smtClean="0"/>
              <a:t/>
            </a:r>
            <a:br>
              <a:rPr lang="ar-SA" sz="2800" dirty="0" smtClean="0"/>
            </a:br>
            <a:r>
              <a:rPr lang="ar-SA" sz="2800" dirty="0" smtClean="0"/>
              <a:t>إذن يكون القيد :</a:t>
            </a:r>
            <a:br>
              <a:rPr lang="ar-SA" sz="2800" dirty="0" smtClean="0"/>
            </a:br>
            <a:r>
              <a:rPr lang="ar-SA" sz="2800" dirty="0" smtClean="0"/>
              <a:t>27925000من </a:t>
            </a:r>
            <a:r>
              <a:rPr lang="ar-SA" sz="2800" dirty="0" err="1" smtClean="0"/>
              <a:t>ح</a:t>
            </a:r>
            <a:r>
              <a:rPr lang="ar-SA" sz="2800" dirty="0"/>
              <a:t> </a:t>
            </a:r>
            <a:r>
              <a:rPr lang="ar-SA" sz="2800" dirty="0" smtClean="0"/>
              <a:t>/ المعدات  </a:t>
            </a:r>
            <a:br>
              <a:rPr lang="ar-SA" sz="2800" dirty="0" smtClean="0"/>
            </a:br>
            <a:r>
              <a:rPr lang="ar-SA" sz="2800" dirty="0" smtClean="0"/>
              <a:t> 27925000 </a:t>
            </a:r>
            <a:r>
              <a:rPr lang="ar-SA" sz="2800" dirty="0" err="1" smtClean="0"/>
              <a:t>الى</a:t>
            </a:r>
            <a:r>
              <a:rPr lang="ar-SA" sz="2800" dirty="0" smtClean="0"/>
              <a:t> ح / البنك</a:t>
            </a:r>
            <a:endParaRPr lang="ar-S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dirty="0" smtClean="0">
                <a:solidFill>
                  <a:srgbClr val="00B0F0"/>
                </a:solidFill>
              </a:rPr>
              <a:t>2-</a:t>
            </a:r>
            <a:r>
              <a:rPr lang="ar-SA" dirty="0" err="1" smtClean="0">
                <a:solidFill>
                  <a:srgbClr val="00B0F0"/>
                </a:solidFill>
              </a:rPr>
              <a:t>القيمه</a:t>
            </a:r>
            <a:r>
              <a:rPr lang="ar-SA" dirty="0" smtClean="0">
                <a:solidFill>
                  <a:srgbClr val="00B0F0"/>
                </a:solidFill>
              </a:rPr>
              <a:t> </a:t>
            </a:r>
            <a:r>
              <a:rPr lang="ar-SA" dirty="0" err="1" smtClean="0">
                <a:solidFill>
                  <a:srgbClr val="00B0F0"/>
                </a:solidFill>
              </a:rPr>
              <a:t>البيعيه</a:t>
            </a:r>
            <a:r>
              <a:rPr lang="ar-SA" dirty="0" smtClean="0">
                <a:solidFill>
                  <a:srgbClr val="00B0F0"/>
                </a:solidFill>
              </a:rPr>
              <a:t> </a:t>
            </a:r>
            <a:r>
              <a:rPr lang="ar-SA" dirty="0" err="1" smtClean="0">
                <a:solidFill>
                  <a:srgbClr val="00B0F0"/>
                </a:solidFill>
              </a:rPr>
              <a:t>للخرده</a:t>
            </a:r>
            <a:r>
              <a:rPr lang="ar-SA" dirty="0" smtClean="0">
                <a:solidFill>
                  <a:srgbClr val="00B0F0"/>
                </a:solidFill>
              </a:rPr>
              <a:t>: وهي </a:t>
            </a:r>
            <a:r>
              <a:rPr lang="ar-SA" dirty="0" err="1" smtClean="0">
                <a:solidFill>
                  <a:srgbClr val="00B0F0"/>
                </a:solidFill>
              </a:rPr>
              <a:t>القيمه</a:t>
            </a:r>
            <a:r>
              <a:rPr lang="ar-SA" dirty="0" smtClean="0">
                <a:solidFill>
                  <a:srgbClr val="00B0F0"/>
                </a:solidFill>
              </a:rPr>
              <a:t> المتوقع </a:t>
            </a:r>
            <a:r>
              <a:rPr lang="ar-SA" dirty="0" err="1" smtClean="0">
                <a:solidFill>
                  <a:srgbClr val="00B0F0"/>
                </a:solidFill>
              </a:rPr>
              <a:t>ان</a:t>
            </a:r>
            <a:r>
              <a:rPr lang="ar-SA" dirty="0" smtClean="0">
                <a:solidFill>
                  <a:srgbClr val="00B0F0"/>
                </a:solidFill>
              </a:rPr>
              <a:t> يباع </a:t>
            </a:r>
            <a:r>
              <a:rPr lang="ar-SA" dirty="0" err="1" smtClean="0">
                <a:solidFill>
                  <a:srgbClr val="00B0F0"/>
                </a:solidFill>
              </a:rPr>
              <a:t>بها</a:t>
            </a:r>
            <a:r>
              <a:rPr lang="ar-SA" dirty="0" smtClean="0">
                <a:solidFill>
                  <a:srgbClr val="00B0F0"/>
                </a:solidFill>
              </a:rPr>
              <a:t> </a:t>
            </a:r>
            <a:r>
              <a:rPr lang="ar-SA" dirty="0" err="1" smtClean="0">
                <a:solidFill>
                  <a:srgbClr val="00B0F0"/>
                </a:solidFill>
              </a:rPr>
              <a:t>الاصل</a:t>
            </a:r>
            <a:r>
              <a:rPr lang="ar-SA" dirty="0" smtClean="0">
                <a:solidFill>
                  <a:srgbClr val="00B0F0"/>
                </a:solidFill>
              </a:rPr>
              <a:t> الثابت عند التخلص منه في نهاية عمره </a:t>
            </a:r>
            <a:r>
              <a:rPr lang="ar-SA" dirty="0" err="1" smtClean="0">
                <a:solidFill>
                  <a:srgbClr val="00B0F0"/>
                </a:solidFill>
              </a:rPr>
              <a:t>الانتاجي</a:t>
            </a:r>
            <a:r>
              <a:rPr lang="ar-SA" dirty="0" smtClean="0">
                <a:solidFill>
                  <a:srgbClr val="00B0F0"/>
                </a:solidFill>
              </a:rPr>
              <a:t> .</a:t>
            </a:r>
            <a:r>
              <a:rPr lang="ar-SA" dirty="0" smtClean="0"/>
              <a:t/>
            </a:r>
            <a:br>
              <a:rPr lang="ar-SA" dirty="0" smtClean="0"/>
            </a:br>
            <a:r>
              <a:rPr lang="ar-SA" dirty="0" err="1" smtClean="0"/>
              <a:t>اذ</a:t>
            </a:r>
            <a:r>
              <a:rPr lang="ar-SA" dirty="0" smtClean="0"/>
              <a:t> انه في نهاية عمر </a:t>
            </a:r>
            <a:r>
              <a:rPr lang="ar-SA" dirty="0" err="1" smtClean="0"/>
              <a:t>الاله</a:t>
            </a:r>
            <a:r>
              <a:rPr lang="ar-SA" dirty="0" smtClean="0"/>
              <a:t> قد تقرر </a:t>
            </a:r>
            <a:r>
              <a:rPr lang="ar-SA" dirty="0" err="1" smtClean="0"/>
              <a:t>المنشاه</a:t>
            </a:r>
            <a:r>
              <a:rPr lang="ar-SA" dirty="0" smtClean="0"/>
              <a:t> </a:t>
            </a:r>
            <a:r>
              <a:rPr lang="ar-SA" dirty="0" err="1" smtClean="0"/>
              <a:t>ايقاف</a:t>
            </a:r>
            <a:r>
              <a:rPr lang="ar-SA" dirty="0" smtClean="0"/>
              <a:t> استخدامه </a:t>
            </a:r>
            <a:r>
              <a:rPr lang="ar-SA" dirty="0" err="1" smtClean="0"/>
              <a:t>و</a:t>
            </a:r>
            <a:r>
              <a:rPr lang="ar-SA" dirty="0" smtClean="0"/>
              <a:t> بيعه, فانه لو طرح للبيع على حالته فسيجد مشتري يدفع مبلغ من المال .</a:t>
            </a:r>
            <a:br>
              <a:rPr lang="ar-SA" dirty="0" smtClean="0"/>
            </a:br>
            <a:r>
              <a:rPr lang="ar-SA" dirty="0" smtClean="0">
                <a:solidFill>
                  <a:srgbClr val="FF0000"/>
                </a:solidFill>
              </a:rPr>
              <a:t>مثال</a:t>
            </a:r>
            <a:r>
              <a:rPr lang="ar-SA" dirty="0" smtClean="0">
                <a:solidFill>
                  <a:srgbClr val="0070C0"/>
                </a:solidFill>
              </a:rPr>
              <a:t>: على نفس البيانات </a:t>
            </a:r>
            <a:r>
              <a:rPr lang="ar-SA" dirty="0" err="1" smtClean="0">
                <a:solidFill>
                  <a:srgbClr val="0070C0"/>
                </a:solidFill>
              </a:rPr>
              <a:t>السابقه</a:t>
            </a:r>
            <a:r>
              <a:rPr lang="ar-SA" dirty="0" smtClean="0">
                <a:solidFill>
                  <a:srgbClr val="0070C0"/>
                </a:solidFill>
              </a:rPr>
              <a:t> لشركة </a:t>
            </a:r>
            <a:r>
              <a:rPr lang="ar-SA" dirty="0" err="1" smtClean="0">
                <a:solidFill>
                  <a:srgbClr val="0070C0"/>
                </a:solidFill>
              </a:rPr>
              <a:t>الجزيره</a:t>
            </a:r>
            <a:r>
              <a:rPr lang="ar-SA" dirty="0" smtClean="0">
                <a:solidFill>
                  <a:srgbClr val="0070C0"/>
                </a:solidFill>
              </a:rPr>
              <a:t> قررت بيعه بمبلغ (1925000) ريال فان هذا البمبلغ هو قيمة الخرده للمصنع في نهاية عمره الانتاجي .</a:t>
            </a:r>
            <a:endParaRPr lang="ar-SA"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dirty="0" smtClean="0">
                <a:solidFill>
                  <a:srgbClr val="00B0F0"/>
                </a:solidFill>
              </a:rPr>
              <a:t>*</a:t>
            </a:r>
            <a:r>
              <a:rPr lang="ar-SA" dirty="0" err="1" smtClean="0">
                <a:solidFill>
                  <a:srgbClr val="00B0F0"/>
                </a:solidFill>
              </a:rPr>
              <a:t>القيمه</a:t>
            </a:r>
            <a:r>
              <a:rPr lang="ar-SA" dirty="0" smtClean="0">
                <a:solidFill>
                  <a:srgbClr val="00B0F0"/>
                </a:solidFill>
              </a:rPr>
              <a:t> </a:t>
            </a:r>
            <a:r>
              <a:rPr lang="ar-SA" dirty="0" err="1" smtClean="0">
                <a:solidFill>
                  <a:srgbClr val="00B0F0"/>
                </a:solidFill>
              </a:rPr>
              <a:t>القابله</a:t>
            </a:r>
            <a:r>
              <a:rPr lang="ar-SA" dirty="0" smtClean="0">
                <a:solidFill>
                  <a:srgbClr val="00B0F0"/>
                </a:solidFill>
              </a:rPr>
              <a:t> للاستهلاك : هي الفرق بين تكلفة الاصل في بداية عمره وقيمته كخرده في نهاية عمره .</a:t>
            </a:r>
            <a:r>
              <a:rPr lang="ar-SA" dirty="0" smtClean="0"/>
              <a:t/>
            </a:r>
            <a:br>
              <a:rPr lang="ar-SA" dirty="0" smtClean="0"/>
            </a:br>
            <a:r>
              <a:rPr lang="ar-SA" dirty="0" err="1" smtClean="0">
                <a:solidFill>
                  <a:srgbClr val="FF0000"/>
                </a:solidFill>
              </a:rPr>
              <a:t>القيمه</a:t>
            </a:r>
            <a:r>
              <a:rPr lang="ar-SA" dirty="0" smtClean="0">
                <a:solidFill>
                  <a:srgbClr val="FF0000"/>
                </a:solidFill>
              </a:rPr>
              <a:t> </a:t>
            </a:r>
            <a:r>
              <a:rPr lang="ar-SA" dirty="0" err="1" smtClean="0">
                <a:solidFill>
                  <a:srgbClr val="FF0000"/>
                </a:solidFill>
              </a:rPr>
              <a:t>القابله</a:t>
            </a:r>
            <a:r>
              <a:rPr lang="ar-SA" dirty="0" smtClean="0">
                <a:solidFill>
                  <a:srgbClr val="FF0000"/>
                </a:solidFill>
              </a:rPr>
              <a:t> للاستهلاك= تكلفة </a:t>
            </a:r>
            <a:r>
              <a:rPr lang="ar-SA" dirty="0" err="1" smtClean="0">
                <a:solidFill>
                  <a:srgbClr val="FF0000"/>
                </a:solidFill>
              </a:rPr>
              <a:t>الاصل</a:t>
            </a:r>
            <a:r>
              <a:rPr lang="ar-SA" dirty="0" smtClean="0">
                <a:solidFill>
                  <a:srgbClr val="FF0000"/>
                </a:solidFill>
              </a:rPr>
              <a:t>-</a:t>
            </a:r>
            <a:r>
              <a:rPr lang="ar-SA" dirty="0" err="1" smtClean="0">
                <a:solidFill>
                  <a:srgbClr val="FF0000"/>
                </a:solidFill>
              </a:rPr>
              <a:t>القيمه</a:t>
            </a:r>
            <a:r>
              <a:rPr lang="ar-SA" dirty="0" smtClean="0">
                <a:solidFill>
                  <a:srgbClr val="FF0000"/>
                </a:solidFill>
              </a:rPr>
              <a:t> </a:t>
            </a:r>
            <a:r>
              <a:rPr lang="ar-SA" dirty="0" err="1" smtClean="0">
                <a:solidFill>
                  <a:srgbClr val="FF0000"/>
                </a:solidFill>
              </a:rPr>
              <a:t>البيعيه</a:t>
            </a:r>
            <a:r>
              <a:rPr lang="ar-SA" dirty="0" smtClean="0">
                <a:solidFill>
                  <a:srgbClr val="FF0000"/>
                </a:solidFill>
              </a:rPr>
              <a:t>(</a:t>
            </a:r>
            <a:r>
              <a:rPr lang="ar-SA" dirty="0" err="1" smtClean="0">
                <a:solidFill>
                  <a:srgbClr val="FF0000"/>
                </a:solidFill>
              </a:rPr>
              <a:t>الخرده</a:t>
            </a:r>
            <a:r>
              <a:rPr lang="ar-SA" dirty="0" smtClean="0">
                <a:solidFill>
                  <a:srgbClr val="FF0000"/>
                </a:solidFill>
              </a:rPr>
              <a:t>)</a:t>
            </a:r>
            <a:r>
              <a:rPr lang="ar-SA" dirty="0" smtClean="0"/>
              <a:t/>
            </a:r>
            <a:br>
              <a:rPr lang="ar-SA" dirty="0" smtClean="0"/>
            </a:br>
            <a:r>
              <a:rPr lang="ar-SA" dirty="0" smtClean="0">
                <a:solidFill>
                  <a:srgbClr val="FF0000"/>
                </a:solidFill>
              </a:rPr>
              <a:t>مثال : </a:t>
            </a:r>
            <a:r>
              <a:rPr lang="ar-SA" dirty="0" smtClean="0">
                <a:solidFill>
                  <a:srgbClr val="0070C0"/>
                </a:solidFill>
              </a:rPr>
              <a:t>بنفس بيانات المثال السابق :</a:t>
            </a:r>
            <a:br>
              <a:rPr lang="ar-SA" dirty="0" smtClean="0">
                <a:solidFill>
                  <a:srgbClr val="0070C0"/>
                </a:solidFill>
              </a:rPr>
            </a:br>
            <a:r>
              <a:rPr lang="ar-SA" dirty="0" smtClean="0">
                <a:solidFill>
                  <a:srgbClr val="0070C0"/>
                </a:solidFill>
              </a:rPr>
              <a:t>تكلفة </a:t>
            </a:r>
            <a:r>
              <a:rPr lang="ar-SA" dirty="0" err="1" smtClean="0">
                <a:solidFill>
                  <a:srgbClr val="0070C0"/>
                </a:solidFill>
              </a:rPr>
              <a:t>الاصل</a:t>
            </a:r>
            <a:r>
              <a:rPr lang="ar-SA" dirty="0" smtClean="0">
                <a:solidFill>
                  <a:srgbClr val="0070C0"/>
                </a:solidFill>
              </a:rPr>
              <a:t>=27925000</a:t>
            </a:r>
            <a:br>
              <a:rPr lang="ar-SA" dirty="0" smtClean="0">
                <a:solidFill>
                  <a:srgbClr val="0070C0"/>
                </a:solidFill>
              </a:rPr>
            </a:br>
            <a:r>
              <a:rPr lang="ar-SA" dirty="0" err="1" smtClean="0">
                <a:solidFill>
                  <a:srgbClr val="0070C0"/>
                </a:solidFill>
              </a:rPr>
              <a:t>الخرده</a:t>
            </a:r>
            <a:r>
              <a:rPr lang="ar-SA" dirty="0" smtClean="0">
                <a:solidFill>
                  <a:srgbClr val="0070C0"/>
                </a:solidFill>
              </a:rPr>
              <a:t> =1925000 </a:t>
            </a:r>
            <a:r>
              <a:rPr lang="ar-SA" dirty="0" smtClean="0"/>
              <a:t/>
            </a:r>
            <a:br>
              <a:rPr lang="ar-SA" dirty="0" smtClean="0"/>
            </a:br>
            <a:r>
              <a:rPr lang="ar-SA" dirty="0" smtClean="0"/>
              <a:t>فان </a:t>
            </a:r>
            <a:r>
              <a:rPr lang="ar-SA" dirty="0" err="1" smtClean="0"/>
              <a:t>التكلفه</a:t>
            </a:r>
            <a:r>
              <a:rPr lang="ar-SA" dirty="0" smtClean="0"/>
              <a:t> </a:t>
            </a:r>
            <a:r>
              <a:rPr lang="ar-SA" dirty="0" err="1" smtClean="0"/>
              <a:t>القابله</a:t>
            </a:r>
            <a:r>
              <a:rPr lang="ar-SA" dirty="0" smtClean="0"/>
              <a:t> للاستخدام = (27925000-1925000)=26000000 ريال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dirty="0" smtClean="0">
                <a:solidFill>
                  <a:srgbClr val="00B0F0"/>
                </a:solidFill>
              </a:rPr>
              <a:t>3-</a:t>
            </a:r>
            <a:r>
              <a:rPr lang="ar-SA" dirty="0" err="1" smtClean="0">
                <a:solidFill>
                  <a:srgbClr val="00B0F0"/>
                </a:solidFill>
              </a:rPr>
              <a:t>العمرالانتاجي</a:t>
            </a:r>
            <a:r>
              <a:rPr lang="ar-SA" dirty="0" smtClean="0">
                <a:solidFill>
                  <a:srgbClr val="00B0F0"/>
                </a:solidFill>
              </a:rPr>
              <a:t> </a:t>
            </a:r>
            <a:r>
              <a:rPr lang="ar-SA" dirty="0" err="1" smtClean="0">
                <a:solidFill>
                  <a:srgbClr val="00B0F0"/>
                </a:solidFill>
              </a:rPr>
              <a:t>للاصل</a:t>
            </a:r>
            <a:r>
              <a:rPr lang="ar-SA" dirty="0" smtClean="0">
                <a:solidFill>
                  <a:srgbClr val="00B0F0"/>
                </a:solidFill>
              </a:rPr>
              <a:t> : هو العمر المقدر </a:t>
            </a:r>
            <a:r>
              <a:rPr lang="ar-SA" dirty="0" err="1" smtClean="0">
                <a:solidFill>
                  <a:srgbClr val="00B0F0"/>
                </a:solidFill>
              </a:rPr>
              <a:t>للاصل</a:t>
            </a:r>
            <a:r>
              <a:rPr lang="ar-SA" dirty="0" smtClean="0">
                <a:solidFill>
                  <a:srgbClr val="00B0F0"/>
                </a:solidFill>
              </a:rPr>
              <a:t> ليبقى مستمر وصالح </a:t>
            </a:r>
            <a:r>
              <a:rPr lang="ar-SA" dirty="0" err="1" smtClean="0">
                <a:solidFill>
                  <a:srgbClr val="00B0F0"/>
                </a:solidFill>
              </a:rPr>
              <a:t>للانتاج</a:t>
            </a:r>
            <a:r>
              <a:rPr lang="ar-SA" dirty="0" smtClean="0">
                <a:solidFill>
                  <a:srgbClr val="00B0F0"/>
                </a:solidFill>
              </a:rPr>
              <a:t> (عدد السنوات </a:t>
            </a:r>
            <a:r>
              <a:rPr lang="ar-SA" dirty="0" err="1" smtClean="0">
                <a:solidFill>
                  <a:srgbClr val="00B0F0"/>
                </a:solidFill>
              </a:rPr>
              <a:t>المقدره</a:t>
            </a:r>
            <a:r>
              <a:rPr lang="ar-SA" dirty="0" smtClean="0">
                <a:solidFill>
                  <a:srgbClr val="00B0F0"/>
                </a:solidFill>
              </a:rPr>
              <a:t> </a:t>
            </a:r>
            <a:r>
              <a:rPr lang="ar-SA" dirty="0" err="1" smtClean="0">
                <a:solidFill>
                  <a:srgbClr val="00B0F0"/>
                </a:solidFill>
              </a:rPr>
              <a:t>لانتاجية</a:t>
            </a:r>
            <a:r>
              <a:rPr lang="ar-SA" dirty="0" smtClean="0">
                <a:solidFill>
                  <a:srgbClr val="00B0F0"/>
                </a:solidFill>
              </a:rPr>
              <a:t> </a:t>
            </a:r>
            <a:r>
              <a:rPr lang="ar-SA" dirty="0" err="1" smtClean="0">
                <a:solidFill>
                  <a:srgbClr val="00B0F0"/>
                </a:solidFill>
              </a:rPr>
              <a:t>الاصل</a:t>
            </a:r>
            <a:r>
              <a:rPr lang="ar-SA" dirty="0" smtClean="0">
                <a:solidFill>
                  <a:srgbClr val="00B0F0"/>
                </a:solidFill>
              </a:rPr>
              <a:t> )</a:t>
            </a:r>
            <a:r>
              <a:rPr lang="ar-SA" dirty="0" smtClean="0"/>
              <a:t/>
            </a:r>
            <a:br>
              <a:rPr lang="ar-SA" dirty="0" smtClean="0"/>
            </a:br>
            <a:r>
              <a:rPr lang="ar-SA" dirty="0" smtClean="0"/>
              <a:t>ولتحديد ذلك يجب </a:t>
            </a:r>
            <a:r>
              <a:rPr lang="ar-SA" dirty="0" err="1" smtClean="0"/>
              <a:t>ان</a:t>
            </a:r>
            <a:r>
              <a:rPr lang="ar-SA" dirty="0" smtClean="0"/>
              <a:t> </a:t>
            </a:r>
            <a:r>
              <a:rPr lang="ar-SA" dirty="0" err="1" smtClean="0"/>
              <a:t>ناخذ</a:t>
            </a:r>
            <a:r>
              <a:rPr lang="ar-SA" dirty="0" smtClean="0"/>
              <a:t> في الاعتبار  عاملين:</a:t>
            </a:r>
            <a:br>
              <a:rPr lang="ar-SA" dirty="0" smtClean="0"/>
            </a:br>
            <a:r>
              <a:rPr lang="ar-SA" dirty="0" smtClean="0"/>
              <a:t>-عامل الفناء والهلاك الناتج من الاستخدام. </a:t>
            </a:r>
            <a:br>
              <a:rPr lang="ar-SA" dirty="0" smtClean="0"/>
            </a:br>
            <a:r>
              <a:rPr lang="ar-SA" dirty="0" smtClean="0"/>
              <a:t>-عامل التقادم (ظهور مخترعات حديثه من شانها ان تجعل استخدام الاصل غير اقتصادي او غير مناسب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625</Words>
  <Application>Microsoft Office PowerPoint</Application>
  <PresentationFormat>عرض على الشاشة (3:4)‏</PresentationFormat>
  <Paragraphs>188</Paragraphs>
  <Slides>44</Slides>
  <Notes>0</Notes>
  <HiddenSlides>0</HiddenSlides>
  <MMClips>0</MMClips>
  <ScaleCrop>false</ScaleCrop>
  <HeadingPairs>
    <vt:vector size="4" baseType="variant">
      <vt:variant>
        <vt:lpstr>سمة</vt:lpstr>
      </vt:variant>
      <vt:variant>
        <vt:i4>1</vt:i4>
      </vt:variant>
      <vt:variant>
        <vt:lpstr>عناوين الشرائح</vt:lpstr>
      </vt:variant>
      <vt:variant>
        <vt:i4>44</vt:i4>
      </vt:variant>
    </vt:vector>
  </HeadingPairs>
  <TitlesOfParts>
    <vt:vector size="45" baseType="lpstr">
      <vt:lpstr>سمة Office</vt:lpstr>
      <vt:lpstr>الأصول الثابتة</vt:lpstr>
      <vt:lpstr>الأصل الثابت هو الأصل الذي تحت حيازة المنشأة لتسهيل عملية الإنتاج والذي يستخدم في أكثر من فتره محاسبيه(سنه ماليه )     وتقسم الاصول الثابته الى ثلاث اقسام : 1-اصول ثابته ملموسه 2-موارد طبيعيه 3- اصول ثابته غيرملموسه مثل : العقارات والمباني والسيارات //المناجم وابار النفط والغابات //حقوق الاختراع والشهره والعلامات التجاريه   </vt:lpstr>
      <vt:lpstr>تتميز الأصول الثابتة عن المتداولة بطول البقاء ويقصد به أن الأصل لم يشترى أو يمتلك بغرض إعادة بيعه وإنما ليساهم في خدمة الإنتاج مده طويلة  الإنتاج هو كل عمل يؤدي إلى الحصول على إيرادات من بيع البضائع وتقديم الخدمات  تكلفة الأصل الثابت : هي جميع ماانفق على الاصل ليكون جاهزا للاستخدام في الغرض الذي اشترى من اجله . ويشمل ذلك : ثمن الشراء , النقل , الجمارك ,التامين, اجور العمال , مصاريف الكهرباء .</vt:lpstr>
      <vt:lpstr>استهلاك الأصل الثابت  تعريف الاستهلاك : هو تناقص قيمة الاصل الثابت بقيمة الاستخدام او التقادم خلال السنوات او هو النقص التدريجي في قيمة الاصل الثابت نتيجة الاستخدام او التقادم او توزيع تكلفة الاصل الثابت على الحياه الانتاجيه . </vt:lpstr>
      <vt:lpstr>تحديد قسط الاستهلاك (مصروف الاستهلاك) لكي نحدد ذلك لابد من توفر ثلاث عوامل رئيسيه هي : 1- تكلفة الأصل الثابت :وهي عباره عن جميع التكاليف اللازمه للحصول على الاصل الثابت وتهيئته للاستخدام في العمليه الانتاجيه للمنشأه. </vt:lpstr>
      <vt:lpstr>مثال : بفرض أن شركة اسمنت الجزيرة فكرت في زيادة إنتاجها . فاتصلت بدار استشاريه صممت لها وحدة التصنيع اللازمة للزيادة المقترحة في الإنتاج . وقد كلفت هذه الاستشارة (800000) ريال ثم ارسلت المواصفات لصناعه الوحده بعقد بلغ (25000000)ريال وشحنت الى الدمام باجر (400000) ريال ومصروفات تامين بلغت (150000) ريال وبلغت مصاريف التخليص الجمركي (75000) ريال وقد جهزت الشركه قواعد خاصه للاله بلغت تكلفتها (1500000) ريال , وعلى ذلك فان تكاليف الاله (27925000)ريال  إذن يكون القيد : 27925000من ح / المعدات    27925000 الى ح / البنك</vt:lpstr>
      <vt:lpstr>2-القيمه البيعيه للخرده: وهي القيمه المتوقع ان يباع بها الاصل الثابت عند التخلص منه في نهاية عمره الانتاجي . اذ انه في نهاية عمر الاله قد تقرر المنشاه ايقاف استخدامه و بيعه, فانه لو طرح للبيع على حالته فسيجد مشتري يدفع مبلغ من المال . مثال: على نفس البيانات السابقه لشركة الجزيره قررت بيعه بمبلغ (1925000) ريال فان هذا البمبلغ هو قيمة الخرده للمصنع في نهاية عمره الانتاجي .</vt:lpstr>
      <vt:lpstr>*القيمه القابله للاستهلاك : هي الفرق بين تكلفة الاصل في بداية عمره وقيمته كخرده في نهاية عمره . القيمه القابله للاستهلاك= تكلفة الاصل-القيمه البيعيه(الخرده) مثال : بنفس بيانات المثال السابق : تكلفة الاصل=27925000 الخرده =1925000  فان التكلفه القابله للاستخدام = (27925000-1925000)=26000000 ريال </vt:lpstr>
      <vt:lpstr>3-العمرالانتاجي للاصل : هو العمر المقدر للاصل ليبقى مستمر وصالح للانتاج (عدد السنوات المقدره لانتاجية الاصل ) ولتحديد ذلك يجب ان ناخذ في الاعتبار  عاملين: -عامل الفناء والهلاك الناتج من الاستخدام.  -عامل التقادم (ظهور مخترعات حديثه من شانها ان تجعل استخدام الاصل غير اقتصادي او غير مناسب ).</vt:lpstr>
      <vt:lpstr>طرق الاستهلاك : هي الوسيله الحسابيه التي يتم بها توزيع التكلفه القابله للاستهلاك للاصل الثابت على الانتاج طيلة استخدام الاصل . وهناك اربع طرق اساسيه : 1-القسط الثابت. 2-مضاعف القسط الثابت . 3-مجموع ارقام السنين . 4-وحدات النشاط (الانتاج).</vt:lpstr>
      <vt:lpstr>القسط الثابت  تتمثل في المعادله المحاسبيه التاليه :  تكلفة الاصل – القيمه البيعيه (الخرده)  (القيمه القابله للاستهلاك )  العمر الانتاجي للاصل </vt:lpstr>
      <vt:lpstr>مثال :سياره قيمتها (60000) ريال ويتوقع ان تخدم المنشاه مدة خمس سنوات تباع بعده ب(10000) ريال وعلى ذلك فان قسط (مصروف)الاستهلاك = (60000)-(10000) 5 =10000 ريال  وعلى ذلك يكون القيد : 10000 من ح/مصروف استهلاك  10000الى ح/مجمع استهلاك </vt:lpstr>
      <vt:lpstr>يمكن كذلك التعبير عن مصروف الاستهلاك بنسبه مئويه كالتالي : نسبة الاستهلاك =                         1                          x  100  عدد السنوات  وعليه :               1    x100   5                  = 20%</vt:lpstr>
      <vt:lpstr>مميزاتها وعيوبها  تمتاز بسهولة حسابها  ولكن يؤخذ عليها عدم عدالتها حيث تعامل الوحدات في بداية استخدامها معاملة الوحدات في نهاية مدتها </vt:lpstr>
      <vt:lpstr>طريقة مضاعف القسط الثابت تستخدم تلافيا للعيوب في الطريقه السابقه حيث تسمح لمصروف الاستهلاك بالانخفاض او التناقص كلما مرت على الاصل سنه في الخدمه  أي ان مصروف الاستهلاك للاصل في السنه الاولى اكثر من الثانيه ومصروف الاستهلاك في السنه الثانيه اكثر من الثالثه واقل من الاولى وهكذا  وتقوم الفكره على مضاعفة نسبة القسط الثابت وعدم الاخذ في الاعتبار قيمة الخرده واستخدام التكلفه الكليه وليست التكلفه القابله للاستهلاك. </vt:lpstr>
      <vt:lpstr>مثال : بنفس البيانات السابقه : التكلفه الكليه :60000 الخرده =10000 العمر الانتاجي =5سنوات  اذن نسبة الاستهلاك=     1x      100 =20%        5   مضاعف القسط الثابت =20%x2=40% مصروف الاستهلاك=60000x40%=24000ريال  وعليه يكون القيد :  24000من ح/ مصروف استهلاك 24000الى ح/ مجمع استهلاك</vt:lpstr>
      <vt:lpstr>طريقة مجموع ارقام السنين  تقوم الفكره على تحميل الانتاج في السنوات الاولى من حياة الاصل بنصيب اكبر من التكلفه مما يتحمل في السنوات الاخيره . وحسب هذه الطريقه يحسب معامل الاستهلاك لكل سنه على حده حيث يمثل بكسر بسطه مقلوب ترتيب السنوات ومقامه مجموع ارقام سنوات حياة الاصل  حسب المعادله التاليه : ن(ن+1) 2  حيث ن هو عدد السنوات  </vt:lpstr>
      <vt:lpstr>مثال :نفس بيانات مثال السياره السابق اذا كان العمر الانتاجي للاصل خمس سنوات  =5x(5+1)   = 15 2 حيث 15 تمثل مقام الكسر  اما بسط الكسر فيختلف من سنه لاخرى فهو في السنه الاولى 5 والثانيه 4 والثالثه 3 والرابعه 2 والخامسه 1</vt:lpstr>
      <vt:lpstr>مثال:  بفرض اصلا بلغت تكاليفه (175000) ريال وقدر عمره الانتاجي بخمس سنوات كما قدرت قيمته البيعيه في نهاية السنوات ب(25000)  وعليه يكون مصروف الاستهلاك كالتالي : التكلفه القابله للاستهلاك= التكلفه – الخرده =175000-25000 =150000 ريال مصروف الاستهلاك للسنه الاولى =التكلفه القابله للاستهلاك x معامل الاستهلاك  =150000x  5                   15 =50000 ريال   مصروف الاستهلاك للسنه الثانيه = 150000x 4                15 =40000 ريال</vt:lpstr>
      <vt:lpstr>عيوب الطرق السابقه تجاهلها للطاقه الانتاجيه للاصل بالاضافه الى نوعية الاصل  فالطرق السابقه لاتتناسب مثلا مع بعض الانواع للاصول مثل الة التصوير او الكيلومترات للسياره </vt:lpstr>
      <vt:lpstr>طريقة وحدات النشاط تقريبا نفس طريقة مجموع ارقام السنين  معامل الاستهلاك = التكلفه القابله للاستهلاك               وحدات النشاط  وذلك بفرض وجود الة تصوير فانه من غير المتوقع ان تنسخ الاله عدد متساوي من الاوراق خلال سنوات عمرها </vt:lpstr>
      <vt:lpstr>مثال : سياره قدرت تكاليفها ب(175000) ريال وعمرها الانتاجي خمس سنوات وقيمة الخرده (25000)وقدر للسياره ان تسير (100000)كيلومتر قبل ان تصبح غير صالحه للاستخدام . الحل:   معامل الاستهلاك= التكلفه القابله للاستهلاك                               وحدات الانتاج  =150000           100000 = 1.5 ريال لكل كيلومتر بفرض ان السياره سارت في السنه الاولى (22000) كيلومتر اذن مصروف الاستهلاك =22000x1.5          =33000 ريال</vt:lpstr>
      <vt:lpstr>المعالجه المحاسبيه للاستهلاك  عند التسجيل: شراء اله  بتكلفة 25000 25000من ح/الاله            25000 الى ح/النقديه  عند توزيع التكلفه على الاصل على مدى سنوات استخدام الاصل  من ح/ مصروف الاستهلاك              الى ح/مجمع استهلاك يقيمة قسط الاستهلاك السنوي باي طريقه كانت  (تحميل ايرادات السنه بما يخصها من مصاريف بناءً على مبدأ المقابله )</vt:lpstr>
      <vt:lpstr>مصروف الاستهلاك يدخل ضمن قائمة الدخل في حساب المصاريف , بينما مجمع الاستهلاك يدخل ضمن قائمة المركز المالي تحت بند الاصل داخل الاصول الثابته . هكذا ....... السيارات xxxxx    - مجمع الاستهلاك xxxx               xxxxxxxxxx </vt:lpstr>
      <vt:lpstr>مصروف الاستهلاك لجزء من السنه  مثال : بفرض ان الشركه اشترت مبلغ (320000)ريال بتاريخ 1419/5/1 هـ وقدر لها ان تخدم مدة خمس سنوات تباع بعدها بمبلغ (20000) ريال .. اذن مصروف الاستهلاك لعام 1419 هـ  مايخص سنة 1419 (8) شهور وعدد شهور السنه 12 شهراً مصروف الاستهلاك= التكلفه القابله للانتاج – الخرده                العمر الانتاجي  =320000-20000      8 5                           12 =40000 ريال </vt:lpstr>
      <vt:lpstr>بيع الاصل الثابت واقفال حساباته  عندما تنتهي المده المقرره لاستخدام الاصل الثابت فان المنشاه غالبا ماتوقف استخدامه وتعرضه للبيع او تستبدل به اصلا اخر ليشكل الاصل المستبدل جزء من قيمة الاصل الجديد  لذلك فان الاصل قد يباع بقيمه تساوي قيمته الدفتريه (التكلفه – المجمع الاستهلاك ) وقد يباع بقيمه اكثر او اقل من قيمته الدفتريه مما يحمل المنشاه خساره في حالة بيعه باقل اويجلب لها مكسبا في حالة بيعه باكثر من قيمته الدفتريه   </vt:lpstr>
      <vt:lpstr>ايقاف استعمال الاصل وبيعه بما يعادل قيمته الدفتريه  مثال : منشاه اشترت اله بمبلغ 320000 ريال في 1/1/1415 هـ واستخدمتها لمدة خمس سنوات وهي المده المقرره لاستخدامها واستهلكت من قيمتها 300000 ريال بطريقة القسط الثابت اما مبلغ 20000 ريال فقد قدرت قيمه بيعيه للاله في نهاية الخمس سنوات من الخدمه .وقد تم بيع الاله فعلا بمبلغ 20000 ريال بعد مضي خمس سنوات من استخدامها </vt:lpstr>
      <vt:lpstr>الحل : عند البيع يتم التقييد بهذه الطريقه والفرق يكون ربح او خساره  من مذكورين: ح/النقديه (بمبلغ البيع) ح/مجمع الاستهلاك (بالقيمه المستهلكه من الاله)              الى ح/الالة  ويجب ان تتساوي الجهه المدينه مع الدائنه   لكن في حالة وجود اختلاف راح يمثل الربح او الخساره  اذا كان الفرق مديناً كان خساره اذا كان الفرق دائناً كان مكاسب </vt:lpstr>
      <vt:lpstr>الحل : من مذكورين  20000 ح/ النقديه 300000ح/ مجمع استهلاك الاله                          32000الى ح/الاله </vt:lpstr>
      <vt:lpstr>بيع الاصل الثابت باكثر من قيمته الدفتريه  مثال : بنفس البيانات السابقه ولكن بفرض ان المنشاه باعت الاله ب(50000) ريال  وعليه يكون الحل : من مذكورين: 50000ح/النقديه 300000ح/مجمع استهلاك                         320000ح/الاله                      30000ح/مكاسب بيع  وقد تم حساب المكاسب كالتالي : تكلفة الاله –(مجمع الاستهلاك+قيمة البيع) =320000-(300000+50000) =320000-(350000) =30000 ريال  والجهه المدينه اكبر من الدائنه اذن الفرق دائن (ربح)</vt:lpstr>
      <vt:lpstr>بيع الاصل باقل من قيمته الدفتريه  مثال : بفرض تم بيع الاله ب (5000) ريال فقط  فان القيد يكون : من مذكورين: 5000ح/النقديه 300000ح/مجمع استهلاك 1500ح/خسائر بيع                           320000الى ح/الاله  وتم حسابها كالتالي : 320000-(300000+5000) =320000-305000 =15000 ريال اذن الجهه الدائنه اكبر وبالتالي الرصيد مدين (خساره)</vt:lpstr>
      <vt:lpstr>استهلاك الاصول رخيصة الثمن كبيرة العدد  مثل : الاقلام , المسامير, المفكات , الدبابيس وغيرها . تتم المحاسبه باحدى طريقتين : الاولى : يعتبر مايصرف منها نفقات ايراديه تحمل حال صرفها لايراد السنه الماليه التي صرفت فيها ولاتظهر في قائمة المركز المالي لعدم اهميتها النسبيه. الثانيه: تعتبر هذه الاصول عند شرائها اصول ثابته تسجل كذلك ولكن تجرد اخر الفتره المحاسبيه جرداً فعلياً ويعتبر الفرق بين التكلفه الدفتريه وبين القيمه في نهاية الفتره المحاسبيه هو مصروف استهلاك لمثل هذا النوع من الاصول </vt:lpstr>
      <vt:lpstr>الاصول غير الملموسه  تعامل معاملة الاصول الثابته بيد ان المصروف يطلق عليه مصروف نفاذ وليس مصروف استهلاك.  لانها لاتستهلك وانما يستفاد منها ولها مده معينه مثل العلامات التجاريه وحقوق الاختراع</vt:lpstr>
      <vt:lpstr>مثال شامل على الاستهلاك قامت مؤسسة العمر بشراء اله لتصنيع الدفاتر المدرسيه بتكلفه اجماليه قدرها (180000)ريال وذلك في محرم 1416 هـ , ويتوقع ان تكون قيمة الخرده للاله20000 في نهاية عمرها الانتاجي المقدر ب (4 سنوات ) كما قدرت ساعات تشغيل الاله ب 32000 ساعه , وكانت ساعات الاستخدام الفعليه خلال السنوات الاربع كما يلي : 1416هـ (8000ساعه) 1417هـ (12000 ساعه) 1418هـ(7000ساعه) 1419هـ (5000ساعه)</vt:lpstr>
      <vt:lpstr>المطلوب اعداد جدول الاستهلاك بالطرق التاليه ::: أ-القسط الثابت  ب-مضاعف القسط الثابت  ج-مجموع ارقام السنين د-وحدات النشاط(ساعات التشغيل)</vt:lpstr>
      <vt:lpstr>القسط الثابت  معدل الاستهلاك = (1÷4)×100=25% التكلفه القابله للاستهلاك=180000-20000 =160000 ريال  اذن مصروف الاستهلاك = التكلفه القابله للاستهلاك×معدل الاستهلاك =160000×25%=40000 ريال سنوياً ثابت لكل سنه بالتساوي </vt:lpstr>
      <vt:lpstr>جدول الاستهلاك  </vt:lpstr>
      <vt:lpstr>مضاعف القسط الثابت  معدل الاستهلاك المضاعف = معدل استهلاك القسط الثابت × 2 =25%×2=50% ملاحظه : لايتم اخذ القيمه البيعيه بالاعتبار عند حساب مصروف الاستهلاك بهذه الطريقه</vt:lpstr>
      <vt:lpstr>جدول الاستهلاك </vt:lpstr>
      <vt:lpstr>يؤخذ على هذه الطريقه انها لاتتساوى مع كلا من التكلفه القابله للاستهلاك وكذلك الخرده لذلك يتم تعديل قيمة مصروف الاستهلاك للسنه الاخيره للوصول الى قيمه مساويه للخرده لانه لايجب ان تقل القيمه الدفتريه للاصل في نهاية عمره عن قيمتة الخرده  </vt:lpstr>
      <vt:lpstr>مجموع ارقام السنين  يتم حساب معدل الاستهلاك من خلال كسر بسطه سنوات الاصل بالشكل المقلوب ومقامه مجموع ارقام سنواته  وعليه يكون المقام (4+3+2+1)=10 1416 (4/10) وهكذا</vt:lpstr>
      <vt:lpstr>جدول الاستهلاك </vt:lpstr>
      <vt:lpstr>وحدات النشاط معدل الاستهلاك للساعه   =القيمه القابله للاستهلاك  عدد ساعات النشاط الاجماليه   =160000÷32000 = 5ريال / ساعه</vt:lpstr>
      <vt:lpstr>جدول الاستهلاك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الاصول الثابته</dc:title>
  <dc:creator>ar</dc:creator>
  <cp:lastModifiedBy>ar</cp:lastModifiedBy>
  <cp:revision>47</cp:revision>
  <dcterms:created xsi:type="dcterms:W3CDTF">2013-03-18T12:11:31Z</dcterms:created>
  <dcterms:modified xsi:type="dcterms:W3CDTF">2013-03-19T00:39:32Z</dcterms:modified>
</cp:coreProperties>
</file>