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4"/>
  </p:sldMasterIdLst>
  <p:sldIdLst>
    <p:sldId id="256" r:id="rId5"/>
    <p:sldId id="257" r:id="rId6"/>
    <p:sldId id="258" r:id="rId7"/>
    <p:sldId id="259" r:id="rId8"/>
    <p:sldId id="260" r:id="rId9"/>
    <p:sldId id="261" r:id="rId10"/>
    <p:sldId id="262" r:id="rId11"/>
    <p:sldId id="263" r:id="rId12"/>
    <p:sldId id="270" r:id="rId13"/>
    <p:sldId id="265" r:id="rId14"/>
    <p:sldId id="266" r:id="rId15"/>
    <p:sldId id="267" r:id="rId16"/>
    <p:sldId id="268" r:id="rId17"/>
    <p:sldId id="269" r:id="rId18"/>
    <p:sldId id="271" r:id="rId19"/>
    <p:sldId id="272" r:id="rId20"/>
    <p:sldId id="273" r:id="rId21"/>
    <p:sldId id="274" r:id="rId22"/>
    <p:sldId id="275" r:id="rId2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34" d="100"/>
          <a:sy n="34" d="100"/>
        </p:scale>
        <p:origin x="-84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77F088E1-89E6-4E6E-B0C3-27BF6E11356E}" type="datetimeFigureOut">
              <a:rPr lang="ar-SA" smtClean="0"/>
              <a:pPr/>
              <a:t>09/10/1436</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B6EEA86F-4E3A-4514-9EA6-F490819EF756}"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7F088E1-89E6-4E6E-B0C3-27BF6E11356E}" type="datetimeFigureOut">
              <a:rPr lang="ar-SA" smtClean="0"/>
              <a:pPr/>
              <a:t>09/10/1436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6EEA86F-4E3A-4514-9EA6-F490819EF756}"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7F088E1-89E6-4E6E-B0C3-27BF6E11356E}" type="datetimeFigureOut">
              <a:rPr lang="ar-SA" smtClean="0"/>
              <a:pPr/>
              <a:t>09/10/1436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6EEA86F-4E3A-4514-9EA6-F490819EF756}"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7F088E1-89E6-4E6E-B0C3-27BF6E11356E}" type="datetimeFigureOut">
              <a:rPr lang="ar-SA" smtClean="0"/>
              <a:pPr/>
              <a:t>09/10/1436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6EEA86F-4E3A-4514-9EA6-F490819EF756}"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7F088E1-89E6-4E6E-B0C3-27BF6E11356E}" type="datetimeFigureOut">
              <a:rPr lang="ar-SA" smtClean="0"/>
              <a:pPr/>
              <a:t>09/10/1436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6EEA86F-4E3A-4514-9EA6-F490819EF756}"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77F088E1-89E6-4E6E-B0C3-27BF6E11356E}" type="datetimeFigureOut">
              <a:rPr lang="ar-SA" smtClean="0"/>
              <a:pPr/>
              <a:t>09/10/1436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6EEA86F-4E3A-4514-9EA6-F490819EF756}"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77F088E1-89E6-4E6E-B0C3-27BF6E11356E}" type="datetimeFigureOut">
              <a:rPr lang="ar-SA" smtClean="0"/>
              <a:pPr/>
              <a:t>09/10/1436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6EEA86F-4E3A-4514-9EA6-F490819EF756}"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77F088E1-89E6-4E6E-B0C3-27BF6E11356E}" type="datetimeFigureOut">
              <a:rPr lang="ar-SA" smtClean="0"/>
              <a:pPr/>
              <a:t>09/10/1436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6EEA86F-4E3A-4514-9EA6-F490819EF756}"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7F088E1-89E6-4E6E-B0C3-27BF6E11356E}" type="datetimeFigureOut">
              <a:rPr lang="ar-SA" smtClean="0"/>
              <a:pPr/>
              <a:t>09/10/1436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6EEA86F-4E3A-4514-9EA6-F490819EF756}"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77F088E1-89E6-4E6E-B0C3-27BF6E11356E}" type="datetimeFigureOut">
              <a:rPr lang="ar-SA" smtClean="0"/>
              <a:pPr/>
              <a:t>09/10/1436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6EEA86F-4E3A-4514-9EA6-F490819EF756}"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7F088E1-89E6-4E6E-B0C3-27BF6E11356E}" type="datetimeFigureOut">
              <a:rPr lang="ar-SA" smtClean="0"/>
              <a:pPr/>
              <a:t>09/10/1436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B6EEA86F-4E3A-4514-9EA6-F490819EF756}"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7F088E1-89E6-4E6E-B0C3-27BF6E11356E}" type="datetimeFigureOut">
              <a:rPr lang="ar-SA" smtClean="0"/>
              <a:pPr/>
              <a:t>09/10/1436</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EEA86F-4E3A-4514-9EA6-F490819EF756}"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الأساس السيكولوجي للمنهج</a:t>
            </a:r>
            <a:endParaRPr lang="ar-SA" dirty="0"/>
          </a:p>
        </p:txBody>
      </p:sp>
      <p:sp>
        <p:nvSpPr>
          <p:cNvPr id="3" name="عنوان فرعي 2"/>
          <p:cNvSpPr>
            <a:spLocks noGrp="1"/>
          </p:cNvSpPr>
          <p:nvPr>
            <p:ph type="subTitle" idx="1"/>
          </p:nvPr>
        </p:nvSpPr>
        <p:spPr/>
        <p:txBody>
          <a:bodyPr/>
          <a:lstStyle/>
          <a:p>
            <a:r>
              <a:rPr lang="ar-SA" dirty="0" smtClean="0"/>
              <a:t>.</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620688"/>
            <a:ext cx="7851648" cy="1008112"/>
          </a:xfrm>
        </p:spPr>
        <p:txBody>
          <a:bodyPr>
            <a:normAutofit/>
          </a:bodyPr>
          <a:lstStyle/>
          <a:p>
            <a:r>
              <a:rPr lang="ar-SA" sz="4000" dirty="0" smtClean="0">
                <a:latin typeface="Arial" pitchFamily="34" charset="0"/>
                <a:cs typeface="Arial" pitchFamily="34" charset="0"/>
              </a:rPr>
              <a:t>تابع خصائص النمو</a:t>
            </a:r>
            <a:endParaRPr lang="ar-SA" sz="4000" dirty="0">
              <a:latin typeface="Arial" pitchFamily="34" charset="0"/>
              <a:cs typeface="Arial" pitchFamily="34" charset="0"/>
            </a:endParaRPr>
          </a:p>
        </p:txBody>
      </p:sp>
      <p:sp>
        <p:nvSpPr>
          <p:cNvPr id="3" name="عنوان فرعي 2"/>
          <p:cNvSpPr>
            <a:spLocks noGrp="1"/>
          </p:cNvSpPr>
          <p:nvPr>
            <p:ph type="subTitle" idx="1"/>
          </p:nvPr>
        </p:nvSpPr>
        <p:spPr>
          <a:xfrm>
            <a:off x="395536" y="1916832"/>
            <a:ext cx="7992560" cy="4464496"/>
          </a:xfrm>
        </p:spPr>
        <p:txBody>
          <a:bodyPr>
            <a:normAutofit/>
          </a:bodyPr>
          <a:lstStyle/>
          <a:p>
            <a:pPr algn="just"/>
            <a:r>
              <a:rPr lang="ar-SA" sz="2400" dirty="0" smtClean="0">
                <a:latin typeface="Arial" pitchFamily="34" charset="0"/>
                <a:cs typeface="Arial" pitchFamily="34" charset="0"/>
              </a:rPr>
              <a:t>4- النمو عملية فردية :أي ان كل فرد يختلف في سرعة نموه عن الأفراد الآخرين ، لذلك ينبغي أن لا نتوقع أن يتعلم جميع التلاميذ في سن معينة القراءة والكتابة أو العمليات الحسابية.  وأن معدلات نموه تختلف في الجوانب العقلية أو الجسمية أو الاجتماعية أو الانفعالية ، فقد يكون نموه سريعا في الناحية الجسمية ومتوسطا أو بطيئا في الناحية العقلية.</a:t>
            </a:r>
          </a:p>
          <a:p>
            <a:r>
              <a:rPr lang="ar-SA" sz="2400" dirty="0" smtClean="0">
                <a:latin typeface="Arial" pitchFamily="34" charset="0"/>
                <a:cs typeface="Arial" pitchFamily="34" charset="0"/>
              </a:rPr>
              <a:t/>
            </a:r>
            <a:br>
              <a:rPr lang="ar-SA" sz="2400" dirty="0" smtClean="0">
                <a:latin typeface="Arial" pitchFamily="34" charset="0"/>
                <a:cs typeface="Arial" pitchFamily="34" charset="0"/>
              </a:rPr>
            </a:br>
            <a:r>
              <a:rPr lang="ar-SA" sz="2400" dirty="0" smtClean="0">
                <a:latin typeface="Arial" pitchFamily="34" charset="0"/>
                <a:cs typeface="Arial" pitchFamily="34" charset="0"/>
              </a:rPr>
              <a:t>فمن واجب المنهج أن يراعي هذه الفروق الفردية بين التلاميذ على النحو التالي: </a:t>
            </a:r>
            <a:br>
              <a:rPr lang="ar-SA" sz="2400" dirty="0" smtClean="0">
                <a:latin typeface="Arial" pitchFamily="34" charset="0"/>
                <a:cs typeface="Arial" pitchFamily="34" charset="0"/>
              </a:rPr>
            </a:br>
            <a:r>
              <a:rPr lang="ar-SA" sz="2400" dirty="0" smtClean="0">
                <a:latin typeface="Arial" pitchFamily="34" charset="0"/>
                <a:cs typeface="Arial" pitchFamily="34" charset="0"/>
              </a:rPr>
              <a:t>- أن ينوع المنهج من أنشطته  .</a:t>
            </a:r>
            <a:br>
              <a:rPr lang="ar-SA" sz="2400" dirty="0" smtClean="0">
                <a:latin typeface="Arial" pitchFamily="34" charset="0"/>
                <a:cs typeface="Arial" pitchFamily="34" charset="0"/>
              </a:rPr>
            </a:br>
            <a:r>
              <a:rPr lang="ar-SA" sz="2400" dirty="0" smtClean="0">
                <a:latin typeface="Arial" pitchFamily="34" charset="0"/>
                <a:cs typeface="Arial" pitchFamily="34" charset="0"/>
              </a:rPr>
              <a:t>- أن ينوع من طرق التدريس وأساليبه .</a:t>
            </a:r>
            <a:br>
              <a:rPr lang="ar-SA" sz="2400" dirty="0" smtClean="0">
                <a:latin typeface="Arial" pitchFamily="34" charset="0"/>
                <a:cs typeface="Arial" pitchFamily="34" charset="0"/>
              </a:rPr>
            </a:br>
            <a:r>
              <a:rPr lang="ar-SA" sz="2400" dirty="0" smtClean="0">
                <a:latin typeface="Arial" pitchFamily="34" charset="0"/>
                <a:cs typeface="Arial" pitchFamily="34" charset="0"/>
              </a:rPr>
              <a:t>- أن يوفر توجيها دراسيا ومهنيا ونفسيا لكل تلميذ في ضوء استعداداته وميوله  </a:t>
            </a:r>
          </a:p>
          <a:p>
            <a:r>
              <a:rPr lang="ar-SA" sz="2400" dirty="0" smtClean="0">
                <a:latin typeface="Arial" pitchFamily="34" charset="0"/>
                <a:cs typeface="Arial" pitchFamily="34" charset="0"/>
              </a:rPr>
              <a:t>  وظروفه الخاصة </a:t>
            </a:r>
            <a:r>
              <a:rPr lang="ar-SA" sz="2400" b="1" dirty="0" smtClean="0">
                <a:latin typeface="Arial" pitchFamily="34" charset="0"/>
                <a:cs typeface="Arial" pitchFamily="34" charset="0"/>
              </a:rPr>
              <a:t>.</a:t>
            </a:r>
            <a:r>
              <a:rPr lang="ar-SA" sz="2400" dirty="0" smtClean="0">
                <a:latin typeface="Arial" pitchFamily="34" charset="0"/>
                <a:cs typeface="Arial" pitchFamily="34" charset="0"/>
              </a:rPr>
              <a:t> </a:t>
            </a:r>
            <a:endParaRPr lang="ar-SA" dirty="0" smtClean="0">
              <a:latin typeface="Arial" pitchFamily="34" charset="0"/>
              <a:cs typeface="Arial" pitchFamily="34" charset="0"/>
            </a:endParaRPr>
          </a:p>
          <a:p>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260648"/>
            <a:ext cx="7851648" cy="1080120"/>
          </a:xfrm>
        </p:spPr>
        <p:txBody>
          <a:bodyPr>
            <a:normAutofit/>
          </a:bodyPr>
          <a:lstStyle/>
          <a:p>
            <a:r>
              <a:rPr lang="ar-SA" sz="4000" dirty="0" smtClean="0">
                <a:latin typeface="Arial" pitchFamily="34" charset="0"/>
                <a:cs typeface="Arial" pitchFamily="34" charset="0"/>
              </a:rPr>
              <a:t>تابع خصائص النمو</a:t>
            </a:r>
            <a:endParaRPr lang="ar-SA" sz="4000" dirty="0"/>
          </a:p>
        </p:txBody>
      </p:sp>
      <p:sp>
        <p:nvSpPr>
          <p:cNvPr id="3" name="عنوان فرعي 2"/>
          <p:cNvSpPr>
            <a:spLocks noGrp="1"/>
          </p:cNvSpPr>
          <p:nvPr>
            <p:ph type="subTitle" idx="1"/>
          </p:nvPr>
        </p:nvSpPr>
        <p:spPr>
          <a:xfrm>
            <a:off x="605736" y="1340768"/>
            <a:ext cx="7854696" cy="5112568"/>
          </a:xfrm>
        </p:spPr>
        <p:txBody>
          <a:bodyPr>
            <a:normAutofit/>
          </a:bodyPr>
          <a:lstStyle/>
          <a:p>
            <a:r>
              <a:rPr lang="ar-SA" sz="2800" dirty="0" smtClean="0">
                <a:latin typeface="Arial" pitchFamily="34" charset="0"/>
                <a:cs typeface="Arial" pitchFamily="34" charset="0"/>
              </a:rPr>
              <a:t>5- يؤثر النضج(النمو) على التعلم :</a:t>
            </a:r>
            <a:br>
              <a:rPr lang="ar-SA" sz="2800" dirty="0" smtClean="0">
                <a:latin typeface="Arial" pitchFamily="34" charset="0"/>
                <a:cs typeface="Arial" pitchFamily="34" charset="0"/>
              </a:rPr>
            </a:br>
            <a:r>
              <a:rPr lang="ar-SA" sz="2800" dirty="0" smtClean="0">
                <a:latin typeface="Arial" pitchFamily="34" charset="0"/>
                <a:cs typeface="Arial" pitchFamily="34" charset="0"/>
              </a:rPr>
              <a:t>    فتعلم الكتابة مثلا يتطلب أن يصل الطفل إلى مستوى معين من   </a:t>
            </a:r>
          </a:p>
          <a:p>
            <a:r>
              <a:rPr lang="ar-SA" sz="2800" dirty="0" smtClean="0">
                <a:latin typeface="Arial" pitchFamily="34" charset="0"/>
                <a:cs typeface="Arial" pitchFamily="34" charset="0"/>
              </a:rPr>
              <a:t>    النضج الجسمي الذي يمكنه من التحكم في عضلاته الدقيقة التي  </a:t>
            </a:r>
          </a:p>
          <a:p>
            <a:r>
              <a:rPr lang="ar-SA" sz="2800" dirty="0" smtClean="0">
                <a:latin typeface="Arial" pitchFamily="34" charset="0"/>
                <a:cs typeface="Arial" pitchFamily="34" charset="0"/>
              </a:rPr>
              <a:t>    تستخدم القلم في الكتابة ، ومستوى معينا من النضج العقلي الذي </a:t>
            </a:r>
          </a:p>
          <a:p>
            <a:r>
              <a:rPr lang="ar-SA" sz="2800" dirty="0" smtClean="0">
                <a:latin typeface="Arial" pitchFamily="34" charset="0"/>
                <a:cs typeface="Arial" pitchFamily="34" charset="0"/>
              </a:rPr>
              <a:t>    يمكنه من ادراك معنى ما يكتب .</a:t>
            </a:r>
          </a:p>
          <a:p>
            <a:pPr algn="just"/>
            <a:r>
              <a:rPr lang="ar-SA" sz="2800" dirty="0" smtClean="0">
                <a:latin typeface="Arial" pitchFamily="34" charset="0"/>
                <a:cs typeface="Arial" pitchFamily="34" charset="0"/>
              </a:rPr>
              <a:t/>
            </a:r>
            <a:br>
              <a:rPr lang="ar-SA" sz="2800" dirty="0" smtClean="0">
                <a:latin typeface="Arial" pitchFamily="34" charset="0"/>
                <a:cs typeface="Arial" pitchFamily="34" charset="0"/>
              </a:rPr>
            </a:br>
            <a:r>
              <a:rPr lang="ar-SA" sz="2800" dirty="0" smtClean="0">
                <a:latin typeface="Arial" pitchFamily="34" charset="0"/>
                <a:cs typeface="Arial" pitchFamily="34" charset="0"/>
              </a:rPr>
              <a:t>6- يتأثر النمو بالمواقف الاجتماعية التي يعيشها الفرد :</a:t>
            </a:r>
            <a:br>
              <a:rPr lang="ar-SA" sz="2800" dirty="0" smtClean="0">
                <a:latin typeface="Arial" pitchFamily="34" charset="0"/>
                <a:cs typeface="Arial" pitchFamily="34" charset="0"/>
              </a:rPr>
            </a:br>
            <a:r>
              <a:rPr lang="ar-SA" sz="2800" dirty="0" smtClean="0">
                <a:latin typeface="Arial" pitchFamily="34" charset="0"/>
                <a:cs typeface="Arial" pitchFamily="34" charset="0"/>
              </a:rPr>
              <a:t>    تكتظ البيئة التي يعيش فيها الطفل بالمواقف الاجتماعية التي تؤثر </a:t>
            </a:r>
          </a:p>
          <a:p>
            <a:pPr algn="just"/>
            <a:r>
              <a:rPr lang="ar-SA" sz="2800" dirty="0" smtClean="0">
                <a:latin typeface="Arial" pitchFamily="34" charset="0"/>
                <a:cs typeface="Arial" pitchFamily="34" charset="0"/>
              </a:rPr>
              <a:t>    في نموه ، ومن بينها التعامل اليومي مع المحيطين به، والداه </a:t>
            </a:r>
          </a:p>
          <a:p>
            <a:r>
              <a:rPr lang="ar-SA" sz="2800" dirty="0" smtClean="0">
                <a:latin typeface="Arial" pitchFamily="34" charset="0"/>
                <a:cs typeface="Arial" pitchFamily="34" charset="0"/>
              </a:rPr>
              <a:t>    ومدرسيه وزملائه وغيرهم </a:t>
            </a:r>
            <a:endParaRPr lang="ar-SA"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260648"/>
            <a:ext cx="7851648" cy="864096"/>
          </a:xfrm>
        </p:spPr>
        <p:txBody>
          <a:bodyPr>
            <a:normAutofit/>
          </a:bodyPr>
          <a:lstStyle/>
          <a:p>
            <a:r>
              <a:rPr lang="ar-SA" sz="4000" dirty="0" smtClean="0">
                <a:solidFill>
                  <a:schemeClr val="tx1"/>
                </a:solidFill>
                <a:effectLst/>
              </a:rPr>
              <a:t>المنهج والمطالب الاجتماعية للنمو </a:t>
            </a:r>
            <a:endParaRPr lang="ar-SA" sz="4000" dirty="0">
              <a:solidFill>
                <a:schemeClr val="tx1"/>
              </a:solidFill>
              <a:effectLst/>
            </a:endParaRPr>
          </a:p>
        </p:txBody>
      </p:sp>
      <p:sp>
        <p:nvSpPr>
          <p:cNvPr id="3" name="عنوان فرعي 2"/>
          <p:cNvSpPr>
            <a:spLocks noGrp="1"/>
          </p:cNvSpPr>
          <p:nvPr>
            <p:ph type="subTitle" idx="1"/>
          </p:nvPr>
        </p:nvSpPr>
        <p:spPr>
          <a:xfrm>
            <a:off x="533400" y="1268760"/>
            <a:ext cx="7854696" cy="5328592"/>
          </a:xfrm>
        </p:spPr>
        <p:txBody>
          <a:bodyPr>
            <a:normAutofit fontScale="92500" lnSpcReduction="20000"/>
          </a:bodyPr>
          <a:lstStyle/>
          <a:p>
            <a:r>
              <a:rPr lang="ar-SA" sz="3600" b="1" dirty="0" smtClean="0">
                <a:solidFill>
                  <a:schemeClr val="hlink"/>
                </a:solidFill>
                <a:effectLst>
                  <a:outerShdw blurRad="38100" dist="38100" dir="2700000" algn="tl">
                    <a:srgbClr val="000000"/>
                  </a:outerShdw>
                </a:effectLst>
              </a:rPr>
              <a:t> </a:t>
            </a:r>
            <a:r>
              <a:rPr lang="ar-SA" sz="2900" dirty="0" smtClean="0">
                <a:latin typeface="Arial" pitchFamily="34" charset="0"/>
                <a:cs typeface="Arial" pitchFamily="34" charset="0"/>
              </a:rPr>
              <a:t>وضع الباحثون قوائم بالمطالب الاجتماعية للنمو ، ومنها :</a:t>
            </a:r>
            <a:br>
              <a:rPr lang="ar-SA" sz="2900" dirty="0" smtClean="0">
                <a:latin typeface="Arial" pitchFamily="34" charset="0"/>
                <a:cs typeface="Arial" pitchFamily="34" charset="0"/>
              </a:rPr>
            </a:br>
            <a:endParaRPr lang="ar-SA" sz="2900" dirty="0" smtClean="0">
              <a:latin typeface="Arial" pitchFamily="34" charset="0"/>
              <a:cs typeface="Arial" pitchFamily="34" charset="0"/>
            </a:endParaRPr>
          </a:p>
          <a:p>
            <a:r>
              <a:rPr lang="ar-SA" sz="2900" u="sng" dirty="0" smtClean="0">
                <a:latin typeface="Arial" pitchFamily="34" charset="0"/>
                <a:cs typeface="Arial" pitchFamily="34" charset="0"/>
              </a:rPr>
              <a:t>مطالب النمو في المرحلة المبكرة (من 2-6 سنوات ) </a:t>
            </a:r>
            <a:br>
              <a:rPr lang="ar-SA" sz="2900" u="sng" dirty="0" smtClean="0">
                <a:latin typeface="Arial" pitchFamily="34" charset="0"/>
                <a:cs typeface="Arial" pitchFamily="34" charset="0"/>
              </a:rPr>
            </a:br>
            <a:r>
              <a:rPr lang="ar-SA" sz="2900" dirty="0" smtClean="0">
                <a:latin typeface="Arial" pitchFamily="34" charset="0"/>
                <a:cs typeface="Arial" pitchFamily="34" charset="0"/>
              </a:rPr>
              <a:t>- تعلم المشي، والكلام. </a:t>
            </a:r>
            <a:br>
              <a:rPr lang="ar-SA" sz="2900" dirty="0" smtClean="0">
                <a:latin typeface="Arial" pitchFamily="34" charset="0"/>
                <a:cs typeface="Arial" pitchFamily="34" charset="0"/>
              </a:rPr>
            </a:br>
            <a:r>
              <a:rPr lang="ar-SA" sz="2900" dirty="0" smtClean="0">
                <a:latin typeface="Arial" pitchFamily="34" charset="0"/>
                <a:cs typeface="Arial" pitchFamily="34" charset="0"/>
              </a:rPr>
              <a:t>– تعلم التمييز بين الخطأ والصواب ( نمو الضمير ) . </a:t>
            </a:r>
            <a:br>
              <a:rPr lang="ar-SA" sz="2900" dirty="0" smtClean="0">
                <a:latin typeface="Arial" pitchFamily="34" charset="0"/>
                <a:cs typeface="Arial" pitchFamily="34" charset="0"/>
              </a:rPr>
            </a:br>
            <a:r>
              <a:rPr lang="ar-SA" sz="2900" u="sng" dirty="0" smtClean="0">
                <a:latin typeface="Arial" pitchFamily="34" charset="0"/>
                <a:cs typeface="Arial" pitchFamily="34" charset="0"/>
              </a:rPr>
              <a:t>مطالب النمو في الطفولة المتأخرة ( من 6-12 سنة ):</a:t>
            </a:r>
            <a:r>
              <a:rPr lang="ar-SA" sz="2900" dirty="0" smtClean="0">
                <a:latin typeface="Arial" pitchFamily="34" charset="0"/>
                <a:cs typeface="Arial" pitchFamily="34" charset="0"/>
              </a:rPr>
              <a:t> </a:t>
            </a:r>
            <a:br>
              <a:rPr lang="ar-SA" sz="2900" dirty="0" smtClean="0">
                <a:latin typeface="Arial" pitchFamily="34" charset="0"/>
                <a:cs typeface="Arial" pitchFamily="34" charset="0"/>
              </a:rPr>
            </a:br>
            <a:r>
              <a:rPr lang="ar-SA" sz="2900" dirty="0" smtClean="0">
                <a:latin typeface="Arial" pitchFamily="34" charset="0"/>
                <a:cs typeface="Arial" pitchFamily="34" charset="0"/>
              </a:rPr>
              <a:t>- تعلم المهارات الجسمية اللازمة للألعاب العادية . </a:t>
            </a:r>
            <a:br>
              <a:rPr lang="ar-SA" sz="2900" dirty="0" smtClean="0">
                <a:latin typeface="Arial" pitchFamily="34" charset="0"/>
                <a:cs typeface="Arial" pitchFamily="34" charset="0"/>
              </a:rPr>
            </a:br>
            <a:r>
              <a:rPr lang="ar-SA" sz="2900" dirty="0" smtClean="0">
                <a:latin typeface="Arial" pitchFamily="34" charset="0"/>
                <a:cs typeface="Arial" pitchFamily="34" charset="0"/>
              </a:rPr>
              <a:t>– تعلم التوافق مع الرفاق . </a:t>
            </a:r>
            <a:br>
              <a:rPr lang="ar-SA" sz="2900" dirty="0" smtClean="0">
                <a:latin typeface="Arial" pitchFamily="34" charset="0"/>
                <a:cs typeface="Arial" pitchFamily="34" charset="0"/>
              </a:rPr>
            </a:br>
            <a:r>
              <a:rPr lang="ar-SA" sz="2900" dirty="0" smtClean="0">
                <a:latin typeface="Arial" pitchFamily="34" charset="0"/>
                <a:cs typeface="Arial" pitchFamily="34" charset="0"/>
              </a:rPr>
              <a:t>– تنمية المهارات الأساسية في القراءة والكتابة والحساب .</a:t>
            </a:r>
            <a:br>
              <a:rPr lang="ar-SA" sz="2900" dirty="0" smtClean="0">
                <a:latin typeface="Arial" pitchFamily="34" charset="0"/>
                <a:cs typeface="Arial" pitchFamily="34" charset="0"/>
              </a:rPr>
            </a:br>
            <a:r>
              <a:rPr lang="ar-SA" sz="2900" dirty="0" smtClean="0">
                <a:latin typeface="Arial" pitchFamily="34" charset="0"/>
                <a:cs typeface="Arial" pitchFamily="34" charset="0"/>
              </a:rPr>
              <a:t>– تحقيق الاستقلال الشخصي . </a:t>
            </a:r>
            <a:r>
              <a:rPr lang="en-US" sz="2900" dirty="0" smtClean="0">
                <a:latin typeface="Arial" pitchFamily="34" charset="0"/>
                <a:cs typeface="Arial" pitchFamily="34" charset="0"/>
              </a:rPr>
              <a:t/>
            </a:r>
            <a:br>
              <a:rPr lang="en-US" sz="2900" dirty="0" smtClean="0">
                <a:latin typeface="Arial" pitchFamily="34" charset="0"/>
                <a:cs typeface="Arial" pitchFamily="34" charset="0"/>
              </a:rPr>
            </a:br>
            <a:r>
              <a:rPr lang="en-US" sz="2900" dirty="0" smtClean="0">
                <a:latin typeface="Arial" pitchFamily="34" charset="0"/>
                <a:cs typeface="Arial" pitchFamily="34" charset="0"/>
              </a:rPr>
              <a:t> </a:t>
            </a:r>
            <a:r>
              <a:rPr lang="ar-SA" sz="2900" u="sng" dirty="0" smtClean="0">
                <a:latin typeface="Arial" pitchFamily="34" charset="0"/>
                <a:cs typeface="Arial" pitchFamily="34" charset="0"/>
              </a:rPr>
              <a:t>مطالب النمو في المراهقة ( 12 فما فوق ) :</a:t>
            </a:r>
            <a:r>
              <a:rPr lang="ar-SA" sz="2900" dirty="0" smtClean="0">
                <a:latin typeface="Arial" pitchFamily="34" charset="0"/>
                <a:cs typeface="Arial" pitchFamily="34" charset="0"/>
              </a:rPr>
              <a:t/>
            </a:r>
            <a:br>
              <a:rPr lang="ar-SA" sz="2900" dirty="0" smtClean="0">
                <a:latin typeface="Arial" pitchFamily="34" charset="0"/>
                <a:cs typeface="Arial" pitchFamily="34" charset="0"/>
              </a:rPr>
            </a:br>
            <a:r>
              <a:rPr lang="ar-SA" sz="2900" dirty="0" smtClean="0">
                <a:latin typeface="Arial" pitchFamily="34" charset="0"/>
                <a:cs typeface="Arial" pitchFamily="34" charset="0"/>
              </a:rPr>
              <a:t>- تحقيق الاستقلال العاطفي عن الوالدين والكبار.</a:t>
            </a:r>
            <a:br>
              <a:rPr lang="ar-SA" sz="2900" dirty="0" smtClean="0">
                <a:latin typeface="Arial" pitchFamily="34" charset="0"/>
                <a:cs typeface="Arial" pitchFamily="34" charset="0"/>
              </a:rPr>
            </a:br>
            <a:r>
              <a:rPr lang="ar-SA" sz="2900" dirty="0" smtClean="0">
                <a:latin typeface="Arial" pitchFamily="34" charset="0"/>
                <a:cs typeface="Arial" pitchFamily="34" charset="0"/>
              </a:rPr>
              <a:t>- تحقيق سلوك اجتماعي مسئول</a:t>
            </a:r>
          </a:p>
          <a:p>
            <a:endParaRPr lang="en-US" sz="2900" dirty="0" smtClean="0">
              <a:latin typeface="Arial" pitchFamily="34" charset="0"/>
              <a:cs typeface="Arial" pitchFamily="34" charset="0"/>
            </a:endParaRPr>
          </a:p>
          <a:p>
            <a:r>
              <a:rPr lang="ar-SA" dirty="0" smtClean="0">
                <a:latin typeface="Arial" pitchFamily="34" charset="0"/>
                <a:cs typeface="Arial" pitchFamily="34" charset="0"/>
              </a:rPr>
              <a:t>للمزيد انظر الكتاب ص64-65</a:t>
            </a:r>
            <a:endParaRPr lang="ar-SA"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95536" y="332656"/>
            <a:ext cx="7851648" cy="1008112"/>
          </a:xfrm>
        </p:spPr>
        <p:txBody>
          <a:bodyPr>
            <a:normAutofit/>
          </a:bodyPr>
          <a:lstStyle/>
          <a:p>
            <a:r>
              <a:rPr lang="ar-SA" sz="4000" dirty="0" smtClean="0"/>
              <a:t>المنهج وحاجات التلاميذ</a:t>
            </a:r>
            <a:endParaRPr lang="ar-SA" sz="4000" dirty="0"/>
          </a:p>
        </p:txBody>
      </p:sp>
      <p:sp>
        <p:nvSpPr>
          <p:cNvPr id="3" name="عنوان فرعي 2"/>
          <p:cNvSpPr>
            <a:spLocks noGrp="1"/>
          </p:cNvSpPr>
          <p:nvPr>
            <p:ph type="subTitle" idx="1"/>
          </p:nvPr>
        </p:nvSpPr>
        <p:spPr>
          <a:xfrm>
            <a:off x="395536" y="1340768"/>
            <a:ext cx="8208912" cy="5328592"/>
          </a:xfrm>
        </p:spPr>
        <p:txBody>
          <a:bodyPr>
            <a:normAutofit fontScale="70000" lnSpcReduction="20000"/>
          </a:bodyPr>
          <a:lstStyle/>
          <a:p>
            <a:r>
              <a:rPr lang="ar-SA" sz="2800" dirty="0" smtClean="0">
                <a:latin typeface="Arial" pitchFamily="34" charset="0"/>
                <a:cs typeface="Arial" pitchFamily="34" charset="0"/>
              </a:rPr>
              <a:t> </a:t>
            </a:r>
            <a:r>
              <a:rPr lang="ar-SA" sz="3400" dirty="0" smtClean="0">
                <a:latin typeface="Arial" pitchFamily="34" charset="0"/>
                <a:cs typeface="Arial" pitchFamily="34" charset="0"/>
              </a:rPr>
              <a:t>الحاجة هي ” حالة توتر أو اختلال في التوازن ، يشعر الفرد بها بخصوص هدف معين ، ويرغب في عمل شيء لبلوغ هذا الهدف وازالة التوتر أو استعادة التوازن .  </a:t>
            </a:r>
          </a:p>
          <a:p>
            <a:r>
              <a:rPr lang="ar-SA" sz="3400" dirty="0" smtClean="0">
                <a:latin typeface="Arial" pitchFamily="34" charset="0"/>
                <a:cs typeface="Arial" pitchFamily="34" charset="0"/>
              </a:rPr>
              <a:t>وعدم إشباع الحاجة يخلق لدى الطالب حالة من الضيق والألم والتوتر وعدم الاتزان تزول الحالة بمجرد إشباع الحاجة. ويمكن تقسيم حاجات الإنسان إلى :</a:t>
            </a:r>
          </a:p>
          <a:p>
            <a:r>
              <a:rPr lang="ar-SA" sz="2800" dirty="0" smtClean="0">
                <a:latin typeface="Arial" pitchFamily="34" charset="0"/>
                <a:cs typeface="Arial" pitchFamily="34" charset="0"/>
              </a:rPr>
              <a:t/>
            </a:r>
            <a:br>
              <a:rPr lang="ar-SA" sz="2800" dirty="0" smtClean="0">
                <a:latin typeface="Arial" pitchFamily="34" charset="0"/>
                <a:cs typeface="Arial" pitchFamily="34" charset="0"/>
              </a:rPr>
            </a:br>
            <a:r>
              <a:rPr lang="ar-SA" sz="2800" dirty="0" smtClean="0">
                <a:latin typeface="Arial" pitchFamily="34" charset="0"/>
                <a:cs typeface="Arial" pitchFamily="34" charset="0"/>
              </a:rPr>
              <a:t>1- حاجات أساسية : ويطلق عليها حاجات بيولوجية أو فسيولوجية مثل </a:t>
            </a:r>
          </a:p>
          <a:p>
            <a:pPr>
              <a:buFont typeface="Wingdings" pitchFamily="2" charset="2"/>
              <a:buChar char="ü"/>
            </a:pPr>
            <a:r>
              <a:rPr lang="ar-SA" sz="2800" dirty="0" smtClean="0">
                <a:latin typeface="Arial" pitchFamily="34" charset="0"/>
                <a:cs typeface="Arial" pitchFamily="34" charset="0"/>
              </a:rPr>
              <a:t> الحاجة إلي الأكل</a:t>
            </a:r>
          </a:p>
          <a:p>
            <a:pPr>
              <a:buFont typeface="Wingdings" pitchFamily="2" charset="2"/>
              <a:buChar char="ü"/>
            </a:pPr>
            <a:r>
              <a:rPr lang="ar-SA" sz="2800" dirty="0" smtClean="0">
                <a:latin typeface="Arial" pitchFamily="34" charset="0"/>
                <a:cs typeface="Arial" pitchFamily="34" charset="0"/>
              </a:rPr>
              <a:t> الحاجة إلى الشرب </a:t>
            </a:r>
          </a:p>
          <a:p>
            <a:pPr>
              <a:buFont typeface="Wingdings" pitchFamily="2" charset="2"/>
              <a:buChar char="ü"/>
            </a:pPr>
            <a:r>
              <a:rPr lang="ar-SA" sz="2800" dirty="0" smtClean="0">
                <a:latin typeface="Arial" pitchFamily="34" charset="0"/>
                <a:cs typeface="Arial" pitchFamily="34" charset="0"/>
              </a:rPr>
              <a:t> الحاجة إلى الهواء .</a:t>
            </a:r>
          </a:p>
          <a:p>
            <a:r>
              <a:rPr lang="ar-SA" sz="2800" dirty="0" smtClean="0">
                <a:latin typeface="Arial" pitchFamily="34" charset="0"/>
                <a:cs typeface="Arial" pitchFamily="34" charset="0"/>
              </a:rPr>
              <a:t/>
            </a:r>
            <a:br>
              <a:rPr lang="ar-SA" sz="2800" dirty="0" smtClean="0">
                <a:latin typeface="Arial" pitchFamily="34" charset="0"/>
                <a:cs typeface="Arial" pitchFamily="34" charset="0"/>
              </a:rPr>
            </a:br>
            <a:r>
              <a:rPr lang="ar-SA" sz="2800" dirty="0" smtClean="0">
                <a:latin typeface="Arial" pitchFamily="34" charset="0"/>
                <a:cs typeface="Arial" pitchFamily="34" charset="0"/>
              </a:rPr>
              <a:t>2- حاجات عقلية : مثل </a:t>
            </a:r>
          </a:p>
          <a:p>
            <a:pPr>
              <a:buFont typeface="Wingdings" pitchFamily="2" charset="2"/>
              <a:buChar char="ü"/>
            </a:pPr>
            <a:r>
              <a:rPr lang="ar-SA" sz="2800" dirty="0" smtClean="0">
                <a:latin typeface="Arial" pitchFamily="34" charset="0"/>
                <a:cs typeface="Arial" pitchFamily="34" charset="0"/>
              </a:rPr>
              <a:t>  الحاجة إلى التعبير عن الذات</a:t>
            </a:r>
          </a:p>
          <a:p>
            <a:pPr>
              <a:buFont typeface="Wingdings" pitchFamily="2" charset="2"/>
              <a:buChar char="ü"/>
            </a:pPr>
            <a:r>
              <a:rPr lang="ar-SA" sz="2800" dirty="0" smtClean="0">
                <a:latin typeface="Arial" pitchFamily="34" charset="0"/>
                <a:cs typeface="Arial" pitchFamily="34" charset="0"/>
              </a:rPr>
              <a:t> الحاجة إلى اتخاذ القرارات </a:t>
            </a:r>
          </a:p>
          <a:p>
            <a:pPr>
              <a:buFont typeface="Wingdings" pitchFamily="2" charset="2"/>
              <a:buChar char="ü"/>
            </a:pPr>
            <a:r>
              <a:rPr lang="ar-SA" sz="2800" dirty="0" smtClean="0">
                <a:latin typeface="Arial" pitchFamily="34" charset="0"/>
                <a:cs typeface="Arial" pitchFamily="34" charset="0"/>
              </a:rPr>
              <a:t> الحاجة إلى تذوق الجمال</a:t>
            </a:r>
          </a:p>
          <a:p>
            <a:pPr>
              <a:buFont typeface="Wingdings" pitchFamily="2" charset="2"/>
              <a:buChar char="ü"/>
            </a:pPr>
            <a:r>
              <a:rPr lang="ar-SA" sz="2800" dirty="0" smtClean="0">
                <a:latin typeface="Arial" pitchFamily="34" charset="0"/>
                <a:cs typeface="Arial" pitchFamily="34" charset="0"/>
              </a:rPr>
              <a:t> الحاجة إلى التزود بالمهارات العقلية والمفاهيم الضرورية اللازمة للحياة .</a:t>
            </a:r>
          </a:p>
          <a:p>
            <a:r>
              <a:rPr lang="ar-SA" sz="2800" dirty="0" smtClean="0">
                <a:latin typeface="Arial" pitchFamily="34" charset="0"/>
                <a:cs typeface="Arial" pitchFamily="34" charset="0"/>
              </a:rPr>
              <a:t/>
            </a:r>
            <a:br>
              <a:rPr lang="ar-SA" sz="2800" dirty="0" smtClean="0">
                <a:latin typeface="Arial" pitchFamily="34" charset="0"/>
                <a:cs typeface="Arial" pitchFamily="34" charset="0"/>
              </a:rPr>
            </a:br>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332656"/>
            <a:ext cx="7851648" cy="1080120"/>
          </a:xfrm>
        </p:spPr>
        <p:txBody>
          <a:bodyPr>
            <a:normAutofit/>
          </a:bodyPr>
          <a:lstStyle/>
          <a:p>
            <a:r>
              <a:rPr lang="ar-SA" sz="4000" dirty="0" smtClean="0"/>
              <a:t>تابع المنهج وحاجات التلاميذ</a:t>
            </a:r>
            <a:endParaRPr lang="ar-SA" sz="4000" dirty="0"/>
          </a:p>
        </p:txBody>
      </p:sp>
      <p:sp>
        <p:nvSpPr>
          <p:cNvPr id="3" name="عنوان فرعي 2"/>
          <p:cNvSpPr>
            <a:spLocks noGrp="1"/>
          </p:cNvSpPr>
          <p:nvPr>
            <p:ph type="subTitle" idx="1"/>
          </p:nvPr>
        </p:nvSpPr>
        <p:spPr>
          <a:xfrm>
            <a:off x="533400" y="2276872"/>
            <a:ext cx="7854696" cy="4248472"/>
          </a:xfrm>
        </p:spPr>
        <p:txBody>
          <a:bodyPr/>
          <a:lstStyle/>
          <a:p>
            <a:r>
              <a:rPr lang="ar-SA" sz="2400" dirty="0" smtClean="0">
                <a:latin typeface="Arial" pitchFamily="34" charset="0"/>
                <a:cs typeface="Arial" pitchFamily="34" charset="0"/>
              </a:rPr>
              <a:t>3‌- حاجات نفسية – اجتماعية مثل :</a:t>
            </a:r>
          </a:p>
          <a:p>
            <a:pPr>
              <a:buFont typeface="Wingdings" pitchFamily="2" charset="2"/>
              <a:buChar char="ü"/>
            </a:pPr>
            <a:r>
              <a:rPr lang="ar-SA" sz="2400" dirty="0" smtClean="0">
                <a:latin typeface="Arial" pitchFamily="34" charset="0"/>
                <a:cs typeface="Arial" pitchFamily="34" charset="0"/>
              </a:rPr>
              <a:t> الحاجة إلي النمو الجسمي والعقلي والاجتماعي والعاطفي والروحي </a:t>
            </a:r>
          </a:p>
          <a:p>
            <a:pPr>
              <a:buFont typeface="Wingdings" pitchFamily="2" charset="2"/>
              <a:buChar char="ü"/>
            </a:pPr>
            <a:r>
              <a:rPr lang="ar-SA" sz="2400" dirty="0" smtClean="0">
                <a:latin typeface="Arial" pitchFamily="34" charset="0"/>
                <a:cs typeface="Arial" pitchFamily="34" charset="0"/>
              </a:rPr>
              <a:t> الحاجة إلي الانتماء إلي جماعة إنسانية مثل الأندية والفرق الرياضية والمهنية .</a:t>
            </a:r>
          </a:p>
          <a:p>
            <a:pPr>
              <a:buFont typeface="Wingdings" pitchFamily="2" charset="2"/>
              <a:buChar char="ü"/>
            </a:pPr>
            <a:r>
              <a:rPr lang="ar-SA" sz="2400" dirty="0" smtClean="0">
                <a:latin typeface="Arial" pitchFamily="34" charset="0"/>
                <a:cs typeface="Arial" pitchFamily="34" charset="0"/>
              </a:rPr>
              <a:t> الحاجة إلي الشعور بالنجاح.</a:t>
            </a:r>
          </a:p>
          <a:p>
            <a:pPr>
              <a:buFont typeface="Wingdings" pitchFamily="2" charset="2"/>
              <a:buChar char="ü"/>
            </a:pPr>
            <a:r>
              <a:rPr lang="ar-SA" sz="2400" dirty="0" smtClean="0">
                <a:latin typeface="Arial" pitchFamily="34" charset="0"/>
                <a:cs typeface="Arial" pitchFamily="34" charset="0"/>
              </a:rPr>
              <a:t> الحاجة إلي اعتراف الآخرين بالفرد وبدوره بينهم .</a:t>
            </a:r>
          </a:p>
          <a:p>
            <a:pPr>
              <a:buFont typeface="Wingdings" pitchFamily="2" charset="2"/>
              <a:buChar char="ü"/>
            </a:pPr>
            <a:r>
              <a:rPr lang="ar-SA" sz="2400" dirty="0" smtClean="0">
                <a:latin typeface="Arial" pitchFamily="34" charset="0"/>
                <a:cs typeface="Arial" pitchFamily="34" charset="0"/>
              </a:rPr>
              <a:t> الحاجة إلي الاطمئنان والأمن .</a:t>
            </a:r>
          </a:p>
          <a:p>
            <a:pPr>
              <a:buFont typeface="Wingdings" pitchFamily="2" charset="2"/>
              <a:buChar char="ü"/>
            </a:pPr>
            <a:r>
              <a:rPr lang="ar-SA" sz="2400" dirty="0" smtClean="0">
                <a:latin typeface="Arial" pitchFamily="34" charset="0"/>
                <a:cs typeface="Arial" pitchFamily="34" charset="0"/>
              </a:rPr>
              <a:t> الحاجة إلي حب الاستطلاع والاستكشاف ومعرفة الأشياء الجديدة غير المألوف</a:t>
            </a:r>
            <a:endParaRPr lang="ar-SA" sz="2400" dirty="0" smtClean="0"/>
          </a:p>
          <a:p>
            <a:pPr>
              <a:buFont typeface="Wingdings" pitchFamily="2" charset="2"/>
              <a:buChar char="ü"/>
            </a:pPr>
            <a:r>
              <a:rPr lang="ar-SA" sz="2400" dirty="0" smtClean="0"/>
              <a:t> الحاجة إلى المحبة </a:t>
            </a:r>
          </a:p>
          <a:p>
            <a:pPr>
              <a:buFont typeface="Wingdings" pitchFamily="2" charset="2"/>
              <a:buChar char="ü"/>
            </a:pPr>
            <a:r>
              <a:rPr lang="ar-SA" sz="2400" dirty="0" smtClean="0"/>
              <a:t> الحاجة إلى الحرية</a:t>
            </a:r>
          </a:p>
          <a:p>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260648"/>
            <a:ext cx="7851648" cy="1152128"/>
          </a:xfrm>
        </p:spPr>
        <p:txBody>
          <a:bodyPr>
            <a:normAutofit/>
          </a:bodyPr>
          <a:lstStyle/>
          <a:p>
            <a:r>
              <a:rPr lang="ar-SA" sz="4000" dirty="0" smtClean="0"/>
              <a:t>المنهج وميول التلاميذ</a:t>
            </a:r>
            <a:endParaRPr lang="ar-SA" sz="4000" dirty="0"/>
          </a:p>
        </p:txBody>
      </p:sp>
      <p:sp>
        <p:nvSpPr>
          <p:cNvPr id="3" name="عنوان فرعي 2"/>
          <p:cNvSpPr>
            <a:spLocks noGrp="1"/>
          </p:cNvSpPr>
          <p:nvPr>
            <p:ph type="subTitle" idx="1"/>
          </p:nvPr>
        </p:nvSpPr>
        <p:spPr>
          <a:xfrm>
            <a:off x="533400" y="1556792"/>
            <a:ext cx="7854696" cy="4968552"/>
          </a:xfrm>
        </p:spPr>
        <p:txBody>
          <a:bodyPr/>
          <a:lstStyle/>
          <a:p>
            <a:pPr>
              <a:buFont typeface="Wingdings" pitchFamily="2" charset="2"/>
              <a:buChar char="ü"/>
            </a:pPr>
            <a:r>
              <a:rPr lang="ar-SA" sz="2400" smtClean="0">
                <a:latin typeface="Arial" pitchFamily="34" charset="0"/>
                <a:cs typeface="Arial" pitchFamily="34" charset="0"/>
              </a:rPr>
              <a:t>   يعرف </a:t>
            </a:r>
            <a:r>
              <a:rPr lang="ar-SA" sz="2400" dirty="0" smtClean="0">
                <a:latin typeface="Arial" pitchFamily="34" charset="0"/>
                <a:cs typeface="Arial" pitchFamily="34" charset="0"/>
              </a:rPr>
              <a:t>الميل بأنه شعور أو قوة تدفع إلى الاهتمام بشي معين وتفضيله على  </a:t>
            </a:r>
          </a:p>
          <a:p>
            <a:r>
              <a:rPr lang="ar-SA" sz="2400" dirty="0" smtClean="0">
                <a:latin typeface="Arial" pitchFamily="34" charset="0"/>
                <a:cs typeface="Arial" pitchFamily="34" charset="0"/>
              </a:rPr>
              <a:t>     غيره والانصراف عما سواه </a:t>
            </a:r>
          </a:p>
          <a:p>
            <a:pPr>
              <a:buFont typeface="Wingdings" pitchFamily="2" charset="2"/>
              <a:buChar char="ü"/>
            </a:pPr>
            <a:r>
              <a:rPr lang="ar-SA" sz="2400" dirty="0" smtClean="0">
                <a:latin typeface="Arial" pitchFamily="34" charset="0"/>
                <a:cs typeface="Arial" pitchFamily="34" charset="0"/>
              </a:rPr>
              <a:t>  يقبل الطالب على العمل الذي يميل إليه ويسبب له رضي وسرورا </a:t>
            </a:r>
          </a:p>
          <a:p>
            <a:pPr>
              <a:buFont typeface="Wingdings" pitchFamily="2" charset="2"/>
              <a:buChar char="ü"/>
            </a:pPr>
            <a:r>
              <a:rPr lang="ar-SA" sz="2400" dirty="0" smtClean="0">
                <a:latin typeface="Arial" pitchFamily="34" charset="0"/>
                <a:cs typeface="Arial" pitchFamily="34" charset="0"/>
              </a:rPr>
              <a:t>  من هنا كانت أهمية استثمار الميول في عميلة التعلم لان الطالب لن يبدع إلا  </a:t>
            </a:r>
          </a:p>
          <a:p>
            <a:r>
              <a:rPr lang="ar-SA" sz="2400" dirty="0" smtClean="0">
                <a:latin typeface="Arial" pitchFamily="34" charset="0"/>
                <a:cs typeface="Arial" pitchFamily="34" charset="0"/>
              </a:rPr>
              <a:t>     بما يميل إليه </a:t>
            </a:r>
          </a:p>
          <a:p>
            <a:pPr>
              <a:buFont typeface="Wingdings" pitchFamily="2" charset="2"/>
              <a:buChar char="ü"/>
            </a:pPr>
            <a:r>
              <a:rPr lang="ar-SA" sz="2400" dirty="0" smtClean="0">
                <a:latin typeface="Arial" pitchFamily="34" charset="0"/>
                <a:cs typeface="Arial" pitchFamily="34" charset="0"/>
              </a:rPr>
              <a:t>  ومعرفة ميول الأفراد في مختلف أعمارهم وصفوفهم الدراسية يساعد على  </a:t>
            </a:r>
          </a:p>
          <a:p>
            <a:r>
              <a:rPr lang="ar-SA" sz="2400" dirty="0" smtClean="0">
                <a:latin typeface="Arial" pitchFamily="34" charset="0"/>
                <a:cs typeface="Arial" pitchFamily="34" charset="0"/>
              </a:rPr>
              <a:t>     اختيار وتنظيم المادة التي يدرسونها بشكل تكون معه ذات معنى لهم فالميول   </a:t>
            </a:r>
          </a:p>
          <a:p>
            <a:r>
              <a:rPr lang="ar-SA" sz="2400" dirty="0" smtClean="0">
                <a:latin typeface="Arial" pitchFamily="34" charset="0"/>
                <a:cs typeface="Arial" pitchFamily="34" charset="0"/>
              </a:rPr>
              <a:t>     تعبر عن شخصية الفرد وتدل على رغباته .</a:t>
            </a:r>
            <a:br>
              <a:rPr lang="ar-SA" sz="2400" dirty="0" smtClean="0">
                <a:latin typeface="Arial" pitchFamily="34" charset="0"/>
                <a:cs typeface="Arial" pitchFamily="34" charset="0"/>
              </a:rPr>
            </a:br>
            <a:r>
              <a:rPr lang="ar-SA" sz="2400" dirty="0" smtClean="0">
                <a:latin typeface="Arial" pitchFamily="34" charset="0"/>
                <a:cs typeface="Arial" pitchFamily="34" charset="0"/>
              </a:rPr>
              <a:t>     فمن واجب المنهج أن يراعي ميول التلاميذ ويعمل على تلبيتها وإشباعها   </a:t>
            </a:r>
          </a:p>
          <a:p>
            <a:r>
              <a:rPr lang="ar-SA" sz="2400" dirty="0" smtClean="0">
                <a:latin typeface="Arial" pitchFamily="34" charset="0"/>
                <a:cs typeface="Arial" pitchFamily="34" charset="0"/>
              </a:rPr>
              <a:t>     بالخبرات والنشاطات المناسبة</a:t>
            </a:r>
            <a:endParaRPr lang="ar-SA"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476672"/>
            <a:ext cx="7851648" cy="1080120"/>
          </a:xfrm>
        </p:spPr>
        <p:txBody>
          <a:bodyPr>
            <a:normAutofit/>
          </a:bodyPr>
          <a:lstStyle/>
          <a:p>
            <a:pPr algn="ctr"/>
            <a:r>
              <a:rPr lang="ar-SA" sz="4000" dirty="0" smtClean="0"/>
              <a:t>ثانياً: طبيعة التعلم</a:t>
            </a:r>
            <a:endParaRPr lang="ar-SA" sz="4000" dirty="0"/>
          </a:p>
        </p:txBody>
      </p:sp>
      <p:sp>
        <p:nvSpPr>
          <p:cNvPr id="3" name="عنوان فرعي 2"/>
          <p:cNvSpPr>
            <a:spLocks noGrp="1"/>
          </p:cNvSpPr>
          <p:nvPr>
            <p:ph type="subTitle" idx="1"/>
          </p:nvPr>
        </p:nvSpPr>
        <p:spPr>
          <a:xfrm>
            <a:off x="533400" y="1772816"/>
            <a:ext cx="7854696" cy="4896544"/>
          </a:xfrm>
        </p:spPr>
        <p:txBody>
          <a:bodyPr/>
          <a:lstStyle/>
          <a:p>
            <a:r>
              <a:rPr lang="ar-SA" sz="2400" b="1" dirty="0" smtClean="0">
                <a:solidFill>
                  <a:schemeClr val="hlink"/>
                </a:solidFill>
                <a:effectLst>
                  <a:outerShdw blurRad="38100" dist="38100" dir="2700000" algn="tl">
                    <a:srgbClr val="000000"/>
                  </a:outerShdw>
                </a:effectLst>
              </a:rPr>
              <a:t> </a:t>
            </a:r>
            <a:r>
              <a:rPr lang="ar-SA" sz="2400" dirty="0" smtClean="0">
                <a:latin typeface="Arial" pitchFamily="34" charset="0"/>
                <a:cs typeface="Arial" pitchFamily="34" charset="0"/>
              </a:rPr>
              <a:t>التعلم هو تغير او تعديل في سلوك الكائن الحي الناتج عن قيامه با اشباع حاجة من حاجاته</a:t>
            </a:r>
          </a:p>
          <a:p>
            <a:r>
              <a:rPr lang="en-US" sz="2400" dirty="0" smtClean="0">
                <a:latin typeface="Arial" pitchFamily="34" charset="0"/>
                <a:cs typeface="Arial" pitchFamily="34" charset="0"/>
              </a:rPr>
              <a:t/>
            </a:r>
            <a:br>
              <a:rPr lang="en-US" sz="2400" dirty="0" smtClean="0">
                <a:latin typeface="Arial" pitchFamily="34" charset="0"/>
                <a:cs typeface="Arial" pitchFamily="34" charset="0"/>
              </a:rPr>
            </a:br>
            <a:r>
              <a:rPr lang="ar-SA" sz="2400" dirty="0" smtClean="0">
                <a:latin typeface="Arial" pitchFamily="34" charset="0"/>
                <a:cs typeface="Arial" pitchFamily="34" charset="0"/>
              </a:rPr>
              <a:t>		</a:t>
            </a:r>
            <a:r>
              <a:rPr lang="ar-SA" sz="2800" dirty="0" smtClean="0">
                <a:latin typeface="Arial" pitchFamily="34" charset="0"/>
                <a:cs typeface="Arial" pitchFamily="34" charset="0"/>
              </a:rPr>
              <a:t>أسس التعلم وانعكاساتها على المنهج </a:t>
            </a:r>
            <a:r>
              <a:rPr lang="ar-SA" sz="2400" dirty="0" smtClean="0">
                <a:latin typeface="Arial" pitchFamily="34" charset="0"/>
                <a:cs typeface="Arial" pitchFamily="34" charset="0"/>
              </a:rPr>
              <a:t/>
            </a:r>
            <a:br>
              <a:rPr lang="ar-SA" sz="2400" dirty="0" smtClean="0">
                <a:latin typeface="Arial" pitchFamily="34" charset="0"/>
                <a:cs typeface="Arial" pitchFamily="34" charset="0"/>
              </a:rPr>
            </a:br>
            <a:r>
              <a:rPr lang="ar-SA" sz="2400" dirty="0" smtClean="0">
                <a:latin typeface="Arial" pitchFamily="34" charset="0"/>
                <a:cs typeface="Arial" pitchFamily="34" charset="0"/>
              </a:rPr>
              <a:t/>
            </a:r>
            <a:br>
              <a:rPr lang="ar-SA" sz="2400" dirty="0" smtClean="0">
                <a:latin typeface="Arial" pitchFamily="34" charset="0"/>
                <a:cs typeface="Arial" pitchFamily="34" charset="0"/>
              </a:rPr>
            </a:br>
            <a:r>
              <a:rPr lang="ar-SA" sz="2400" dirty="0" smtClean="0">
                <a:latin typeface="Arial" pitchFamily="34" charset="0"/>
                <a:cs typeface="Arial" pitchFamily="34" charset="0"/>
              </a:rPr>
              <a:t>1-  يتعلم التلاميذ بشكل أفضل إذا كان العمل ملائما لمستوى نضجهم </a:t>
            </a:r>
            <a:br>
              <a:rPr lang="ar-SA" sz="2400" dirty="0" smtClean="0">
                <a:latin typeface="Arial" pitchFamily="34" charset="0"/>
                <a:cs typeface="Arial" pitchFamily="34" charset="0"/>
              </a:rPr>
            </a:br>
            <a:r>
              <a:rPr lang="ar-SA" sz="2400" dirty="0" smtClean="0">
                <a:latin typeface="Arial" pitchFamily="34" charset="0"/>
                <a:cs typeface="Arial" pitchFamily="34" charset="0"/>
              </a:rPr>
              <a:t>     لذا عند وضع المنهج يجب دراسة مستوى نضج التلاميذ</a:t>
            </a:r>
            <a:br>
              <a:rPr lang="ar-SA" sz="2400" dirty="0" smtClean="0">
                <a:latin typeface="Arial" pitchFamily="34" charset="0"/>
                <a:cs typeface="Arial" pitchFamily="34" charset="0"/>
              </a:rPr>
            </a:br>
            <a:r>
              <a:rPr lang="ar-SA" sz="2400" dirty="0" smtClean="0">
                <a:latin typeface="Arial" pitchFamily="34" charset="0"/>
                <a:cs typeface="Arial" pitchFamily="34" charset="0"/>
              </a:rPr>
              <a:t>2-  يكون التعليم أكثر كفاية حين يرتبط بإغراض وواقع التلميذ :</a:t>
            </a:r>
          </a:p>
          <a:p>
            <a:r>
              <a:rPr lang="ar-SA" sz="2400" dirty="0" smtClean="0">
                <a:latin typeface="Arial" pitchFamily="34" charset="0"/>
                <a:cs typeface="Arial" pitchFamily="34" charset="0"/>
              </a:rPr>
              <a:t>    هذا يتطلب من المنهج دراسة رغبات التلاميذ وحاجاتهم وميولهم وأن يعمل      </a:t>
            </a:r>
          </a:p>
          <a:p>
            <a:r>
              <a:rPr lang="ar-SA" sz="2400" dirty="0" smtClean="0">
                <a:latin typeface="Arial" pitchFamily="34" charset="0"/>
                <a:cs typeface="Arial" pitchFamily="34" charset="0"/>
              </a:rPr>
              <a:t>    على تلبينها حتى يكون ما يتعلمونه له معنى وقيمة بالنسبة لهم</a:t>
            </a:r>
            <a:endParaRPr lang="en-US" sz="2400" dirty="0" smtClean="0">
              <a:latin typeface="Arial" pitchFamily="34" charset="0"/>
              <a:cs typeface="Arial" pitchFamily="34" charset="0"/>
            </a:endParaRPr>
          </a:p>
          <a:p>
            <a:r>
              <a:rPr lang="en-US" sz="1400" dirty="0" smtClean="0">
                <a:latin typeface="Arial" pitchFamily="34" charset="0"/>
                <a:cs typeface="Arial" pitchFamily="34" charset="0"/>
              </a:rPr>
              <a:t/>
            </a:r>
            <a:br>
              <a:rPr lang="en-US" sz="1400" dirty="0" smtClean="0">
                <a:latin typeface="Arial" pitchFamily="34" charset="0"/>
                <a:cs typeface="Arial" pitchFamily="34" charset="0"/>
              </a:rPr>
            </a:br>
            <a:endParaRPr lang="en-US" sz="1400" dirty="0" smtClean="0">
              <a:latin typeface="Arial" pitchFamily="34" charset="0"/>
              <a:cs typeface="Arial" pitchFamily="34" charset="0"/>
            </a:endParaRPr>
          </a:p>
          <a:p>
            <a:endParaRPr lang="ar-SA" dirty="0">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88640"/>
            <a:ext cx="7851648" cy="1224136"/>
          </a:xfrm>
        </p:spPr>
        <p:txBody>
          <a:bodyPr>
            <a:normAutofit/>
          </a:bodyPr>
          <a:lstStyle/>
          <a:p>
            <a:r>
              <a:rPr lang="ar-SA" sz="4000" b="0" dirty="0" smtClean="0">
                <a:effectLst/>
                <a:latin typeface="Arial" pitchFamily="34" charset="0"/>
                <a:cs typeface="Arial" pitchFamily="34" charset="0"/>
              </a:rPr>
              <a:t>تابع أسس التعلم</a:t>
            </a:r>
            <a:endParaRPr lang="ar-SA" sz="4000" b="0" dirty="0">
              <a:effectLst/>
              <a:latin typeface="Arial" pitchFamily="34" charset="0"/>
              <a:cs typeface="Arial" pitchFamily="34" charset="0"/>
            </a:endParaRPr>
          </a:p>
        </p:txBody>
      </p:sp>
      <p:sp>
        <p:nvSpPr>
          <p:cNvPr id="3" name="عنوان فرعي 2"/>
          <p:cNvSpPr>
            <a:spLocks noGrp="1"/>
          </p:cNvSpPr>
          <p:nvPr>
            <p:ph type="subTitle" idx="1"/>
          </p:nvPr>
        </p:nvSpPr>
        <p:spPr>
          <a:xfrm>
            <a:off x="533400" y="1700808"/>
            <a:ext cx="7854696" cy="4896544"/>
          </a:xfrm>
        </p:spPr>
        <p:txBody>
          <a:bodyPr>
            <a:normAutofit fontScale="70000" lnSpcReduction="20000"/>
          </a:bodyPr>
          <a:lstStyle/>
          <a:p>
            <a:r>
              <a:rPr lang="ar-SA" sz="2800" dirty="0" smtClean="0">
                <a:latin typeface="Arial" pitchFamily="34" charset="0"/>
                <a:cs typeface="Arial" pitchFamily="34" charset="0"/>
              </a:rPr>
              <a:t>3-  النمو والتعلم عمليتان مستمرتان :</a:t>
            </a:r>
            <a:br>
              <a:rPr lang="ar-SA" sz="2800" dirty="0" smtClean="0">
                <a:latin typeface="Arial" pitchFamily="34" charset="0"/>
                <a:cs typeface="Arial" pitchFamily="34" charset="0"/>
              </a:rPr>
            </a:br>
            <a:r>
              <a:rPr lang="ar-SA" sz="2800" dirty="0" smtClean="0">
                <a:latin typeface="Arial" pitchFamily="34" charset="0"/>
                <a:cs typeface="Arial" pitchFamily="34" charset="0"/>
              </a:rPr>
              <a:t>     استناداً على هذا الأساس، فمن واجب المنهج أن يربط بين ما يتعلمه التلاميذ في   </a:t>
            </a:r>
          </a:p>
          <a:p>
            <a:r>
              <a:rPr lang="ar-SA" sz="2800" dirty="0" smtClean="0">
                <a:latin typeface="Arial" pitchFamily="34" charset="0"/>
                <a:cs typeface="Arial" pitchFamily="34" charset="0"/>
              </a:rPr>
              <a:t>     المدرسة وبين ما سبق لهم أن تعلموه قبل دخولهم فيها ، وعليه أن يربط أيضا بين  </a:t>
            </a:r>
          </a:p>
          <a:p>
            <a:r>
              <a:rPr lang="ar-SA" sz="2800" dirty="0" smtClean="0">
                <a:latin typeface="Arial" pitchFamily="34" charset="0"/>
                <a:cs typeface="Arial" pitchFamily="34" charset="0"/>
              </a:rPr>
              <a:t>     حياتهم خارج المدرسة وداخلها بحيث يكون الخبرات التي تشتمل عليها مترابطة  </a:t>
            </a:r>
          </a:p>
          <a:p>
            <a:r>
              <a:rPr lang="ar-SA" sz="2800" dirty="0" smtClean="0">
                <a:latin typeface="Arial" pitchFamily="34" charset="0"/>
                <a:cs typeface="Arial" pitchFamily="34" charset="0"/>
              </a:rPr>
              <a:t>     ومتكاملة ، مما يحقق استمرار النمو والتعلم في آن واحد </a:t>
            </a:r>
          </a:p>
          <a:p>
            <a:r>
              <a:rPr lang="ar-SA" sz="2800" dirty="0" smtClean="0">
                <a:latin typeface="Arial" pitchFamily="34" charset="0"/>
                <a:cs typeface="Arial" pitchFamily="34" charset="0"/>
              </a:rPr>
              <a:t/>
            </a:r>
            <a:br>
              <a:rPr lang="ar-SA" sz="2800" dirty="0" smtClean="0">
                <a:latin typeface="Arial" pitchFamily="34" charset="0"/>
                <a:cs typeface="Arial" pitchFamily="34" charset="0"/>
              </a:rPr>
            </a:br>
            <a:r>
              <a:rPr lang="ar-SA" sz="2800" dirty="0" smtClean="0">
                <a:latin typeface="Arial" pitchFamily="34" charset="0"/>
                <a:cs typeface="Arial" pitchFamily="34" charset="0"/>
              </a:rPr>
              <a:t>4-  يختلف كل تلميذ عن الآخر في سرعة تعلمه :</a:t>
            </a:r>
            <a:br>
              <a:rPr lang="ar-SA" sz="2800" dirty="0" smtClean="0">
                <a:latin typeface="Arial" pitchFamily="34" charset="0"/>
                <a:cs typeface="Arial" pitchFamily="34" charset="0"/>
              </a:rPr>
            </a:br>
            <a:r>
              <a:rPr lang="ar-SA" sz="2800" dirty="0" smtClean="0">
                <a:latin typeface="Arial" pitchFamily="34" charset="0"/>
                <a:cs typeface="Arial" pitchFamily="34" charset="0"/>
              </a:rPr>
              <a:t>     من واجب المدرسة الاهتمام في هذه الناحية والعمل على توفير الخبرات المتنوعة في   </a:t>
            </a:r>
          </a:p>
          <a:p>
            <a:r>
              <a:rPr lang="ar-SA" sz="2800" dirty="0" smtClean="0">
                <a:latin typeface="Arial" pitchFamily="34" charset="0"/>
                <a:cs typeface="Arial" pitchFamily="34" charset="0"/>
              </a:rPr>
              <a:t>     مناهجها بحيث تناسب المستويات المختلفة للتلاميذ .</a:t>
            </a:r>
          </a:p>
          <a:p>
            <a:r>
              <a:rPr lang="ar-SA" sz="2800" dirty="0" smtClean="0">
                <a:latin typeface="Arial" pitchFamily="34" charset="0"/>
                <a:cs typeface="Arial" pitchFamily="34" charset="0"/>
              </a:rPr>
              <a:t/>
            </a:r>
            <a:br>
              <a:rPr lang="ar-SA" sz="2800" dirty="0" smtClean="0">
                <a:latin typeface="Arial" pitchFamily="34" charset="0"/>
                <a:cs typeface="Arial" pitchFamily="34" charset="0"/>
              </a:rPr>
            </a:br>
            <a:r>
              <a:rPr lang="ar-SA" sz="2800" dirty="0" smtClean="0">
                <a:latin typeface="Arial" pitchFamily="34" charset="0"/>
                <a:cs typeface="Arial" pitchFamily="34" charset="0"/>
              </a:rPr>
              <a:t>5-  يتعلم التلميذ عدة أشياء في آن واحد :</a:t>
            </a:r>
            <a:br>
              <a:rPr lang="ar-SA" sz="2800" dirty="0" smtClean="0">
                <a:latin typeface="Arial" pitchFamily="34" charset="0"/>
                <a:cs typeface="Arial" pitchFamily="34" charset="0"/>
              </a:rPr>
            </a:br>
            <a:r>
              <a:rPr lang="ar-SA" sz="2800" dirty="0" smtClean="0">
                <a:latin typeface="Arial" pitchFamily="34" charset="0"/>
                <a:cs typeface="Arial" pitchFamily="34" charset="0"/>
              </a:rPr>
              <a:t>     فمن واجب المنهج أن ينمى أشياء عديدة في التلميذ في الموقف التعليمي الواحد وهذا المبدأ </a:t>
            </a:r>
          </a:p>
          <a:p>
            <a:r>
              <a:rPr lang="ar-SA" sz="2800" dirty="0" smtClean="0">
                <a:latin typeface="Arial" pitchFamily="34" charset="0"/>
                <a:cs typeface="Arial" pitchFamily="34" charset="0"/>
              </a:rPr>
              <a:t/>
            </a:r>
            <a:br>
              <a:rPr lang="ar-SA" sz="2800" dirty="0" smtClean="0">
                <a:latin typeface="Arial" pitchFamily="34" charset="0"/>
                <a:cs typeface="Arial" pitchFamily="34" charset="0"/>
              </a:rPr>
            </a:br>
            <a:r>
              <a:rPr lang="ar-SA" sz="2800" dirty="0" smtClean="0">
                <a:latin typeface="Arial" pitchFamily="34" charset="0"/>
                <a:cs typeface="Arial" pitchFamily="34" charset="0"/>
              </a:rPr>
              <a:t>6-  يتعلم التلميذ بطريقة أفضل نتيجة الخبرات المتصلة بالحياة :</a:t>
            </a:r>
            <a:br>
              <a:rPr lang="ar-SA" sz="2800" dirty="0" smtClean="0">
                <a:latin typeface="Arial" pitchFamily="34" charset="0"/>
                <a:cs typeface="Arial" pitchFamily="34" charset="0"/>
              </a:rPr>
            </a:br>
            <a:r>
              <a:rPr lang="ar-SA" sz="2800" dirty="0" smtClean="0">
                <a:latin typeface="Arial" pitchFamily="34" charset="0"/>
                <a:cs typeface="Arial" pitchFamily="34" charset="0"/>
              </a:rPr>
              <a:t>     لذا على المنهج توفير المواقف التعليمة التي يشارك فيها التلاميذ مباشرة تحت إشراف  </a:t>
            </a:r>
          </a:p>
          <a:p>
            <a:r>
              <a:rPr lang="ar-SA" sz="2800" dirty="0" smtClean="0">
                <a:latin typeface="Arial" pitchFamily="34" charset="0"/>
                <a:cs typeface="Arial" pitchFamily="34" charset="0"/>
              </a:rPr>
              <a:t>    مدرسهم ، ولاسيما أسلوب حل المشكلات .</a:t>
            </a:r>
            <a:endParaRPr lang="en-US" sz="2800" dirty="0" smtClean="0">
              <a:latin typeface="Arial" pitchFamily="34" charset="0"/>
              <a:cs typeface="Arial" pitchFamily="34" charset="0"/>
            </a:endParaRPr>
          </a:p>
          <a:p>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88640"/>
            <a:ext cx="7851648" cy="1152128"/>
          </a:xfrm>
        </p:spPr>
        <p:txBody>
          <a:bodyPr/>
          <a:lstStyle/>
          <a:p>
            <a:endParaRPr lang="ar-SA" dirty="0"/>
          </a:p>
        </p:txBody>
      </p:sp>
      <p:sp>
        <p:nvSpPr>
          <p:cNvPr id="3" name="عنوان فرعي 2"/>
          <p:cNvSpPr>
            <a:spLocks noGrp="1"/>
          </p:cNvSpPr>
          <p:nvPr>
            <p:ph type="subTitle" idx="1"/>
          </p:nvPr>
        </p:nvSpPr>
        <p:spPr>
          <a:xfrm>
            <a:off x="533400" y="1628800"/>
            <a:ext cx="7854696" cy="4968552"/>
          </a:xfrm>
        </p:spPr>
        <p:txBody>
          <a:bodyPr>
            <a:normAutofit fontScale="85000" lnSpcReduction="20000"/>
          </a:bodyPr>
          <a:lstStyle/>
          <a:p>
            <a:r>
              <a:rPr lang="ar-SA" sz="2800" dirty="0" smtClean="0">
                <a:latin typeface="Arial" pitchFamily="34" charset="0"/>
                <a:cs typeface="Arial" pitchFamily="34" charset="0"/>
              </a:rPr>
              <a:t>7- انتقال أثر التعلم : </a:t>
            </a:r>
            <a:br>
              <a:rPr lang="ar-SA" sz="2800" dirty="0" smtClean="0">
                <a:latin typeface="Arial" pitchFamily="34" charset="0"/>
                <a:cs typeface="Arial" pitchFamily="34" charset="0"/>
              </a:rPr>
            </a:br>
            <a:r>
              <a:rPr lang="ar-SA" sz="2800" dirty="0" smtClean="0">
                <a:latin typeface="Arial" pitchFamily="34" charset="0"/>
                <a:cs typeface="Arial" pitchFamily="34" charset="0"/>
              </a:rPr>
              <a:t>    هو الربط بين التعلم السابق وبين المواقف الجديدة التي تواجهنا ، ومن  </a:t>
            </a:r>
          </a:p>
          <a:p>
            <a:r>
              <a:rPr lang="ar-SA" sz="2800" dirty="0" smtClean="0">
                <a:latin typeface="Arial" pitchFamily="34" charset="0"/>
                <a:cs typeface="Arial" pitchFamily="34" charset="0"/>
              </a:rPr>
              <a:t>    واجب المنهج إزاء ذلك أن يكثر من</a:t>
            </a:r>
            <a:r>
              <a:rPr lang="en-US" sz="2800" dirty="0" smtClean="0">
                <a:latin typeface="Arial" pitchFamily="34" charset="0"/>
                <a:cs typeface="Arial" pitchFamily="34" charset="0"/>
              </a:rPr>
              <a:t> </a:t>
            </a:r>
            <a:r>
              <a:rPr lang="ar-SA" sz="2800" dirty="0" smtClean="0">
                <a:latin typeface="Arial" pitchFamily="34" charset="0"/>
                <a:cs typeface="Arial" pitchFamily="34" charset="0"/>
              </a:rPr>
              <a:t> المواقف التي يتم فيها انتقال التعلم </a:t>
            </a:r>
            <a:r>
              <a:rPr lang="en-US" sz="2800" dirty="0" smtClean="0">
                <a:latin typeface="Arial" pitchFamily="34" charset="0"/>
                <a:cs typeface="Arial" pitchFamily="34" charset="0"/>
              </a:rPr>
              <a:t/>
            </a:r>
            <a:br>
              <a:rPr lang="en-US" sz="2800" dirty="0" smtClean="0">
                <a:latin typeface="Arial" pitchFamily="34" charset="0"/>
                <a:cs typeface="Arial" pitchFamily="34" charset="0"/>
              </a:rPr>
            </a:br>
            <a:r>
              <a:rPr lang="ar-SA" sz="2800" dirty="0" smtClean="0">
                <a:latin typeface="Arial" pitchFamily="34" charset="0"/>
                <a:cs typeface="Arial" pitchFamily="34" charset="0"/>
              </a:rPr>
              <a:t>    </a:t>
            </a:r>
          </a:p>
          <a:p>
            <a:pPr marL="514350" indent="-514350"/>
            <a:r>
              <a:rPr lang="ar-SA" sz="2800" dirty="0" smtClean="0">
                <a:latin typeface="Arial" pitchFamily="34" charset="0"/>
                <a:cs typeface="Arial" pitchFamily="34" charset="0"/>
              </a:rPr>
              <a:t>ومن ابرز نظريات انتقال اثر التعلم :</a:t>
            </a:r>
          </a:p>
          <a:p>
            <a:pPr marL="514350" indent="-514350">
              <a:buFont typeface="+mj-lt"/>
              <a:buAutoNum type="arabicParenR"/>
            </a:pPr>
            <a:r>
              <a:rPr lang="ar-SA" sz="2800" dirty="0" smtClean="0">
                <a:latin typeface="Arial" pitchFamily="34" charset="0"/>
                <a:cs typeface="Arial" pitchFamily="34" charset="0"/>
              </a:rPr>
              <a:t>  نظرية العناصر المشتركة : وترى ان التعلم يحدث نتيجة وجود عناصر مشتركة    </a:t>
            </a:r>
          </a:p>
          <a:p>
            <a:r>
              <a:rPr lang="ar-SA" sz="2800" dirty="0" smtClean="0">
                <a:latin typeface="Arial" pitchFamily="34" charset="0"/>
                <a:cs typeface="Arial" pitchFamily="34" charset="0"/>
              </a:rPr>
              <a:t>        بين ما تعلمناه وبين المواقف الجديدة.</a:t>
            </a:r>
          </a:p>
          <a:p>
            <a:pPr marL="514350" indent="-514350">
              <a:buFont typeface="+mj-lt"/>
              <a:buAutoNum type="arabicParenR" startAt="2"/>
            </a:pPr>
            <a:r>
              <a:rPr lang="ar-SA" sz="2800" dirty="0" smtClean="0">
                <a:latin typeface="Arial" pitchFamily="34" charset="0"/>
                <a:cs typeface="Arial" pitchFamily="34" charset="0"/>
              </a:rPr>
              <a:t>  نظرية التعميم : ان انتقال اثر التعلم يحدث عندما يعمم المتعلم خبرته السابقة في مواقف جديدة .</a:t>
            </a:r>
          </a:p>
          <a:p>
            <a:pPr marL="514350" indent="-514350"/>
            <a:endParaRPr lang="ar-SA" sz="2800" dirty="0" smtClean="0">
              <a:latin typeface="Arial" pitchFamily="34" charset="0"/>
              <a:cs typeface="Arial" pitchFamily="34" charset="0"/>
            </a:endParaRPr>
          </a:p>
          <a:p>
            <a:pPr marL="514350" indent="-514350">
              <a:buFont typeface="+mj-lt"/>
              <a:buAutoNum type="arabicParenR" startAt="3"/>
            </a:pPr>
            <a:r>
              <a:rPr lang="ar-SA" sz="2800" dirty="0" smtClean="0">
                <a:latin typeface="Arial" pitchFamily="34" charset="0"/>
                <a:cs typeface="Arial" pitchFamily="34" charset="0"/>
              </a:rPr>
              <a:t>نظرية </a:t>
            </a:r>
            <a:r>
              <a:rPr lang="ar-SA" sz="2800" dirty="0" err="1" smtClean="0">
                <a:latin typeface="Arial" pitchFamily="34" charset="0"/>
                <a:cs typeface="Arial" pitchFamily="34" charset="0"/>
              </a:rPr>
              <a:t>الجشتالت</a:t>
            </a:r>
            <a:r>
              <a:rPr lang="ar-SA" sz="2800" dirty="0" smtClean="0">
                <a:latin typeface="Arial" pitchFamily="34" charset="0"/>
                <a:cs typeface="Arial" pitchFamily="34" charset="0"/>
              </a:rPr>
              <a:t> : </a:t>
            </a:r>
            <a:r>
              <a:rPr lang="ar-SA" sz="2800" dirty="0" err="1" smtClean="0">
                <a:latin typeface="Arial" pitchFamily="34" charset="0"/>
                <a:cs typeface="Arial" pitchFamily="34" charset="0"/>
              </a:rPr>
              <a:t>ان</a:t>
            </a:r>
            <a:r>
              <a:rPr lang="ar-SA" sz="2800" dirty="0" smtClean="0">
                <a:latin typeface="Arial" pitchFamily="34" charset="0"/>
                <a:cs typeface="Arial" pitchFamily="34" charset="0"/>
              </a:rPr>
              <a:t> انتقال اثر التعلم يحدث عندما يدرك المتعلم الموقف ككل وليس كأجزاء متفرقة.</a:t>
            </a:r>
            <a:br>
              <a:rPr lang="ar-SA" sz="2800" dirty="0" smtClean="0">
                <a:latin typeface="Arial" pitchFamily="34" charset="0"/>
                <a:cs typeface="Arial" pitchFamily="34" charset="0"/>
              </a:rPr>
            </a:br>
            <a:endParaRPr lang="ar-SA" dirty="0">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SA"/>
          </a:p>
        </p:txBody>
      </p:sp>
      <p:sp>
        <p:nvSpPr>
          <p:cNvPr id="3" name="عنوان فرعي 2"/>
          <p:cNvSpPr>
            <a:spLocks noGrp="1"/>
          </p:cNvSpPr>
          <p:nvPr>
            <p:ph type="subTitle" idx="1"/>
          </p:nvPr>
        </p:nvSpPr>
        <p:spPr/>
        <p:txBody>
          <a:bodyPr/>
          <a:lstStyle/>
          <a:p>
            <a:endParaRPr lang="ar-SA"/>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908720"/>
            <a:ext cx="7772400" cy="576064"/>
          </a:xfrm>
        </p:spPr>
        <p:txBody>
          <a:bodyPr>
            <a:normAutofit fontScale="90000"/>
          </a:bodyPr>
          <a:lstStyle/>
          <a:p>
            <a:pPr algn="ctr"/>
            <a:r>
              <a:rPr lang="ar-SA" dirty="0" smtClean="0">
                <a:cs typeface="+mn-cs"/>
              </a:rPr>
              <a:t>الأساس السيكولوجي للمنهج</a:t>
            </a:r>
            <a:endParaRPr lang="ar-SA" dirty="0">
              <a:cs typeface="+mn-cs"/>
            </a:endParaRPr>
          </a:p>
        </p:txBody>
      </p:sp>
      <p:sp>
        <p:nvSpPr>
          <p:cNvPr id="3" name="عنوان فرعي 2"/>
          <p:cNvSpPr>
            <a:spLocks noGrp="1"/>
          </p:cNvSpPr>
          <p:nvPr>
            <p:ph type="subTitle" idx="1"/>
          </p:nvPr>
        </p:nvSpPr>
        <p:spPr>
          <a:xfrm>
            <a:off x="827584" y="1556792"/>
            <a:ext cx="6944816" cy="4082008"/>
          </a:xfrm>
        </p:spPr>
        <p:txBody>
          <a:bodyPr>
            <a:normAutofit fontScale="85000" lnSpcReduction="20000"/>
          </a:bodyPr>
          <a:lstStyle/>
          <a:p>
            <a:endParaRPr lang="ar-SA" b="1" dirty="0" smtClean="0">
              <a:solidFill>
                <a:schemeClr val="hlink"/>
              </a:solidFill>
              <a:effectLst>
                <a:outerShdw blurRad="38100" dist="38100" dir="2700000" algn="tl">
                  <a:srgbClr val="000000"/>
                </a:outerShdw>
              </a:effectLst>
              <a:cs typeface="Traditional Arabic" pitchFamily="2" charset="-78"/>
            </a:endParaRPr>
          </a:p>
          <a:p>
            <a:pPr algn="just"/>
            <a:r>
              <a:rPr lang="ar-SA" sz="4000" dirty="0" smtClean="0">
                <a:solidFill>
                  <a:schemeClr val="tx1"/>
                </a:solidFill>
                <a:latin typeface="Arial" pitchFamily="34" charset="0"/>
                <a:cs typeface="Arial" pitchFamily="34" charset="0"/>
              </a:rPr>
              <a:t>هو نتائج دراسات علم النفس، </a:t>
            </a:r>
            <a:r>
              <a:rPr lang="ar-SA" sz="4000" dirty="0" smtClean="0">
                <a:latin typeface="Arial" pitchFamily="34" charset="0"/>
                <a:cs typeface="Arial" pitchFamily="34" charset="0"/>
              </a:rPr>
              <a:t>التي يجب مراعاتها عند وضع المنهج وتنفيذه، حول</a:t>
            </a:r>
            <a:r>
              <a:rPr lang="ar-SA" sz="4000" dirty="0" smtClean="0">
                <a:solidFill>
                  <a:schemeClr val="tx1"/>
                </a:solidFill>
                <a:latin typeface="Arial" pitchFamily="34" charset="0"/>
                <a:cs typeface="Arial" pitchFamily="34" charset="0"/>
              </a:rPr>
              <a:t>:</a:t>
            </a:r>
          </a:p>
          <a:p>
            <a:pPr algn="just"/>
            <a:r>
              <a:rPr lang="ar-SA" sz="4000" dirty="0" smtClean="0">
                <a:solidFill>
                  <a:schemeClr val="tx1"/>
                </a:solidFill>
                <a:latin typeface="Arial" pitchFamily="34" charset="0"/>
                <a:cs typeface="Arial" pitchFamily="34" charset="0"/>
              </a:rPr>
              <a:t> </a:t>
            </a:r>
          </a:p>
          <a:p>
            <a:pPr algn="just"/>
            <a:r>
              <a:rPr lang="ar-SA" sz="4000" dirty="0" smtClean="0">
                <a:solidFill>
                  <a:schemeClr val="tx1"/>
                </a:solidFill>
                <a:latin typeface="Arial" pitchFamily="34" charset="0"/>
                <a:cs typeface="Arial" pitchFamily="34" charset="0"/>
              </a:rPr>
              <a:t>1- طبيعة المتعلم وخصائص نموه وحاجاته</a:t>
            </a:r>
            <a:r>
              <a:rPr lang="ar-SA" sz="4000" dirty="0" smtClean="0">
                <a:latin typeface="Arial" pitchFamily="34" charset="0"/>
                <a:cs typeface="Arial" pitchFamily="34" charset="0"/>
              </a:rPr>
              <a:t> </a:t>
            </a:r>
            <a:r>
              <a:rPr lang="ar-SA" sz="4000" dirty="0" smtClean="0">
                <a:solidFill>
                  <a:schemeClr val="tx1"/>
                </a:solidFill>
                <a:latin typeface="Arial" pitchFamily="34" charset="0"/>
                <a:cs typeface="Arial" pitchFamily="34" charset="0"/>
              </a:rPr>
              <a:t>وميوله  </a:t>
            </a:r>
          </a:p>
          <a:p>
            <a:pPr algn="just"/>
            <a:r>
              <a:rPr lang="ar-SA" sz="4000" dirty="0" smtClean="0">
                <a:latin typeface="Arial" pitchFamily="34" charset="0"/>
                <a:cs typeface="Arial" pitchFamily="34" charset="0"/>
              </a:rPr>
              <a:t>    </a:t>
            </a:r>
            <a:r>
              <a:rPr lang="ar-SA" sz="4000" dirty="0" smtClean="0">
                <a:solidFill>
                  <a:schemeClr val="tx1"/>
                </a:solidFill>
                <a:latin typeface="Arial" pitchFamily="34" charset="0"/>
                <a:cs typeface="Arial" pitchFamily="34" charset="0"/>
              </a:rPr>
              <a:t>واستعداداته</a:t>
            </a:r>
          </a:p>
          <a:p>
            <a:pPr algn="just"/>
            <a:endParaRPr lang="ar-SA" sz="4000" dirty="0" smtClean="0">
              <a:solidFill>
                <a:schemeClr val="tx1"/>
              </a:solidFill>
              <a:latin typeface="Arial" pitchFamily="34" charset="0"/>
              <a:cs typeface="Arial" pitchFamily="34" charset="0"/>
            </a:endParaRPr>
          </a:p>
          <a:p>
            <a:pPr algn="just"/>
            <a:r>
              <a:rPr lang="ar-SA" sz="4000" dirty="0" smtClean="0">
                <a:latin typeface="Arial" pitchFamily="34" charset="0"/>
                <a:cs typeface="Arial" pitchFamily="34" charset="0"/>
              </a:rPr>
              <a:t>2</a:t>
            </a:r>
            <a:r>
              <a:rPr lang="ar-SA" sz="4000" dirty="0" smtClean="0">
                <a:solidFill>
                  <a:schemeClr val="tx1"/>
                </a:solidFill>
                <a:latin typeface="Arial" pitchFamily="34" charset="0"/>
                <a:cs typeface="Arial" pitchFamily="34" charset="0"/>
              </a:rPr>
              <a:t>- طبيعة عملية التعلم</a:t>
            </a:r>
          </a:p>
          <a:p>
            <a:pPr algn="just"/>
            <a:endParaRPr lang="ar-SA" sz="4000" dirty="0">
              <a:solidFill>
                <a:schemeClr val="tx1"/>
              </a:solidFill>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548680"/>
            <a:ext cx="7851648" cy="1008112"/>
          </a:xfrm>
        </p:spPr>
        <p:txBody>
          <a:bodyPr/>
          <a:lstStyle/>
          <a:p>
            <a:pPr algn="ctr"/>
            <a:r>
              <a:rPr lang="ar-SA" dirty="0" smtClean="0"/>
              <a:t>المنهج وطبيعة المتعلم</a:t>
            </a:r>
            <a:endParaRPr lang="ar-SA" dirty="0"/>
          </a:p>
        </p:txBody>
      </p:sp>
      <p:sp>
        <p:nvSpPr>
          <p:cNvPr id="3" name="عنوان فرعي 2"/>
          <p:cNvSpPr>
            <a:spLocks noGrp="1"/>
          </p:cNvSpPr>
          <p:nvPr>
            <p:ph type="subTitle" idx="1"/>
          </p:nvPr>
        </p:nvSpPr>
        <p:spPr>
          <a:xfrm>
            <a:off x="533400" y="2348880"/>
            <a:ext cx="7854696" cy="2632256"/>
          </a:xfrm>
        </p:spPr>
        <p:txBody>
          <a:bodyPr>
            <a:normAutofit/>
          </a:bodyPr>
          <a:lstStyle/>
          <a:p>
            <a:pPr>
              <a:buFont typeface="Wingdings" pitchFamily="2" charset="2"/>
              <a:buChar char="q"/>
            </a:pPr>
            <a:r>
              <a:rPr lang="ar-SA" sz="4000" dirty="0" smtClean="0">
                <a:latin typeface="Arial" pitchFamily="34" charset="0"/>
                <a:cs typeface="Arial" pitchFamily="34" charset="0"/>
              </a:rPr>
              <a:t>  الطالب هو المعني بعملية التعلم فلابد من </a:t>
            </a:r>
          </a:p>
          <a:p>
            <a:r>
              <a:rPr lang="ar-SA" sz="4000" dirty="0" smtClean="0">
                <a:latin typeface="Arial" pitchFamily="34" charset="0"/>
                <a:cs typeface="Arial" pitchFamily="34" charset="0"/>
              </a:rPr>
              <a:t>     معرفة مسبقة بخصائصه وحاجاته وميوله </a:t>
            </a:r>
          </a:p>
          <a:p>
            <a:r>
              <a:rPr lang="ar-SA" sz="4000" dirty="0" smtClean="0">
                <a:latin typeface="Arial" pitchFamily="34" charset="0"/>
                <a:cs typeface="Arial" pitchFamily="34" charset="0"/>
              </a:rPr>
              <a:t>     ومشكلاته حتى يتم تقديم ما يناسبه</a:t>
            </a:r>
            <a:r>
              <a:rPr lang="ar-SA" sz="2800" b="1" dirty="0" smtClean="0">
                <a:solidFill>
                  <a:schemeClr val="hlink"/>
                </a:solidFill>
                <a:effectLst>
                  <a:outerShdw blurRad="38100" dist="38100" dir="2700000" algn="tl">
                    <a:srgbClr val="000000"/>
                  </a:outerShdw>
                </a:effectLst>
                <a:cs typeface="Traditional Arabic" pitchFamily="2" charset="-78"/>
              </a:rPr>
              <a:t/>
            </a:r>
            <a:br>
              <a:rPr lang="ar-SA" sz="2800" b="1" dirty="0" smtClean="0">
                <a:solidFill>
                  <a:schemeClr val="hlink"/>
                </a:solidFill>
                <a:effectLst>
                  <a:outerShdw blurRad="38100" dist="38100" dir="2700000" algn="tl">
                    <a:srgbClr val="000000"/>
                  </a:outerShdw>
                </a:effectLst>
                <a:cs typeface="Traditional Arabic" pitchFamily="2" charset="-78"/>
              </a:rPr>
            </a:br>
            <a:endParaRPr lang="en-US" sz="2800" b="1" dirty="0" smtClean="0">
              <a:solidFill>
                <a:schemeClr val="hlink"/>
              </a:solidFill>
              <a:effectLst>
                <a:outerShdw blurRad="38100" dist="38100" dir="2700000" algn="tl">
                  <a:srgbClr val="000000"/>
                </a:outerShdw>
              </a:effectLst>
              <a:cs typeface="Traditional Arabic" pitchFamily="2" charset="-78"/>
            </a:endParaRPr>
          </a:p>
          <a:p>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764704"/>
            <a:ext cx="7851648" cy="864096"/>
          </a:xfrm>
        </p:spPr>
        <p:txBody>
          <a:bodyPr/>
          <a:lstStyle/>
          <a:p>
            <a:r>
              <a:rPr lang="ar-SA" dirty="0" smtClean="0"/>
              <a:t>طبيعة المتعلم</a:t>
            </a:r>
            <a:endParaRPr lang="ar-SA" dirty="0"/>
          </a:p>
        </p:txBody>
      </p:sp>
      <p:sp>
        <p:nvSpPr>
          <p:cNvPr id="3" name="عنوان فرعي 2"/>
          <p:cNvSpPr>
            <a:spLocks noGrp="1"/>
          </p:cNvSpPr>
          <p:nvPr>
            <p:ph type="subTitle" idx="1"/>
          </p:nvPr>
        </p:nvSpPr>
        <p:spPr>
          <a:xfrm>
            <a:off x="533400" y="1556792"/>
            <a:ext cx="7854696" cy="5301208"/>
          </a:xfrm>
        </p:spPr>
        <p:txBody>
          <a:bodyPr>
            <a:noAutofit/>
          </a:bodyPr>
          <a:lstStyle/>
          <a:p>
            <a:r>
              <a:rPr lang="ar-SA" sz="3200" dirty="0" smtClean="0"/>
              <a:t>أهم النظريات التي تحدثت عن الطبيعة الإنسانية:</a:t>
            </a:r>
          </a:p>
          <a:p>
            <a:pPr marL="514350" indent="-514350" algn="just">
              <a:buFont typeface="+mj-lt"/>
              <a:buAutoNum type="arabicParenR"/>
            </a:pPr>
            <a:r>
              <a:rPr lang="ar-SA" sz="3200" dirty="0" smtClean="0"/>
              <a:t>النظرية الثنائية: ترى أن طبيعة الإنسان جسم وعقل. العقل يختص بالمعرفة النظرية الناتجة عن التأمل والتذكر وهي الأسمى أما الجسم فهو يختص بالمعرفة التي تنتج عن تفاعل الإنسان مع البيئة عن طريق النشاط والعمل وهي أدنى من المعرفة النظرية. وقد ترتب على هذه النظرية اهتمام المدرسة بالنواحي النظرية العقلية دون اهتمامها بالنواحي الجسمية وما تتطلبه من نشاط وعمل.  </a:t>
            </a:r>
          </a:p>
          <a:p>
            <a:pPr marL="514350" indent="-514350" algn="just"/>
            <a:r>
              <a:rPr lang="ar-SA" sz="3200" dirty="0" smtClean="0"/>
              <a:t>      </a:t>
            </a:r>
            <a:r>
              <a:rPr lang="ar-SA" sz="3200" u="sng" dirty="0" smtClean="0"/>
              <a:t>التربية الحديثة: ترى خطأ هذه النظرية، فالإنسان وحدة متكاملة ولا يجوز الفصل بين مكوناتها    </a:t>
            </a:r>
            <a:endParaRPr lang="ar-SA" sz="3200" u="sn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260648"/>
            <a:ext cx="7632848" cy="1080120"/>
          </a:xfrm>
        </p:spPr>
        <p:txBody>
          <a:bodyPr>
            <a:normAutofit fontScale="90000"/>
          </a:bodyPr>
          <a:lstStyle/>
          <a:p>
            <a:r>
              <a:rPr lang="ar-SA" sz="4000" dirty="0" smtClean="0"/>
              <a:t/>
            </a:r>
            <a:br>
              <a:rPr lang="ar-SA" sz="4000" dirty="0" smtClean="0"/>
            </a:br>
            <a:r>
              <a:rPr lang="ar-SA" sz="4000" dirty="0" smtClean="0"/>
              <a:t/>
            </a:r>
            <a:br>
              <a:rPr lang="ar-SA" sz="4000" dirty="0" smtClean="0"/>
            </a:br>
            <a:r>
              <a:rPr lang="ar-SA" sz="4000" dirty="0" smtClean="0"/>
              <a:t/>
            </a:r>
            <a:br>
              <a:rPr lang="ar-SA" sz="4000" dirty="0" smtClean="0"/>
            </a:br>
            <a:r>
              <a:rPr lang="ar-SA" sz="4000" dirty="0" smtClean="0"/>
              <a:t/>
            </a:r>
            <a:br>
              <a:rPr lang="ar-SA" sz="4000" dirty="0" smtClean="0"/>
            </a:br>
            <a:r>
              <a:rPr lang="ar-SA" sz="4000" dirty="0" smtClean="0"/>
              <a:t/>
            </a:r>
            <a:br>
              <a:rPr lang="ar-SA" sz="4000" dirty="0" smtClean="0"/>
            </a:br>
            <a:r>
              <a:rPr lang="ar-SA" sz="4000" dirty="0" smtClean="0"/>
              <a:t/>
            </a:r>
            <a:br>
              <a:rPr lang="ar-SA" sz="4000" dirty="0" smtClean="0"/>
            </a:br>
            <a:r>
              <a:rPr lang="ar-SA" sz="4000" dirty="0" smtClean="0"/>
              <a:t/>
            </a:r>
            <a:br>
              <a:rPr lang="ar-SA" sz="4000" dirty="0" smtClean="0"/>
            </a:br>
            <a:r>
              <a:rPr lang="ar-SA" sz="4000" dirty="0" smtClean="0"/>
              <a:t/>
            </a:r>
            <a:br>
              <a:rPr lang="ar-SA" sz="4000" dirty="0" smtClean="0"/>
            </a:br>
            <a:r>
              <a:rPr lang="ar-SA" sz="4000" dirty="0" smtClean="0"/>
              <a:t/>
            </a:r>
            <a:br>
              <a:rPr lang="ar-SA" sz="4000" dirty="0" smtClean="0"/>
            </a:br>
            <a:r>
              <a:rPr lang="ar-SA" sz="4000" dirty="0" smtClean="0"/>
              <a:t/>
            </a:r>
            <a:br>
              <a:rPr lang="ar-SA" sz="4000" dirty="0" smtClean="0"/>
            </a:br>
            <a:r>
              <a:rPr lang="ar-SA" sz="4000" dirty="0" smtClean="0"/>
              <a:t/>
            </a:r>
            <a:br>
              <a:rPr lang="ar-SA" sz="4000" dirty="0" smtClean="0"/>
            </a:br>
            <a:r>
              <a:rPr lang="ar-SA" sz="4000" dirty="0" smtClean="0"/>
              <a:t> تابع أهم النظريات التي تحدثت عن الطبيعة الإنسانية: </a:t>
            </a:r>
            <a:endParaRPr lang="ar-SA" sz="4000" dirty="0"/>
          </a:p>
        </p:txBody>
      </p:sp>
      <p:sp>
        <p:nvSpPr>
          <p:cNvPr id="3" name="عنوان فرعي 2"/>
          <p:cNvSpPr>
            <a:spLocks noGrp="1"/>
          </p:cNvSpPr>
          <p:nvPr>
            <p:ph type="subTitle" idx="1"/>
          </p:nvPr>
        </p:nvSpPr>
        <p:spPr>
          <a:xfrm>
            <a:off x="533400" y="1412776"/>
            <a:ext cx="7854696" cy="5256584"/>
          </a:xfrm>
        </p:spPr>
        <p:txBody>
          <a:bodyPr>
            <a:normAutofit fontScale="92500"/>
          </a:bodyPr>
          <a:lstStyle/>
          <a:p>
            <a:pPr marL="514350" indent="-514350">
              <a:buFont typeface="+mj-lt"/>
              <a:buAutoNum type="arabicParenR" startAt="2"/>
            </a:pPr>
            <a:r>
              <a:rPr lang="ar-SA" sz="2800" b="1" dirty="0" smtClean="0">
                <a:solidFill>
                  <a:schemeClr val="hlink"/>
                </a:solidFill>
                <a:effectLst>
                  <a:outerShdw blurRad="38100" dist="38100" dir="2700000" algn="tl">
                    <a:srgbClr val="000000"/>
                  </a:outerShdw>
                </a:effectLst>
              </a:rPr>
              <a:t> </a:t>
            </a:r>
            <a:r>
              <a:rPr lang="ar-SA" sz="2800" b="1" dirty="0" smtClean="0">
                <a:latin typeface="Arial" pitchFamily="34" charset="0"/>
                <a:cs typeface="Arial" pitchFamily="34" charset="0"/>
              </a:rPr>
              <a:t>نظرية الاختزان العقلي </a:t>
            </a:r>
          </a:p>
          <a:p>
            <a:pPr>
              <a:buFont typeface="Wingdings" pitchFamily="2" charset="2"/>
              <a:buChar char="q"/>
            </a:pPr>
            <a:r>
              <a:rPr lang="ar-SA" sz="2800" b="1" dirty="0" smtClean="0">
                <a:latin typeface="Arial" pitchFamily="34" charset="0"/>
                <a:cs typeface="Arial" pitchFamily="34" charset="0"/>
              </a:rPr>
              <a:t> يولد الإنسان وعقله صفحة بيضاء (كمخزن أو وعاء) ،</a:t>
            </a:r>
          </a:p>
          <a:p>
            <a:pPr>
              <a:buFont typeface="Wingdings" pitchFamily="2" charset="2"/>
              <a:buChar char="q"/>
            </a:pPr>
            <a:r>
              <a:rPr lang="ar-SA" sz="2800" b="1" dirty="0" smtClean="0">
                <a:latin typeface="Arial" pitchFamily="34" charset="0"/>
                <a:cs typeface="Arial" pitchFamily="34" charset="0"/>
              </a:rPr>
              <a:t> واجب المدرسة يتمثل في ملئه بالتراث والخبرات الإنسانية  </a:t>
            </a:r>
          </a:p>
          <a:p>
            <a:r>
              <a:rPr lang="ar-SA" sz="2800" b="1" dirty="0" smtClean="0">
                <a:latin typeface="Arial" pitchFamily="34" charset="0"/>
                <a:cs typeface="Arial" pitchFamily="34" charset="0"/>
              </a:rPr>
              <a:t>    المتنوعة ،</a:t>
            </a:r>
          </a:p>
          <a:p>
            <a:pPr>
              <a:buFont typeface="Wingdings" pitchFamily="2" charset="2"/>
              <a:buChar char="q"/>
            </a:pPr>
            <a:r>
              <a:rPr lang="ar-SA" sz="2800" b="1" dirty="0" smtClean="0">
                <a:latin typeface="Arial" pitchFamily="34" charset="0"/>
                <a:cs typeface="Arial" pitchFamily="34" charset="0"/>
              </a:rPr>
              <a:t> وهذه النظرية ترى أن المتعلم ليس إلا مجرد مستقبل سلبي للمادة  </a:t>
            </a:r>
          </a:p>
          <a:p>
            <a:r>
              <a:rPr lang="ar-SA" sz="2800" b="1" dirty="0" smtClean="0">
                <a:latin typeface="Arial" pitchFamily="34" charset="0"/>
                <a:cs typeface="Arial" pitchFamily="34" charset="0"/>
              </a:rPr>
              <a:t>    الدراسية التي يقدمها المعلم باعتباره مسئولا عن ملء عقل المتعلم </a:t>
            </a:r>
          </a:p>
          <a:p>
            <a:r>
              <a:rPr lang="ar-SA" sz="2800" b="1" dirty="0" smtClean="0">
                <a:latin typeface="Arial" pitchFamily="34" charset="0"/>
                <a:cs typeface="Arial" pitchFamily="34" charset="0"/>
              </a:rPr>
              <a:t>    بالتراث الثقافي سواء أكان مفيدا للتلميذ أو غير مفيد .</a:t>
            </a:r>
          </a:p>
          <a:p>
            <a:r>
              <a:rPr lang="ar-SA" sz="2800" b="1" dirty="0" smtClean="0">
                <a:latin typeface="Arial" pitchFamily="34" charset="0"/>
                <a:cs typeface="Arial" pitchFamily="34" charset="0"/>
              </a:rPr>
              <a:t/>
            </a:r>
            <a:br>
              <a:rPr lang="ar-SA" sz="2800" b="1" dirty="0" smtClean="0">
                <a:latin typeface="Arial" pitchFamily="34" charset="0"/>
                <a:cs typeface="Arial" pitchFamily="34" charset="0"/>
              </a:rPr>
            </a:br>
            <a:r>
              <a:rPr lang="ar-SA" sz="2800" b="1" u="sng" dirty="0" smtClean="0">
                <a:latin typeface="Arial" pitchFamily="34" charset="0"/>
                <a:cs typeface="Arial" pitchFamily="34" charset="0"/>
              </a:rPr>
              <a:t> التربية الحديثة: ترى خطأ هذه النظرية فالمتعلم لا يتعلم </a:t>
            </a:r>
            <a:r>
              <a:rPr lang="ar-SA" sz="2800" b="1" u="sng" dirty="0" err="1" smtClean="0">
                <a:latin typeface="Arial" pitchFamily="34" charset="0"/>
                <a:cs typeface="Arial" pitchFamily="34" charset="0"/>
              </a:rPr>
              <a:t>الا</a:t>
            </a:r>
            <a:r>
              <a:rPr lang="ar-SA" sz="2800" b="1" u="sng" dirty="0" smtClean="0">
                <a:latin typeface="Arial" pitchFamily="34" charset="0"/>
                <a:cs typeface="Arial" pitchFamily="34" charset="0"/>
              </a:rPr>
              <a:t> إذا كان عاملا فاعلا في عملية التعلم ولا يتعلم إلا ما يعتقد انه مفيد له في حياته . </a:t>
            </a:r>
            <a:endParaRPr lang="en-US" sz="2800" b="1" u="sng" dirty="0" smtClean="0">
              <a:latin typeface="Arial" pitchFamily="34" charset="0"/>
              <a:cs typeface="Arial" pitchFamily="34" charset="0"/>
            </a:endParaRPr>
          </a:p>
          <a:p>
            <a:endParaRPr lang="ar-SA"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476672"/>
            <a:ext cx="7851648" cy="864096"/>
          </a:xfrm>
        </p:spPr>
        <p:txBody>
          <a:bodyPr>
            <a:normAutofit fontScale="90000"/>
          </a:bodyPr>
          <a:lstStyle/>
          <a:p>
            <a:r>
              <a:rPr lang="ar-SA" sz="6000" dirty="0" smtClean="0"/>
              <a:t/>
            </a:r>
            <a:br>
              <a:rPr lang="ar-SA" sz="6000" dirty="0" smtClean="0"/>
            </a:br>
            <a:r>
              <a:rPr lang="ar-SA" sz="4400" dirty="0" smtClean="0"/>
              <a:t>تابع أهم النظريات التي تحدثت عن الطبيعة الإنسانية:</a:t>
            </a:r>
            <a:endParaRPr lang="ar-SA" sz="4400" dirty="0"/>
          </a:p>
        </p:txBody>
      </p:sp>
      <p:sp>
        <p:nvSpPr>
          <p:cNvPr id="3" name="عنوان فرعي 2"/>
          <p:cNvSpPr>
            <a:spLocks noGrp="1"/>
          </p:cNvSpPr>
          <p:nvPr>
            <p:ph type="subTitle" idx="1"/>
          </p:nvPr>
        </p:nvSpPr>
        <p:spPr>
          <a:xfrm>
            <a:off x="539552" y="1988840"/>
            <a:ext cx="7854696" cy="5229200"/>
          </a:xfrm>
        </p:spPr>
        <p:txBody>
          <a:bodyPr>
            <a:normAutofit lnSpcReduction="10000"/>
          </a:bodyPr>
          <a:lstStyle/>
          <a:p>
            <a:pPr marL="514350" indent="-514350">
              <a:buFont typeface="+mj-lt"/>
              <a:buAutoNum type="arabicParenR" startAt="3"/>
            </a:pPr>
            <a:r>
              <a:rPr lang="ar-SA" sz="3600" dirty="0" smtClean="0">
                <a:latin typeface="Arial" pitchFamily="34" charset="0"/>
                <a:cs typeface="Arial" pitchFamily="34" charset="0"/>
              </a:rPr>
              <a:t>نظرية التدريب العقلي :</a:t>
            </a:r>
            <a:br>
              <a:rPr lang="ar-SA" sz="3600" dirty="0" smtClean="0">
                <a:latin typeface="Arial" pitchFamily="34" charset="0"/>
                <a:cs typeface="Arial" pitchFamily="34" charset="0"/>
              </a:rPr>
            </a:br>
            <a:r>
              <a:rPr lang="ar-SA" sz="3600" dirty="0" smtClean="0">
                <a:latin typeface="Arial" pitchFamily="34" charset="0"/>
                <a:cs typeface="Arial" pitchFamily="34" charset="0"/>
              </a:rPr>
              <a:t>عقل الإنسان يتألف من مجموعة من الملكات تستقل كل منها عن الأخرى ، مثل ملكة التفكير ، والذاكرة وغيرها ، وان هذه الملكات تدرب بالمواد الدراسية التي تناسبها فالتاريخ يدرب ملكة الذاكرة ، والعلوم تدرب ملكة التحليل الخ</a:t>
            </a:r>
          </a:p>
          <a:p>
            <a:pPr marL="514350" indent="-514350">
              <a:buFont typeface="+mj-lt"/>
              <a:buAutoNum type="arabicParenR" startAt="3"/>
            </a:pPr>
            <a:r>
              <a:rPr lang="ar-SA" sz="3600" dirty="0" smtClean="0">
                <a:latin typeface="Arial" pitchFamily="34" charset="0"/>
                <a:cs typeface="Arial" pitchFamily="34" charset="0"/>
              </a:rPr>
              <a:t>نظرية الغرائز:</a:t>
            </a:r>
          </a:p>
          <a:p>
            <a:pPr marL="514350" indent="-514350"/>
            <a:r>
              <a:rPr lang="ar-SA" sz="3600" dirty="0" smtClean="0">
                <a:latin typeface="Arial" pitchFamily="34" charset="0"/>
                <a:cs typeface="Arial" pitchFamily="34" charset="0"/>
              </a:rPr>
              <a:t>    طبيعة الإنسان تسيطر عليها غريزة واحدة أو عدد من الغرائز </a:t>
            </a:r>
          </a:p>
          <a:p>
            <a:pPr marL="514350" indent="-514350"/>
            <a:r>
              <a:rPr lang="ar-SA" sz="2800" b="1" dirty="0" smtClean="0">
                <a:solidFill>
                  <a:schemeClr val="hlink"/>
                </a:solidFill>
                <a:effectLst>
                  <a:outerShdw blurRad="38100" dist="38100" dir="2700000" algn="tl">
                    <a:srgbClr val="000000"/>
                  </a:outerShdw>
                </a:effectLst>
              </a:rPr>
              <a:t>      </a:t>
            </a:r>
            <a:endParaRPr lang="en-US" sz="2800" dirty="0" smtClean="0">
              <a:solidFill>
                <a:schemeClr val="hlink"/>
              </a:solidFill>
              <a:effectLst>
                <a:outerShdw blurRad="38100" dist="38100" dir="2700000" algn="tl">
                  <a:srgbClr val="000000"/>
                </a:outerShdw>
              </a:effectLst>
            </a:endParaRPr>
          </a:p>
          <a:p>
            <a:pPr marL="514350" indent="-514350">
              <a:buFont typeface="+mj-lt"/>
              <a:buAutoNum type="arabicParenR"/>
            </a:pP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836712"/>
            <a:ext cx="7851648" cy="864096"/>
          </a:xfrm>
        </p:spPr>
        <p:txBody>
          <a:bodyPr>
            <a:normAutofit/>
          </a:bodyPr>
          <a:lstStyle/>
          <a:p>
            <a:pPr algn="ctr"/>
            <a:r>
              <a:rPr lang="ar-SA" sz="4000" dirty="0" smtClean="0"/>
              <a:t>المنهج ونمو المتعلمين</a:t>
            </a:r>
            <a:endParaRPr lang="ar-SA" sz="4000" dirty="0"/>
          </a:p>
        </p:txBody>
      </p:sp>
      <p:sp>
        <p:nvSpPr>
          <p:cNvPr id="3" name="عنوان فرعي 2"/>
          <p:cNvSpPr>
            <a:spLocks noGrp="1"/>
          </p:cNvSpPr>
          <p:nvPr>
            <p:ph type="subTitle" idx="1"/>
          </p:nvPr>
        </p:nvSpPr>
        <p:spPr>
          <a:xfrm>
            <a:off x="533400" y="1844824"/>
            <a:ext cx="7854696" cy="4464496"/>
          </a:xfrm>
        </p:spPr>
        <p:txBody>
          <a:bodyPr/>
          <a:lstStyle/>
          <a:p>
            <a:pPr>
              <a:buFont typeface="Wingdings" pitchFamily="2" charset="2"/>
              <a:buChar char="q"/>
            </a:pPr>
            <a:r>
              <a:rPr lang="ar-SA" dirty="0" smtClean="0"/>
              <a:t>  تهدف التربية إلى مساعدة الفرد على النمو وفق قدراته واستعداداته</a:t>
            </a:r>
          </a:p>
          <a:p>
            <a:pPr algn="ctr">
              <a:buFont typeface="Wingdings" pitchFamily="2" charset="2"/>
              <a:buChar char="q"/>
            </a:pPr>
            <a:r>
              <a:rPr lang="ar-SA" dirty="0" smtClean="0"/>
              <a:t>  العوامل المؤثرة في النمو: </a:t>
            </a:r>
          </a:p>
          <a:p>
            <a:pPr marL="514350" indent="-514350">
              <a:buFont typeface="+mj-lt"/>
              <a:buAutoNum type="arabicParenR"/>
            </a:pPr>
            <a:r>
              <a:rPr lang="ar-SA" dirty="0" smtClean="0"/>
              <a:t>النضج</a:t>
            </a:r>
          </a:p>
          <a:p>
            <a:pPr marL="514350" indent="-514350">
              <a:buFont typeface="+mj-lt"/>
              <a:buAutoNum type="arabicParenR"/>
            </a:pPr>
            <a:r>
              <a:rPr lang="ar-SA" dirty="0" smtClean="0"/>
              <a:t>التعلم</a:t>
            </a:r>
          </a:p>
          <a:p>
            <a:pPr marL="514350" indent="-514350">
              <a:buFont typeface="+mj-lt"/>
              <a:buAutoNum type="arabicParenR"/>
            </a:pPr>
            <a:r>
              <a:rPr lang="ar-SA" dirty="0" smtClean="0"/>
              <a:t>الوراثة</a:t>
            </a:r>
          </a:p>
          <a:p>
            <a:pPr marL="514350" indent="-514350">
              <a:buFont typeface="+mj-lt"/>
              <a:buAutoNum type="arabicParenR"/>
            </a:pPr>
            <a:r>
              <a:rPr lang="ar-SA" dirty="0" smtClean="0"/>
              <a:t>إفراز الغدد ولاسيما الغدة الصماء</a:t>
            </a:r>
          </a:p>
          <a:p>
            <a:pPr marL="514350" indent="-514350">
              <a:buFont typeface="+mj-lt"/>
              <a:buAutoNum type="arabicParenR"/>
            </a:pPr>
            <a:r>
              <a:rPr lang="ar-SA" dirty="0" smtClean="0"/>
              <a:t>التغذية</a:t>
            </a:r>
          </a:p>
          <a:p>
            <a:pPr marL="514350" indent="-514350">
              <a:buFont typeface="+mj-lt"/>
              <a:buAutoNum type="arabicParenR"/>
            </a:pPr>
            <a:r>
              <a:rPr lang="ar-SA" dirty="0" smtClean="0"/>
              <a:t>الظروف الصحية</a:t>
            </a:r>
          </a:p>
          <a:p>
            <a:pPr marL="514350" indent="-514350">
              <a:buFont typeface="+mj-lt"/>
              <a:buAutoNum type="arabicParenR"/>
            </a:pPr>
            <a:r>
              <a:rPr lang="ar-SA" dirty="0" smtClean="0"/>
              <a:t>البيئة الاجتماعية</a:t>
            </a: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908720"/>
            <a:ext cx="7851648" cy="864096"/>
          </a:xfrm>
        </p:spPr>
        <p:txBody>
          <a:bodyPr>
            <a:normAutofit/>
          </a:bodyPr>
          <a:lstStyle/>
          <a:p>
            <a:r>
              <a:rPr lang="ar-SA" sz="4000" dirty="0" smtClean="0"/>
              <a:t>النضج والتعلم</a:t>
            </a:r>
            <a:endParaRPr lang="ar-SA" sz="4000" dirty="0"/>
          </a:p>
        </p:txBody>
      </p:sp>
      <p:sp>
        <p:nvSpPr>
          <p:cNvPr id="3" name="عنوان فرعي 2"/>
          <p:cNvSpPr>
            <a:spLocks noGrp="1"/>
          </p:cNvSpPr>
          <p:nvPr>
            <p:ph type="subTitle" idx="1"/>
          </p:nvPr>
        </p:nvSpPr>
        <p:spPr>
          <a:xfrm>
            <a:off x="533400" y="2420888"/>
            <a:ext cx="7854696" cy="3960440"/>
          </a:xfrm>
        </p:spPr>
        <p:txBody>
          <a:bodyPr>
            <a:normAutofit/>
          </a:bodyPr>
          <a:lstStyle/>
          <a:p>
            <a:r>
              <a:rPr lang="ar-SA" sz="3200" dirty="0" smtClean="0">
                <a:latin typeface="Arial" pitchFamily="34" charset="0"/>
                <a:cs typeface="Arial" pitchFamily="34" charset="0"/>
              </a:rPr>
              <a:t>عاملان هامان في عملية النمو وهما متداخلان لا يمكن الفصل بينهما ويمكن التمييز بينهما كما يلي:</a:t>
            </a:r>
          </a:p>
          <a:p>
            <a:pPr>
              <a:buFont typeface="Wingdings" pitchFamily="2" charset="2"/>
              <a:buChar char="q"/>
            </a:pPr>
            <a:r>
              <a:rPr lang="ar-SA" sz="3200" dirty="0" smtClean="0">
                <a:latin typeface="Arial" pitchFamily="34" charset="0"/>
                <a:cs typeface="Arial" pitchFamily="34" charset="0"/>
              </a:rPr>
              <a:t> النضج عملية نمو داخلية تشمل جميع جوانب الإنسان  </a:t>
            </a:r>
          </a:p>
          <a:p>
            <a:r>
              <a:rPr lang="ar-SA" sz="3200" dirty="0" smtClean="0">
                <a:latin typeface="Arial" pitchFamily="34" charset="0"/>
                <a:cs typeface="Arial" pitchFamily="34" charset="0"/>
              </a:rPr>
              <a:t>    وتتم بطريقة لا شعورية وتحدث حتى أثناء النوم</a:t>
            </a:r>
          </a:p>
          <a:p>
            <a:pPr>
              <a:buFont typeface="Wingdings" pitchFamily="2" charset="2"/>
              <a:buChar char="q"/>
            </a:pPr>
            <a:r>
              <a:rPr lang="ar-SA" sz="3200" dirty="0" smtClean="0">
                <a:latin typeface="Arial" pitchFamily="34" charset="0"/>
                <a:cs typeface="Arial" pitchFamily="34" charset="0"/>
              </a:rPr>
              <a:t> التعلم عملية نمو داخلية إرادية تشمل الجوانب المعرفية </a:t>
            </a:r>
          </a:p>
          <a:p>
            <a:r>
              <a:rPr lang="ar-SA" sz="3200" dirty="0" smtClean="0">
                <a:latin typeface="Arial" pitchFamily="34" charset="0"/>
                <a:cs typeface="Arial" pitchFamily="34" charset="0"/>
              </a:rPr>
              <a:t>    </a:t>
            </a:r>
            <a:r>
              <a:rPr lang="ar-SA" sz="3200" dirty="0" err="1" smtClean="0">
                <a:latin typeface="Arial" pitchFamily="34" charset="0"/>
                <a:cs typeface="Arial" pitchFamily="34" charset="0"/>
              </a:rPr>
              <a:t>والمهارية</a:t>
            </a:r>
            <a:r>
              <a:rPr lang="ar-SA" sz="3200" dirty="0" smtClean="0">
                <a:latin typeface="Arial" pitchFamily="34" charset="0"/>
                <a:cs typeface="Arial" pitchFamily="34" charset="0"/>
              </a:rPr>
              <a:t> والوجدانية وتعتمد على ظروف البيئة  </a:t>
            </a:r>
            <a:endParaRPr lang="ar-SA" sz="3200"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836712"/>
            <a:ext cx="7851648" cy="905272"/>
          </a:xfrm>
        </p:spPr>
        <p:txBody>
          <a:bodyPr>
            <a:normAutofit/>
          </a:bodyPr>
          <a:lstStyle/>
          <a:p>
            <a:r>
              <a:rPr lang="ar-SA" sz="4000" dirty="0" smtClean="0"/>
              <a:t>خصائص ومبادئ النمو</a:t>
            </a:r>
            <a:endParaRPr lang="ar-SA" sz="4000" dirty="0"/>
          </a:p>
        </p:txBody>
      </p:sp>
      <p:sp>
        <p:nvSpPr>
          <p:cNvPr id="3" name="عنوان فرعي 2"/>
          <p:cNvSpPr>
            <a:spLocks noGrp="1"/>
          </p:cNvSpPr>
          <p:nvPr>
            <p:ph type="subTitle" idx="1"/>
          </p:nvPr>
        </p:nvSpPr>
        <p:spPr>
          <a:xfrm>
            <a:off x="611560" y="2276872"/>
            <a:ext cx="7854696" cy="4392488"/>
          </a:xfrm>
        </p:spPr>
        <p:txBody>
          <a:bodyPr/>
          <a:lstStyle/>
          <a:p>
            <a:pPr algn="just"/>
            <a:r>
              <a:rPr lang="ar-SA" sz="2400" dirty="0" smtClean="0">
                <a:latin typeface="Arial" pitchFamily="34" charset="0"/>
                <a:cs typeface="Arial" pitchFamily="34" charset="0"/>
              </a:rPr>
              <a:t>1- النمو يتأثر بالبيئة : وحيث أن البيئةيمكن التحكم بها فعلى المنزل والمدرسة </a:t>
            </a:r>
          </a:p>
          <a:p>
            <a:pPr algn="just"/>
            <a:r>
              <a:rPr lang="ar-SA" sz="2400" dirty="0" smtClean="0">
                <a:latin typeface="Arial" pitchFamily="34" charset="0"/>
                <a:cs typeface="Arial" pitchFamily="34" charset="0"/>
              </a:rPr>
              <a:t>    والمجتمع توفير أفضل الظروف البيئية للنمو السليم.</a:t>
            </a:r>
          </a:p>
          <a:p>
            <a:pPr algn="just"/>
            <a:endParaRPr lang="ar-SA" sz="2400" dirty="0" smtClean="0">
              <a:latin typeface="Arial" pitchFamily="34" charset="0"/>
              <a:cs typeface="Arial" pitchFamily="34" charset="0"/>
            </a:endParaRPr>
          </a:p>
          <a:p>
            <a:pPr algn="just"/>
            <a:r>
              <a:rPr lang="ar-SA" sz="2400" dirty="0" smtClean="0">
                <a:latin typeface="Arial" pitchFamily="34" charset="0"/>
                <a:cs typeface="Arial" pitchFamily="34" charset="0"/>
              </a:rPr>
              <a:t>2- النمو يشمل جميع نواحي شخصية الإنسان الجسمية والعقلية والاجتماعية </a:t>
            </a:r>
          </a:p>
          <a:p>
            <a:pPr algn="just"/>
            <a:r>
              <a:rPr lang="ar-SA" sz="2400" dirty="0" smtClean="0">
                <a:latin typeface="Arial" pitchFamily="34" charset="0"/>
                <a:cs typeface="Arial" pitchFamily="34" charset="0"/>
              </a:rPr>
              <a:t>   والانفعالية فعلى المنهج أن يهتم </a:t>
            </a:r>
            <a:r>
              <a:rPr lang="ar-SA" sz="2400" dirty="0" err="1" smtClean="0">
                <a:latin typeface="Arial" pitchFamily="34" charset="0"/>
                <a:cs typeface="Arial" pitchFamily="34" charset="0"/>
              </a:rPr>
              <a:t>بها</a:t>
            </a:r>
            <a:r>
              <a:rPr lang="ar-SA" sz="2400" dirty="0" smtClean="0">
                <a:latin typeface="Arial" pitchFamily="34" charset="0"/>
                <a:cs typeface="Arial" pitchFamily="34" charset="0"/>
              </a:rPr>
              <a:t> جميعاً</a:t>
            </a:r>
          </a:p>
          <a:p>
            <a:pPr algn="just"/>
            <a:endParaRPr lang="ar-SA" sz="2400" dirty="0" smtClean="0">
              <a:latin typeface="Arial" pitchFamily="34" charset="0"/>
              <a:cs typeface="Arial" pitchFamily="34" charset="0"/>
            </a:endParaRPr>
          </a:p>
          <a:p>
            <a:pPr algn="just"/>
            <a:r>
              <a:rPr lang="ar-SA" sz="2400" dirty="0" smtClean="0">
                <a:latin typeface="Arial" pitchFamily="34" charset="0"/>
                <a:cs typeface="Arial" pitchFamily="34" charset="0"/>
              </a:rPr>
              <a:t>3- النمو عملية مستمرة: يمر الطفل خلال نموه بمراحل ذات خصائص متميزة  </a:t>
            </a:r>
          </a:p>
          <a:p>
            <a:pPr algn="just"/>
            <a:r>
              <a:rPr lang="ar-SA" sz="2400" dirty="0" smtClean="0">
                <a:latin typeface="Arial" pitchFamily="34" charset="0"/>
                <a:cs typeface="Arial" pitchFamily="34" charset="0"/>
              </a:rPr>
              <a:t>    وعلى المنهج أن يراعي خصائص هذه المراحل</a:t>
            </a:r>
          </a:p>
          <a:p>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CCF22554C33574E80520C46DD29459B" ma:contentTypeVersion="0" ma:contentTypeDescription="Create a new document." ma:contentTypeScope="" ma:versionID="ac65330a107b3be52e10ae4cb4c68393">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406007EB-EF44-4B70-9C5D-E00441B1A9AE}">
  <ds:schemaRefs>
    <ds:schemaRef ds:uri="http://schemas.microsoft.com/sharepoint/v3/contenttype/forms"/>
  </ds:schemaRefs>
</ds:datastoreItem>
</file>

<file path=customXml/itemProps2.xml><?xml version="1.0" encoding="utf-8"?>
<ds:datastoreItem xmlns:ds="http://schemas.openxmlformats.org/officeDocument/2006/customXml" ds:itemID="{B14D4B38-B33D-48E6-8BF4-9ADD7E4FD5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342B0BBE-121D-4E58-8B18-D49F6236A835}">
  <ds:schemaRefs>
    <ds:schemaRef ds:uri="http://purl.org/dc/elements/1.1/"/>
    <ds:schemaRef ds:uri="http://www.w3.org/XML/1998/namespace"/>
    <ds:schemaRef ds:uri="http://purl.org/dc/terms/"/>
    <ds:schemaRef ds:uri="http://schemas.microsoft.com/office/2006/documentManagement/types"/>
    <ds:schemaRef ds:uri="http://schemas.microsoft.com/office/2006/metadata/propertie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Flow</Template>
  <TotalTime>487</TotalTime>
  <Words>611</Words>
  <Application>Microsoft Office PowerPoint</Application>
  <PresentationFormat>On-screen Show (4:3)</PresentationFormat>
  <Paragraphs>131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تدفق</vt:lpstr>
      <vt:lpstr>الأساس السيكولوجي للمنهج</vt:lpstr>
      <vt:lpstr>الأساس السيكولوجي للمنهج</vt:lpstr>
      <vt:lpstr>المنهج وطبيعة المتعلم</vt:lpstr>
      <vt:lpstr>طبيعة المتعلم</vt:lpstr>
      <vt:lpstr>            تابع أهم النظريات التي تحدثت عن الطبيعة الإنسانية: </vt:lpstr>
      <vt:lpstr> تابع أهم النظريات التي تحدثت عن الطبيعة الإنسانية:</vt:lpstr>
      <vt:lpstr>المنهج ونمو المتعلمين</vt:lpstr>
      <vt:lpstr>النضج والتعلم</vt:lpstr>
      <vt:lpstr>خصائص ومبادئ النمو</vt:lpstr>
      <vt:lpstr>تابع خصائص النمو</vt:lpstr>
      <vt:lpstr>تابع خصائص النمو</vt:lpstr>
      <vt:lpstr>المنهج والمطالب الاجتماعية للنمو </vt:lpstr>
      <vt:lpstr>المنهج وحاجات التلاميذ</vt:lpstr>
      <vt:lpstr>تابع المنهج وحاجات التلاميذ</vt:lpstr>
      <vt:lpstr>المنهج وميول التلاميذ</vt:lpstr>
      <vt:lpstr>ثانياً: طبيعة التعلم</vt:lpstr>
      <vt:lpstr>تابع أسس التعلم</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الأساس السيكولوجي للمنهج</dc:title>
  <dc:creator>Dr.Ali</dc:creator>
  <cp:lastModifiedBy>asus</cp:lastModifiedBy>
  <cp:revision>59</cp:revision>
  <dcterms:created xsi:type="dcterms:W3CDTF">2011-10-04T15:29:27Z</dcterms:created>
  <dcterms:modified xsi:type="dcterms:W3CDTF">2015-07-24T22:25:34Z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0x0101001CCF22554C33574E80520C46DD29459B</vt:lpwstr>
  </property>
</Properties>
</file>