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4"/>
  </p:sldMasterIdLst>
  <p:sldIdLst>
    <p:sldId id="256" r:id="rId5"/>
    <p:sldId id="257" r:id="rId6"/>
    <p:sldId id="261" r:id="rId7"/>
    <p:sldId id="258" r:id="rId8"/>
    <p:sldId id="259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4" d="100"/>
          <a:sy n="34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9587EE-6144-4BE4-8943-A3A99CF8E2B3}" type="datetimeFigureOut">
              <a:rPr lang="ar-SA" smtClean="0"/>
              <a:pPr/>
              <a:t>09/10/1436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F82DCA-67A4-4982-AD50-6279CC0F132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الأساس المعرفي للمنهج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ar-SA" sz="4800" dirty="0" smtClean="0"/>
              <a:t>طبيعة المعرفة</a:t>
            </a:r>
            <a:endParaRPr lang="ar-SA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854696" cy="40324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ar-SA" sz="4000" dirty="0" smtClean="0">
                <a:latin typeface="Arial" pitchFamily="34" charset="0"/>
                <a:cs typeface="Arial" pitchFamily="34" charset="0"/>
              </a:rPr>
              <a:t>المعرفة هي : </a:t>
            </a:r>
          </a:p>
          <a:p>
            <a:pPr algn="just"/>
            <a:r>
              <a:rPr lang="ar-SA" sz="4000" dirty="0" smtClean="0">
                <a:latin typeface="Arial" pitchFamily="34" charset="0"/>
                <a:cs typeface="Arial" pitchFamily="34" charset="0"/>
              </a:rPr>
              <a:t> مجموعة المعاني والمعتقدات والأحكام والمفاهيم والتصورات الفكرية التي تتكون لدى الإنسان نتيجة لمحاولاته المتكررة لفهم الظواهر والأشياء المحيطة به</a:t>
            </a:r>
          </a:p>
          <a:p>
            <a:pPr algn="just"/>
            <a:r>
              <a:rPr lang="ar-SA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ar-SA" sz="4000" dirty="0" smtClean="0">
                <a:latin typeface="Arial" pitchFamily="34" charset="0"/>
                <a:cs typeface="Arial" pitchFamily="34" charset="0"/>
              </a:rPr>
              <a:t>   وهي إما أن تكون </a:t>
            </a:r>
            <a:r>
              <a:rPr lang="ar-SA" sz="4000" u="sng" dirty="0" smtClean="0">
                <a:latin typeface="Arial" pitchFamily="34" charset="0"/>
                <a:cs typeface="Arial" pitchFamily="34" charset="0"/>
              </a:rPr>
              <a:t>مباشرة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 أو </a:t>
            </a:r>
            <a:r>
              <a:rPr lang="ar-SA" sz="4000" u="sng" dirty="0" smtClean="0">
                <a:latin typeface="Arial" pitchFamily="34" charset="0"/>
                <a:cs typeface="Arial" pitchFamily="34" charset="0"/>
              </a:rPr>
              <a:t>غير مباشرة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، وينبغي الاهتمام بالخبرة المباشرة وعدم إهمال الخبرة غير المباشرة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1008112"/>
          </a:xfrm>
        </p:spPr>
        <p:txBody>
          <a:bodyPr>
            <a:normAutofit/>
          </a:bodyPr>
          <a:lstStyle/>
          <a:p>
            <a:r>
              <a:rPr lang="ar-SA" sz="4000" dirty="0" smtClean="0"/>
              <a:t>أنواع الخبرة</a:t>
            </a:r>
            <a:endParaRPr lang="ar-SA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854696" cy="453650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A" dirty="0" smtClean="0"/>
              <a:t>        الخبرة المباشرة: هي تلك المعرفة التي يكتسبها الطالب بنفسه عن  </a:t>
            </a:r>
          </a:p>
          <a:p>
            <a:r>
              <a:rPr lang="ar-SA" dirty="0" smtClean="0"/>
              <a:t>           طريق تفاعله مع البيئة</a:t>
            </a:r>
          </a:p>
          <a:p>
            <a:pPr>
              <a:buFont typeface="Wingdings" pitchFamily="2" charset="2"/>
              <a:buChar char="q"/>
            </a:pPr>
            <a:endParaRPr lang="ar-SA" dirty="0" smtClean="0"/>
          </a:p>
          <a:p>
            <a:pPr>
              <a:buFont typeface="Wingdings" pitchFamily="2" charset="2"/>
              <a:buChar char="q"/>
            </a:pPr>
            <a:r>
              <a:rPr lang="ar-SA" dirty="0" smtClean="0"/>
              <a:t>       الخبرة غيرا لمباشرة: هي المعرفة التي يأخذها الفرد عن غبره مثل  </a:t>
            </a:r>
          </a:p>
          <a:p>
            <a:r>
              <a:rPr lang="ar-SA" dirty="0" smtClean="0"/>
              <a:t>          الكتاب والمعلم وغير ذلك </a:t>
            </a:r>
          </a:p>
          <a:p>
            <a:endParaRPr lang="ar-SA" dirty="0" smtClean="0"/>
          </a:p>
          <a:p>
            <a:r>
              <a:rPr lang="ar-SA" dirty="0" smtClean="0"/>
              <a:t>وعلى المنهج أن يهتم </a:t>
            </a:r>
            <a:r>
              <a:rPr lang="ar-SA" dirty="0" err="1" smtClean="0"/>
              <a:t>بهما</a:t>
            </a:r>
            <a:r>
              <a:rPr lang="ar-SA" dirty="0" smtClean="0"/>
              <a:t> معاً مع التركيز على الخبرة المباشرة </a:t>
            </a:r>
          </a:p>
          <a:p>
            <a:endParaRPr lang="ar-SA" dirty="0" smtClean="0"/>
          </a:p>
          <a:p>
            <a:r>
              <a:rPr lang="ar-SA" dirty="0" smtClean="0"/>
              <a:t>لماذا هذا الاهتمام بالخبرة المباشرة؟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1008112"/>
          </a:xfrm>
        </p:spPr>
        <p:txBody>
          <a:bodyPr>
            <a:normAutofit/>
          </a:bodyPr>
          <a:lstStyle/>
          <a:p>
            <a:r>
              <a:rPr lang="ar-SA" sz="4400" b="0" dirty="0" smtClean="0">
                <a:effectLst/>
                <a:latin typeface="Arial" pitchFamily="34" charset="0"/>
                <a:cs typeface="Arial" pitchFamily="34" charset="0"/>
              </a:rPr>
              <a:t>مصادر المعرفة</a:t>
            </a:r>
            <a:endParaRPr lang="ar-SA" sz="44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92888" cy="4725144"/>
          </a:xfrm>
        </p:spPr>
        <p:txBody>
          <a:bodyPr>
            <a:normAutofit fontScale="25000" lnSpcReduction="2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ar-SA" sz="14400" b="1" dirty="0" smtClean="0"/>
              <a:t> </a:t>
            </a:r>
            <a:r>
              <a:rPr lang="ar-SA" sz="14400" dirty="0" smtClean="0">
                <a:latin typeface="Arial" pitchFamily="34" charset="0"/>
                <a:cs typeface="Arial" pitchFamily="34" charset="0"/>
              </a:rPr>
              <a:t>الحواس: وما يأتي من طريقها يعد معرفة أصيلة، وينبغي الاهتمام بالوسائل الحسية في التعليم.</a:t>
            </a:r>
          </a:p>
          <a:p>
            <a:pPr marL="514350" indent="-514350" algn="just">
              <a:buFont typeface="+mj-lt"/>
              <a:buAutoNum type="arabicParenR"/>
            </a:pPr>
            <a:endParaRPr lang="ar-SA" sz="14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ar-SA" sz="14400" dirty="0" smtClean="0">
                <a:latin typeface="Arial" pitchFamily="34" charset="0"/>
                <a:cs typeface="Arial" pitchFamily="34" charset="0"/>
              </a:rPr>
              <a:t>العقل: ويقصد </a:t>
            </a:r>
            <a:r>
              <a:rPr lang="ar-SA" sz="14400" dirty="0" err="1" smtClean="0">
                <a:latin typeface="Arial" pitchFamily="34" charset="0"/>
                <a:cs typeface="Arial" pitchFamily="34" charset="0"/>
              </a:rPr>
              <a:t>به</a:t>
            </a:r>
            <a:r>
              <a:rPr lang="ar-SA" sz="14400" dirty="0" smtClean="0">
                <a:latin typeface="Arial" pitchFamily="34" charset="0"/>
                <a:cs typeface="Arial" pitchFamily="34" charset="0"/>
              </a:rPr>
              <a:t> عملية التفكير .</a:t>
            </a:r>
          </a:p>
          <a:p>
            <a:pPr marL="514350" indent="-514350" algn="just">
              <a:buFont typeface="+mj-lt"/>
              <a:buAutoNum type="arabicParenR"/>
            </a:pPr>
            <a:endParaRPr lang="ar-SA" sz="14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ar-SA" sz="14400" dirty="0" smtClean="0">
                <a:latin typeface="Arial" pitchFamily="34" charset="0"/>
                <a:cs typeface="Arial" pitchFamily="34" charset="0"/>
              </a:rPr>
              <a:t>الحدس: والمعرفة عن طريق الحدس لا تأتي نتيجة تفكير منظم، أو نتيجة الفروض العلمية، بل تأتي  عن طريق التخمين والبصيرة  </a:t>
            </a:r>
          </a:p>
          <a:p>
            <a:pPr marL="514350" indent="-514350" algn="just">
              <a:buFont typeface="+mj-lt"/>
              <a:buAutoNum type="arabicParenR"/>
            </a:pPr>
            <a:endParaRPr lang="ar-SA" sz="14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ar-SA" sz="14400" dirty="0" smtClean="0">
              <a:latin typeface="Arial" pitchFamily="34" charset="0"/>
              <a:cs typeface="Arial" pitchFamily="34" charset="0"/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1648" cy="1152128"/>
          </a:xfrm>
        </p:spPr>
        <p:txBody>
          <a:bodyPr/>
          <a:lstStyle/>
          <a:p>
            <a:r>
              <a:rPr lang="ar-SA" b="0" dirty="0" smtClean="0">
                <a:effectLst/>
              </a:rPr>
              <a:t>تابع مصادر المعرفة</a:t>
            </a:r>
            <a:endParaRPr lang="ar-SA" b="0" dirty="0">
              <a:effectLst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3456384"/>
          </a:xfrm>
        </p:spPr>
        <p:txBody>
          <a:bodyPr>
            <a:normAutofit fontScale="25000" lnSpcReduction="20000"/>
          </a:bodyPr>
          <a:lstStyle/>
          <a:p>
            <a:pPr marL="1371600" indent="-1371600" algn="just">
              <a:lnSpc>
                <a:spcPct val="90000"/>
              </a:lnSpc>
              <a:buFont typeface="+mj-lt"/>
              <a:buAutoNum type="arabicParenR" startAt="4"/>
            </a:pPr>
            <a:r>
              <a:rPr lang="ar-SA" sz="14400" dirty="0" smtClean="0">
                <a:latin typeface="Arial" pitchFamily="34" charset="0"/>
                <a:cs typeface="Arial" pitchFamily="34" charset="0"/>
              </a:rPr>
              <a:t>التقاليد: ويقصد </a:t>
            </a:r>
            <a:r>
              <a:rPr lang="ar-SA" sz="14400" dirty="0" err="1" smtClean="0">
                <a:latin typeface="Arial" pitchFamily="34" charset="0"/>
                <a:cs typeface="Arial" pitchFamily="34" charset="0"/>
              </a:rPr>
              <a:t>به</a:t>
            </a:r>
            <a:r>
              <a:rPr lang="ar-SA" sz="14400" dirty="0" smtClean="0">
                <a:latin typeface="Arial" pitchFamily="34" charset="0"/>
                <a:cs typeface="Arial" pitchFamily="34" charset="0"/>
              </a:rPr>
              <a:t> ما خلفه الآباء والأجداد من تراث ثقافي كالأخلاق واللغة والدين .</a:t>
            </a:r>
          </a:p>
          <a:p>
            <a:pPr marL="1371600" indent="-1371600" algn="just">
              <a:lnSpc>
                <a:spcPct val="90000"/>
              </a:lnSpc>
              <a:buFont typeface="+mj-lt"/>
              <a:buAutoNum type="arabicParenR" startAt="4"/>
            </a:pPr>
            <a:endParaRPr lang="ar-SA" sz="14400" dirty="0" smtClean="0">
              <a:latin typeface="Arial" pitchFamily="34" charset="0"/>
              <a:cs typeface="Arial" pitchFamily="34" charset="0"/>
            </a:endParaRPr>
          </a:p>
          <a:p>
            <a:pPr marL="1371600" indent="-1371600" algn="just">
              <a:lnSpc>
                <a:spcPct val="90000"/>
              </a:lnSpc>
              <a:buFont typeface="+mj-lt"/>
              <a:buAutoNum type="arabicParenR" startAt="4"/>
            </a:pPr>
            <a:r>
              <a:rPr lang="ar-SA" sz="14400" dirty="0" smtClean="0">
                <a:latin typeface="Arial" pitchFamily="34" charset="0"/>
                <a:cs typeface="Arial" pitchFamily="34" charset="0"/>
              </a:rPr>
              <a:t>العمل: ويقصد </a:t>
            </a:r>
            <a:r>
              <a:rPr lang="ar-SA" sz="14400" dirty="0" err="1" smtClean="0">
                <a:latin typeface="Arial" pitchFamily="34" charset="0"/>
                <a:cs typeface="Arial" pitchFamily="34" charset="0"/>
              </a:rPr>
              <a:t>به</a:t>
            </a:r>
            <a:r>
              <a:rPr lang="ar-SA" sz="14400" dirty="0" smtClean="0">
                <a:latin typeface="Arial" pitchFamily="34" charset="0"/>
                <a:cs typeface="Arial" pitchFamily="34" charset="0"/>
              </a:rPr>
              <a:t> الخبرة الذاتية والعمل، أي التعلم بالعمل  .</a:t>
            </a:r>
          </a:p>
          <a:p>
            <a:pPr marL="1371600" indent="-1371600" algn="just">
              <a:lnSpc>
                <a:spcPct val="90000"/>
              </a:lnSpc>
              <a:buFont typeface="+mj-lt"/>
              <a:buAutoNum type="arabicParenR" startAt="4"/>
            </a:pPr>
            <a:endParaRPr lang="ar-SA" sz="14400" dirty="0" smtClean="0">
              <a:latin typeface="Arial" pitchFamily="34" charset="0"/>
              <a:cs typeface="Arial" pitchFamily="34" charset="0"/>
            </a:endParaRPr>
          </a:p>
          <a:p>
            <a:pPr marL="1371600" indent="-1371600" algn="just">
              <a:lnSpc>
                <a:spcPct val="90000"/>
              </a:lnSpc>
              <a:buFont typeface="+mj-lt"/>
              <a:buAutoNum type="arabicParenR" startAt="4"/>
            </a:pPr>
            <a:r>
              <a:rPr lang="ar-SA" sz="14400" dirty="0" smtClean="0">
                <a:latin typeface="Arial" pitchFamily="34" charset="0"/>
                <a:cs typeface="Arial" pitchFamily="34" charset="0"/>
              </a:rPr>
              <a:t>الوحي: ويؤخذ كما جاء بدون تغيير.</a:t>
            </a:r>
          </a:p>
          <a:p>
            <a:pPr marL="514350" indent="-514350">
              <a:buFont typeface="+mj-lt"/>
              <a:buAutoNum type="arabicParenR" startAt="4"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1337320"/>
          </a:xfrm>
        </p:spPr>
        <p:txBody>
          <a:bodyPr>
            <a:normAutofit/>
          </a:bodyPr>
          <a:lstStyle/>
          <a:p>
            <a:r>
              <a:rPr lang="ar-SA" sz="4400" b="0" dirty="0" smtClean="0">
                <a:effectLst/>
                <a:latin typeface="Arial" pitchFamily="34" charset="0"/>
                <a:cs typeface="Arial" pitchFamily="34" charset="0"/>
              </a:rPr>
              <a:t>تقسيم معلومات المجال المعرفي</a:t>
            </a:r>
            <a:endParaRPr lang="ar-SA" sz="44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854696" cy="393305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ar-SA" sz="3200" dirty="0" smtClean="0"/>
              <a:t>الحقائق: وتنتج في الغالب من إدراك الحواس مباشرة، وإتقانها فقط لا يؤدي إلى أفكار جديدة ولا يدفع بالعقل إلى الأمام- ومن أمثلتها الرياض عاصمة المملكة</a:t>
            </a:r>
          </a:p>
          <a:p>
            <a:pPr marL="514350" indent="-514350"/>
            <a:r>
              <a:rPr lang="ar-SA" sz="3200" dirty="0" smtClean="0"/>
              <a:t> 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ar-SA" sz="3200" dirty="0" smtClean="0"/>
              <a:t>الأفكار الأساسية أو الرئيسية: مثل المبادئ والقوانين التي تشكل الأفكار الأساسية لكل مادة. إذا فهمها الطالب أستطاع أن يفسر ظواهر كثيرة وينظم العلاقات بين الحقائق المختلفة. تعريف الفاعل، قانون بويل، القواعد الفقهية الخ</a:t>
            </a:r>
            <a:endParaRPr lang="ar-S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51648" cy="1368152"/>
          </a:xfrm>
        </p:spPr>
        <p:txBody>
          <a:bodyPr>
            <a:normAutofit/>
          </a:bodyPr>
          <a:lstStyle/>
          <a:p>
            <a:r>
              <a:rPr lang="ar-SA" sz="4000" b="0" dirty="0" smtClean="0">
                <a:effectLst/>
                <a:latin typeface="Arial" pitchFamily="34" charset="0"/>
                <a:cs typeface="Arial" pitchFamily="34" charset="0"/>
              </a:rPr>
              <a:t>تابع تقسيم معلومات المجال المعرفي</a:t>
            </a:r>
            <a:endParaRPr lang="ar-SA" sz="40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7854696" cy="453650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ar-SA" sz="3200" dirty="0" smtClean="0">
                <a:latin typeface="Arial" pitchFamily="34" charset="0"/>
                <a:cs typeface="Arial" pitchFamily="34" charset="0"/>
              </a:rPr>
              <a:t>المفاهيم: المفهوم هو عبارة تجريدية ذات صفات موحدة تكونت نتيجة الخبرات أو المواد الدراسية : من أمثلة المفاهيم: الديموقراطية، العينة في الحصاء وافئة في الرياضيات الخ. أكتب أمثلة على المفاهيم في تخصصك وبين كيف يتناول المنهج تلك المفاهيم.</a:t>
            </a:r>
          </a:p>
          <a:p>
            <a:endParaRPr lang="ar-SA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1224136"/>
          </a:xfrm>
        </p:spPr>
        <p:txBody>
          <a:bodyPr>
            <a:normAutofit/>
          </a:bodyPr>
          <a:lstStyle/>
          <a:p>
            <a:r>
              <a:rPr lang="ar-SA" sz="4000" dirty="0" smtClean="0">
                <a:latin typeface="Arial" pitchFamily="34" charset="0"/>
                <a:cs typeface="Arial" pitchFamily="34" charset="0"/>
              </a:rPr>
              <a:t>حقول المعرفة</a:t>
            </a:r>
            <a:endParaRPr lang="ar-SA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854696" cy="417646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العلوم الرمزية: مثل اللغات – الراضيات – الفنون التعبيرية</a:t>
            </a:r>
          </a:p>
          <a:p>
            <a:pPr marL="514350" indent="-514350">
              <a:buFont typeface="+mj-lt"/>
              <a:buAutoNum type="arabicParenR"/>
            </a:pPr>
            <a:endParaRPr lang="ar-SA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العلوم التذوقية: الموسيقى - الأدب – الشعر</a:t>
            </a:r>
          </a:p>
          <a:p>
            <a:pPr marL="514350" indent="-514350">
              <a:buFont typeface="+mj-lt"/>
              <a:buAutoNum type="arabicParenR"/>
            </a:pPr>
            <a:endParaRPr lang="ar-SA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العلوم التجريبية: فيزياء – كيمياء – أحياء – نبات – علم نفس – اجتماع</a:t>
            </a:r>
          </a:p>
          <a:p>
            <a:pPr marL="514350" indent="-514350">
              <a:buFont typeface="+mj-lt"/>
              <a:buAutoNum type="arabicParenR"/>
            </a:pPr>
            <a:endParaRPr lang="ar-SA" dirty="0" smtClean="0"/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علوم إنسانية: تاريخ – فلسفة – دين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CF22554C33574E80520C46DD29459B" ma:contentTypeVersion="0" ma:contentTypeDescription="Create a new document." ma:contentTypeScope="" ma:versionID="ac65330a107b3be52e10ae4cb4c6839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81DB024-246F-484F-8EB1-A7430E56934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CA49D1-84E8-4D45-A6E9-E1C9A50E6E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5C896F-F249-4CD2-9F32-FB4A15343E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352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تدفق</vt:lpstr>
      <vt:lpstr>الأساس المعرفي للمنهج</vt:lpstr>
      <vt:lpstr>طبيعة المعرفة</vt:lpstr>
      <vt:lpstr>أنواع الخبرة</vt:lpstr>
      <vt:lpstr>مصادر المعرفة</vt:lpstr>
      <vt:lpstr>تابع مصادر المعرفة</vt:lpstr>
      <vt:lpstr>تقسيم معلومات المجال المعرفي</vt:lpstr>
      <vt:lpstr>تابع تقسيم معلومات المجال المعرفي</vt:lpstr>
      <vt:lpstr>حقول المعرفة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الأساس المعرفي للمنهج</dc:title>
  <dc:creator>Dr.Ali</dc:creator>
  <cp:lastModifiedBy>asus</cp:lastModifiedBy>
  <cp:revision>22</cp:revision>
  <dcterms:created xsi:type="dcterms:W3CDTF">2011-10-14T13:09:21Z</dcterms:created>
  <dcterms:modified xsi:type="dcterms:W3CDTF">2015-07-24T22:26:15Z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0x0101001CCF22554C33574E80520C46DD29459B</vt:lpwstr>
  </property>
</Properties>
</file>