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4"/>
  </p:sldMasterIdLst>
  <p:notesMasterIdLst>
    <p:notesMasterId r:id="rId22"/>
  </p:notesMasterIdLst>
  <p:sldIdLst>
    <p:sldId id="256" r:id="rId5"/>
    <p:sldId id="262" r:id="rId6"/>
    <p:sldId id="263" r:id="rId7"/>
    <p:sldId id="264" r:id="rId8"/>
    <p:sldId id="257" r:id="rId9"/>
    <p:sldId id="258" r:id="rId10"/>
    <p:sldId id="259" r:id="rId11"/>
    <p:sldId id="265" r:id="rId12"/>
    <p:sldId id="260" r:id="rId13"/>
    <p:sldId id="261" r:id="rId14"/>
    <p:sldId id="266" r:id="rId15"/>
    <p:sldId id="267" r:id="rId16"/>
    <p:sldId id="268" r:id="rId17"/>
    <p:sldId id="269" r:id="rId18"/>
    <p:sldId id="270" r:id="rId19"/>
    <p:sldId id="277" r:id="rId20"/>
    <p:sldId id="272"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4" d="100"/>
          <a:sy n="34" d="100"/>
        </p:scale>
        <p:origin x="-84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4F09251-EB57-4ED8-A98F-FC0D92FF2028}" type="datetimeFigureOut">
              <a:rPr lang="ar-SA" smtClean="0"/>
              <a:pPr/>
              <a:t>09/10/1436</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CFF54E7-BC57-421D-BCD6-9A6A66DDDC87}" type="slidenum">
              <a:rPr lang="ar-SA" smtClean="0"/>
              <a:pPr/>
              <a:t>‹#›</a:t>
            </a:fld>
            <a:endParaRPr lang="ar-SA"/>
          </a:p>
        </p:txBody>
      </p:sp>
    </p:spTree>
    <p:extLst>
      <p:ext uri="{BB962C8B-B14F-4D97-AF65-F5344CB8AC3E}">
        <p14:creationId xmlns:p14="http://schemas.microsoft.com/office/powerpoint/2010/main" val="239845199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4CFF54E7-BC57-421D-BCD6-9A6A66DDDC87}" type="slidenum">
              <a:rPr lang="ar-SA" smtClean="0"/>
              <a:pPr/>
              <a:t>17</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39B3D813-84C3-4A8D-B5CB-D2CC2532A5CB}" type="datetimeFigureOut">
              <a:rPr lang="ar-SA" smtClean="0"/>
              <a:pPr/>
              <a:t>09/10/1436</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DAD94B44-422C-4C9C-B360-27F3B485B8AA}"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9B3D813-84C3-4A8D-B5CB-D2CC2532A5CB}" type="datetimeFigureOut">
              <a:rPr lang="ar-SA" smtClean="0"/>
              <a:pPr/>
              <a:t>09/10/1436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D94B44-422C-4C9C-B360-27F3B485B8AA}"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9B3D813-84C3-4A8D-B5CB-D2CC2532A5CB}" type="datetimeFigureOut">
              <a:rPr lang="ar-SA" smtClean="0"/>
              <a:pPr/>
              <a:t>09/10/1436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D94B44-422C-4C9C-B360-27F3B485B8AA}"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9B3D813-84C3-4A8D-B5CB-D2CC2532A5CB}" type="datetimeFigureOut">
              <a:rPr lang="ar-SA" smtClean="0"/>
              <a:pPr/>
              <a:t>09/10/1436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D94B44-422C-4C9C-B360-27F3B485B8AA}"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9B3D813-84C3-4A8D-B5CB-D2CC2532A5CB}" type="datetimeFigureOut">
              <a:rPr lang="ar-SA" smtClean="0"/>
              <a:pPr/>
              <a:t>09/10/1436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D94B44-422C-4C9C-B360-27F3B485B8AA}"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39B3D813-84C3-4A8D-B5CB-D2CC2532A5CB}" type="datetimeFigureOut">
              <a:rPr lang="ar-SA" smtClean="0"/>
              <a:pPr/>
              <a:t>09/10/1436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AD94B44-422C-4C9C-B360-27F3B485B8AA}"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39B3D813-84C3-4A8D-B5CB-D2CC2532A5CB}" type="datetimeFigureOut">
              <a:rPr lang="ar-SA" smtClean="0"/>
              <a:pPr/>
              <a:t>09/10/1436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DAD94B44-422C-4C9C-B360-27F3B485B8AA}"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39B3D813-84C3-4A8D-B5CB-D2CC2532A5CB}" type="datetimeFigureOut">
              <a:rPr lang="ar-SA" smtClean="0"/>
              <a:pPr/>
              <a:t>09/10/1436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DAD94B44-422C-4C9C-B360-27F3B485B8AA}"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9B3D813-84C3-4A8D-B5CB-D2CC2532A5CB}" type="datetimeFigureOut">
              <a:rPr lang="ar-SA" smtClean="0"/>
              <a:pPr/>
              <a:t>09/10/1436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DAD94B44-422C-4C9C-B360-27F3B485B8AA}"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39B3D813-84C3-4A8D-B5CB-D2CC2532A5CB}" type="datetimeFigureOut">
              <a:rPr lang="ar-SA" smtClean="0"/>
              <a:pPr/>
              <a:t>09/10/1436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AD94B44-422C-4C9C-B360-27F3B485B8AA}"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9B3D813-84C3-4A8D-B5CB-D2CC2532A5CB}" type="datetimeFigureOut">
              <a:rPr lang="ar-SA" smtClean="0"/>
              <a:pPr/>
              <a:t>09/10/1436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DAD94B44-422C-4C9C-B360-27F3B485B8AA}"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9B3D813-84C3-4A8D-B5CB-D2CC2532A5CB}" type="datetimeFigureOut">
              <a:rPr lang="ar-SA" smtClean="0"/>
              <a:pPr/>
              <a:t>09/10/1436</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AD94B44-422C-4C9C-B360-27F3B485B8AA}"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332657"/>
            <a:ext cx="7772400" cy="936103"/>
          </a:xfrm>
        </p:spPr>
        <p:txBody>
          <a:bodyPr>
            <a:normAutofit/>
          </a:bodyPr>
          <a:lstStyle/>
          <a:p>
            <a:r>
              <a:rPr lang="ar-SA" sz="3600" b="1" dirty="0" smtClean="0">
                <a:cs typeface="+mn-cs"/>
              </a:rPr>
              <a:t>الأساس الاجتماعي للمنهج</a:t>
            </a:r>
            <a:endParaRPr lang="ar-SA" sz="3600" b="1" dirty="0">
              <a:cs typeface="+mn-cs"/>
            </a:endParaRPr>
          </a:p>
        </p:txBody>
      </p:sp>
      <p:sp>
        <p:nvSpPr>
          <p:cNvPr id="3" name="عنوان فرعي 2"/>
          <p:cNvSpPr>
            <a:spLocks noGrp="1"/>
          </p:cNvSpPr>
          <p:nvPr>
            <p:ph type="subTitle" idx="1"/>
          </p:nvPr>
        </p:nvSpPr>
        <p:spPr>
          <a:xfrm>
            <a:off x="1371600" y="1844824"/>
            <a:ext cx="6400800" cy="4176464"/>
          </a:xfrm>
        </p:spPr>
        <p:txBody>
          <a:bodyPr>
            <a:normAutofit lnSpcReduction="10000"/>
          </a:bodyPr>
          <a:lstStyle/>
          <a:p>
            <a:pPr algn="just"/>
            <a:r>
              <a:rPr lang="ar-SA" sz="3600" dirty="0" smtClean="0">
                <a:solidFill>
                  <a:schemeClr val="tx1"/>
                </a:solidFill>
                <a:latin typeface="Arial" pitchFamily="34" charset="0"/>
                <a:cs typeface="Arial" pitchFamily="34" charset="0"/>
              </a:rPr>
              <a:t>يشمل القوى الاجتماعية المؤثرة في وضع المنهج وتنفيذه وهي:</a:t>
            </a:r>
          </a:p>
          <a:p>
            <a:pPr marL="742950" indent="-742950" algn="just">
              <a:buFont typeface="+mj-lt"/>
              <a:buAutoNum type="arabicPeriod"/>
            </a:pPr>
            <a:r>
              <a:rPr lang="ar-SA" sz="3600" dirty="0" smtClean="0">
                <a:solidFill>
                  <a:schemeClr val="tx1"/>
                </a:solidFill>
                <a:latin typeface="Arial" pitchFamily="34" charset="0"/>
                <a:cs typeface="Arial" pitchFamily="34" charset="0"/>
              </a:rPr>
              <a:t> التراث الثقافي للمجتمع ،</a:t>
            </a:r>
          </a:p>
          <a:p>
            <a:pPr marL="742950" indent="-742950" algn="just">
              <a:buFont typeface="+mj-lt"/>
              <a:buAutoNum type="arabicPeriod"/>
            </a:pPr>
            <a:r>
              <a:rPr lang="ar-SA" sz="3600" dirty="0" smtClean="0">
                <a:solidFill>
                  <a:schemeClr val="tx1"/>
                </a:solidFill>
                <a:latin typeface="Arial" pitchFamily="34" charset="0"/>
                <a:cs typeface="Arial" pitchFamily="34" charset="0"/>
              </a:rPr>
              <a:t> القيم والمبادئ السائدة المجتمع،</a:t>
            </a:r>
          </a:p>
          <a:p>
            <a:pPr marL="742950" indent="-742950" algn="just">
              <a:buFont typeface="+mj-lt"/>
              <a:buAutoNum type="arabicPeriod"/>
            </a:pPr>
            <a:r>
              <a:rPr lang="ar-SA" sz="3600" dirty="0" smtClean="0">
                <a:solidFill>
                  <a:schemeClr val="tx1"/>
                </a:solidFill>
                <a:latin typeface="Arial" pitchFamily="34" charset="0"/>
                <a:cs typeface="Arial" pitchFamily="34" charset="0"/>
              </a:rPr>
              <a:t>الحاجات والمشكلات القائمة في المجتمع</a:t>
            </a:r>
          </a:p>
          <a:p>
            <a:pPr marL="742950" indent="-742950" algn="just">
              <a:buFont typeface="+mj-lt"/>
              <a:buAutoNum type="arabicPeriod"/>
            </a:pPr>
            <a:r>
              <a:rPr lang="ar-SA" sz="3600" dirty="0" smtClean="0">
                <a:solidFill>
                  <a:schemeClr val="tx1"/>
                </a:solidFill>
                <a:latin typeface="Arial" pitchFamily="34" charset="0"/>
                <a:cs typeface="Arial" pitchFamily="34" charset="0"/>
              </a:rPr>
              <a:t> أهداف المجتمع</a:t>
            </a:r>
          </a:p>
          <a:p>
            <a:pPr marL="742950" indent="-742950" algn="just">
              <a:buFont typeface="+mj-lt"/>
              <a:buAutoNum type="arabicPeriod"/>
            </a:pPr>
            <a:endParaRPr lang="ar-SA" sz="3600" dirty="0">
              <a:solidFill>
                <a:schemeClr val="tx1"/>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99592" y="404664"/>
            <a:ext cx="7772400" cy="1368152"/>
          </a:xfrm>
        </p:spPr>
        <p:txBody>
          <a:bodyPr>
            <a:normAutofit fontScale="90000"/>
          </a:bodyPr>
          <a:lstStyle/>
          <a:p>
            <a:pPr algn="ctr"/>
            <a:r>
              <a:rPr lang="ar-SA" sz="4900" b="1" dirty="0" smtClean="0">
                <a:solidFill>
                  <a:schemeClr val="tx1"/>
                </a:solidFill>
                <a:effectLst>
                  <a:outerShdw blurRad="38100" dist="38100" dir="2700000" algn="tl">
                    <a:srgbClr val="000000"/>
                  </a:outerShdw>
                </a:effectLst>
                <a:latin typeface="Arial" pitchFamily="34" charset="0"/>
                <a:cs typeface="Arial" pitchFamily="34" charset="0"/>
              </a:rPr>
              <a:t>عوامل التغير الاجتماعي</a:t>
            </a:r>
            <a:r>
              <a:rPr lang="en-US" b="1" dirty="0" smtClean="0">
                <a:solidFill>
                  <a:schemeClr val="hlink"/>
                </a:solidFill>
                <a:effectLst>
                  <a:outerShdw blurRad="38100" dist="38100" dir="2700000" algn="tl">
                    <a:srgbClr val="000000"/>
                  </a:outerShdw>
                </a:effectLst>
              </a:rPr>
              <a:t/>
            </a:r>
            <a:br>
              <a:rPr lang="en-US" b="1" dirty="0" smtClean="0">
                <a:solidFill>
                  <a:schemeClr val="hlink"/>
                </a:solidFill>
                <a:effectLst>
                  <a:outerShdw blurRad="38100" dist="38100" dir="2700000" algn="tl">
                    <a:srgbClr val="000000"/>
                  </a:outerShdw>
                </a:effectLst>
              </a:rPr>
            </a:br>
            <a:endParaRPr lang="ar-SA" dirty="0"/>
          </a:p>
        </p:txBody>
      </p:sp>
      <p:sp>
        <p:nvSpPr>
          <p:cNvPr id="3" name="عنوان فرعي 2"/>
          <p:cNvSpPr>
            <a:spLocks noGrp="1"/>
          </p:cNvSpPr>
          <p:nvPr>
            <p:ph type="subTitle" idx="1"/>
          </p:nvPr>
        </p:nvSpPr>
        <p:spPr>
          <a:xfrm>
            <a:off x="251520" y="2132856"/>
            <a:ext cx="8568952" cy="4464496"/>
          </a:xfrm>
        </p:spPr>
        <p:txBody>
          <a:bodyPr>
            <a:normAutofit/>
          </a:bodyPr>
          <a:lstStyle/>
          <a:p>
            <a:r>
              <a:rPr lang="ar-SA" b="1" dirty="0" smtClean="0">
                <a:solidFill>
                  <a:schemeClr val="hlink"/>
                </a:solidFill>
                <a:effectLst>
                  <a:outerShdw blurRad="38100" dist="38100" dir="2700000" algn="tl">
                    <a:srgbClr val="000000"/>
                  </a:outerShdw>
                </a:effectLst>
                <a:cs typeface="Traditional Arabic" pitchFamily="2" charset="-78"/>
              </a:rPr>
              <a:t/>
            </a:r>
            <a:br>
              <a:rPr lang="ar-SA" b="1" dirty="0" smtClean="0">
                <a:solidFill>
                  <a:schemeClr val="hlink"/>
                </a:solidFill>
                <a:effectLst>
                  <a:outerShdw blurRad="38100" dist="38100" dir="2700000" algn="tl">
                    <a:srgbClr val="000000"/>
                  </a:outerShdw>
                </a:effectLst>
                <a:cs typeface="Traditional Arabic" pitchFamily="2" charset="-78"/>
              </a:rPr>
            </a:br>
            <a:r>
              <a:rPr lang="ar-SA" sz="3600" b="1" dirty="0" smtClean="0">
                <a:effectLst>
                  <a:outerShdw blurRad="38100" dist="38100" dir="2700000" algn="tl">
                    <a:srgbClr val="000000"/>
                  </a:outerShdw>
                </a:effectLst>
                <a:latin typeface="Arial" pitchFamily="34" charset="0"/>
                <a:cs typeface="Arial" pitchFamily="34" charset="0"/>
              </a:rPr>
              <a:t>1- تقدم العلوم والتكنولوجيا.</a:t>
            </a:r>
          </a:p>
          <a:p>
            <a:r>
              <a:rPr lang="ar-SA" sz="3600" b="1" dirty="0" smtClean="0">
                <a:effectLst>
                  <a:outerShdw blurRad="38100" dist="38100" dir="2700000" algn="tl">
                    <a:srgbClr val="000000"/>
                  </a:outerShdw>
                </a:effectLst>
                <a:latin typeface="Arial" pitchFamily="34" charset="0"/>
                <a:cs typeface="Arial" pitchFamily="34" charset="0"/>
              </a:rPr>
              <a:t/>
            </a:r>
            <a:br>
              <a:rPr lang="ar-SA" sz="3600" b="1" dirty="0" smtClean="0">
                <a:effectLst>
                  <a:outerShdw blurRad="38100" dist="38100" dir="2700000" algn="tl">
                    <a:srgbClr val="000000"/>
                  </a:outerShdw>
                </a:effectLst>
                <a:latin typeface="Arial" pitchFamily="34" charset="0"/>
                <a:cs typeface="Arial" pitchFamily="34" charset="0"/>
              </a:rPr>
            </a:br>
            <a:r>
              <a:rPr lang="ar-SA" sz="3600" b="1" dirty="0" smtClean="0">
                <a:effectLst>
                  <a:outerShdw blurRad="38100" dist="38100" dir="2700000" algn="tl">
                    <a:srgbClr val="000000"/>
                  </a:outerShdw>
                </a:effectLst>
                <a:latin typeface="Arial" pitchFamily="34" charset="0"/>
                <a:cs typeface="Arial" pitchFamily="34" charset="0"/>
              </a:rPr>
              <a:t>2- تقدم وسائل المواصلات والاتصالات .</a:t>
            </a:r>
            <a:endParaRPr lang="en-US" sz="3600" b="1" dirty="0" smtClean="0">
              <a:effectLst>
                <a:outerShdw blurRad="38100" dist="38100" dir="2700000" algn="tl">
                  <a:srgbClr val="000000"/>
                </a:outerShdw>
              </a:effectLst>
              <a:latin typeface="Arial" pitchFamily="34" charset="0"/>
              <a:cs typeface="Arial" pitchFamily="34" charset="0"/>
            </a:endParaRPr>
          </a:p>
          <a:p>
            <a:r>
              <a:rPr lang="en-US" sz="3600" b="1" dirty="0" smtClean="0">
                <a:effectLst>
                  <a:outerShdw blurRad="38100" dist="38100" dir="2700000" algn="tl">
                    <a:srgbClr val="000000"/>
                  </a:outerShdw>
                </a:effectLst>
                <a:latin typeface="Arial" pitchFamily="34" charset="0"/>
                <a:cs typeface="Arial" pitchFamily="34" charset="0"/>
              </a:rPr>
              <a:t/>
            </a:r>
            <a:br>
              <a:rPr lang="en-US" sz="3600" b="1" dirty="0" smtClean="0">
                <a:effectLst>
                  <a:outerShdw blurRad="38100" dist="38100" dir="2700000" algn="tl">
                    <a:srgbClr val="000000"/>
                  </a:outerShdw>
                </a:effectLst>
                <a:latin typeface="Arial" pitchFamily="34" charset="0"/>
                <a:cs typeface="Arial" pitchFamily="34" charset="0"/>
              </a:rPr>
            </a:br>
            <a:r>
              <a:rPr lang="ar-SA" sz="3600" b="1" dirty="0" smtClean="0">
                <a:effectLst>
                  <a:outerShdw blurRad="38100" dist="38100" dir="2700000" algn="tl">
                    <a:srgbClr val="000000"/>
                  </a:outerShdw>
                </a:effectLst>
                <a:latin typeface="Arial" pitchFamily="34" charset="0"/>
                <a:cs typeface="Arial" pitchFamily="34" charset="0"/>
              </a:rPr>
              <a:t>3- الثورة معرفية وفكرية  .</a:t>
            </a:r>
            <a:endParaRPr lang="en-US" sz="3600" b="1" dirty="0" smtClean="0">
              <a:effectLst>
                <a:outerShdw blurRad="38100" dist="38100" dir="2700000" algn="tl">
                  <a:srgbClr val="000000"/>
                </a:outerShdw>
              </a:effectLst>
              <a:latin typeface="Arial" pitchFamily="34" charset="0"/>
              <a:cs typeface="Arial" pitchFamily="34" charset="0"/>
            </a:endParaRPr>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404664"/>
            <a:ext cx="7851648" cy="720080"/>
          </a:xfrm>
        </p:spPr>
        <p:txBody>
          <a:bodyPr>
            <a:normAutofit fontScale="90000"/>
          </a:bodyPr>
          <a:lstStyle/>
          <a:p>
            <a:pPr algn="ctr"/>
            <a:r>
              <a:rPr lang="en-US" sz="4000" dirty="0" smtClean="0">
                <a:solidFill>
                  <a:schemeClr val="tx1"/>
                </a:solidFill>
                <a:effectLst>
                  <a:outerShdw blurRad="38100" dist="38100" dir="2700000" algn="tl">
                    <a:srgbClr val="000000"/>
                  </a:outerShdw>
                </a:effectLst>
                <a:latin typeface="Arial" pitchFamily="34" charset="0"/>
                <a:cs typeface="Arial" pitchFamily="34" charset="0"/>
              </a:rPr>
              <a:t/>
            </a:r>
            <a:br>
              <a:rPr lang="en-US" sz="4000" dirty="0" smtClean="0">
                <a:solidFill>
                  <a:schemeClr val="tx1"/>
                </a:solidFill>
                <a:effectLst>
                  <a:outerShdw blurRad="38100" dist="38100" dir="2700000" algn="tl">
                    <a:srgbClr val="000000"/>
                  </a:outerShdw>
                </a:effectLst>
                <a:latin typeface="Arial" pitchFamily="34" charset="0"/>
                <a:cs typeface="Arial" pitchFamily="34" charset="0"/>
              </a:rPr>
            </a:br>
            <a:r>
              <a:rPr lang="ar-SA" sz="4000" dirty="0" smtClean="0">
                <a:solidFill>
                  <a:schemeClr val="tx1"/>
                </a:solidFill>
                <a:effectLst>
                  <a:outerShdw blurRad="38100" dist="38100" dir="2700000" algn="tl">
                    <a:srgbClr val="000000"/>
                  </a:outerShdw>
                </a:effectLst>
                <a:latin typeface="Arial" pitchFamily="34" charset="0"/>
                <a:cs typeface="Arial" pitchFamily="34" charset="0"/>
              </a:rPr>
              <a:t>تابع عوامل التغير الاجتماعي</a:t>
            </a:r>
            <a:endParaRPr lang="ar-SA" sz="4000" dirty="0"/>
          </a:p>
        </p:txBody>
      </p:sp>
      <p:sp>
        <p:nvSpPr>
          <p:cNvPr id="3" name="عنوان فرعي 2"/>
          <p:cNvSpPr>
            <a:spLocks noGrp="1"/>
          </p:cNvSpPr>
          <p:nvPr>
            <p:ph type="subTitle" idx="1"/>
          </p:nvPr>
        </p:nvSpPr>
        <p:spPr>
          <a:xfrm>
            <a:off x="467544" y="1988840"/>
            <a:ext cx="7854696" cy="4536504"/>
          </a:xfrm>
        </p:spPr>
        <p:txBody>
          <a:bodyPr/>
          <a:lstStyle/>
          <a:p>
            <a:r>
              <a:rPr lang="ar-SA" sz="2800" b="1" dirty="0" smtClean="0">
                <a:effectLst>
                  <a:outerShdw blurRad="38100" dist="38100" dir="2700000" algn="tl">
                    <a:srgbClr val="000000"/>
                  </a:outerShdw>
                </a:effectLst>
                <a:latin typeface="Arial" pitchFamily="34" charset="0"/>
                <a:cs typeface="Arial" pitchFamily="34" charset="0"/>
              </a:rPr>
              <a:t>4-  ظهور القادة والمصلحين – أفكار جديدة، فلسفة جديدة.</a:t>
            </a:r>
          </a:p>
          <a:p>
            <a:r>
              <a:rPr lang="ar-SA" sz="2800" b="1" dirty="0" smtClean="0">
                <a:effectLst>
                  <a:outerShdw blurRad="38100" dist="38100" dir="2700000" algn="tl">
                    <a:srgbClr val="000000"/>
                  </a:outerShdw>
                </a:effectLst>
                <a:latin typeface="Arial" pitchFamily="34" charset="0"/>
                <a:cs typeface="Arial" pitchFamily="34" charset="0"/>
              </a:rPr>
              <a:t/>
            </a:r>
            <a:br>
              <a:rPr lang="ar-SA" sz="2800" b="1" dirty="0" smtClean="0">
                <a:effectLst>
                  <a:outerShdw blurRad="38100" dist="38100" dir="2700000" algn="tl">
                    <a:srgbClr val="000000"/>
                  </a:outerShdw>
                </a:effectLst>
                <a:latin typeface="Arial" pitchFamily="34" charset="0"/>
                <a:cs typeface="Arial" pitchFamily="34" charset="0"/>
              </a:rPr>
            </a:br>
            <a:r>
              <a:rPr lang="ar-SA" sz="2800" b="1" dirty="0" smtClean="0">
                <a:effectLst>
                  <a:outerShdw blurRad="38100" dist="38100" dir="2700000" algn="tl">
                    <a:srgbClr val="000000"/>
                  </a:outerShdw>
                </a:effectLst>
                <a:latin typeface="Arial" pitchFamily="34" charset="0"/>
                <a:cs typeface="Arial" pitchFamily="34" charset="0"/>
              </a:rPr>
              <a:t>5-  قيام الثورات القيم والأحكام والمبادئ القديمة بأخرى جديدة .</a:t>
            </a:r>
          </a:p>
          <a:p>
            <a:r>
              <a:rPr lang="en-US" sz="2800" b="1" dirty="0" smtClean="0">
                <a:effectLst>
                  <a:outerShdw blurRad="38100" dist="38100" dir="2700000" algn="tl">
                    <a:srgbClr val="000000"/>
                  </a:outerShdw>
                </a:effectLst>
                <a:latin typeface="Arial" pitchFamily="34" charset="0"/>
                <a:cs typeface="Arial" pitchFamily="34" charset="0"/>
              </a:rPr>
              <a:t/>
            </a:r>
            <a:br>
              <a:rPr lang="en-US" sz="2800" b="1" dirty="0" smtClean="0">
                <a:effectLst>
                  <a:outerShdw blurRad="38100" dist="38100" dir="2700000" algn="tl">
                    <a:srgbClr val="000000"/>
                  </a:outerShdw>
                </a:effectLst>
                <a:latin typeface="Arial" pitchFamily="34" charset="0"/>
                <a:cs typeface="Arial" pitchFamily="34" charset="0"/>
              </a:rPr>
            </a:br>
            <a:r>
              <a:rPr lang="ar-SA" sz="2800" b="1" dirty="0" smtClean="0">
                <a:effectLst>
                  <a:outerShdw blurRad="38100" dist="38100" dir="2700000" algn="tl">
                    <a:srgbClr val="000000"/>
                  </a:outerShdw>
                </a:effectLst>
                <a:latin typeface="Arial" pitchFamily="34" charset="0"/>
                <a:cs typeface="Arial" pitchFamily="34" charset="0"/>
              </a:rPr>
              <a:t>6-  نشوب الحروب وما يصاحبها من تغيرات في واقع المجتمع  </a:t>
            </a:r>
          </a:p>
          <a:p>
            <a:r>
              <a:rPr lang="ar-SA" sz="2800" b="1" dirty="0" smtClean="0">
                <a:effectLst>
                  <a:outerShdw blurRad="38100" dist="38100" dir="2700000" algn="tl">
                    <a:srgbClr val="000000"/>
                  </a:outerShdw>
                </a:effectLst>
                <a:latin typeface="Arial" pitchFamily="34" charset="0"/>
                <a:cs typeface="Arial" pitchFamily="34" charset="0"/>
              </a:rPr>
              <a:t>     وأهدافه ومبادئه.</a:t>
            </a:r>
          </a:p>
          <a:p>
            <a:r>
              <a:rPr lang="en-US" sz="2800" b="1" dirty="0" smtClean="0">
                <a:effectLst>
                  <a:outerShdw blurRad="38100" dist="38100" dir="2700000" algn="tl">
                    <a:srgbClr val="000000"/>
                  </a:outerShdw>
                </a:effectLst>
                <a:latin typeface="Arial" pitchFamily="34" charset="0"/>
                <a:cs typeface="Arial" pitchFamily="34" charset="0"/>
              </a:rPr>
              <a:t/>
            </a:r>
            <a:br>
              <a:rPr lang="en-US" sz="2800" b="1" dirty="0" smtClean="0">
                <a:effectLst>
                  <a:outerShdw blurRad="38100" dist="38100" dir="2700000" algn="tl">
                    <a:srgbClr val="000000"/>
                  </a:outerShdw>
                </a:effectLst>
                <a:latin typeface="Arial" pitchFamily="34" charset="0"/>
                <a:cs typeface="Arial" pitchFamily="34" charset="0"/>
              </a:rPr>
            </a:br>
            <a:r>
              <a:rPr lang="ar-SA" sz="2800" b="1" dirty="0" smtClean="0">
                <a:effectLst>
                  <a:outerShdw blurRad="38100" dist="38100" dir="2700000" algn="tl">
                    <a:srgbClr val="000000"/>
                  </a:outerShdw>
                </a:effectLst>
                <a:latin typeface="Arial" pitchFamily="34" charset="0"/>
                <a:cs typeface="Arial" pitchFamily="34" charset="0"/>
              </a:rPr>
              <a:t>7-  انتشار الأفكار والنظم الديمقراطية .</a:t>
            </a:r>
            <a:endParaRPr lang="en-US" sz="1600" b="1" dirty="0" smtClean="0">
              <a:effectLst>
                <a:outerShdw blurRad="38100" dist="38100" dir="2700000" algn="tl">
                  <a:srgbClr val="000000"/>
                </a:outerShdw>
              </a:effectLst>
              <a:latin typeface="Arial" pitchFamily="34" charset="0"/>
              <a:cs typeface="Arial" pitchFamily="34" charset="0"/>
            </a:endParaRPr>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260648"/>
            <a:ext cx="7851648" cy="1152128"/>
          </a:xfrm>
        </p:spPr>
        <p:txBody>
          <a:bodyPr>
            <a:normAutofit/>
          </a:bodyPr>
          <a:lstStyle/>
          <a:p>
            <a:pPr algn="ctr"/>
            <a:r>
              <a:rPr lang="ar-SA" sz="4000" dirty="0" smtClean="0">
                <a:solidFill>
                  <a:schemeClr val="tx1"/>
                </a:solidFill>
                <a:effectLst/>
                <a:latin typeface="Arial" pitchFamily="34" charset="0"/>
                <a:cs typeface="Arial" pitchFamily="34" charset="0"/>
              </a:rPr>
              <a:t>المنهج ومشكلات المجتمع</a:t>
            </a:r>
            <a:endParaRPr lang="ar-SA" sz="4000" dirty="0">
              <a:solidFill>
                <a:schemeClr val="tx1"/>
              </a:solidFill>
              <a:effectLst/>
              <a:latin typeface="Arial" pitchFamily="34" charset="0"/>
              <a:cs typeface="Arial" pitchFamily="34" charset="0"/>
            </a:endParaRPr>
          </a:p>
        </p:txBody>
      </p:sp>
      <p:sp>
        <p:nvSpPr>
          <p:cNvPr id="3" name="عنوان فرعي 2"/>
          <p:cNvSpPr>
            <a:spLocks noGrp="1"/>
          </p:cNvSpPr>
          <p:nvPr>
            <p:ph type="subTitle" idx="1"/>
          </p:nvPr>
        </p:nvSpPr>
        <p:spPr>
          <a:xfrm>
            <a:off x="611560" y="1628800"/>
            <a:ext cx="7992888" cy="4824536"/>
          </a:xfrm>
        </p:spPr>
        <p:txBody>
          <a:bodyPr>
            <a:normAutofit fontScale="92500"/>
          </a:bodyPr>
          <a:lstStyle/>
          <a:p>
            <a:r>
              <a:rPr lang="ar-SA" sz="2800" b="1" dirty="0" smtClean="0">
                <a:latin typeface="Arial" pitchFamily="34" charset="0"/>
                <a:cs typeface="Arial" pitchFamily="34" charset="0"/>
              </a:rPr>
              <a:t>تقسم مشكلات المجتمع إلى :</a:t>
            </a:r>
          </a:p>
          <a:p>
            <a:r>
              <a:rPr lang="ar-SA" sz="2800" b="1" dirty="0" smtClean="0">
                <a:latin typeface="Arial" pitchFamily="34" charset="0"/>
                <a:cs typeface="Arial" pitchFamily="34" charset="0"/>
              </a:rPr>
              <a:t/>
            </a:r>
            <a:br>
              <a:rPr lang="ar-SA" sz="2800" b="1" dirty="0" smtClean="0">
                <a:latin typeface="Arial" pitchFamily="34" charset="0"/>
                <a:cs typeface="Arial" pitchFamily="34" charset="0"/>
              </a:rPr>
            </a:br>
            <a:r>
              <a:rPr lang="ar-SA" sz="2800" b="1" dirty="0" smtClean="0">
                <a:latin typeface="Arial" pitchFamily="34" charset="0"/>
                <a:cs typeface="Arial" pitchFamily="34" charset="0"/>
              </a:rPr>
              <a:t>أ-   مشكلات تعتمد حلولها على الحقائق التي يكتشفها العلم مثل  </a:t>
            </a:r>
          </a:p>
          <a:p>
            <a:r>
              <a:rPr lang="ar-SA" sz="2800" b="1" dirty="0" smtClean="0">
                <a:latin typeface="Arial" pitchFamily="34" charset="0"/>
                <a:cs typeface="Arial" pitchFamily="34" charset="0"/>
              </a:rPr>
              <a:t>     مشكلة مياه الشرب ،أو مشكلات الطاقة ، ازمة المواصلات ،  </a:t>
            </a:r>
          </a:p>
          <a:p>
            <a:r>
              <a:rPr lang="ar-SA" sz="2800" b="1" dirty="0" smtClean="0">
                <a:latin typeface="Arial" pitchFamily="34" charset="0"/>
                <a:cs typeface="Arial" pitchFamily="34" charset="0"/>
              </a:rPr>
              <a:t>     مشكلة التلوث.</a:t>
            </a:r>
          </a:p>
          <a:p>
            <a:pPr algn="just"/>
            <a:r>
              <a:rPr lang="ar-SA" sz="2800" b="1" dirty="0" smtClean="0">
                <a:latin typeface="Arial" pitchFamily="34" charset="0"/>
                <a:cs typeface="Arial" pitchFamily="34" charset="0"/>
              </a:rPr>
              <a:t/>
            </a:r>
            <a:br>
              <a:rPr lang="ar-SA" sz="2800" b="1" dirty="0" smtClean="0">
                <a:latin typeface="Arial" pitchFamily="34" charset="0"/>
                <a:cs typeface="Arial" pitchFamily="34" charset="0"/>
              </a:rPr>
            </a:br>
            <a:r>
              <a:rPr lang="ar-SA" sz="2800" b="1" dirty="0" smtClean="0">
                <a:latin typeface="Arial" pitchFamily="34" charset="0"/>
                <a:cs typeface="Arial" pitchFamily="34" charset="0"/>
              </a:rPr>
              <a:t>ب- مشكلات فكرية أو فلسفية جدلية ناتجة عن الصراع بين  </a:t>
            </a:r>
          </a:p>
          <a:p>
            <a:pPr algn="just"/>
            <a:r>
              <a:rPr lang="ar-SA" sz="2800" b="1" dirty="0" smtClean="0">
                <a:latin typeface="Arial" pitchFamily="34" charset="0"/>
                <a:cs typeface="Arial" pitchFamily="34" charset="0"/>
              </a:rPr>
              <a:t>    الأيديولوجيات المختلفة، وهذه المشكلات تتطلب نوعاً من الإحكام   </a:t>
            </a:r>
          </a:p>
          <a:p>
            <a:pPr algn="just"/>
            <a:r>
              <a:rPr lang="ar-SA" sz="2800" b="1" dirty="0" smtClean="0">
                <a:latin typeface="Arial" pitchFamily="34" charset="0"/>
                <a:cs typeface="Arial" pitchFamily="34" charset="0"/>
              </a:rPr>
              <a:t>    التي تقوم على تفضيل بعض القيم على أخرى ، ومن امثلة هذه  </a:t>
            </a:r>
          </a:p>
          <a:p>
            <a:pPr algn="just"/>
            <a:r>
              <a:rPr lang="ar-SA" sz="2800" b="1" dirty="0" smtClean="0">
                <a:latin typeface="Arial" pitchFamily="34" charset="0"/>
                <a:cs typeface="Arial" pitchFamily="34" charset="0"/>
              </a:rPr>
              <a:t>    المشكلات ما يعرف بمشكلة تحديد النسل ، ودور المرأة في المجتمع.</a:t>
            </a:r>
            <a:endParaRPr lang="ar-SA" b="1"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332656"/>
            <a:ext cx="7851648" cy="504056"/>
          </a:xfrm>
        </p:spPr>
        <p:txBody>
          <a:bodyPr>
            <a:normAutofit fontScale="90000"/>
          </a:bodyPr>
          <a:lstStyle/>
          <a:p>
            <a:pPr algn="ctr"/>
            <a:r>
              <a:rPr lang="ar-SA" sz="4000" dirty="0" smtClean="0">
                <a:solidFill>
                  <a:schemeClr val="tx2"/>
                </a:solidFill>
                <a:effectLst/>
              </a:rPr>
              <a:t>تابع المنهج ومشكلات المجتمع</a:t>
            </a:r>
            <a:endParaRPr lang="ar-SA" sz="4000" dirty="0">
              <a:solidFill>
                <a:schemeClr val="tx2"/>
              </a:solidFill>
              <a:effectLst/>
            </a:endParaRPr>
          </a:p>
        </p:txBody>
      </p:sp>
      <p:sp>
        <p:nvSpPr>
          <p:cNvPr id="3" name="عنوان فرعي 2"/>
          <p:cNvSpPr>
            <a:spLocks noGrp="1"/>
          </p:cNvSpPr>
          <p:nvPr>
            <p:ph type="subTitle" idx="1"/>
          </p:nvPr>
        </p:nvSpPr>
        <p:spPr>
          <a:xfrm>
            <a:off x="533400" y="1052736"/>
            <a:ext cx="7854696" cy="5400600"/>
          </a:xfrm>
        </p:spPr>
        <p:txBody>
          <a:bodyPr>
            <a:normAutofit fontScale="92500" lnSpcReduction="10000"/>
          </a:bodyPr>
          <a:lstStyle/>
          <a:p>
            <a:r>
              <a:rPr lang="ar-SA" sz="2800" b="1" dirty="0" smtClean="0">
                <a:latin typeface="Arial" pitchFamily="34" charset="0"/>
                <a:cs typeface="Arial" pitchFamily="34" charset="0"/>
              </a:rPr>
              <a:t>ما هو دور المنهج من مشكلات المجتمع ؟</a:t>
            </a:r>
            <a:br>
              <a:rPr lang="ar-SA" sz="2800" b="1" dirty="0" smtClean="0">
                <a:latin typeface="Arial" pitchFamily="34" charset="0"/>
                <a:cs typeface="Arial" pitchFamily="34" charset="0"/>
              </a:rPr>
            </a:br>
            <a:r>
              <a:rPr lang="ar-SA" sz="2800" b="1" dirty="0" smtClean="0">
                <a:latin typeface="Arial" pitchFamily="34" charset="0"/>
                <a:cs typeface="Arial" pitchFamily="34" charset="0"/>
              </a:rPr>
              <a:t>هناك ثلاثة اتجاهات حول الإجابة على هذا السؤال :</a:t>
            </a:r>
          </a:p>
          <a:p>
            <a:r>
              <a:rPr lang="ar-SA" sz="2800" b="1" dirty="0" smtClean="0">
                <a:latin typeface="Arial" pitchFamily="34" charset="0"/>
                <a:cs typeface="Arial" pitchFamily="34" charset="0"/>
              </a:rPr>
              <a:t/>
            </a:r>
            <a:br>
              <a:rPr lang="ar-SA" sz="2800" b="1" dirty="0" smtClean="0">
                <a:latin typeface="Arial" pitchFamily="34" charset="0"/>
                <a:cs typeface="Arial" pitchFamily="34" charset="0"/>
              </a:rPr>
            </a:br>
            <a:r>
              <a:rPr lang="ar-SA" sz="2800" b="1" u="sng" dirty="0" smtClean="0">
                <a:latin typeface="Arial" pitchFamily="34" charset="0"/>
                <a:cs typeface="Arial" pitchFamily="34" charset="0"/>
              </a:rPr>
              <a:t>الأول</a:t>
            </a:r>
            <a:r>
              <a:rPr lang="ar-SA" sz="2800" b="1" dirty="0" smtClean="0">
                <a:latin typeface="Arial" pitchFamily="34" charset="0"/>
                <a:cs typeface="Arial" pitchFamily="34" charset="0"/>
              </a:rPr>
              <a:t> : يرى أن المدرسة ليس له علاقة بتطوير المجتمع وحل مشكلاته فهي تنقل التراث الثقافي للمجتمع وتحافظ على الاوضاع الاجتماعية فيه فقط</a:t>
            </a:r>
          </a:p>
          <a:p>
            <a:r>
              <a:rPr lang="ar-SA" sz="2800" b="1" dirty="0" smtClean="0">
                <a:latin typeface="Arial" pitchFamily="34" charset="0"/>
                <a:cs typeface="Arial" pitchFamily="34" charset="0"/>
              </a:rPr>
              <a:t/>
            </a:r>
            <a:br>
              <a:rPr lang="ar-SA" sz="2800" b="1" dirty="0" smtClean="0">
                <a:latin typeface="Arial" pitchFamily="34" charset="0"/>
                <a:cs typeface="Arial" pitchFamily="34" charset="0"/>
              </a:rPr>
            </a:br>
            <a:r>
              <a:rPr lang="ar-SA" sz="2800" b="1" u="sng" dirty="0" smtClean="0">
                <a:latin typeface="Arial" pitchFamily="34" charset="0"/>
                <a:cs typeface="Arial" pitchFamily="34" charset="0"/>
              </a:rPr>
              <a:t>الثاني</a:t>
            </a:r>
            <a:r>
              <a:rPr lang="ar-SA" sz="2800" b="1" dirty="0" smtClean="0">
                <a:latin typeface="Arial" pitchFamily="34" charset="0"/>
                <a:cs typeface="Arial" pitchFamily="34" charset="0"/>
              </a:rPr>
              <a:t> :  يرى أن دور المدرسة هو عرض المشكلات القائمة في المجتمع دون التعرض لمحاولة ايجاد حلول لها ولا سيما المشكلات الفلسفية او القيمية . </a:t>
            </a:r>
          </a:p>
          <a:p>
            <a:r>
              <a:rPr lang="ar-SA" sz="2800" b="1" dirty="0" smtClean="0">
                <a:latin typeface="Arial" pitchFamily="34" charset="0"/>
                <a:cs typeface="Arial" pitchFamily="34" charset="0"/>
              </a:rPr>
              <a:t/>
            </a:r>
            <a:br>
              <a:rPr lang="ar-SA" sz="2800" b="1" dirty="0" smtClean="0">
                <a:latin typeface="Arial" pitchFamily="34" charset="0"/>
                <a:cs typeface="Arial" pitchFamily="34" charset="0"/>
              </a:rPr>
            </a:br>
            <a:r>
              <a:rPr lang="ar-SA" sz="2800" b="1" u="sng" dirty="0" smtClean="0">
                <a:latin typeface="Arial" pitchFamily="34" charset="0"/>
                <a:cs typeface="Arial" pitchFamily="34" charset="0"/>
              </a:rPr>
              <a:t>الثالث </a:t>
            </a:r>
            <a:r>
              <a:rPr lang="ar-SA" sz="2800" b="1" dirty="0" smtClean="0">
                <a:latin typeface="Arial" pitchFamily="34" charset="0"/>
                <a:cs typeface="Arial" pitchFamily="34" charset="0"/>
              </a:rPr>
              <a:t>: يرى ان دور المدرسة هو عرض وحل المشكلات القائمة في المجتمع ، وبعض اصحاب هذا الاتجاه يرى ان من واجب المدرسة العمل على تغيير القيم الاساسية التي يقوم عليها المجتمع .</a:t>
            </a:r>
            <a:endParaRPr lang="en-US" sz="2800" b="1" dirty="0" smtClean="0">
              <a:latin typeface="Arial" pitchFamily="34" charset="0"/>
              <a:cs typeface="Arial" pitchFamily="34" charset="0"/>
            </a:endParaRPr>
          </a:p>
          <a:p>
            <a:endParaRPr lang="ar-SA"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332656"/>
            <a:ext cx="7851648" cy="1440160"/>
          </a:xfrm>
        </p:spPr>
        <p:txBody>
          <a:bodyPr>
            <a:normAutofit fontScale="90000"/>
          </a:bodyPr>
          <a:lstStyle/>
          <a:p>
            <a:r>
              <a:rPr lang="ar-SA" sz="6000" dirty="0" smtClean="0">
                <a:solidFill>
                  <a:schemeClr val="tx1"/>
                </a:solidFill>
                <a:effectLst>
                  <a:outerShdw blurRad="38100" dist="38100" dir="2700000" algn="tl">
                    <a:srgbClr val="000000"/>
                  </a:outerShdw>
                </a:effectLst>
              </a:rPr>
              <a:t>المنهج والواقع الثقافي للمجتمع</a:t>
            </a:r>
            <a:r>
              <a:rPr lang="en-US" sz="6000" dirty="0" smtClean="0">
                <a:solidFill>
                  <a:schemeClr val="hlink"/>
                </a:solidFill>
                <a:effectLst>
                  <a:outerShdw blurRad="38100" dist="38100" dir="2700000" algn="tl">
                    <a:srgbClr val="000000"/>
                  </a:outerShdw>
                </a:effectLst>
              </a:rPr>
              <a:t/>
            </a:r>
            <a:br>
              <a:rPr lang="en-US" sz="6000" dirty="0" smtClean="0">
                <a:solidFill>
                  <a:schemeClr val="hlink"/>
                </a:solidFill>
                <a:effectLst>
                  <a:outerShdw blurRad="38100" dist="38100" dir="2700000" algn="tl">
                    <a:srgbClr val="000000"/>
                  </a:outerShdw>
                </a:effectLst>
              </a:rPr>
            </a:br>
            <a:endParaRPr lang="ar-SA" dirty="0"/>
          </a:p>
        </p:txBody>
      </p:sp>
      <p:sp>
        <p:nvSpPr>
          <p:cNvPr id="3" name="عنوان فرعي 2"/>
          <p:cNvSpPr>
            <a:spLocks noGrp="1"/>
          </p:cNvSpPr>
          <p:nvPr>
            <p:ph type="subTitle" idx="1"/>
          </p:nvPr>
        </p:nvSpPr>
        <p:spPr>
          <a:xfrm>
            <a:off x="533400" y="1412776"/>
            <a:ext cx="7854696" cy="4752528"/>
          </a:xfrm>
        </p:spPr>
        <p:txBody>
          <a:bodyPr>
            <a:normAutofit fontScale="70000" lnSpcReduction="20000"/>
          </a:bodyPr>
          <a:lstStyle/>
          <a:p>
            <a:pPr algn="just">
              <a:buFont typeface="Wingdings" pitchFamily="2" charset="2"/>
              <a:buChar char="v"/>
            </a:pPr>
            <a:r>
              <a:rPr lang="ar-SA" sz="3600" b="1" dirty="0" smtClean="0">
                <a:effectLst>
                  <a:outerShdw blurRad="38100" dist="38100" dir="2700000" algn="tl">
                    <a:srgbClr val="000000"/>
                  </a:outerShdw>
                </a:effectLst>
                <a:latin typeface="Arial" pitchFamily="34" charset="0"/>
                <a:cs typeface="Arial" pitchFamily="34" charset="0"/>
              </a:rPr>
              <a:t> مفهوم الثقافة</a:t>
            </a:r>
          </a:p>
          <a:p>
            <a:pPr algn="just"/>
            <a:r>
              <a:rPr lang="ar-SA" sz="3600" b="1" dirty="0" smtClean="0">
                <a:effectLst>
                  <a:outerShdw blurRad="38100" dist="38100" dir="2700000" algn="tl">
                    <a:srgbClr val="000000"/>
                  </a:outerShdw>
                </a:effectLst>
                <a:latin typeface="Arial" pitchFamily="34" charset="0"/>
                <a:cs typeface="Arial" pitchFamily="34" charset="0"/>
              </a:rPr>
              <a:t/>
            </a:r>
            <a:br>
              <a:rPr lang="ar-SA" sz="3600" b="1" dirty="0" smtClean="0">
                <a:effectLst>
                  <a:outerShdw blurRad="38100" dist="38100" dir="2700000" algn="tl">
                    <a:srgbClr val="000000"/>
                  </a:outerShdw>
                </a:effectLst>
                <a:latin typeface="Arial" pitchFamily="34" charset="0"/>
                <a:cs typeface="Arial" pitchFamily="34" charset="0"/>
              </a:rPr>
            </a:br>
            <a:r>
              <a:rPr lang="ar-SA" sz="3600" b="1" dirty="0" smtClean="0">
                <a:effectLst>
                  <a:outerShdw blurRad="38100" dist="38100" dir="2700000" algn="tl">
                    <a:srgbClr val="000000"/>
                  </a:outerShdw>
                </a:effectLst>
                <a:latin typeface="Arial" pitchFamily="34" charset="0"/>
                <a:cs typeface="Arial" pitchFamily="34" charset="0"/>
              </a:rPr>
              <a:t>اختلف المفكرون في تعريف الثقافة ، فبعضهم يطلقها على الجانب الفكري من الحياة ، والبعض الآخر يطلقها على الجانب المادي ، اما رجال الاجتماع فيرون ان الثقافة ذات مفهوم شامل ، فهي اساليب الحياة السائدة في المجتمع سواء في الجانب الفكري او في الجانب المادي.</a:t>
            </a:r>
          </a:p>
          <a:p>
            <a:endParaRPr lang="ar-SA" sz="3600" b="1" dirty="0" smtClean="0">
              <a:effectLst>
                <a:outerShdw blurRad="38100" dist="38100" dir="2700000" algn="tl">
                  <a:srgbClr val="000000"/>
                </a:outerShdw>
              </a:effectLst>
              <a:latin typeface="Arial" pitchFamily="34" charset="0"/>
              <a:cs typeface="Arial" pitchFamily="34" charset="0"/>
            </a:endParaRPr>
          </a:p>
          <a:p>
            <a:pPr algn="just">
              <a:buFont typeface="Wingdings" pitchFamily="2" charset="2"/>
              <a:buChar char="v"/>
            </a:pPr>
            <a:r>
              <a:rPr lang="ar-SA" sz="3600" b="1" dirty="0" smtClean="0">
                <a:effectLst>
                  <a:outerShdw blurRad="38100" dist="38100" dir="2700000" algn="tl">
                    <a:srgbClr val="000000"/>
                  </a:outerShdw>
                </a:effectLst>
                <a:latin typeface="Arial" pitchFamily="34" charset="0"/>
                <a:cs typeface="Arial" pitchFamily="34" charset="0"/>
              </a:rPr>
              <a:t>فالثقافة هي طريقة الحياة الكلية للمجتمع بجوانبها الفكرية والمادية . وتشمل الثقافة اللغة وأسلوب تناول الطعام وارتداء الملابس والعادات والتقاليد والمعارف العلمية ، والنظم العائلية والاقتصادية والسياسية ، وما يعتنقه الناس من قيم خلقية ودينية وآراء سياسية وغيرها من أساليب الحياة .</a:t>
            </a:r>
            <a:endParaRPr lang="en-US" sz="3600" b="1" dirty="0" smtClean="0">
              <a:effectLst>
                <a:outerShdw blurRad="38100" dist="38100" dir="2700000" algn="tl">
                  <a:srgbClr val="000000"/>
                </a:outerShdw>
              </a:effectLst>
              <a:latin typeface="Arial" pitchFamily="34" charset="0"/>
              <a:cs typeface="Arial" pitchFamily="34" charset="0"/>
            </a:endParaRPr>
          </a:p>
          <a:p>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188640"/>
            <a:ext cx="7851648" cy="1512168"/>
          </a:xfrm>
        </p:spPr>
        <p:txBody>
          <a:bodyPr>
            <a:normAutofit fontScale="90000"/>
          </a:bodyPr>
          <a:lstStyle/>
          <a:p>
            <a:pPr algn="ctr"/>
            <a:r>
              <a:rPr lang="ar-SA" sz="6000" dirty="0" smtClean="0">
                <a:solidFill>
                  <a:schemeClr val="tx1"/>
                </a:solidFill>
                <a:effectLst>
                  <a:outerShdw blurRad="38100" dist="38100" dir="2700000" algn="tl">
                    <a:srgbClr val="000000"/>
                  </a:outerShdw>
                </a:effectLst>
                <a:cs typeface="Traditional Arabic" pitchFamily="2" charset="-78"/>
              </a:rPr>
              <a:t>عناصر الثقافة</a:t>
            </a:r>
            <a:r>
              <a:rPr lang="en-US" sz="6000" dirty="0" smtClean="0">
                <a:solidFill>
                  <a:schemeClr val="hlink"/>
                </a:solidFill>
                <a:effectLst>
                  <a:outerShdw blurRad="38100" dist="38100" dir="2700000" algn="tl">
                    <a:srgbClr val="000000"/>
                  </a:outerShdw>
                </a:effectLst>
                <a:cs typeface="Traditional Arabic" pitchFamily="2" charset="-78"/>
              </a:rPr>
              <a:t/>
            </a:r>
            <a:br>
              <a:rPr lang="en-US" sz="6000" dirty="0" smtClean="0">
                <a:solidFill>
                  <a:schemeClr val="hlink"/>
                </a:solidFill>
                <a:effectLst>
                  <a:outerShdw blurRad="38100" dist="38100" dir="2700000" algn="tl">
                    <a:srgbClr val="000000"/>
                  </a:outerShdw>
                </a:effectLst>
                <a:cs typeface="Traditional Arabic" pitchFamily="2" charset="-78"/>
              </a:rPr>
            </a:br>
            <a:endParaRPr lang="ar-SA" dirty="0"/>
          </a:p>
        </p:txBody>
      </p:sp>
      <p:sp>
        <p:nvSpPr>
          <p:cNvPr id="3" name="عنوان فرعي 2"/>
          <p:cNvSpPr>
            <a:spLocks noGrp="1"/>
          </p:cNvSpPr>
          <p:nvPr>
            <p:ph type="subTitle" idx="1"/>
          </p:nvPr>
        </p:nvSpPr>
        <p:spPr>
          <a:xfrm>
            <a:off x="533400" y="1268760"/>
            <a:ext cx="7854696" cy="5184576"/>
          </a:xfrm>
        </p:spPr>
        <p:txBody>
          <a:bodyPr>
            <a:noAutofit/>
          </a:bodyPr>
          <a:lstStyle/>
          <a:p>
            <a:pPr algn="ctr"/>
            <a:r>
              <a:rPr lang="ar-SA" sz="3200" b="1" dirty="0" smtClean="0">
                <a:effectLst>
                  <a:outerShdw blurRad="38100" dist="38100" dir="2700000" algn="tl">
                    <a:srgbClr val="000000"/>
                  </a:outerShdw>
                </a:effectLst>
                <a:latin typeface="Arial" pitchFamily="34" charset="0"/>
                <a:cs typeface="Arial" pitchFamily="34" charset="0"/>
              </a:rPr>
              <a:t>قسم ( رالف لنتون ) الثقافة الى ثلاثة عناصر هي :</a:t>
            </a:r>
            <a:br>
              <a:rPr lang="ar-SA" sz="3200" b="1" dirty="0" smtClean="0">
                <a:effectLst>
                  <a:outerShdw blurRad="38100" dist="38100" dir="2700000" algn="tl">
                    <a:srgbClr val="000000"/>
                  </a:outerShdw>
                </a:effectLst>
                <a:latin typeface="Arial" pitchFamily="34" charset="0"/>
                <a:cs typeface="Arial" pitchFamily="34" charset="0"/>
              </a:rPr>
            </a:br>
            <a:r>
              <a:rPr lang="ar-SA" sz="3200" b="1" dirty="0" smtClean="0">
                <a:effectLst>
                  <a:outerShdw blurRad="38100" dist="38100" dir="2700000" algn="tl">
                    <a:srgbClr val="000000"/>
                  </a:outerShdw>
                </a:effectLst>
                <a:latin typeface="Arial" pitchFamily="34" charset="0"/>
                <a:cs typeface="Arial" pitchFamily="34" charset="0"/>
              </a:rPr>
              <a:t>1-العموميات</a:t>
            </a:r>
          </a:p>
          <a:p>
            <a:pPr algn="just"/>
            <a:r>
              <a:rPr lang="ar-SA" sz="3200" b="1" dirty="0" smtClean="0">
                <a:effectLst>
                  <a:outerShdw blurRad="38100" dist="38100" dir="2700000" algn="tl">
                    <a:srgbClr val="000000"/>
                  </a:outerShdw>
                </a:effectLst>
                <a:latin typeface="Arial" pitchFamily="34" charset="0"/>
                <a:cs typeface="Arial" pitchFamily="34" charset="0"/>
              </a:rPr>
              <a:t>وهي ما يشترك فيها معظم أفراد المجتمع كاللغة والعادات والتقالـيد السائدة وطريقة المأكل والملبس وأساليب التحية وكافة الأنواع الأساسية للعلاقات الاجتماعية . </a:t>
            </a:r>
          </a:p>
          <a:p>
            <a:pPr algn="just"/>
            <a:r>
              <a:rPr lang="ar-SA" sz="3200" b="1" dirty="0" smtClean="0">
                <a:effectLst>
                  <a:outerShdw blurRad="38100" dist="38100" dir="2700000" algn="tl">
                    <a:srgbClr val="000000"/>
                  </a:outerShdw>
                </a:effectLst>
                <a:latin typeface="Arial" pitchFamily="34" charset="0"/>
                <a:cs typeface="Arial" pitchFamily="34" charset="0"/>
              </a:rPr>
              <a:t/>
            </a:r>
            <a:br>
              <a:rPr lang="ar-SA" sz="3200" b="1" dirty="0" smtClean="0">
                <a:effectLst>
                  <a:outerShdw blurRad="38100" dist="38100" dir="2700000" algn="tl">
                    <a:srgbClr val="000000"/>
                  </a:outerShdw>
                </a:effectLst>
                <a:latin typeface="Arial" pitchFamily="34" charset="0"/>
                <a:cs typeface="Arial" pitchFamily="34" charset="0"/>
              </a:rPr>
            </a:br>
            <a:r>
              <a:rPr lang="ar-SA" sz="3200" b="1" smtClean="0">
                <a:effectLst>
                  <a:outerShdw blurRad="38100" dist="38100" dir="2700000" algn="tl">
                    <a:srgbClr val="000000"/>
                  </a:outerShdw>
                </a:effectLst>
                <a:latin typeface="Arial" pitchFamily="34" charset="0"/>
                <a:cs typeface="Arial" pitchFamily="34" charset="0"/>
              </a:rPr>
              <a:t> 2-الخصوصيات</a:t>
            </a:r>
            <a:r>
              <a:rPr lang="ar-SA" sz="3200" b="1" dirty="0" smtClean="0">
                <a:effectLst>
                  <a:outerShdw blurRad="38100" dist="38100" dir="2700000" algn="tl">
                    <a:srgbClr val="000000"/>
                  </a:outerShdw>
                </a:effectLst>
                <a:latin typeface="Arial" pitchFamily="34" charset="0"/>
                <a:cs typeface="Arial" pitchFamily="34" charset="0"/>
              </a:rPr>
              <a:t/>
            </a:r>
            <a:br>
              <a:rPr lang="ar-SA" sz="3200" b="1" dirty="0" smtClean="0">
                <a:effectLst>
                  <a:outerShdw blurRad="38100" dist="38100" dir="2700000" algn="tl">
                    <a:srgbClr val="000000"/>
                  </a:outerShdw>
                </a:effectLst>
                <a:latin typeface="Arial" pitchFamily="34" charset="0"/>
                <a:cs typeface="Arial" pitchFamily="34" charset="0"/>
              </a:rPr>
            </a:br>
            <a:r>
              <a:rPr lang="ar-SA" sz="3200" b="1" dirty="0" smtClean="0">
                <a:effectLst>
                  <a:outerShdw blurRad="38100" dist="38100" dir="2700000" algn="tl">
                    <a:srgbClr val="000000"/>
                  </a:outerShdw>
                </a:effectLst>
                <a:latin typeface="Arial" pitchFamily="34" charset="0"/>
                <a:cs typeface="Arial" pitchFamily="34" charset="0"/>
              </a:rPr>
              <a:t>ويقصد </a:t>
            </a:r>
            <a:r>
              <a:rPr lang="ar-SA" sz="3200" b="1" dirty="0" err="1" smtClean="0">
                <a:effectLst>
                  <a:outerShdw blurRad="38100" dist="38100" dir="2700000" algn="tl">
                    <a:srgbClr val="000000"/>
                  </a:outerShdw>
                </a:effectLst>
                <a:latin typeface="Arial" pitchFamily="34" charset="0"/>
                <a:cs typeface="Arial" pitchFamily="34" charset="0"/>
              </a:rPr>
              <a:t>بها</a:t>
            </a:r>
            <a:r>
              <a:rPr lang="ar-SA" sz="3200" b="1" dirty="0" smtClean="0">
                <a:effectLst>
                  <a:outerShdw blurRad="38100" dist="38100" dir="2700000" algn="tl">
                    <a:srgbClr val="000000"/>
                  </a:outerShdw>
                </a:effectLst>
                <a:latin typeface="Arial" pitchFamily="34" charset="0"/>
                <a:cs typeface="Arial" pitchFamily="34" charset="0"/>
              </a:rPr>
              <a:t> الأنماط السلوكية أو العادات والتقاليد المتعلقة بقطاع خاص أو بجماعة معينة في المجتمع كالأطباء      والمهندسين والمعلمين..الخ  . </a:t>
            </a:r>
            <a:br>
              <a:rPr lang="ar-SA" sz="3200" b="1" dirty="0" smtClean="0">
                <a:effectLst>
                  <a:outerShdw blurRad="38100" dist="38100" dir="2700000" algn="tl">
                    <a:srgbClr val="000000"/>
                  </a:outerShdw>
                </a:effectLst>
                <a:latin typeface="Arial" pitchFamily="34" charset="0"/>
                <a:cs typeface="Arial" pitchFamily="34" charset="0"/>
              </a:rPr>
            </a:br>
            <a:endParaRPr lang="ar-SA" sz="3200"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188640"/>
            <a:ext cx="7851648" cy="1080120"/>
          </a:xfrm>
        </p:spPr>
        <p:txBody>
          <a:bodyPr/>
          <a:lstStyle/>
          <a:p>
            <a:pPr algn="ctr"/>
            <a:r>
              <a:rPr lang="ar-SA" dirty="0" smtClean="0">
                <a:solidFill>
                  <a:schemeClr val="tx1"/>
                </a:solidFill>
              </a:rPr>
              <a:t>تابع عناصر الثقافة</a:t>
            </a:r>
            <a:endParaRPr lang="ar-SA" dirty="0">
              <a:solidFill>
                <a:schemeClr val="tx1"/>
              </a:solidFill>
            </a:endParaRPr>
          </a:p>
        </p:txBody>
      </p:sp>
      <p:sp>
        <p:nvSpPr>
          <p:cNvPr id="3" name="عنوان فرعي 2"/>
          <p:cNvSpPr>
            <a:spLocks noGrp="1"/>
          </p:cNvSpPr>
          <p:nvPr>
            <p:ph type="subTitle" idx="1"/>
          </p:nvPr>
        </p:nvSpPr>
        <p:spPr>
          <a:xfrm>
            <a:off x="533400" y="1412776"/>
            <a:ext cx="7854696" cy="4824536"/>
          </a:xfrm>
        </p:spPr>
        <p:txBody>
          <a:bodyPr>
            <a:normAutofit/>
          </a:bodyPr>
          <a:lstStyle/>
          <a:p>
            <a:pPr algn="ctr"/>
            <a:r>
              <a:rPr lang="ar-SA" sz="3200" b="1" dirty="0" smtClean="0">
                <a:effectLst>
                  <a:outerShdw blurRad="38100" dist="38100" dir="2700000" algn="tl">
                    <a:srgbClr val="000000"/>
                  </a:outerShdw>
                </a:effectLst>
                <a:cs typeface="Traditional Arabic" pitchFamily="2" charset="-78"/>
              </a:rPr>
              <a:t>3- البدائل </a:t>
            </a:r>
            <a:br>
              <a:rPr lang="ar-SA" sz="3200" b="1" dirty="0" smtClean="0">
                <a:effectLst>
                  <a:outerShdw blurRad="38100" dist="38100" dir="2700000" algn="tl">
                    <a:srgbClr val="000000"/>
                  </a:outerShdw>
                </a:effectLst>
                <a:cs typeface="Traditional Arabic" pitchFamily="2" charset="-78"/>
              </a:rPr>
            </a:br>
            <a:endParaRPr lang="ar-SA" sz="3200" b="1" dirty="0" smtClean="0">
              <a:effectLst>
                <a:outerShdw blurRad="38100" dist="38100" dir="2700000" algn="tl">
                  <a:srgbClr val="000000"/>
                </a:outerShdw>
              </a:effectLst>
              <a:cs typeface="Traditional Arabic" pitchFamily="2" charset="-78"/>
            </a:endParaRPr>
          </a:p>
          <a:p>
            <a:pPr algn="just"/>
            <a:r>
              <a:rPr lang="ar-SA" sz="2800" b="1" dirty="0" smtClean="0">
                <a:effectLst>
                  <a:outerShdw blurRad="38100" dist="38100" dir="2700000" algn="tl">
                    <a:srgbClr val="000000"/>
                  </a:outerShdw>
                </a:effectLst>
              </a:rPr>
              <a:t>ويقصد </a:t>
            </a:r>
            <a:r>
              <a:rPr lang="ar-SA" sz="2800" b="1" dirty="0" err="1" smtClean="0">
                <a:effectLst>
                  <a:outerShdw blurRad="38100" dist="38100" dir="2700000" algn="tl">
                    <a:srgbClr val="000000"/>
                  </a:outerShdw>
                </a:effectLst>
              </a:rPr>
              <a:t>بها</a:t>
            </a:r>
            <a:r>
              <a:rPr lang="ar-SA" sz="2800" b="1" dirty="0" smtClean="0">
                <a:effectLst>
                  <a:outerShdw blurRad="38100" dist="38100" dir="2700000" algn="tl">
                    <a:srgbClr val="000000"/>
                  </a:outerShdw>
                </a:effectLst>
              </a:rPr>
              <a:t> الأنماط الثقافية التي لا تنتمي إلى العموميات ولا إلى الخصوصيات ولا يشترك فيها إلا عدد قليل نسبياً من أفراد المجتمع، ولا تتفق مع ما يقوم </a:t>
            </a:r>
            <a:r>
              <a:rPr lang="ar-SA" sz="2800" b="1" dirty="0" err="1" smtClean="0">
                <a:effectLst>
                  <a:outerShdw blurRad="38100" dist="38100" dir="2700000" algn="tl">
                    <a:srgbClr val="000000"/>
                  </a:outerShdw>
                </a:effectLst>
              </a:rPr>
              <a:t>به</a:t>
            </a:r>
            <a:r>
              <a:rPr lang="ar-SA" sz="2800" b="1" dirty="0" smtClean="0">
                <a:effectLst>
                  <a:outerShdw blurRad="38100" dist="38100" dir="2700000" algn="tl">
                    <a:srgbClr val="000000"/>
                  </a:outerShdw>
                </a:effectLst>
              </a:rPr>
              <a:t> عامة الناس ، و تكون نتيجة اختراع أو احتكاك مع ثقافة أخرى حيث تظل تطفو على سطح الثقافة المحلية مارة بفترة تجربة وصراع بين القبول والرفض فإذا كُتب لها الانتشار اندمجت في الخصوصيات أو العموميات وإذا لم يكتب لها ذلك فقد تبقى على حالها أو تختفي لتقوم مقامها بدائل أخرى وهكذا ..</a:t>
            </a:r>
            <a:r>
              <a:rPr lang="ar-SA" sz="2800" b="1" dirty="0" smtClean="0">
                <a:solidFill>
                  <a:schemeClr val="hlink"/>
                </a:solidFill>
                <a:effectLst>
                  <a:outerShdw blurRad="38100" dist="38100" dir="2700000" algn="tl">
                    <a:srgbClr val="000000"/>
                  </a:outerShdw>
                </a:effectLst>
              </a:rPr>
              <a:t> </a:t>
            </a:r>
            <a:r>
              <a:rPr lang="ar-SA" sz="2800" dirty="0" smtClean="0">
                <a:solidFill>
                  <a:schemeClr val="hlink"/>
                </a:solidFill>
                <a:effectLst>
                  <a:outerShdw blurRad="38100" dist="38100" dir="2700000" algn="tl">
                    <a:srgbClr val="000000"/>
                  </a:outerShdw>
                </a:effectLst>
              </a:rPr>
              <a:t> </a:t>
            </a:r>
            <a:r>
              <a:rPr lang="ar-SA" b="1" dirty="0" smtClean="0">
                <a:solidFill>
                  <a:schemeClr val="hlink"/>
                </a:solidFill>
                <a:effectLst>
                  <a:outerShdw blurRad="38100" dist="38100" dir="2700000" algn="tl">
                    <a:srgbClr val="000000"/>
                  </a:outerShdw>
                </a:effectLst>
              </a:rPr>
              <a:t/>
            </a:r>
            <a:br>
              <a:rPr lang="ar-SA" b="1" dirty="0" smtClean="0">
                <a:solidFill>
                  <a:schemeClr val="hlink"/>
                </a:solidFill>
                <a:effectLst>
                  <a:outerShdw blurRad="38100" dist="38100" dir="2700000" algn="tl">
                    <a:srgbClr val="000000"/>
                  </a:outerShdw>
                </a:effectLst>
              </a:rPr>
            </a:br>
            <a:endParaRPr lang="en-US" b="1" dirty="0" smtClean="0">
              <a:solidFill>
                <a:schemeClr val="hlink"/>
              </a:solidFill>
              <a:effectLst>
                <a:outerShdw blurRad="38100" dist="38100" dir="2700000" algn="tl">
                  <a:srgbClr val="000000"/>
                </a:outerShdw>
              </a:effectLst>
            </a:endParaRPr>
          </a:p>
          <a:p>
            <a:pPr algn="just"/>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260648"/>
            <a:ext cx="7851648" cy="1224136"/>
          </a:xfrm>
        </p:spPr>
        <p:txBody>
          <a:bodyPr>
            <a:normAutofit fontScale="90000"/>
          </a:bodyPr>
          <a:lstStyle/>
          <a:p>
            <a:pPr algn="ctr"/>
            <a:r>
              <a:rPr lang="ar-SA" sz="6000" dirty="0" smtClean="0">
                <a:solidFill>
                  <a:schemeClr val="tx1"/>
                </a:solidFill>
                <a:effectLst>
                  <a:outerShdw blurRad="38100" dist="38100" dir="2700000" algn="tl">
                    <a:srgbClr val="000000"/>
                  </a:outerShdw>
                </a:effectLst>
                <a:cs typeface="Traditional Arabic" pitchFamily="2" charset="-78"/>
              </a:rPr>
              <a:t>خصائص الثقافة</a:t>
            </a:r>
            <a:r>
              <a:rPr lang="en-US" sz="6000" dirty="0" smtClean="0">
                <a:solidFill>
                  <a:schemeClr val="hlink"/>
                </a:solidFill>
                <a:effectLst>
                  <a:outerShdw blurRad="38100" dist="38100" dir="2700000" algn="tl">
                    <a:srgbClr val="000000"/>
                  </a:outerShdw>
                </a:effectLst>
                <a:cs typeface="Traditional Arabic" pitchFamily="2" charset="-78"/>
              </a:rPr>
              <a:t/>
            </a:r>
            <a:br>
              <a:rPr lang="en-US" sz="6000" dirty="0" smtClean="0">
                <a:solidFill>
                  <a:schemeClr val="hlink"/>
                </a:solidFill>
                <a:effectLst>
                  <a:outerShdw blurRad="38100" dist="38100" dir="2700000" algn="tl">
                    <a:srgbClr val="000000"/>
                  </a:outerShdw>
                </a:effectLst>
                <a:cs typeface="Traditional Arabic" pitchFamily="2" charset="-78"/>
              </a:rPr>
            </a:br>
            <a:endParaRPr lang="ar-SA" dirty="0"/>
          </a:p>
        </p:txBody>
      </p:sp>
      <p:sp>
        <p:nvSpPr>
          <p:cNvPr id="3" name="عنوان فرعي 2"/>
          <p:cNvSpPr>
            <a:spLocks noGrp="1"/>
          </p:cNvSpPr>
          <p:nvPr>
            <p:ph type="subTitle" idx="1"/>
          </p:nvPr>
        </p:nvSpPr>
        <p:spPr>
          <a:xfrm>
            <a:off x="0" y="1124744"/>
            <a:ext cx="9144000" cy="5733256"/>
          </a:xfrm>
        </p:spPr>
        <p:txBody>
          <a:bodyPr>
            <a:noAutofit/>
          </a:bodyPr>
          <a:lstStyle/>
          <a:p>
            <a:r>
              <a:rPr lang="ar-SA" sz="2800" b="1" dirty="0" smtClean="0">
                <a:effectLst>
                  <a:outerShdw blurRad="38100" dist="38100" dir="2700000" algn="tl">
                    <a:srgbClr val="000000"/>
                  </a:outerShdw>
                </a:effectLst>
                <a:latin typeface="Arial" pitchFamily="34" charset="0"/>
                <a:cs typeface="Arial" pitchFamily="34" charset="0"/>
              </a:rPr>
              <a:t>يحدد ( ميردوك ) خصائص الثقافة بسبع وهي متداخلة وليست منفصلة وتتمثل فيما يأتي :</a:t>
            </a:r>
            <a:br>
              <a:rPr lang="ar-SA" sz="2800" b="1" dirty="0" smtClean="0">
                <a:effectLst>
                  <a:outerShdw blurRad="38100" dist="38100" dir="2700000" algn="tl">
                    <a:srgbClr val="000000"/>
                  </a:outerShdw>
                </a:effectLst>
                <a:latin typeface="Arial" pitchFamily="34" charset="0"/>
                <a:cs typeface="Arial" pitchFamily="34" charset="0"/>
              </a:rPr>
            </a:br>
            <a:r>
              <a:rPr lang="ar-SA" sz="2800" b="1" dirty="0" smtClean="0">
                <a:effectLst>
                  <a:outerShdw blurRad="38100" dist="38100" dir="2700000" algn="tl">
                    <a:srgbClr val="000000"/>
                  </a:outerShdw>
                </a:effectLst>
                <a:latin typeface="Arial" pitchFamily="34" charset="0"/>
                <a:cs typeface="Arial" pitchFamily="34" charset="0"/>
              </a:rPr>
              <a:t>1- إنسانية: حيث أنها تختص بالإنسان فقط . </a:t>
            </a:r>
            <a:br>
              <a:rPr lang="ar-SA" sz="2800" b="1" dirty="0" smtClean="0">
                <a:effectLst>
                  <a:outerShdw blurRad="38100" dist="38100" dir="2700000" algn="tl">
                    <a:srgbClr val="000000"/>
                  </a:outerShdw>
                </a:effectLst>
                <a:latin typeface="Arial" pitchFamily="34" charset="0"/>
                <a:cs typeface="Arial" pitchFamily="34" charset="0"/>
              </a:rPr>
            </a:br>
            <a:r>
              <a:rPr lang="ar-SA" sz="2800" b="1" dirty="0" smtClean="0">
                <a:effectLst>
                  <a:outerShdw blurRad="38100" dist="38100" dir="2700000" algn="tl">
                    <a:srgbClr val="000000"/>
                  </a:outerShdw>
                </a:effectLst>
                <a:latin typeface="Arial" pitchFamily="34" charset="0"/>
                <a:cs typeface="Arial" pitchFamily="34" charset="0"/>
              </a:rPr>
              <a:t>2- مكتسبة:حيث يكتسبها الإنسان ممن يعيشون حوله بشكل مباشر وغير مباشر   </a:t>
            </a:r>
            <a:br>
              <a:rPr lang="ar-SA" sz="2800" b="1" dirty="0" smtClean="0">
                <a:effectLst>
                  <a:outerShdw blurRad="38100" dist="38100" dir="2700000" algn="tl">
                    <a:srgbClr val="000000"/>
                  </a:outerShdw>
                </a:effectLst>
                <a:latin typeface="Arial" pitchFamily="34" charset="0"/>
                <a:cs typeface="Arial" pitchFamily="34" charset="0"/>
              </a:rPr>
            </a:br>
            <a:r>
              <a:rPr lang="ar-SA" sz="2800" b="1" dirty="0" smtClean="0">
                <a:effectLst>
                  <a:outerShdw blurRad="38100" dist="38100" dir="2700000" algn="tl">
                    <a:srgbClr val="000000"/>
                  </a:outerShdw>
                </a:effectLst>
                <a:latin typeface="Arial" pitchFamily="34" charset="0"/>
                <a:cs typeface="Arial" pitchFamily="34" charset="0"/>
              </a:rPr>
              <a:t>3- قابلة للانتقال:من جيل الكبار إلى جيل الصغار ومن شعب إلى شعب.</a:t>
            </a:r>
            <a:br>
              <a:rPr lang="ar-SA" sz="2800" b="1" dirty="0" smtClean="0">
                <a:effectLst>
                  <a:outerShdw blurRad="38100" dist="38100" dir="2700000" algn="tl">
                    <a:srgbClr val="000000"/>
                  </a:outerShdw>
                </a:effectLst>
                <a:latin typeface="Arial" pitchFamily="34" charset="0"/>
                <a:cs typeface="Arial" pitchFamily="34" charset="0"/>
              </a:rPr>
            </a:br>
            <a:r>
              <a:rPr lang="ar-SA" sz="2800" b="1" dirty="0" smtClean="0">
                <a:effectLst>
                  <a:outerShdw blurRad="38100" dist="38100" dir="2700000" algn="tl">
                    <a:srgbClr val="000000"/>
                  </a:outerShdw>
                </a:effectLst>
                <a:latin typeface="Arial" pitchFamily="34" charset="0"/>
                <a:cs typeface="Arial" pitchFamily="34" charset="0"/>
              </a:rPr>
              <a:t>4- اجتماعية: عادات اجتماعية مشتركة بين بين أفراد جماعة معينة </a:t>
            </a:r>
            <a:br>
              <a:rPr lang="ar-SA" sz="2800" b="1" dirty="0" smtClean="0">
                <a:effectLst>
                  <a:outerShdw blurRad="38100" dist="38100" dir="2700000" algn="tl">
                    <a:srgbClr val="000000"/>
                  </a:outerShdw>
                </a:effectLst>
                <a:latin typeface="Arial" pitchFamily="34" charset="0"/>
                <a:cs typeface="Arial" pitchFamily="34" charset="0"/>
              </a:rPr>
            </a:br>
            <a:r>
              <a:rPr lang="ar-SA" sz="2800" b="1" dirty="0" smtClean="0">
                <a:effectLst>
                  <a:outerShdw blurRad="38100" dist="38100" dir="2700000" algn="tl">
                    <a:srgbClr val="000000"/>
                  </a:outerShdw>
                </a:effectLst>
                <a:latin typeface="Arial" pitchFamily="34" charset="0"/>
                <a:cs typeface="Arial" pitchFamily="34" charset="0"/>
              </a:rPr>
              <a:t>5- مشبعة لحاجات الإنسان : البيولوجية والنفسية .</a:t>
            </a:r>
            <a:br>
              <a:rPr lang="ar-SA" sz="2800" b="1" dirty="0" smtClean="0">
                <a:effectLst>
                  <a:outerShdw blurRad="38100" dist="38100" dir="2700000" algn="tl">
                    <a:srgbClr val="000000"/>
                  </a:outerShdw>
                </a:effectLst>
                <a:latin typeface="Arial" pitchFamily="34" charset="0"/>
                <a:cs typeface="Arial" pitchFamily="34" charset="0"/>
              </a:rPr>
            </a:br>
            <a:r>
              <a:rPr lang="ar-SA" sz="2800" b="1" dirty="0" smtClean="0">
                <a:effectLst>
                  <a:outerShdw blurRad="38100" dist="38100" dir="2700000" algn="tl">
                    <a:srgbClr val="000000"/>
                  </a:outerShdw>
                </a:effectLst>
                <a:latin typeface="Arial" pitchFamily="34" charset="0"/>
                <a:cs typeface="Arial" pitchFamily="34" charset="0"/>
              </a:rPr>
              <a:t>6- متطورة ومتغيرة:أي أنها لا تبقى على حال واحدة بل تتطور وتتغير نتيجة لحاجة الإنسان . </a:t>
            </a:r>
            <a:br>
              <a:rPr lang="ar-SA" sz="2800" b="1" dirty="0" smtClean="0">
                <a:effectLst>
                  <a:outerShdw blurRad="38100" dist="38100" dir="2700000" algn="tl">
                    <a:srgbClr val="000000"/>
                  </a:outerShdw>
                </a:effectLst>
                <a:latin typeface="Arial" pitchFamily="34" charset="0"/>
                <a:cs typeface="Arial" pitchFamily="34" charset="0"/>
              </a:rPr>
            </a:br>
            <a:r>
              <a:rPr lang="ar-SA" sz="2800" b="1" dirty="0" smtClean="0">
                <a:effectLst>
                  <a:outerShdw blurRad="38100" dist="38100" dir="2700000" algn="tl">
                    <a:srgbClr val="000000"/>
                  </a:outerShdw>
                </a:effectLst>
                <a:latin typeface="Arial" pitchFamily="34" charset="0"/>
                <a:cs typeface="Arial" pitchFamily="34" charset="0"/>
              </a:rPr>
              <a:t>7- متكاملة : بحيث اذا انعدم هذا التكامل فسيكون هناك اضطراباً للفرد ويفقد المجتمع تماسكه . </a:t>
            </a:r>
            <a:r>
              <a:rPr lang="ar-SA" sz="2800" dirty="0" smtClean="0">
                <a:effectLst>
                  <a:outerShdw blurRad="38100" dist="38100" dir="2700000" algn="tl">
                    <a:srgbClr val="000000"/>
                  </a:outerShdw>
                </a:effectLst>
                <a:latin typeface="Arial" pitchFamily="34" charset="0"/>
                <a:cs typeface="Arial" pitchFamily="34" charset="0"/>
              </a:rPr>
              <a:t> </a:t>
            </a:r>
            <a:r>
              <a:rPr lang="ar-SA" sz="2800" b="1" dirty="0" smtClean="0">
                <a:effectLst>
                  <a:outerShdw blurRad="38100" dist="38100" dir="2700000" algn="tl">
                    <a:srgbClr val="000000"/>
                  </a:outerShdw>
                </a:effectLst>
                <a:latin typeface="Arial" pitchFamily="34" charset="0"/>
                <a:cs typeface="Arial" pitchFamily="34" charset="0"/>
              </a:rPr>
              <a:t>  </a:t>
            </a:r>
            <a:br>
              <a:rPr lang="ar-SA" sz="2800" b="1" dirty="0" smtClean="0">
                <a:effectLst>
                  <a:outerShdw blurRad="38100" dist="38100" dir="2700000" algn="tl">
                    <a:srgbClr val="000000"/>
                  </a:outerShdw>
                </a:effectLst>
                <a:latin typeface="Arial" pitchFamily="34" charset="0"/>
                <a:cs typeface="Arial" pitchFamily="34" charset="0"/>
              </a:rPr>
            </a:br>
            <a:endParaRPr lang="en-US" sz="2800" b="1" dirty="0" smtClean="0">
              <a:effectLst>
                <a:outerShdw blurRad="38100" dist="38100" dir="2700000" algn="tl">
                  <a:srgbClr val="000000"/>
                </a:outerShdw>
              </a:effectLst>
              <a:latin typeface="Arial" pitchFamily="34" charset="0"/>
              <a:cs typeface="Arial" pitchFamily="34" charset="0"/>
            </a:endParaRPr>
          </a:p>
          <a:p>
            <a:endParaRPr lang="ar-SA" sz="28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04665"/>
            <a:ext cx="7772400" cy="864095"/>
          </a:xfrm>
        </p:spPr>
        <p:txBody>
          <a:bodyPr>
            <a:normAutofit/>
          </a:bodyPr>
          <a:lstStyle/>
          <a:p>
            <a:r>
              <a:rPr lang="ar-SA" dirty="0" smtClean="0"/>
              <a:t>علاقة المنهج بالمجتمع</a:t>
            </a:r>
            <a:endParaRPr lang="ar-SA" dirty="0"/>
          </a:p>
        </p:txBody>
      </p:sp>
      <p:sp>
        <p:nvSpPr>
          <p:cNvPr id="3" name="عنوان فرعي 2"/>
          <p:cNvSpPr>
            <a:spLocks noGrp="1"/>
          </p:cNvSpPr>
          <p:nvPr>
            <p:ph type="subTitle" idx="1"/>
          </p:nvPr>
        </p:nvSpPr>
        <p:spPr>
          <a:xfrm>
            <a:off x="1331640" y="1988840"/>
            <a:ext cx="7016824" cy="4154016"/>
          </a:xfrm>
        </p:spPr>
        <p:txBody>
          <a:bodyPr/>
          <a:lstStyle/>
          <a:p>
            <a:pPr marL="514350" indent="-514350">
              <a:buAutoNum type="arabic1Minus"/>
            </a:pPr>
            <a:r>
              <a:rPr lang="ar-SA" b="1" dirty="0" smtClean="0"/>
              <a:t>علاقة المنهج بالوظيفة الاجتماعية للمدرسة والمؤسسات التربوية الأخرى</a:t>
            </a:r>
          </a:p>
          <a:p>
            <a:pPr marL="514350" indent="-514350"/>
            <a:endParaRPr lang="ar-SA" b="1" dirty="0" smtClean="0"/>
          </a:p>
          <a:p>
            <a:pPr marL="514350" indent="-514350">
              <a:buAutoNum type="arabic1Minus" startAt="2"/>
            </a:pPr>
            <a:r>
              <a:rPr lang="ar-SA" b="1" dirty="0" smtClean="0"/>
              <a:t>علاقة المنهج بالواقع الأخلاقي للمجتمع(قيم،مبادئ،مثل)</a:t>
            </a:r>
          </a:p>
          <a:p>
            <a:pPr marL="514350" indent="-514350"/>
            <a:endParaRPr lang="ar-SA" b="1" dirty="0" smtClean="0"/>
          </a:p>
          <a:p>
            <a:pPr marL="514350" indent="-514350"/>
            <a:r>
              <a:rPr lang="ar-SA" b="1" dirty="0" smtClean="0"/>
              <a:t>د-</a:t>
            </a:r>
            <a:r>
              <a:rPr lang="ar-SA" dirty="0" smtClean="0"/>
              <a:t>  </a:t>
            </a:r>
            <a:r>
              <a:rPr lang="ar-SA" b="1" dirty="0" smtClean="0"/>
              <a:t> علاقة المنهج بالواقع الثقافي للمجتمع </a:t>
            </a:r>
            <a:endParaRPr lang="ar-SA" dirty="0" smtClean="0"/>
          </a:p>
          <a:p>
            <a:pPr marL="514350" indent="-514350"/>
            <a:endParaRPr lang="ar-SA" dirty="0" smtClean="0"/>
          </a:p>
          <a:p>
            <a:pPr marL="514350" indent="-514350">
              <a:buAutoNum type="arabic1Minus"/>
            </a:pPr>
            <a:endParaRPr lang="ar-SA" dirty="0" smtClean="0"/>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620688"/>
            <a:ext cx="7851648" cy="2088232"/>
          </a:xfrm>
        </p:spPr>
        <p:txBody>
          <a:bodyPr>
            <a:normAutofit fontScale="90000"/>
          </a:bodyPr>
          <a:lstStyle/>
          <a:p>
            <a:pPr algn="ctr"/>
            <a:r>
              <a:rPr lang="ar-SA" dirty="0" smtClean="0"/>
              <a:t>أ- علاقة المنهج بالوظيفة الاجتماعية للمدرسة والمؤسسات التربوية الأخرى</a:t>
            </a:r>
            <a:br>
              <a:rPr lang="ar-SA" dirty="0" smtClean="0"/>
            </a:br>
            <a:endParaRPr lang="ar-SA" dirty="0"/>
          </a:p>
        </p:txBody>
      </p:sp>
      <p:sp>
        <p:nvSpPr>
          <p:cNvPr id="3" name="عنوان فرعي 2"/>
          <p:cNvSpPr>
            <a:spLocks noGrp="1"/>
          </p:cNvSpPr>
          <p:nvPr>
            <p:ph type="subTitle" idx="1"/>
          </p:nvPr>
        </p:nvSpPr>
        <p:spPr>
          <a:xfrm>
            <a:off x="533400" y="2132856"/>
            <a:ext cx="7854696" cy="3456384"/>
          </a:xfrm>
        </p:spPr>
        <p:txBody>
          <a:bodyPr>
            <a:normAutofit/>
          </a:bodyPr>
          <a:lstStyle/>
          <a:p>
            <a:pPr algn="ctr"/>
            <a:r>
              <a:rPr lang="ar-SA" dirty="0" smtClean="0"/>
              <a:t>أولاً: المدرسة</a:t>
            </a:r>
          </a:p>
          <a:p>
            <a:pPr>
              <a:buFont typeface="Wingdings" pitchFamily="2" charset="2"/>
              <a:buChar char="Ø"/>
            </a:pPr>
            <a:r>
              <a:rPr lang="ar-SA" dirty="0" smtClean="0"/>
              <a:t>   نشأت الحاجة للمدرسة عندما تضخم التراث الإنساني</a:t>
            </a:r>
          </a:p>
          <a:p>
            <a:pPr>
              <a:buFont typeface="Wingdings" pitchFamily="2" charset="2"/>
              <a:buChar char="Ø"/>
            </a:pPr>
            <a:r>
              <a:rPr lang="ar-SA" dirty="0" smtClean="0"/>
              <a:t>   مؤسسة اجتماعية رسمية تعمل على تحقيق أهداف المجتمع، فهي  </a:t>
            </a:r>
          </a:p>
          <a:p>
            <a:r>
              <a:rPr lang="ar-SA" dirty="0" smtClean="0"/>
              <a:t>     مسئولة عن تربية النشء وتزويدهم بالمعلومات والاتجاهات والقيم   </a:t>
            </a:r>
          </a:p>
          <a:p>
            <a:r>
              <a:rPr lang="ar-SA" dirty="0" smtClean="0"/>
              <a:t>     اللازمة للحياة</a:t>
            </a:r>
          </a:p>
          <a:p>
            <a:pPr>
              <a:buFont typeface="Wingdings" pitchFamily="2" charset="2"/>
              <a:buChar char="Ø"/>
            </a:pPr>
            <a:r>
              <a:rPr lang="ar-SA" dirty="0" smtClean="0"/>
              <a:t>   التعليم الأساسي مجانياً وإلزاميا تقوم </a:t>
            </a:r>
            <a:r>
              <a:rPr lang="ar-SA" dirty="0" err="1" smtClean="0"/>
              <a:t>به</a:t>
            </a:r>
            <a:r>
              <a:rPr lang="ar-SA" dirty="0" smtClean="0"/>
              <a:t> المدارس من أجل إعداد </a:t>
            </a:r>
          </a:p>
          <a:p>
            <a:r>
              <a:rPr lang="ar-SA" dirty="0" smtClean="0"/>
              <a:t>     المواطنين بما يتفق وخصائص المجتمع</a:t>
            </a:r>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1371600"/>
            <a:ext cx="7851648" cy="1121296"/>
          </a:xfrm>
        </p:spPr>
        <p:txBody>
          <a:bodyPr/>
          <a:lstStyle/>
          <a:p>
            <a:pPr algn="ctr"/>
            <a:r>
              <a:rPr lang="ar-SA" dirty="0" smtClean="0"/>
              <a:t>ثانياً: المسجد</a:t>
            </a:r>
            <a:endParaRPr lang="ar-SA" dirty="0"/>
          </a:p>
        </p:txBody>
      </p:sp>
      <p:sp>
        <p:nvSpPr>
          <p:cNvPr id="3" name="عنوان فرعي 2"/>
          <p:cNvSpPr>
            <a:spLocks noGrp="1"/>
          </p:cNvSpPr>
          <p:nvPr>
            <p:ph type="subTitle" idx="1"/>
          </p:nvPr>
        </p:nvSpPr>
        <p:spPr/>
        <p:txBody>
          <a:bodyPr/>
          <a:lstStyle/>
          <a:p>
            <a:r>
              <a:rPr lang="ar-SA" dirty="0" smtClean="0"/>
              <a:t>له تأثير قوي في تعليم النشء مبادئ الإسلام، </a:t>
            </a:r>
            <a:r>
              <a:rPr lang="ar-SA" dirty="0" err="1" smtClean="0"/>
              <a:t>وبه</a:t>
            </a:r>
            <a:r>
              <a:rPr lang="ar-SA" dirty="0" smtClean="0"/>
              <a:t> يتعودون على ممارسة صلواتهم ويكتسبون مثلاً وقيماً مختلفة. وتقام </a:t>
            </a:r>
            <a:r>
              <a:rPr lang="ar-SA" dirty="0" err="1" smtClean="0"/>
              <a:t>به</a:t>
            </a:r>
            <a:r>
              <a:rPr lang="ar-SA" dirty="0" smtClean="0"/>
              <a:t> محاضرات تتوافق مع أهداف المجتمع وتطلعاته. وتقام </a:t>
            </a:r>
            <a:r>
              <a:rPr lang="ar-SA" dirty="0" err="1" smtClean="0"/>
              <a:t>به</a:t>
            </a:r>
            <a:r>
              <a:rPr lang="ar-SA" dirty="0" smtClean="0"/>
              <a:t> حلقات لتحفيظ القرآن الكريم وتعليم الأطفال ما هو مفيد في حياتهم.</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620689"/>
            <a:ext cx="7772400" cy="864096"/>
          </a:xfrm>
        </p:spPr>
        <p:txBody>
          <a:bodyPr>
            <a:normAutofit fontScale="90000"/>
          </a:bodyPr>
          <a:lstStyle/>
          <a:p>
            <a:r>
              <a:rPr lang="ar-SA" sz="3600" b="1" dirty="0" smtClean="0">
                <a:cs typeface="+mn-cs"/>
              </a:rPr>
              <a:t>العلاقة بين المدرسة والمؤسسات الاجتماعية الأخرى</a:t>
            </a:r>
            <a:r>
              <a:rPr lang="en-US" dirty="0" smtClean="0">
                <a:effectLst>
                  <a:outerShdw blurRad="38100" dist="38100" dir="2700000" algn="tl">
                    <a:srgbClr val="000000"/>
                  </a:outerShdw>
                </a:effectLst>
                <a:cs typeface="+mn-cs"/>
              </a:rPr>
              <a:t/>
            </a:r>
            <a:br>
              <a:rPr lang="en-US" dirty="0" smtClean="0">
                <a:effectLst>
                  <a:outerShdw blurRad="38100" dist="38100" dir="2700000" algn="tl">
                    <a:srgbClr val="000000"/>
                  </a:outerShdw>
                </a:effectLst>
                <a:cs typeface="+mn-cs"/>
              </a:rPr>
            </a:br>
            <a:endParaRPr lang="ar-SA" dirty="0">
              <a:cs typeface="+mn-cs"/>
            </a:endParaRPr>
          </a:p>
        </p:txBody>
      </p:sp>
      <p:sp>
        <p:nvSpPr>
          <p:cNvPr id="3" name="عنوان فرعي 2"/>
          <p:cNvSpPr>
            <a:spLocks noGrp="1"/>
          </p:cNvSpPr>
          <p:nvPr>
            <p:ph type="subTitle" idx="1"/>
          </p:nvPr>
        </p:nvSpPr>
        <p:spPr>
          <a:xfrm>
            <a:off x="683568" y="1844824"/>
            <a:ext cx="7920880" cy="4536504"/>
          </a:xfrm>
        </p:spPr>
        <p:txBody>
          <a:bodyPr>
            <a:normAutofit fontScale="70000" lnSpcReduction="20000"/>
          </a:bodyPr>
          <a:lstStyle/>
          <a:p>
            <a:pPr algn="r"/>
            <a:r>
              <a:rPr lang="ar-SA" sz="4200" dirty="0" smtClean="0">
                <a:solidFill>
                  <a:schemeClr val="tx1"/>
                </a:solidFill>
                <a:effectLst>
                  <a:outerShdw blurRad="38100" dist="38100" dir="2700000" algn="tl">
                    <a:srgbClr val="000000">
                      <a:alpha val="43137"/>
                    </a:srgbClr>
                  </a:outerShdw>
                </a:effectLst>
              </a:rPr>
              <a:t>                               ثالثاً: المنزل</a:t>
            </a:r>
          </a:p>
          <a:p>
            <a:pPr algn="r"/>
            <a:r>
              <a:rPr lang="ar-SA" sz="4200" dirty="0" smtClean="0">
                <a:solidFill>
                  <a:schemeClr val="tx1"/>
                </a:solidFill>
                <a:effectLst>
                  <a:outerShdw blurRad="38100" dist="38100" dir="2700000" algn="tl">
                    <a:srgbClr val="000000">
                      <a:alpha val="43137"/>
                    </a:srgbClr>
                  </a:outerShdw>
                </a:effectLst>
              </a:rPr>
              <a:t>   </a:t>
            </a:r>
          </a:p>
          <a:p>
            <a:pPr algn="r">
              <a:buFont typeface="Wingdings" pitchFamily="2" charset="2"/>
              <a:buChar char="Ø"/>
            </a:pPr>
            <a:r>
              <a:rPr lang="ar-SA" sz="4200" dirty="0" smtClean="0">
                <a:solidFill>
                  <a:schemeClr val="tx1"/>
                </a:solidFill>
                <a:effectLst>
                  <a:outerShdw blurRad="38100" dist="38100" dir="2700000" algn="tl">
                    <a:srgbClr val="000000">
                      <a:alpha val="43137"/>
                    </a:srgbClr>
                  </a:outerShdw>
                </a:effectLst>
              </a:rPr>
              <a:t>   في المنزل يتعلم الطفل اللغة</a:t>
            </a:r>
          </a:p>
          <a:p>
            <a:pPr algn="r">
              <a:buFont typeface="Wingdings" pitchFamily="2" charset="2"/>
              <a:buChar char="Ø"/>
            </a:pPr>
            <a:r>
              <a:rPr lang="ar-SA" sz="4200" dirty="0" smtClean="0">
                <a:solidFill>
                  <a:schemeClr val="tx1"/>
                </a:solidFill>
                <a:effectLst>
                  <a:outerShdw blurRad="38100" dist="38100" dir="2700000" algn="tl">
                    <a:srgbClr val="000000">
                      <a:alpha val="43137"/>
                    </a:srgbClr>
                  </a:outerShdw>
                </a:effectLst>
              </a:rPr>
              <a:t>   يكتسب </a:t>
            </a:r>
            <a:r>
              <a:rPr lang="ar-SA" sz="4200" dirty="0">
                <a:solidFill>
                  <a:schemeClr val="tx1"/>
                </a:solidFill>
                <a:effectLst>
                  <a:outerShdw blurRad="38100" dist="38100" dir="2700000" algn="tl">
                    <a:srgbClr val="000000">
                      <a:alpha val="43137"/>
                    </a:srgbClr>
                  </a:outerShdw>
                </a:effectLst>
              </a:rPr>
              <a:t>بعض </a:t>
            </a:r>
            <a:r>
              <a:rPr lang="ar-SA" sz="4200" dirty="0" smtClean="0">
                <a:solidFill>
                  <a:schemeClr val="tx1"/>
                </a:solidFill>
                <a:effectLst>
                  <a:outerShdw blurRad="38100" dist="38100" dir="2700000" algn="tl">
                    <a:srgbClr val="000000">
                      <a:alpha val="43137"/>
                    </a:srgbClr>
                  </a:outerShdw>
                </a:effectLst>
              </a:rPr>
              <a:t>الاتجاهات والقيم </a:t>
            </a:r>
          </a:p>
          <a:p>
            <a:pPr algn="r">
              <a:buFont typeface="Wingdings" pitchFamily="2" charset="2"/>
              <a:buChar char="Ø"/>
            </a:pPr>
            <a:r>
              <a:rPr lang="ar-SA" sz="4200" dirty="0" smtClean="0">
                <a:solidFill>
                  <a:schemeClr val="tx1"/>
                </a:solidFill>
                <a:effectLst>
                  <a:outerShdw blurRad="38100" dist="38100" dir="2700000" algn="tl">
                    <a:srgbClr val="000000">
                      <a:alpha val="43137"/>
                    </a:srgbClr>
                  </a:outerShdw>
                </a:effectLst>
              </a:rPr>
              <a:t>   معالم </a:t>
            </a:r>
            <a:r>
              <a:rPr lang="ar-SA" sz="4200" dirty="0">
                <a:solidFill>
                  <a:schemeClr val="tx1"/>
                </a:solidFill>
                <a:effectLst>
                  <a:outerShdw blurRad="38100" dist="38100" dir="2700000" algn="tl">
                    <a:srgbClr val="000000">
                      <a:alpha val="43137"/>
                    </a:srgbClr>
                  </a:outerShdw>
                </a:effectLst>
              </a:rPr>
              <a:t>شخصية الطفل تتبلور وتتضح في السنوات الخمس الأولى </a:t>
            </a:r>
            <a:endParaRPr lang="ar-SA" sz="4200" dirty="0" smtClean="0">
              <a:solidFill>
                <a:schemeClr val="tx1"/>
              </a:solidFill>
              <a:effectLst>
                <a:outerShdw blurRad="38100" dist="38100" dir="2700000" algn="tl">
                  <a:srgbClr val="000000">
                    <a:alpha val="43137"/>
                  </a:srgbClr>
                </a:outerShdw>
              </a:effectLst>
            </a:endParaRPr>
          </a:p>
          <a:p>
            <a:pPr algn="r">
              <a:buFont typeface="Wingdings" pitchFamily="2" charset="2"/>
              <a:buChar char="Ø"/>
            </a:pPr>
            <a:r>
              <a:rPr lang="ar-SA" sz="4200" dirty="0" smtClean="0">
                <a:solidFill>
                  <a:schemeClr val="tx1"/>
                </a:solidFill>
                <a:effectLst>
                  <a:outerShdw blurRad="38100" dist="38100" dir="2700000" algn="tl">
                    <a:srgbClr val="000000">
                      <a:alpha val="43137"/>
                    </a:srgbClr>
                  </a:outerShdw>
                </a:effectLst>
              </a:rPr>
              <a:t>   أثرها </a:t>
            </a:r>
            <a:r>
              <a:rPr lang="ar-SA" sz="4200" dirty="0">
                <a:solidFill>
                  <a:schemeClr val="tx1"/>
                </a:solidFill>
                <a:effectLst>
                  <a:outerShdw blurRad="38100" dist="38100" dir="2700000" algn="tl">
                    <a:srgbClr val="000000">
                      <a:alpha val="43137"/>
                    </a:srgbClr>
                  </a:outerShdw>
                </a:effectLst>
              </a:rPr>
              <a:t>يبقى حتى بعد دخول المدرسة ، ولذلك فان تربية الطفل </a:t>
            </a:r>
            <a:r>
              <a:rPr lang="ar-SA" sz="4200" dirty="0" smtClean="0">
                <a:solidFill>
                  <a:schemeClr val="tx1"/>
                </a:solidFill>
                <a:effectLst>
                  <a:outerShdw blurRad="38100" dist="38100" dir="2700000" algn="tl">
                    <a:srgbClr val="000000">
                      <a:alpha val="43137"/>
                    </a:srgbClr>
                  </a:outerShdw>
                </a:effectLst>
              </a:rPr>
              <a:t> </a:t>
            </a:r>
          </a:p>
          <a:p>
            <a:pPr algn="r"/>
            <a:r>
              <a:rPr lang="ar-SA" sz="4200" dirty="0" smtClean="0">
                <a:effectLst>
                  <a:outerShdw blurRad="38100" dist="38100" dir="2700000" algn="tl">
                    <a:srgbClr val="000000">
                      <a:alpha val="43137"/>
                    </a:srgbClr>
                  </a:outerShdw>
                </a:effectLst>
              </a:rPr>
              <a:t>      </a:t>
            </a:r>
            <a:r>
              <a:rPr lang="ar-SA" sz="4200" dirty="0" smtClean="0">
                <a:solidFill>
                  <a:schemeClr val="tx1"/>
                </a:solidFill>
                <a:effectLst>
                  <a:outerShdw blurRad="38100" dist="38100" dir="2700000" algn="tl">
                    <a:srgbClr val="000000">
                      <a:alpha val="43137"/>
                    </a:srgbClr>
                  </a:outerShdw>
                </a:effectLst>
              </a:rPr>
              <a:t>في المدرسة </a:t>
            </a:r>
            <a:r>
              <a:rPr lang="ar-SA" sz="4200" dirty="0">
                <a:solidFill>
                  <a:schemeClr val="tx1"/>
                </a:solidFill>
                <a:effectLst>
                  <a:outerShdw blurRad="38100" dist="38100" dir="2700000" algn="tl">
                    <a:srgbClr val="000000">
                      <a:alpha val="43137"/>
                    </a:srgbClr>
                  </a:outerShdw>
                </a:effectLst>
              </a:rPr>
              <a:t>هي استمرار لتربية المنزل </a:t>
            </a:r>
            <a:r>
              <a:rPr lang="ar-SA" sz="4200" dirty="0" smtClean="0">
                <a:solidFill>
                  <a:schemeClr val="tx1"/>
                </a:solidFill>
                <a:effectLst>
                  <a:outerShdw blurRad="38100" dist="38100" dir="2700000" algn="tl">
                    <a:srgbClr val="000000">
                      <a:alpha val="43137"/>
                    </a:srgbClr>
                  </a:outerShdw>
                </a:effectLst>
              </a:rPr>
              <a:t>.</a:t>
            </a:r>
          </a:p>
          <a:p>
            <a:pPr algn="r">
              <a:buFont typeface="Wingdings" pitchFamily="2" charset="2"/>
              <a:buChar char="Ø"/>
            </a:pPr>
            <a:r>
              <a:rPr lang="ar-SA" sz="4200" dirty="0">
                <a:solidFill>
                  <a:schemeClr val="tx1"/>
                </a:solidFill>
                <a:effectLst>
                  <a:outerShdw blurRad="38100" dist="38100" dir="2700000" algn="tl">
                    <a:srgbClr val="000000">
                      <a:alpha val="43137"/>
                    </a:srgbClr>
                  </a:outerShdw>
                </a:effectLst>
              </a:rPr>
              <a:t> </a:t>
            </a:r>
            <a:r>
              <a:rPr lang="ar-SA" sz="4200" dirty="0" smtClean="0">
                <a:solidFill>
                  <a:schemeClr val="tx1"/>
                </a:solidFill>
                <a:effectLst>
                  <a:outerShdw blurRad="38100" dist="38100" dir="2700000" algn="tl">
                    <a:srgbClr val="000000">
                      <a:alpha val="43137"/>
                    </a:srgbClr>
                  </a:outerShdw>
                </a:effectLst>
              </a:rPr>
              <a:t>  ولذلك </a:t>
            </a:r>
            <a:r>
              <a:rPr lang="ar-SA" sz="4200" dirty="0">
                <a:solidFill>
                  <a:schemeClr val="tx1"/>
                </a:solidFill>
                <a:effectLst>
                  <a:outerShdw blurRad="38100" dist="38100" dir="2700000" algn="tl">
                    <a:srgbClr val="000000">
                      <a:alpha val="43137"/>
                    </a:srgbClr>
                  </a:outerShdw>
                </a:effectLst>
              </a:rPr>
              <a:t>فان على المدرسة أن تتعرف </a:t>
            </a:r>
            <a:r>
              <a:rPr lang="ar-SA" sz="4200" dirty="0" smtClean="0">
                <a:solidFill>
                  <a:schemeClr val="tx1"/>
                </a:solidFill>
                <a:effectLst>
                  <a:outerShdw blurRad="38100" dist="38100" dir="2700000" algn="tl">
                    <a:srgbClr val="000000">
                      <a:alpha val="43137"/>
                    </a:srgbClr>
                  </a:outerShdw>
                </a:effectLst>
              </a:rPr>
              <a:t>إلى </a:t>
            </a:r>
            <a:r>
              <a:rPr lang="ar-SA" sz="4200" dirty="0">
                <a:solidFill>
                  <a:schemeClr val="tx1"/>
                </a:solidFill>
                <a:effectLst>
                  <a:outerShdw blurRad="38100" dist="38100" dir="2700000" algn="tl">
                    <a:srgbClr val="000000">
                      <a:alpha val="43137"/>
                    </a:srgbClr>
                  </a:outerShdw>
                </a:effectLst>
              </a:rPr>
              <a:t>البيئة </a:t>
            </a:r>
            <a:r>
              <a:rPr lang="ar-SA" sz="4200" dirty="0" smtClean="0">
                <a:solidFill>
                  <a:schemeClr val="tx1"/>
                </a:solidFill>
                <a:effectLst>
                  <a:outerShdw blurRad="38100" dist="38100" dir="2700000" algn="tl">
                    <a:srgbClr val="000000">
                      <a:alpha val="43137"/>
                    </a:srgbClr>
                  </a:outerShdw>
                </a:effectLst>
              </a:rPr>
              <a:t>المنزلية </a:t>
            </a:r>
            <a:r>
              <a:rPr lang="ar-SA" sz="4200" dirty="0">
                <a:solidFill>
                  <a:schemeClr val="tx1"/>
                </a:solidFill>
                <a:effectLst>
                  <a:outerShdw blurRad="38100" dist="38100" dir="2700000" algn="tl">
                    <a:srgbClr val="000000">
                      <a:alpha val="43137"/>
                    </a:srgbClr>
                  </a:outerShdw>
                </a:effectLst>
              </a:rPr>
              <a:t>للطفل ، </a:t>
            </a:r>
            <a:endParaRPr lang="ar-SA" sz="4200" dirty="0" smtClean="0">
              <a:solidFill>
                <a:schemeClr val="tx1"/>
              </a:solidFill>
              <a:effectLst>
                <a:outerShdw blurRad="38100" dist="38100" dir="2700000" algn="tl">
                  <a:srgbClr val="000000">
                    <a:alpha val="43137"/>
                  </a:srgbClr>
                </a:outerShdw>
              </a:effectLst>
            </a:endParaRPr>
          </a:p>
          <a:p>
            <a:pPr algn="r"/>
            <a:r>
              <a:rPr lang="ar-SA" sz="4200" dirty="0" smtClean="0">
                <a:solidFill>
                  <a:schemeClr val="tx1"/>
                </a:solidFill>
                <a:effectLst>
                  <a:outerShdw blurRad="38100" dist="38100" dir="2700000" algn="tl">
                    <a:srgbClr val="000000">
                      <a:alpha val="43137"/>
                    </a:srgbClr>
                  </a:outerShdw>
                </a:effectLst>
              </a:rPr>
              <a:t>      حتى </a:t>
            </a:r>
            <a:r>
              <a:rPr lang="ar-SA" sz="4200" dirty="0">
                <a:solidFill>
                  <a:schemeClr val="tx1"/>
                </a:solidFill>
                <a:effectLst>
                  <a:outerShdw blurRad="38100" dist="38100" dir="2700000" algn="tl">
                    <a:srgbClr val="000000">
                      <a:alpha val="43137"/>
                    </a:srgbClr>
                  </a:outerShdw>
                </a:effectLst>
              </a:rPr>
              <a:t>يتسنى لها معرفة العوامل المختلفة المؤثرة في شخصيته.  </a:t>
            </a:r>
            <a:endParaRPr lang="en-US" sz="4200" dirty="0">
              <a:solidFill>
                <a:schemeClr val="tx1"/>
              </a:solidFill>
              <a:effectLst>
                <a:outerShdw blurRad="38100" dist="38100" dir="2700000" algn="tl">
                  <a:srgbClr val="000000">
                    <a:alpha val="43137"/>
                  </a:srgbClr>
                </a:outerShdw>
              </a:effectLst>
            </a:endParaRPr>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76672"/>
            <a:ext cx="7772400" cy="864096"/>
          </a:xfrm>
        </p:spPr>
        <p:txBody>
          <a:bodyPr>
            <a:normAutofit/>
          </a:bodyPr>
          <a:lstStyle/>
          <a:p>
            <a:r>
              <a:rPr lang="ar-SA" sz="4400" dirty="0" smtClean="0"/>
              <a:t>العلاقة بين المدرسة والمؤسسات الاجتماعية الأخرى</a:t>
            </a:r>
            <a:endParaRPr lang="ar-SA" sz="4400" dirty="0"/>
          </a:p>
        </p:txBody>
      </p:sp>
      <p:sp>
        <p:nvSpPr>
          <p:cNvPr id="3" name="عنوان فرعي 2"/>
          <p:cNvSpPr>
            <a:spLocks noGrp="1"/>
          </p:cNvSpPr>
          <p:nvPr>
            <p:ph type="subTitle" idx="1"/>
          </p:nvPr>
        </p:nvSpPr>
        <p:spPr>
          <a:xfrm>
            <a:off x="467544" y="1412776"/>
            <a:ext cx="7920880" cy="4896544"/>
          </a:xfrm>
        </p:spPr>
        <p:txBody>
          <a:bodyPr>
            <a:normAutofit/>
          </a:bodyPr>
          <a:lstStyle/>
          <a:p>
            <a:pPr algn="ctr">
              <a:buFont typeface="Wingdings" pitchFamily="2" charset="2"/>
              <a:buChar char="§"/>
            </a:pPr>
            <a:r>
              <a:rPr lang="ar-SA" b="1" dirty="0">
                <a:solidFill>
                  <a:schemeClr val="hlink"/>
                </a:solidFill>
                <a:effectLst>
                  <a:outerShdw blurRad="38100" dist="38100" dir="2700000" algn="tl">
                    <a:srgbClr val="000000"/>
                  </a:outerShdw>
                </a:effectLst>
                <a:cs typeface="Traditional Arabic" pitchFamily="2" charset="-78"/>
              </a:rPr>
              <a:t/>
            </a:r>
            <a:br>
              <a:rPr lang="ar-SA" b="1" dirty="0">
                <a:solidFill>
                  <a:schemeClr val="hlink"/>
                </a:solidFill>
                <a:effectLst>
                  <a:outerShdw blurRad="38100" dist="38100" dir="2700000" algn="tl">
                    <a:srgbClr val="000000"/>
                  </a:outerShdw>
                </a:effectLst>
                <a:cs typeface="Traditional Arabic" pitchFamily="2" charset="-78"/>
              </a:rPr>
            </a:br>
            <a:r>
              <a:rPr lang="ar-SA" b="1" dirty="0">
                <a:solidFill>
                  <a:schemeClr val="hlink"/>
                </a:solidFill>
                <a:effectLst>
                  <a:outerShdw blurRad="38100" dist="38100" dir="2700000" algn="tl">
                    <a:srgbClr val="000000"/>
                  </a:outerShdw>
                </a:effectLst>
                <a:cs typeface="Traditional Arabic" pitchFamily="2" charset="-78"/>
              </a:rPr>
              <a:t/>
            </a:r>
            <a:br>
              <a:rPr lang="ar-SA" b="1" dirty="0">
                <a:solidFill>
                  <a:schemeClr val="hlink"/>
                </a:solidFill>
                <a:effectLst>
                  <a:outerShdw blurRad="38100" dist="38100" dir="2700000" algn="tl">
                    <a:srgbClr val="000000"/>
                  </a:outerShdw>
                </a:effectLst>
                <a:cs typeface="Traditional Arabic" pitchFamily="2" charset="-78"/>
              </a:rPr>
            </a:br>
            <a:r>
              <a:rPr lang="ar-SA" b="1" dirty="0" smtClean="0">
                <a:effectLst>
                  <a:outerShdw blurRad="38100" dist="38100" dir="2700000" algn="tl">
                    <a:srgbClr val="000000"/>
                  </a:outerShdw>
                </a:effectLst>
                <a:cs typeface="Traditional Arabic" pitchFamily="2" charset="-78"/>
              </a:rPr>
              <a:t>رابعاً: </a:t>
            </a:r>
            <a:r>
              <a:rPr lang="ar-SA" b="1" dirty="0">
                <a:effectLst>
                  <a:outerShdw blurRad="38100" dist="38100" dir="2700000" algn="tl">
                    <a:srgbClr val="000000"/>
                  </a:outerShdw>
                </a:effectLst>
                <a:cs typeface="Traditional Arabic" pitchFamily="2" charset="-78"/>
              </a:rPr>
              <a:t>وسائل الإعلام </a:t>
            </a:r>
            <a:br>
              <a:rPr lang="ar-SA" b="1" dirty="0">
                <a:effectLst>
                  <a:outerShdw blurRad="38100" dist="38100" dir="2700000" algn="tl">
                    <a:srgbClr val="000000"/>
                  </a:outerShdw>
                </a:effectLst>
                <a:cs typeface="Traditional Arabic" pitchFamily="2" charset="-78"/>
              </a:rPr>
            </a:br>
            <a:endParaRPr lang="ar-SA" b="1" dirty="0" smtClean="0">
              <a:effectLst>
                <a:outerShdw blurRad="38100" dist="38100" dir="2700000" algn="tl">
                  <a:srgbClr val="000000"/>
                </a:outerShdw>
              </a:effectLst>
              <a:cs typeface="Traditional Arabic" pitchFamily="2" charset="-78"/>
            </a:endParaRPr>
          </a:p>
          <a:p>
            <a:pPr>
              <a:buFont typeface="Wingdings" pitchFamily="2" charset="2"/>
              <a:buChar char="§"/>
            </a:pPr>
            <a:r>
              <a:rPr lang="ar-SA" b="1" dirty="0" smtClean="0">
                <a:effectLst>
                  <a:outerShdw blurRad="38100" dist="38100" dir="2700000" algn="tl">
                    <a:srgbClr val="000000"/>
                  </a:outerShdw>
                </a:effectLst>
                <a:cs typeface="Traditional Arabic" pitchFamily="2" charset="-78"/>
              </a:rPr>
              <a:t>    صحافة</a:t>
            </a:r>
          </a:p>
          <a:p>
            <a:pPr>
              <a:buFont typeface="Wingdings" pitchFamily="2" charset="2"/>
              <a:buChar char="§"/>
            </a:pPr>
            <a:r>
              <a:rPr lang="ar-SA" b="1" dirty="0" smtClean="0">
                <a:effectLst>
                  <a:outerShdw blurRad="38100" dist="38100" dir="2700000" algn="tl">
                    <a:srgbClr val="000000"/>
                  </a:outerShdw>
                </a:effectLst>
                <a:cs typeface="Traditional Arabic" pitchFamily="2" charset="-78"/>
              </a:rPr>
              <a:t>     إذاعة </a:t>
            </a:r>
          </a:p>
          <a:p>
            <a:pPr>
              <a:buFont typeface="Wingdings" pitchFamily="2" charset="2"/>
              <a:buChar char="§"/>
            </a:pPr>
            <a:r>
              <a:rPr lang="ar-SA" b="1" dirty="0" smtClean="0">
                <a:effectLst>
                  <a:outerShdw blurRad="38100" dist="38100" dir="2700000" algn="tl">
                    <a:srgbClr val="000000"/>
                  </a:outerShdw>
                </a:effectLst>
                <a:cs typeface="Traditional Arabic" pitchFamily="2" charset="-78"/>
              </a:rPr>
              <a:t>    تلفزيون </a:t>
            </a:r>
          </a:p>
          <a:p>
            <a:pPr>
              <a:buFont typeface="Wingdings" pitchFamily="2" charset="2"/>
              <a:buChar char="§"/>
            </a:pPr>
            <a:r>
              <a:rPr lang="ar-SA" b="1" dirty="0" smtClean="0">
                <a:effectLst>
                  <a:outerShdw blurRad="38100" dist="38100" dir="2700000" algn="tl">
                    <a:srgbClr val="000000"/>
                  </a:outerShdw>
                </a:effectLst>
                <a:cs typeface="Traditional Arabic" pitchFamily="2" charset="-78"/>
              </a:rPr>
              <a:t>    انترنت  </a:t>
            </a:r>
          </a:p>
          <a:p>
            <a:pPr>
              <a:buFont typeface="Wingdings" pitchFamily="2" charset="2"/>
              <a:buChar char="§"/>
            </a:pPr>
            <a:endParaRPr lang="ar-SA" b="1" dirty="0" smtClean="0">
              <a:effectLst>
                <a:outerShdw blurRad="38100" dist="38100" dir="2700000" algn="tl">
                  <a:srgbClr val="000000"/>
                </a:outerShdw>
              </a:effectLst>
              <a:cs typeface="Traditional Arabic" pitchFamily="2" charset="-78"/>
            </a:endParaRPr>
          </a:p>
          <a:p>
            <a:r>
              <a:rPr lang="ar-SA" b="1" dirty="0" smtClean="0">
                <a:effectLst>
                  <a:outerShdw blurRad="38100" dist="38100" dir="2700000" algn="tl">
                    <a:srgbClr val="000000"/>
                  </a:outerShdw>
                </a:effectLst>
                <a:cs typeface="Traditional Arabic" pitchFamily="2" charset="-78"/>
              </a:rPr>
              <a:t>     في عالم اليوم، هل تسعى هذه الوسائل جهودها في تحقيق أهداف المجتمع؟ </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620688"/>
            <a:ext cx="7772400" cy="720080"/>
          </a:xfrm>
        </p:spPr>
        <p:txBody>
          <a:bodyPr>
            <a:normAutofit fontScale="90000"/>
          </a:bodyPr>
          <a:lstStyle/>
          <a:p>
            <a:r>
              <a:rPr lang="ar-SA" sz="6000" dirty="0" smtClean="0"/>
              <a:t>العلاقة بين المدرسة والمؤسسات الاجتماعية الأخرى</a:t>
            </a:r>
            <a:endParaRPr lang="ar-SA" dirty="0"/>
          </a:p>
        </p:txBody>
      </p:sp>
      <p:sp>
        <p:nvSpPr>
          <p:cNvPr id="3" name="عنوان فرعي 2"/>
          <p:cNvSpPr>
            <a:spLocks noGrp="1"/>
          </p:cNvSpPr>
          <p:nvPr>
            <p:ph type="subTitle" idx="1"/>
          </p:nvPr>
        </p:nvSpPr>
        <p:spPr>
          <a:xfrm>
            <a:off x="323528" y="1484784"/>
            <a:ext cx="8352928" cy="5040560"/>
          </a:xfrm>
        </p:spPr>
        <p:txBody>
          <a:bodyPr>
            <a:normAutofit lnSpcReduction="10000"/>
          </a:bodyPr>
          <a:lstStyle/>
          <a:p>
            <a:pPr algn="ctr"/>
            <a:r>
              <a:rPr lang="ar-SA" b="1" dirty="0" smtClean="0">
                <a:latin typeface="Arial" pitchFamily="34" charset="0"/>
                <a:cs typeface="Arial" pitchFamily="34" charset="0"/>
              </a:rPr>
              <a:t>خامساً: مؤسسات أخرى</a:t>
            </a:r>
          </a:p>
          <a:p>
            <a:pPr>
              <a:buFont typeface="Wingdings" pitchFamily="2" charset="2"/>
              <a:buChar char="q"/>
            </a:pPr>
            <a:r>
              <a:rPr lang="ar-SA" b="1" dirty="0" smtClean="0">
                <a:latin typeface="Arial" pitchFamily="34" charset="0"/>
                <a:cs typeface="Arial" pitchFamily="34" charset="0"/>
              </a:rPr>
              <a:t>    مسارح </a:t>
            </a:r>
          </a:p>
          <a:p>
            <a:pPr>
              <a:buFont typeface="Wingdings" pitchFamily="2" charset="2"/>
              <a:buChar char="q"/>
            </a:pPr>
            <a:r>
              <a:rPr lang="ar-SA" b="1" dirty="0" smtClean="0">
                <a:latin typeface="Arial" pitchFamily="34" charset="0"/>
                <a:cs typeface="Arial" pitchFamily="34" charset="0"/>
              </a:rPr>
              <a:t>    أندية </a:t>
            </a:r>
          </a:p>
          <a:p>
            <a:pPr>
              <a:buFont typeface="Wingdings" pitchFamily="2" charset="2"/>
              <a:buChar char="q"/>
            </a:pPr>
            <a:r>
              <a:rPr lang="ar-SA" b="1" dirty="0" smtClean="0">
                <a:latin typeface="Arial" pitchFamily="34" charset="0"/>
                <a:cs typeface="Arial" pitchFamily="34" charset="0"/>
              </a:rPr>
              <a:t>   جمعيات</a:t>
            </a:r>
          </a:p>
          <a:p>
            <a:pPr>
              <a:buFont typeface="Wingdings" pitchFamily="2" charset="2"/>
              <a:buChar char="q"/>
            </a:pPr>
            <a:r>
              <a:rPr lang="ar-SA" b="1" dirty="0" smtClean="0">
                <a:latin typeface="Arial" pitchFamily="34" charset="0"/>
                <a:cs typeface="Arial" pitchFamily="34" charset="0"/>
              </a:rPr>
              <a:t>   معارض</a:t>
            </a:r>
          </a:p>
          <a:p>
            <a:pPr>
              <a:buFont typeface="Wingdings" pitchFamily="2" charset="2"/>
              <a:buChar char="q"/>
            </a:pPr>
            <a:r>
              <a:rPr lang="ar-SA" b="1" dirty="0" smtClean="0">
                <a:latin typeface="Arial" pitchFamily="34" charset="0"/>
                <a:cs typeface="Arial" pitchFamily="34" charset="0"/>
              </a:rPr>
              <a:t>   مكتبات </a:t>
            </a:r>
          </a:p>
          <a:p>
            <a:pPr>
              <a:buFont typeface="Wingdings" pitchFamily="2" charset="2"/>
              <a:buChar char="q"/>
            </a:pPr>
            <a:r>
              <a:rPr lang="ar-SA" b="1" dirty="0" smtClean="0">
                <a:latin typeface="Arial" pitchFamily="34" charset="0"/>
                <a:cs typeface="Arial" pitchFamily="34" charset="0"/>
              </a:rPr>
              <a:t>   متاحف </a:t>
            </a:r>
          </a:p>
          <a:p>
            <a:pPr>
              <a:buFont typeface="Wingdings" pitchFamily="2" charset="2"/>
              <a:buChar char="q"/>
            </a:pPr>
            <a:r>
              <a:rPr lang="ar-SA" b="1" dirty="0" smtClean="0">
                <a:latin typeface="Arial" pitchFamily="34" charset="0"/>
                <a:cs typeface="Arial" pitchFamily="34" charset="0"/>
              </a:rPr>
              <a:t> </a:t>
            </a:r>
          </a:p>
          <a:p>
            <a:pPr>
              <a:buFont typeface="Wingdings" pitchFamily="2" charset="2"/>
              <a:buChar char="q"/>
            </a:pPr>
            <a:r>
              <a:rPr lang="ar-SA" b="1" dirty="0" smtClean="0">
                <a:latin typeface="Arial" pitchFamily="34" charset="0"/>
                <a:cs typeface="Arial" pitchFamily="34" charset="0"/>
              </a:rPr>
              <a:t>   وسائل تربية وتثقيف وترويح وقضاء حاجات الناشئة ،</a:t>
            </a:r>
          </a:p>
          <a:p>
            <a:pPr>
              <a:buFont typeface="Wingdings" pitchFamily="2" charset="2"/>
              <a:buChar char="q"/>
            </a:pPr>
            <a:r>
              <a:rPr lang="ar-SA" b="1" dirty="0" smtClean="0">
                <a:latin typeface="Arial" pitchFamily="34" charset="0"/>
                <a:cs typeface="Arial" pitchFamily="34" charset="0"/>
              </a:rPr>
              <a:t>   من واجب المدرسة أن تنسق مع هذه المؤسسات</a:t>
            </a:r>
            <a:r>
              <a:rPr lang="ar-SA" b="1" dirty="0" smtClean="0">
                <a:solidFill>
                  <a:schemeClr val="hlink"/>
                </a:solidFill>
                <a:effectLst>
                  <a:outerShdw blurRad="38100" dist="38100" dir="2700000" algn="tl">
                    <a:srgbClr val="000000"/>
                  </a:outerShdw>
                </a:effectLst>
                <a:cs typeface="Traditional Arabic" pitchFamily="2" charset="-78"/>
              </a:rPr>
              <a:t> </a:t>
            </a:r>
            <a:br>
              <a:rPr lang="ar-SA" b="1" dirty="0" smtClean="0">
                <a:solidFill>
                  <a:schemeClr val="hlink"/>
                </a:solidFill>
                <a:effectLst>
                  <a:outerShdw blurRad="38100" dist="38100" dir="2700000" algn="tl">
                    <a:srgbClr val="000000"/>
                  </a:outerShdw>
                </a:effectLst>
                <a:cs typeface="Traditional Arabic" pitchFamily="2" charset="-78"/>
              </a:rPr>
            </a:b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692696"/>
            <a:ext cx="7851648" cy="833264"/>
          </a:xfrm>
        </p:spPr>
        <p:txBody>
          <a:bodyPr>
            <a:normAutofit/>
          </a:bodyPr>
          <a:lstStyle/>
          <a:p>
            <a:r>
              <a:rPr lang="ar-SA" sz="3600" i="1" dirty="0" smtClean="0">
                <a:solidFill>
                  <a:schemeClr val="tx1"/>
                </a:solidFill>
                <a:effectLst/>
                <a:latin typeface="Arial" pitchFamily="34" charset="0"/>
                <a:cs typeface="Arial" pitchFamily="34" charset="0"/>
              </a:rPr>
              <a:t>النقد الموجه للمدرسة من حيث دورها الاجتماعي</a:t>
            </a:r>
            <a:endParaRPr lang="ar-SA" sz="3600" i="1" dirty="0">
              <a:solidFill>
                <a:schemeClr val="tx1"/>
              </a:solidFill>
              <a:effectLst/>
              <a:latin typeface="Arial" pitchFamily="34" charset="0"/>
              <a:cs typeface="Arial" pitchFamily="34" charset="0"/>
            </a:endParaRPr>
          </a:p>
        </p:txBody>
      </p:sp>
      <p:sp>
        <p:nvSpPr>
          <p:cNvPr id="3" name="عنوان فرعي 2"/>
          <p:cNvSpPr>
            <a:spLocks noGrp="1"/>
          </p:cNvSpPr>
          <p:nvPr>
            <p:ph type="subTitle" idx="1"/>
          </p:nvPr>
        </p:nvSpPr>
        <p:spPr>
          <a:xfrm>
            <a:off x="0" y="1916832"/>
            <a:ext cx="8820472" cy="4536504"/>
          </a:xfrm>
        </p:spPr>
        <p:txBody>
          <a:bodyPr>
            <a:normAutofit fontScale="85000" lnSpcReduction="10000"/>
          </a:bodyPr>
          <a:lstStyle/>
          <a:p>
            <a:r>
              <a:rPr lang="ar-SA" sz="2400" b="1" dirty="0" smtClean="0">
                <a:solidFill>
                  <a:schemeClr val="hlink"/>
                </a:solidFill>
                <a:effectLst>
                  <a:outerShdw blurRad="38100" dist="38100" dir="2700000" algn="tl">
                    <a:srgbClr val="000000"/>
                  </a:outerShdw>
                </a:effectLst>
                <a:cs typeface="Traditional Arabic" pitchFamily="2" charset="-78"/>
              </a:rPr>
              <a:t/>
            </a:r>
            <a:br>
              <a:rPr lang="ar-SA" sz="2400" b="1" dirty="0" smtClean="0">
                <a:solidFill>
                  <a:schemeClr val="hlink"/>
                </a:solidFill>
                <a:effectLst>
                  <a:outerShdw blurRad="38100" dist="38100" dir="2700000" algn="tl">
                    <a:srgbClr val="000000"/>
                  </a:outerShdw>
                </a:effectLst>
                <a:cs typeface="Traditional Arabic" pitchFamily="2" charset="-78"/>
              </a:rPr>
            </a:br>
            <a:r>
              <a:rPr lang="ar-SA" sz="3200" b="1" dirty="0" smtClean="0">
                <a:solidFill>
                  <a:schemeClr val="hlink"/>
                </a:solidFill>
                <a:effectLst>
                  <a:outerShdw blurRad="38100" dist="38100" dir="2700000" algn="tl">
                    <a:srgbClr val="000000"/>
                  </a:outerShdw>
                </a:effectLst>
                <a:latin typeface="Arial" pitchFamily="34" charset="0"/>
                <a:cs typeface="Arial" pitchFamily="34" charset="0"/>
              </a:rPr>
              <a:t>1</a:t>
            </a:r>
            <a:r>
              <a:rPr lang="ar-SA" sz="3200" b="1" dirty="0" smtClean="0">
                <a:effectLst>
                  <a:outerShdw blurRad="38100" dist="38100" dir="2700000" algn="tl">
                    <a:srgbClr val="000000"/>
                  </a:outerShdw>
                </a:effectLst>
                <a:latin typeface="Arial" pitchFamily="34" charset="0"/>
                <a:cs typeface="Arial" pitchFamily="34" charset="0"/>
              </a:rPr>
              <a:t>- </a:t>
            </a:r>
            <a:r>
              <a:rPr lang="ar-SA" sz="3200" b="1" dirty="0" smtClean="0">
                <a:latin typeface="Arial" pitchFamily="34" charset="0"/>
                <a:cs typeface="Arial" pitchFamily="34" charset="0"/>
              </a:rPr>
              <a:t>اقتصارها على تلقين المعلومات والحقائق من الكتب المدرسية.</a:t>
            </a:r>
          </a:p>
          <a:p>
            <a:r>
              <a:rPr lang="ar-SA" sz="3200" b="1" dirty="0" smtClean="0">
                <a:latin typeface="Arial" pitchFamily="34" charset="0"/>
                <a:cs typeface="Arial" pitchFamily="34" charset="0"/>
              </a:rPr>
              <a:t/>
            </a:r>
            <a:br>
              <a:rPr lang="ar-SA" sz="3200" b="1" dirty="0" smtClean="0">
                <a:latin typeface="Arial" pitchFamily="34" charset="0"/>
                <a:cs typeface="Arial" pitchFamily="34" charset="0"/>
              </a:rPr>
            </a:br>
            <a:r>
              <a:rPr lang="ar-SA" sz="3200" b="1" dirty="0" smtClean="0">
                <a:latin typeface="Arial" pitchFamily="34" charset="0"/>
                <a:cs typeface="Arial" pitchFamily="34" charset="0"/>
              </a:rPr>
              <a:t>2- إهمالها لميول وحاجات الطفل(وجداني) .</a:t>
            </a:r>
          </a:p>
          <a:p>
            <a:r>
              <a:rPr lang="ar-SA" sz="3200" b="1" dirty="0" smtClean="0">
                <a:latin typeface="Arial" pitchFamily="34" charset="0"/>
                <a:cs typeface="Arial" pitchFamily="34" charset="0"/>
              </a:rPr>
              <a:t/>
            </a:r>
            <a:br>
              <a:rPr lang="ar-SA" sz="3200" b="1" dirty="0" smtClean="0">
                <a:latin typeface="Arial" pitchFamily="34" charset="0"/>
                <a:cs typeface="Arial" pitchFamily="34" charset="0"/>
              </a:rPr>
            </a:br>
            <a:r>
              <a:rPr lang="ar-SA" sz="3200" b="1" dirty="0" smtClean="0">
                <a:latin typeface="Arial" pitchFamily="34" charset="0"/>
                <a:cs typeface="Arial" pitchFamily="34" charset="0"/>
              </a:rPr>
              <a:t>3- إهمالها تنمية الخبرات لدى التلميذ كالاعتماد على النفس والتعاون  </a:t>
            </a:r>
          </a:p>
          <a:p>
            <a:r>
              <a:rPr lang="ar-SA" sz="3200" b="1" dirty="0" smtClean="0">
                <a:latin typeface="Arial" pitchFamily="34" charset="0"/>
                <a:cs typeface="Arial" pitchFamily="34" charset="0"/>
              </a:rPr>
              <a:t>    واحترام القوانين واكتساب المهارات اللازمة للحياة(الوجداني </a:t>
            </a:r>
            <a:r>
              <a:rPr lang="ar-SA" sz="3200" b="1" dirty="0" err="1" smtClean="0">
                <a:latin typeface="Arial" pitchFamily="34" charset="0"/>
                <a:cs typeface="Arial" pitchFamily="34" charset="0"/>
              </a:rPr>
              <a:t>والمهاري</a:t>
            </a:r>
            <a:r>
              <a:rPr lang="ar-SA" sz="3200" b="1" dirty="0" smtClean="0">
                <a:latin typeface="Arial" pitchFamily="34" charset="0"/>
                <a:cs typeface="Arial" pitchFamily="34" charset="0"/>
              </a:rPr>
              <a:t>)</a:t>
            </a:r>
          </a:p>
          <a:p>
            <a:r>
              <a:rPr lang="ar-SA" sz="3200" b="1" dirty="0" smtClean="0">
                <a:latin typeface="Arial" pitchFamily="34" charset="0"/>
                <a:cs typeface="Arial" pitchFamily="34" charset="0"/>
              </a:rPr>
              <a:t>  </a:t>
            </a:r>
            <a:br>
              <a:rPr lang="ar-SA" sz="3200" b="1" dirty="0" smtClean="0">
                <a:latin typeface="Arial" pitchFamily="34" charset="0"/>
                <a:cs typeface="Arial" pitchFamily="34" charset="0"/>
              </a:rPr>
            </a:br>
            <a:r>
              <a:rPr lang="ar-SA" sz="3200" b="1" dirty="0" smtClean="0">
                <a:latin typeface="Arial" pitchFamily="34" charset="0"/>
                <a:cs typeface="Arial" pitchFamily="34" charset="0"/>
              </a:rPr>
              <a:t>4- انعزالها وانفصالها عن المجتمع والحياة وعدم تلبيتها للحاجات القائمة </a:t>
            </a:r>
          </a:p>
          <a:p>
            <a:r>
              <a:rPr lang="ar-SA" sz="3200" b="1" dirty="0" smtClean="0">
                <a:latin typeface="Arial" pitchFamily="34" charset="0"/>
                <a:cs typeface="Arial" pitchFamily="34" charset="0"/>
              </a:rPr>
              <a:t>     فيهما.</a:t>
            </a:r>
            <a:endParaRPr lang="ar-SA" sz="32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4" y="260648"/>
            <a:ext cx="7772400" cy="2376265"/>
          </a:xfrm>
        </p:spPr>
        <p:txBody>
          <a:bodyPr>
            <a:normAutofit fontScale="90000"/>
          </a:bodyPr>
          <a:lstStyle/>
          <a:p>
            <a:r>
              <a:rPr lang="en-US" b="1" dirty="0" smtClean="0">
                <a:solidFill>
                  <a:schemeClr val="hlink"/>
                </a:solidFill>
                <a:effectLst>
                  <a:outerShdw blurRad="38100" dist="38100" dir="2700000" algn="tl">
                    <a:srgbClr val="000000"/>
                  </a:outerShdw>
                </a:effectLst>
              </a:rPr>
              <a:t/>
            </a:r>
            <a:br>
              <a:rPr lang="en-US" b="1" dirty="0" smtClean="0">
                <a:solidFill>
                  <a:schemeClr val="hlink"/>
                </a:solidFill>
                <a:effectLst>
                  <a:outerShdw blurRad="38100" dist="38100" dir="2700000" algn="tl">
                    <a:srgbClr val="000000"/>
                  </a:outerShdw>
                </a:effectLst>
              </a:rPr>
            </a:br>
            <a:r>
              <a:rPr lang="ar-SA" dirty="0" smtClean="0">
                <a:solidFill>
                  <a:schemeClr val="hlink"/>
                </a:solidFill>
                <a:effectLst>
                  <a:outerShdw blurRad="38100" dist="38100" dir="2700000" algn="tl">
                    <a:srgbClr val="000000"/>
                  </a:outerShdw>
                </a:effectLst>
              </a:rPr>
              <a:t>ب- المنهج وواقع المجتمع ( مبادئه ومشكلاته </a:t>
            </a:r>
            <a:r>
              <a:rPr lang="ar-SA" dirty="0" smtClean="0"/>
              <a:t/>
            </a:r>
            <a:br>
              <a:rPr lang="ar-SA" dirty="0" smtClean="0"/>
            </a:br>
            <a:endParaRPr lang="ar-SA" dirty="0"/>
          </a:p>
        </p:txBody>
      </p:sp>
      <p:sp>
        <p:nvSpPr>
          <p:cNvPr id="3" name="عنوان فرعي 2"/>
          <p:cNvSpPr>
            <a:spLocks noGrp="1"/>
          </p:cNvSpPr>
          <p:nvPr>
            <p:ph type="subTitle" idx="1"/>
          </p:nvPr>
        </p:nvSpPr>
        <p:spPr>
          <a:xfrm>
            <a:off x="323528" y="1772816"/>
            <a:ext cx="8064896" cy="4680520"/>
          </a:xfrm>
        </p:spPr>
        <p:txBody>
          <a:bodyPr/>
          <a:lstStyle/>
          <a:p>
            <a:r>
              <a:rPr lang="ar-SA" b="1" dirty="0" smtClean="0">
                <a:solidFill>
                  <a:schemeClr val="hlink"/>
                </a:solidFill>
                <a:effectLst>
                  <a:outerShdw blurRad="38100" dist="38100" dir="2700000" algn="tl">
                    <a:srgbClr val="000000"/>
                  </a:outerShdw>
                </a:effectLst>
                <a:cs typeface="Traditional Arabic" pitchFamily="2" charset="-78"/>
              </a:rPr>
              <a:t>ليس هناك من ينكر أن الوظيفة الأولى للمدرسة هي إعداد المواطنين للمحافظة على القيم والمبادئ </a:t>
            </a:r>
            <a:r>
              <a:rPr lang="ar-SA" b="1" dirty="0" err="1" smtClean="0">
                <a:solidFill>
                  <a:schemeClr val="hlink"/>
                </a:solidFill>
                <a:effectLst>
                  <a:outerShdw blurRad="38100" dist="38100" dir="2700000" algn="tl">
                    <a:srgbClr val="000000"/>
                  </a:outerShdw>
                </a:effectLst>
                <a:cs typeface="Traditional Arabic" pitchFamily="2" charset="-78"/>
              </a:rPr>
              <a:t>الاساسية</a:t>
            </a:r>
            <a:r>
              <a:rPr lang="ar-SA" b="1" dirty="0" smtClean="0">
                <a:solidFill>
                  <a:schemeClr val="hlink"/>
                </a:solidFill>
                <a:effectLst>
                  <a:outerShdw blurRad="38100" dist="38100" dir="2700000" algn="tl">
                    <a:srgbClr val="000000"/>
                  </a:outerShdw>
                </a:effectLst>
                <a:cs typeface="Traditional Arabic" pitchFamily="2" charset="-78"/>
              </a:rPr>
              <a:t> السائدة في المجتمع . فمن واجب من يقوم بتخطيط المنهج </a:t>
            </a:r>
            <a:r>
              <a:rPr lang="ar-SA" b="1" dirty="0" err="1" smtClean="0">
                <a:solidFill>
                  <a:schemeClr val="hlink"/>
                </a:solidFill>
                <a:effectLst>
                  <a:outerShdw blurRad="38100" dist="38100" dir="2700000" algn="tl">
                    <a:srgbClr val="000000"/>
                  </a:outerShdw>
                </a:effectLst>
                <a:cs typeface="Traditional Arabic" pitchFamily="2" charset="-78"/>
              </a:rPr>
              <a:t>ان</a:t>
            </a:r>
            <a:r>
              <a:rPr lang="ar-SA" b="1" dirty="0" smtClean="0">
                <a:solidFill>
                  <a:schemeClr val="hlink"/>
                </a:solidFill>
                <a:effectLst>
                  <a:outerShdw blurRad="38100" dist="38100" dir="2700000" algn="tl">
                    <a:srgbClr val="000000"/>
                  </a:outerShdw>
                </a:effectLst>
                <a:cs typeface="Traditional Arabic" pitchFamily="2" charset="-78"/>
              </a:rPr>
              <a:t> يحلل بدقة هذه القيم والمبادئ حتى يتمكن من وضع منهاج تربوي يساير الأوضاع الاجتماعية ويلبي حاجاتها.</a:t>
            </a:r>
            <a:endParaRPr lang="en-US" sz="1800" b="1" dirty="0" smtClean="0">
              <a:solidFill>
                <a:schemeClr val="tx2"/>
              </a:solidFill>
              <a:effectLst>
                <a:outerShdw blurRad="38100" dist="38100" dir="2700000" algn="tl">
                  <a:srgbClr val="000000"/>
                </a:outerShdw>
              </a:effectLst>
            </a:endParaRPr>
          </a:p>
          <a:p>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CCF22554C33574E80520C46DD29459B" ma:contentTypeVersion="0" ma:contentTypeDescription="Create a new document." ma:contentTypeScope="" ma:versionID="ac65330a107b3be52e10ae4cb4c68393">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84167109-56BD-4BC1-9C83-F3174AB06C57}">
  <ds:schemaRefs>
    <ds:schemaRef ds:uri="http://schemas.openxmlformats.org/package/2006/metadata/core-properties"/>
    <ds:schemaRef ds:uri="http://purl.org/dc/elements/1.1/"/>
    <ds:schemaRef ds:uri="http://schemas.microsoft.com/office/2006/documentManagement/types"/>
    <ds:schemaRef ds:uri="http://purl.org/dc/dcmitype/"/>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72499743-9593-4AB3-9D15-DCD7D7604796}">
  <ds:schemaRefs>
    <ds:schemaRef ds:uri="http://schemas.microsoft.com/sharepoint/v3/contenttype/forms"/>
  </ds:schemaRefs>
</ds:datastoreItem>
</file>

<file path=customXml/itemProps3.xml><?xml version="1.0" encoding="utf-8"?>
<ds:datastoreItem xmlns:ds="http://schemas.openxmlformats.org/officeDocument/2006/customXml" ds:itemID="{54B30D6F-3C12-4529-9144-4E4A82507B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Flow</Template>
  <TotalTime>380</TotalTime>
  <Words>410</Words>
  <Application>Microsoft Office PowerPoint</Application>
  <PresentationFormat>On-screen Show (4:3)</PresentationFormat>
  <Paragraphs>100</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تدفق</vt:lpstr>
      <vt:lpstr>الأساس الاجتماعي للمنهج</vt:lpstr>
      <vt:lpstr>علاقة المنهج بالمجتمع</vt:lpstr>
      <vt:lpstr>أ- علاقة المنهج بالوظيفة الاجتماعية للمدرسة والمؤسسات التربوية الأخرى </vt:lpstr>
      <vt:lpstr>ثانياً: المسجد</vt:lpstr>
      <vt:lpstr>العلاقة بين المدرسة والمؤسسات الاجتماعية الأخرى </vt:lpstr>
      <vt:lpstr>العلاقة بين المدرسة والمؤسسات الاجتماعية الأخرى</vt:lpstr>
      <vt:lpstr>العلاقة بين المدرسة والمؤسسات الاجتماعية الأخرى</vt:lpstr>
      <vt:lpstr>النقد الموجه للمدرسة من حيث دورها الاجتماعي</vt:lpstr>
      <vt:lpstr> ب- المنهج وواقع المجتمع ( مبادئه ومشكلاته  </vt:lpstr>
      <vt:lpstr>عوامل التغير الاجتماعي </vt:lpstr>
      <vt:lpstr> تابع عوامل التغير الاجتماعي</vt:lpstr>
      <vt:lpstr>المنهج ومشكلات المجتمع</vt:lpstr>
      <vt:lpstr>تابع المنهج ومشكلات المجتمع</vt:lpstr>
      <vt:lpstr>المنهج والواقع الثقافي للمجتمع </vt:lpstr>
      <vt:lpstr>عناصر الثقافة </vt:lpstr>
      <vt:lpstr>تابع عناصر الثقافة</vt:lpstr>
      <vt:lpstr>خصائص الثقافة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الأساس الاجتماعي للمنهج</dc:title>
  <dc:creator>Dr.Ali</dc:creator>
  <cp:lastModifiedBy>asus</cp:lastModifiedBy>
  <cp:revision>57</cp:revision>
  <dcterms:created xsi:type="dcterms:W3CDTF">2011-09-24T12:36:18Z</dcterms:created>
  <dcterms:modified xsi:type="dcterms:W3CDTF">2015-07-24T22:43:31Z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0x0101001CCF22554C33574E80520C46DD29459B</vt:lpwstr>
  </property>
</Properties>
</file>