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91" r:id="rId4"/>
    <p:sldId id="258" r:id="rId5"/>
    <p:sldId id="259" r:id="rId6"/>
    <p:sldId id="260" r:id="rId7"/>
    <p:sldId id="261" r:id="rId8"/>
    <p:sldId id="262" r:id="rId9"/>
    <p:sldId id="263" r:id="rId10"/>
    <p:sldId id="264" r:id="rId11"/>
    <p:sldId id="265" r:id="rId12"/>
    <p:sldId id="287" r:id="rId13"/>
    <p:sldId id="288" r:id="rId14"/>
    <p:sldId id="289" r:id="rId15"/>
    <p:sldId id="290" r:id="rId16"/>
    <p:sldId id="266" r:id="rId17"/>
    <p:sldId id="267" r:id="rId18"/>
    <p:sldId id="268" r:id="rId19"/>
    <p:sldId id="292" r:id="rId20"/>
    <p:sldId id="269" r:id="rId21"/>
    <p:sldId id="270" r:id="rId22"/>
    <p:sldId id="271" r:id="rId23"/>
    <p:sldId id="272" r:id="rId24"/>
    <p:sldId id="273" r:id="rId25"/>
    <p:sldId id="274" r:id="rId26"/>
    <p:sldId id="275" r:id="rId27"/>
    <p:sldId id="293" r:id="rId28"/>
    <p:sldId id="294" r:id="rId29"/>
    <p:sldId id="295" r:id="rId30"/>
    <p:sldId id="296" r:id="rId31"/>
    <p:sldId id="297" r:id="rId32"/>
    <p:sldId id="298" r:id="rId33"/>
    <p:sldId id="276" r:id="rId34"/>
    <p:sldId id="299" r:id="rId35"/>
    <p:sldId id="300" r:id="rId36"/>
    <p:sldId id="277" r:id="rId37"/>
    <p:sldId id="301" r:id="rId38"/>
    <p:sldId id="302" r:id="rId39"/>
    <p:sldId id="315" r:id="rId40"/>
    <p:sldId id="303" r:id="rId41"/>
    <p:sldId id="304" r:id="rId42"/>
    <p:sldId id="305" r:id="rId43"/>
    <p:sldId id="278" r:id="rId44"/>
    <p:sldId id="279" r:id="rId45"/>
    <p:sldId id="306" r:id="rId46"/>
    <p:sldId id="307" r:id="rId47"/>
    <p:sldId id="308" r:id="rId48"/>
    <p:sldId id="309" r:id="rId49"/>
    <p:sldId id="310" r:id="rId50"/>
    <p:sldId id="311" r:id="rId51"/>
    <p:sldId id="312" r:id="rId52"/>
    <p:sldId id="313" r:id="rId53"/>
    <p:sldId id="314" r:id="rId54"/>
  </p:sldIdLst>
  <p:sldSz cx="9144000" cy="6858000" type="screen4x3"/>
  <p:notesSz cx="9144000"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082EAF-2D9D-4142-B0FD-D1C7E825D762}" type="datetimeFigureOut">
              <a:rPr lang="ar-SA" smtClean="0"/>
              <a:t>03/06/39</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2BDF0B2-C0C1-48EB-B4C6-81BFF7EF77E4}"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A082EAF-2D9D-4142-B0FD-D1C7E825D762}" type="datetimeFigureOut">
              <a:rPr lang="ar-SA" smtClean="0"/>
              <a:t>03/06/39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2BDF0B2-C0C1-48EB-B4C6-81BFF7EF77E4}" type="slidenum">
              <a:rPr lang="ar-SA" smtClean="0"/>
              <a:t>‹#›</a:t>
            </a:fld>
            <a:endParaRPr lang="ar-SA"/>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9A082EAF-2D9D-4142-B0FD-D1C7E825D762}" type="datetimeFigureOut">
              <a:rPr lang="ar-SA" smtClean="0"/>
              <a:t>03/06/39</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2BDF0B2-C0C1-48EB-B4C6-81BFF7EF77E4}"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9A082EAF-2D9D-4142-B0FD-D1C7E825D762}" type="datetimeFigureOut">
              <a:rPr lang="ar-SA" smtClean="0"/>
              <a:t>03/06/39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2BDF0B2-C0C1-48EB-B4C6-81BFF7EF77E4}"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A082EAF-2D9D-4142-B0FD-D1C7E825D762}" type="datetimeFigureOut">
              <a:rPr lang="ar-SA" smtClean="0"/>
              <a:t>03/06/39</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2BDF0B2-C0C1-48EB-B4C6-81BFF7EF77E4}"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9A082EAF-2D9D-4142-B0FD-D1C7E825D762}" type="datetimeFigureOut">
              <a:rPr lang="ar-SA" smtClean="0"/>
              <a:t>03/06/39</a:t>
            </a:fld>
            <a:endParaRPr lang="ar-SA"/>
          </a:p>
        </p:txBody>
      </p:sp>
      <p:sp>
        <p:nvSpPr>
          <p:cNvPr id="10" name="عنصر نائب لرقم الشريحة 9"/>
          <p:cNvSpPr>
            <a:spLocks noGrp="1"/>
          </p:cNvSpPr>
          <p:nvPr>
            <p:ph type="sldNum" sz="quarter" idx="16"/>
          </p:nvPr>
        </p:nvSpPr>
        <p:spPr/>
        <p:txBody>
          <a:bodyPr rtlCol="0"/>
          <a:lstStyle/>
          <a:p>
            <a:fld id="{02BDF0B2-C0C1-48EB-B4C6-81BFF7EF77E4}"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9A082EAF-2D9D-4142-B0FD-D1C7E825D762}" type="datetimeFigureOut">
              <a:rPr lang="ar-SA" smtClean="0"/>
              <a:t>03/06/39</a:t>
            </a:fld>
            <a:endParaRPr lang="ar-SA"/>
          </a:p>
        </p:txBody>
      </p:sp>
      <p:sp>
        <p:nvSpPr>
          <p:cNvPr id="12" name="عنصر نائب لرقم الشريحة 11"/>
          <p:cNvSpPr>
            <a:spLocks noGrp="1"/>
          </p:cNvSpPr>
          <p:nvPr>
            <p:ph type="sldNum" sz="quarter" idx="16"/>
          </p:nvPr>
        </p:nvSpPr>
        <p:spPr/>
        <p:txBody>
          <a:bodyPr rtlCol="0"/>
          <a:lstStyle/>
          <a:p>
            <a:fld id="{02BDF0B2-C0C1-48EB-B4C6-81BFF7EF77E4}"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A082EAF-2D9D-4142-B0FD-D1C7E825D762}" type="datetimeFigureOut">
              <a:rPr lang="ar-SA" smtClean="0"/>
              <a:t>03/06/39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2BDF0B2-C0C1-48EB-B4C6-81BFF7EF77E4}" type="slidenum">
              <a:rPr lang="ar-SA" smtClean="0"/>
              <a:t>‹#›</a:t>
            </a:fld>
            <a:endParaRPr lang="ar-SA"/>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A082EAF-2D9D-4142-B0FD-D1C7E825D762}" type="datetimeFigureOut">
              <a:rPr lang="ar-SA" smtClean="0"/>
              <a:t>03/06/39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2BDF0B2-C0C1-48EB-B4C6-81BFF7EF77E4}" type="slidenum">
              <a:rPr lang="ar-SA" smtClean="0"/>
              <a:t>‹#›</a:t>
            </a:fld>
            <a:endParaRPr lang="ar-SA"/>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A082EAF-2D9D-4142-B0FD-D1C7E825D762}" type="datetimeFigureOut">
              <a:rPr lang="ar-SA" smtClean="0"/>
              <a:t>03/06/39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2BDF0B2-C0C1-48EB-B4C6-81BFF7EF77E4}"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9A082EAF-2D9D-4142-B0FD-D1C7E825D762}" type="datetimeFigureOut">
              <a:rPr lang="ar-SA" smtClean="0"/>
              <a:t>03/06/39</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2BDF0B2-C0C1-48EB-B4C6-81BFF7EF77E4}"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A082EAF-2D9D-4142-B0FD-D1C7E825D762}" type="datetimeFigureOut">
              <a:rPr lang="ar-SA" smtClean="0"/>
              <a:t>03/06/39</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2BDF0B2-C0C1-48EB-B4C6-81BFF7EF77E4}"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908720"/>
            <a:ext cx="7406640" cy="2984352"/>
          </a:xfrm>
        </p:spPr>
        <p:txBody>
          <a:bodyPr>
            <a:noAutofit/>
          </a:bodyPr>
          <a:lstStyle/>
          <a:p>
            <a:pPr algn="ct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مقدمات تكوين الأسرة</a:t>
            </a:r>
            <a:endParaRPr lang="ar-SA" sz="96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وان فرعي 2"/>
          <p:cNvSpPr>
            <a:spLocks noGrp="1"/>
          </p:cNvSpPr>
          <p:nvPr>
            <p:ph type="subTitle" idx="1"/>
          </p:nvPr>
        </p:nvSpPr>
        <p:spPr>
          <a:xfrm>
            <a:off x="1432560" y="4509120"/>
            <a:ext cx="7406640" cy="1440160"/>
          </a:xfrm>
          <a:solidFill>
            <a:srgbClr val="FFFF00"/>
          </a:solidFill>
          <a:ln>
            <a:solidFill>
              <a:schemeClr val="tx1"/>
            </a:solidFill>
            <a:prstDash val="lgDashDotDot"/>
          </a:ln>
        </p:spPr>
        <p:txBody>
          <a:bodyPr>
            <a:normAutofit/>
          </a:bodyPr>
          <a:lstStyle/>
          <a:p>
            <a:r>
              <a:rPr lang="ar-SA" sz="4800" b="1" dirty="0" smtClean="0">
                <a:solidFill>
                  <a:schemeClr val="bg1"/>
                </a:solidFill>
                <a:effectLst>
                  <a:outerShdw blurRad="38100" dist="38100" dir="2700000" algn="tl">
                    <a:srgbClr val="000000">
                      <a:alpha val="43137"/>
                    </a:srgbClr>
                  </a:outerShdw>
                </a:effectLst>
              </a:rPr>
              <a:t>الوحدة الثالثة</a:t>
            </a:r>
            <a:endParaRPr lang="ar-SA"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900082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539552" y="1844824"/>
            <a:ext cx="8153400" cy="4608512"/>
          </a:xfrm>
        </p:spPr>
        <p:txBody>
          <a:bodyPr>
            <a:noAutofit/>
          </a:bodyPr>
          <a:lstStyle/>
          <a:p>
            <a:pPr marL="0" indent="0" algn="ctr">
              <a:buNone/>
            </a:pPr>
            <a:r>
              <a:rPr lang="ar-SA" sz="5400" b="1" dirty="0" smtClean="0"/>
              <a:t>( </a:t>
            </a:r>
            <a:r>
              <a:rPr lang="ar-SA" sz="5400" b="1" dirty="0"/>
              <a:t>إِنَّ اللَّهَ خَلَقَ آدَمَ مِنْ قَبْضَةٍ قَبَضَهَا مِنْ جَمِيعِ الأَرْضِ ، فَجَاءَ بَنُو آدَمَ عَلَى قَدْرِ الأَرْضِ جَاءَ مِنْهُمُ الأَحْمَرُ وَالأَبْيَضُ وَالأَسْوَدُ وَبَيْنَ ذَلِكَ وَالسَّهْلُ وَالْحَزْنُ </a:t>
            </a:r>
            <a:r>
              <a:rPr lang="ar-SA" sz="5400" b="1" dirty="0" smtClean="0"/>
              <a:t>وَالْخَبِيثُ وَالطَّيِّبُ ) </a:t>
            </a:r>
            <a:endParaRPr lang="ar-SA" sz="5400" b="1" dirty="0"/>
          </a:p>
        </p:txBody>
      </p:sp>
    </p:spTree>
    <p:extLst>
      <p:ext uri="{BB962C8B-B14F-4D97-AF65-F5344CB8AC3E}">
        <p14:creationId xmlns:p14="http://schemas.microsoft.com/office/powerpoint/2010/main" val="257155061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dirty="0" smtClean="0">
                <a:solidFill>
                  <a:srgbClr val="7030A0"/>
                </a:solidFill>
              </a:rPr>
              <a:t>ومن الأخلاق التي ينبغي مراعاتها:</a:t>
            </a:r>
            <a:endParaRPr lang="ar-SA" sz="5400" b="1" dirty="0">
              <a:solidFill>
                <a:srgbClr val="7030A0"/>
              </a:solidFill>
            </a:endParaRPr>
          </a:p>
        </p:txBody>
      </p:sp>
      <p:sp>
        <p:nvSpPr>
          <p:cNvPr id="3" name="عنصر نائب للمحتوى 2"/>
          <p:cNvSpPr>
            <a:spLocks noGrp="1"/>
          </p:cNvSpPr>
          <p:nvPr>
            <p:ph sz="quarter" idx="1"/>
          </p:nvPr>
        </p:nvSpPr>
        <p:spPr>
          <a:xfrm>
            <a:off x="539552" y="1988840"/>
            <a:ext cx="8153400" cy="4032448"/>
          </a:xfrm>
        </p:spPr>
        <p:txBody>
          <a:bodyPr>
            <a:normAutofit/>
          </a:bodyPr>
          <a:lstStyle/>
          <a:p>
            <a:pPr marL="0" indent="0" algn="ctr">
              <a:buNone/>
            </a:pPr>
            <a:endParaRPr lang="ar-SA" sz="9600" b="1" dirty="0" smtClean="0"/>
          </a:p>
          <a:p>
            <a:pPr marL="0" indent="0" algn="ctr">
              <a:buNone/>
            </a:pPr>
            <a:r>
              <a:rPr lang="ar-SA" sz="9600" b="1" dirty="0" smtClean="0"/>
              <a:t>البشاشة</a:t>
            </a:r>
            <a:endParaRPr lang="ar-SA" sz="9600" b="1" dirty="0"/>
          </a:p>
        </p:txBody>
      </p:sp>
    </p:spTree>
    <p:extLst>
      <p:ext uri="{BB962C8B-B14F-4D97-AF65-F5344CB8AC3E}">
        <p14:creationId xmlns:p14="http://schemas.microsoft.com/office/powerpoint/2010/main" val="367294008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dirty="0" smtClean="0">
                <a:solidFill>
                  <a:srgbClr val="7030A0"/>
                </a:solidFill>
              </a:rPr>
              <a:t>ومن الأخلاق التي ينبغي مراعاتها:</a:t>
            </a:r>
            <a:endParaRPr lang="ar-SA" sz="5400" b="1" dirty="0">
              <a:solidFill>
                <a:srgbClr val="7030A0"/>
              </a:solidFill>
            </a:endParaRPr>
          </a:p>
        </p:txBody>
      </p:sp>
      <p:sp>
        <p:nvSpPr>
          <p:cNvPr id="3" name="عنصر نائب للمحتوى 2"/>
          <p:cNvSpPr>
            <a:spLocks noGrp="1"/>
          </p:cNvSpPr>
          <p:nvPr>
            <p:ph sz="quarter" idx="1"/>
          </p:nvPr>
        </p:nvSpPr>
        <p:spPr>
          <a:xfrm>
            <a:off x="539552" y="1988840"/>
            <a:ext cx="8153400" cy="4032448"/>
          </a:xfrm>
        </p:spPr>
        <p:txBody>
          <a:bodyPr>
            <a:normAutofit/>
          </a:bodyPr>
          <a:lstStyle/>
          <a:p>
            <a:pPr marL="0" indent="0" algn="ctr">
              <a:buNone/>
            </a:pPr>
            <a:endParaRPr lang="ar-SA" sz="9600" b="1" dirty="0" smtClean="0"/>
          </a:p>
          <a:p>
            <a:pPr marL="0" indent="0" algn="ctr">
              <a:buNone/>
            </a:pPr>
            <a:r>
              <a:rPr lang="ar-SA" sz="9600" b="1" dirty="0" smtClean="0"/>
              <a:t>الألفة</a:t>
            </a:r>
            <a:endParaRPr lang="ar-SA" sz="9600" b="1" dirty="0"/>
          </a:p>
        </p:txBody>
      </p:sp>
    </p:spTree>
    <p:extLst>
      <p:ext uri="{BB962C8B-B14F-4D97-AF65-F5344CB8AC3E}">
        <p14:creationId xmlns:p14="http://schemas.microsoft.com/office/powerpoint/2010/main" val="107391145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dirty="0" smtClean="0">
                <a:solidFill>
                  <a:srgbClr val="7030A0"/>
                </a:solidFill>
              </a:rPr>
              <a:t>ومن الأخلاق التي ينبغي مراعاتها:</a:t>
            </a:r>
            <a:endParaRPr lang="ar-SA" sz="5400" b="1" dirty="0">
              <a:solidFill>
                <a:srgbClr val="7030A0"/>
              </a:solidFill>
            </a:endParaRPr>
          </a:p>
        </p:txBody>
      </p:sp>
      <p:sp>
        <p:nvSpPr>
          <p:cNvPr id="3" name="عنصر نائب للمحتوى 2"/>
          <p:cNvSpPr>
            <a:spLocks noGrp="1"/>
          </p:cNvSpPr>
          <p:nvPr>
            <p:ph sz="quarter" idx="1"/>
          </p:nvPr>
        </p:nvSpPr>
        <p:spPr>
          <a:xfrm>
            <a:off x="539552" y="1988840"/>
            <a:ext cx="8153400" cy="4032448"/>
          </a:xfrm>
        </p:spPr>
        <p:txBody>
          <a:bodyPr>
            <a:normAutofit/>
          </a:bodyPr>
          <a:lstStyle/>
          <a:p>
            <a:pPr marL="0" indent="0" algn="ctr">
              <a:buNone/>
            </a:pPr>
            <a:endParaRPr lang="ar-SA" sz="9600" b="1" dirty="0" smtClean="0"/>
          </a:p>
          <a:p>
            <a:pPr marL="0" indent="0" algn="ctr">
              <a:buNone/>
            </a:pPr>
            <a:r>
              <a:rPr lang="ar-SA" sz="9600" b="1" dirty="0" smtClean="0"/>
              <a:t>التودد</a:t>
            </a:r>
            <a:endParaRPr lang="ar-SA" sz="9600" b="1" dirty="0"/>
          </a:p>
        </p:txBody>
      </p:sp>
    </p:spTree>
    <p:extLst>
      <p:ext uri="{BB962C8B-B14F-4D97-AF65-F5344CB8AC3E}">
        <p14:creationId xmlns:p14="http://schemas.microsoft.com/office/powerpoint/2010/main" val="364194881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dirty="0" smtClean="0">
                <a:solidFill>
                  <a:srgbClr val="7030A0"/>
                </a:solidFill>
              </a:rPr>
              <a:t>ومن الأخلاق التي ينبغي مراعاتها:</a:t>
            </a:r>
            <a:endParaRPr lang="ar-SA" sz="5400" b="1" dirty="0">
              <a:solidFill>
                <a:srgbClr val="7030A0"/>
              </a:solidFill>
            </a:endParaRPr>
          </a:p>
        </p:txBody>
      </p:sp>
      <p:sp>
        <p:nvSpPr>
          <p:cNvPr id="3" name="عنصر نائب للمحتوى 2"/>
          <p:cNvSpPr>
            <a:spLocks noGrp="1"/>
          </p:cNvSpPr>
          <p:nvPr>
            <p:ph sz="quarter" idx="1"/>
          </p:nvPr>
        </p:nvSpPr>
        <p:spPr>
          <a:xfrm>
            <a:off x="539552" y="1988840"/>
            <a:ext cx="8153400" cy="4032448"/>
          </a:xfrm>
        </p:spPr>
        <p:txBody>
          <a:bodyPr>
            <a:normAutofit/>
          </a:bodyPr>
          <a:lstStyle/>
          <a:p>
            <a:pPr marL="0" indent="0" algn="ctr">
              <a:buNone/>
            </a:pPr>
            <a:endParaRPr lang="ar-SA" sz="9600" b="1" dirty="0" smtClean="0"/>
          </a:p>
          <a:p>
            <a:pPr marL="0" indent="0" algn="ctr">
              <a:buNone/>
            </a:pPr>
            <a:r>
              <a:rPr lang="ar-SA" sz="9600" b="1" dirty="0" smtClean="0"/>
              <a:t>حسن الظن</a:t>
            </a:r>
            <a:endParaRPr lang="ar-SA" sz="9600" b="1" dirty="0"/>
          </a:p>
        </p:txBody>
      </p:sp>
    </p:spTree>
    <p:extLst>
      <p:ext uri="{BB962C8B-B14F-4D97-AF65-F5344CB8AC3E}">
        <p14:creationId xmlns:p14="http://schemas.microsoft.com/office/powerpoint/2010/main" val="323459853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dirty="0" smtClean="0">
                <a:solidFill>
                  <a:srgbClr val="7030A0"/>
                </a:solidFill>
              </a:rPr>
              <a:t>ومن الأخلاق التي ينبغي مراعاتها:</a:t>
            </a:r>
            <a:endParaRPr lang="ar-SA" sz="5400" b="1" dirty="0">
              <a:solidFill>
                <a:srgbClr val="7030A0"/>
              </a:solidFill>
            </a:endParaRPr>
          </a:p>
        </p:txBody>
      </p:sp>
      <p:sp>
        <p:nvSpPr>
          <p:cNvPr id="3" name="عنصر نائب للمحتوى 2"/>
          <p:cNvSpPr>
            <a:spLocks noGrp="1"/>
          </p:cNvSpPr>
          <p:nvPr>
            <p:ph sz="quarter" idx="1"/>
          </p:nvPr>
        </p:nvSpPr>
        <p:spPr>
          <a:xfrm>
            <a:off x="539552" y="1988840"/>
            <a:ext cx="8153400" cy="4032448"/>
          </a:xfrm>
        </p:spPr>
        <p:txBody>
          <a:bodyPr>
            <a:normAutofit/>
          </a:bodyPr>
          <a:lstStyle/>
          <a:p>
            <a:pPr marL="0" indent="0" algn="ctr">
              <a:buNone/>
            </a:pPr>
            <a:endParaRPr lang="ar-SA" sz="9600" b="1" dirty="0" smtClean="0"/>
          </a:p>
          <a:p>
            <a:pPr marL="0" indent="0" algn="ctr">
              <a:buNone/>
            </a:pPr>
            <a:r>
              <a:rPr lang="ar-SA" sz="9600" b="1" dirty="0" smtClean="0"/>
              <a:t>الحياء</a:t>
            </a:r>
            <a:endParaRPr lang="ar-SA" sz="9600" b="1" dirty="0"/>
          </a:p>
        </p:txBody>
      </p:sp>
    </p:spTree>
    <p:extLst>
      <p:ext uri="{BB962C8B-B14F-4D97-AF65-F5344CB8AC3E}">
        <p14:creationId xmlns:p14="http://schemas.microsoft.com/office/powerpoint/2010/main" val="144327186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179512" y="1772816"/>
            <a:ext cx="9577064" cy="4896544"/>
          </a:xfrm>
        </p:spPr>
        <p:txBody>
          <a:bodyPr>
            <a:noAutofit/>
          </a:bodyPr>
          <a:lstStyle/>
          <a:p>
            <a:pPr marL="685800" lvl="2" indent="0">
              <a:buNone/>
            </a:pPr>
            <a:r>
              <a:rPr lang="ar-SA" sz="9600" b="1" dirty="0" smtClean="0"/>
              <a:t>(3)</a:t>
            </a:r>
          </a:p>
          <a:p>
            <a:pPr marL="685800" lvl="2" indent="0" algn="ctr">
              <a:buNone/>
            </a:pPr>
            <a:r>
              <a:rPr lang="ar-SA" sz="9600" b="1" dirty="0" smtClean="0"/>
              <a:t>الصلاحية للإنجاب</a:t>
            </a:r>
            <a:endParaRPr lang="ar-SA" sz="9600" b="1" dirty="0"/>
          </a:p>
        </p:txBody>
      </p:sp>
    </p:spTree>
    <p:extLst>
      <p:ext uri="{BB962C8B-B14F-4D97-AF65-F5344CB8AC3E}">
        <p14:creationId xmlns:p14="http://schemas.microsoft.com/office/powerpoint/2010/main" val="340490001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467544" y="1988840"/>
            <a:ext cx="8676456" cy="4608512"/>
          </a:xfrm>
        </p:spPr>
        <p:txBody>
          <a:bodyPr>
            <a:noAutofit/>
          </a:bodyPr>
          <a:lstStyle/>
          <a:p>
            <a:pPr marL="685800" lvl="2" indent="0" algn="ctr">
              <a:buNone/>
            </a:pPr>
            <a:r>
              <a:rPr lang="ar-SA" sz="9600" b="1" dirty="0" smtClean="0"/>
              <a:t>زُيِّنَ </a:t>
            </a:r>
            <a:r>
              <a:rPr lang="ar-SA" sz="9600" b="1" dirty="0"/>
              <a:t>لِلنَّاسِ حُبُّ الشَّهَوَاتِ مِنَ النِّسَاءِ وَالْبَنِينَ</a:t>
            </a:r>
          </a:p>
        </p:txBody>
      </p:sp>
    </p:spTree>
    <p:extLst>
      <p:ext uri="{BB962C8B-B14F-4D97-AF65-F5344CB8AC3E}">
        <p14:creationId xmlns:p14="http://schemas.microsoft.com/office/powerpoint/2010/main" val="231160228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467544" y="1772816"/>
            <a:ext cx="8676456" cy="4680520"/>
          </a:xfrm>
        </p:spPr>
        <p:txBody>
          <a:bodyPr>
            <a:noAutofit/>
          </a:bodyPr>
          <a:lstStyle/>
          <a:p>
            <a:pPr marL="685800" lvl="2" indent="0" algn="ctr">
              <a:buNone/>
            </a:pPr>
            <a:r>
              <a:rPr lang="ar-SA" sz="8800" b="1" dirty="0"/>
              <a:t>( تزوجوا الودود الولود فإني مكاثر بكم الأمم يوم القيامة )</a:t>
            </a:r>
          </a:p>
        </p:txBody>
      </p:sp>
    </p:spTree>
    <p:extLst>
      <p:ext uri="{BB962C8B-B14F-4D97-AF65-F5344CB8AC3E}">
        <p14:creationId xmlns:p14="http://schemas.microsoft.com/office/powerpoint/2010/main" val="342425101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908720"/>
            <a:ext cx="7406640" cy="2984352"/>
          </a:xfrm>
        </p:spPr>
        <p:txBody>
          <a:bodyPr>
            <a:noAutofit/>
          </a:bodyPr>
          <a:lstStyle/>
          <a:p>
            <a:pPr algn="ct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مفهوم الخطبة وأهم أحكامها</a:t>
            </a:r>
            <a:endParaRPr lang="ar-SA" sz="96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وان فرعي 2"/>
          <p:cNvSpPr>
            <a:spLocks noGrp="1"/>
          </p:cNvSpPr>
          <p:nvPr>
            <p:ph type="subTitle" idx="1"/>
          </p:nvPr>
        </p:nvSpPr>
        <p:spPr>
          <a:xfrm>
            <a:off x="1432560" y="4509120"/>
            <a:ext cx="7406640" cy="1440160"/>
          </a:xfrm>
          <a:solidFill>
            <a:srgbClr val="FFFF00"/>
          </a:solidFill>
          <a:ln>
            <a:solidFill>
              <a:schemeClr val="tx1"/>
            </a:solidFill>
            <a:prstDash val="lgDashDotDot"/>
          </a:ln>
        </p:spPr>
        <p:txBody>
          <a:bodyPr>
            <a:normAutofit/>
          </a:bodyPr>
          <a:lstStyle/>
          <a:p>
            <a:r>
              <a:rPr lang="ar-SA" sz="4800" b="1" dirty="0" smtClean="0">
                <a:solidFill>
                  <a:schemeClr val="bg1"/>
                </a:solidFill>
                <a:effectLst>
                  <a:outerShdw blurRad="38100" dist="38100" dir="2700000" algn="tl">
                    <a:srgbClr val="000000">
                      <a:alpha val="43137"/>
                    </a:srgbClr>
                  </a:outerShdw>
                </a:effectLst>
              </a:rPr>
              <a:t>الوحدة الثالثة</a:t>
            </a:r>
            <a:endParaRPr lang="ar-SA"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857360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116632"/>
            <a:ext cx="7498080" cy="1080120"/>
          </a:xfrm>
        </p:spPr>
        <p:txBody>
          <a:bodyPr>
            <a:noAutofit/>
          </a:bodyPr>
          <a:lstStyle/>
          <a:p>
            <a:pPr algn="r"/>
            <a:r>
              <a:rPr lang="ar-SA" sz="9600" b="1" dirty="0" smtClean="0">
                <a:solidFill>
                  <a:srgbClr val="7030A0"/>
                </a:solidFill>
                <a:latin typeface="Times New Roman" panose="02020603050405020304" pitchFamily="18" charset="0"/>
                <a:cs typeface="Times New Roman" panose="02020603050405020304" pitchFamily="18" charset="0"/>
              </a:rPr>
              <a:t>عناصر المحاضرة</a:t>
            </a:r>
            <a:endParaRPr lang="ar-SA" sz="9600" b="1" dirty="0">
              <a:solidFill>
                <a:srgbClr val="7030A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251520" y="2204864"/>
            <a:ext cx="8640960" cy="3384376"/>
          </a:xfrm>
        </p:spPr>
        <p:style>
          <a:lnRef idx="1">
            <a:schemeClr val="accent2"/>
          </a:lnRef>
          <a:fillRef idx="2">
            <a:schemeClr val="accent2"/>
          </a:fillRef>
          <a:effectRef idx="1">
            <a:schemeClr val="accent2"/>
          </a:effectRef>
          <a:fontRef idx="minor">
            <a:schemeClr val="dk1"/>
          </a:fontRef>
        </p:style>
        <p:txBody>
          <a:bodyPr>
            <a:normAutofit/>
          </a:bodyPr>
          <a:lstStyle/>
          <a:p>
            <a:pPr lvl="1"/>
            <a:r>
              <a:rPr lang="ar-SA" sz="6000" b="1" dirty="0" smtClean="0"/>
              <a:t>معايير اختيار الزوج والزوجة</a:t>
            </a:r>
          </a:p>
          <a:p>
            <a:pPr lvl="1"/>
            <a:r>
              <a:rPr lang="ar-SA" sz="6000" b="1" dirty="0" smtClean="0"/>
              <a:t>مفهوم الخطبة وأهم أحكامها</a:t>
            </a:r>
          </a:p>
          <a:p>
            <a:pPr lvl="1"/>
            <a:r>
              <a:rPr lang="ar-SA" sz="6000" b="1" dirty="0" smtClean="0"/>
              <a:t>المحرمات من النساء</a:t>
            </a:r>
            <a:endParaRPr lang="ar-SA" sz="6000" b="1" dirty="0"/>
          </a:p>
        </p:txBody>
      </p:sp>
    </p:spTree>
    <p:extLst>
      <p:ext uri="{BB962C8B-B14F-4D97-AF65-F5344CB8AC3E}">
        <p14:creationId xmlns:p14="http://schemas.microsoft.com/office/powerpoint/2010/main" val="80234917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8800" b="1" dirty="0" smtClean="0">
                <a:solidFill>
                  <a:srgbClr val="7030A0"/>
                </a:solidFill>
              </a:rPr>
              <a:t>تعريف الخطبة لغة</a:t>
            </a:r>
            <a:endParaRPr lang="ar-SA" sz="8800" b="1" dirty="0">
              <a:solidFill>
                <a:srgbClr val="7030A0"/>
              </a:solidFill>
            </a:endParaRPr>
          </a:p>
        </p:txBody>
      </p:sp>
      <p:sp>
        <p:nvSpPr>
          <p:cNvPr id="3" name="عنصر نائب للمحتوى 2"/>
          <p:cNvSpPr>
            <a:spLocks noGrp="1"/>
          </p:cNvSpPr>
          <p:nvPr>
            <p:ph sz="quarter" idx="1"/>
          </p:nvPr>
        </p:nvSpPr>
        <p:spPr>
          <a:xfrm>
            <a:off x="467544" y="1700808"/>
            <a:ext cx="8424936" cy="5157192"/>
          </a:xfrm>
        </p:spPr>
        <p:txBody>
          <a:bodyPr>
            <a:noAutofit/>
          </a:bodyPr>
          <a:lstStyle/>
          <a:p>
            <a:pPr marL="685800" lvl="2" indent="0" algn="ctr">
              <a:buNone/>
            </a:pPr>
            <a:r>
              <a:rPr lang="ar-SA" sz="9600" b="1" dirty="0"/>
              <a:t>( </a:t>
            </a:r>
            <a:r>
              <a:rPr lang="ar-SA" sz="9600" b="1" dirty="0">
                <a:solidFill>
                  <a:srgbClr val="00B050"/>
                </a:solidFill>
              </a:rPr>
              <a:t>بكسر الخاء </a:t>
            </a:r>
            <a:r>
              <a:rPr lang="ar-SA" sz="9600" b="1" dirty="0"/>
              <a:t>)</a:t>
            </a:r>
          </a:p>
          <a:p>
            <a:pPr marL="685800" lvl="2" indent="0" algn="ctr">
              <a:buNone/>
            </a:pPr>
            <a:r>
              <a:rPr lang="ar-SA" sz="9600" b="1" dirty="0"/>
              <a:t>خَطَبَ فلان فلانة إذا طلبها للزواج</a:t>
            </a:r>
          </a:p>
        </p:txBody>
      </p:sp>
    </p:spTree>
    <p:extLst>
      <p:ext uri="{BB962C8B-B14F-4D97-AF65-F5344CB8AC3E}">
        <p14:creationId xmlns:p14="http://schemas.microsoft.com/office/powerpoint/2010/main" val="51233160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8000" b="1" dirty="0" smtClean="0">
                <a:solidFill>
                  <a:srgbClr val="7030A0"/>
                </a:solidFill>
              </a:rPr>
              <a:t>تعريف الخطبة اصطلاحاً</a:t>
            </a:r>
            <a:endParaRPr lang="ar-SA" sz="8000" b="1" dirty="0">
              <a:solidFill>
                <a:srgbClr val="7030A0"/>
              </a:solidFill>
            </a:endParaRPr>
          </a:p>
        </p:txBody>
      </p:sp>
      <p:sp>
        <p:nvSpPr>
          <p:cNvPr id="3" name="عنصر نائب للمحتوى 2"/>
          <p:cNvSpPr>
            <a:spLocks noGrp="1"/>
          </p:cNvSpPr>
          <p:nvPr>
            <p:ph sz="quarter" idx="1"/>
          </p:nvPr>
        </p:nvSpPr>
        <p:spPr>
          <a:xfrm>
            <a:off x="467544" y="1988840"/>
            <a:ext cx="8424936" cy="4608512"/>
          </a:xfrm>
        </p:spPr>
        <p:txBody>
          <a:bodyPr>
            <a:noAutofit/>
          </a:bodyPr>
          <a:lstStyle/>
          <a:p>
            <a:pPr marL="685800" lvl="2" indent="0" algn="ctr">
              <a:buNone/>
            </a:pPr>
            <a:r>
              <a:rPr lang="ar-SA" sz="7200" b="1" dirty="0" smtClean="0"/>
              <a:t>إظهار الرجل رغبته </a:t>
            </a:r>
            <a:r>
              <a:rPr lang="ar-SA" sz="7200" b="1" dirty="0"/>
              <a:t>في الزواج من امرأة معينة خالية من الموانع الشرعية</a:t>
            </a:r>
          </a:p>
        </p:txBody>
      </p:sp>
    </p:spTree>
    <p:extLst>
      <p:ext uri="{BB962C8B-B14F-4D97-AF65-F5344CB8AC3E}">
        <p14:creationId xmlns:p14="http://schemas.microsoft.com/office/powerpoint/2010/main" val="165813494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8000" b="1" dirty="0" smtClean="0">
                <a:solidFill>
                  <a:srgbClr val="7030A0"/>
                </a:solidFill>
              </a:rPr>
              <a:t>مشروعية الخطبة</a:t>
            </a:r>
            <a:endParaRPr lang="ar-SA" sz="8000" b="1" dirty="0">
              <a:solidFill>
                <a:srgbClr val="7030A0"/>
              </a:solidFill>
            </a:endParaRPr>
          </a:p>
        </p:txBody>
      </p:sp>
      <p:sp>
        <p:nvSpPr>
          <p:cNvPr id="3" name="عنصر نائب للمحتوى 2"/>
          <p:cNvSpPr>
            <a:spLocks noGrp="1"/>
          </p:cNvSpPr>
          <p:nvPr>
            <p:ph sz="quarter" idx="1"/>
          </p:nvPr>
        </p:nvSpPr>
        <p:spPr>
          <a:xfrm>
            <a:off x="467544" y="1988840"/>
            <a:ext cx="8676456" cy="4608512"/>
          </a:xfrm>
        </p:spPr>
        <p:txBody>
          <a:bodyPr>
            <a:noAutofit/>
          </a:bodyPr>
          <a:lstStyle/>
          <a:p>
            <a:pPr marL="685800" lvl="2" indent="0" algn="ctr">
              <a:buNone/>
            </a:pPr>
            <a:r>
              <a:rPr lang="ar-SA" sz="9600" b="1" dirty="0" smtClean="0"/>
              <a:t>{ </a:t>
            </a:r>
            <a:r>
              <a:rPr lang="ar-SA" sz="9600" b="1" dirty="0"/>
              <a:t>ولا جناح عليكم فيما عرّضتم به من </a:t>
            </a:r>
            <a:r>
              <a:rPr lang="ar-SA" sz="9600" b="1" dirty="0">
                <a:solidFill>
                  <a:srgbClr val="00B050"/>
                </a:solidFill>
              </a:rPr>
              <a:t>خطبة النساء </a:t>
            </a:r>
            <a:r>
              <a:rPr lang="ar-SA" sz="9600" b="1" dirty="0" smtClean="0"/>
              <a:t>}</a:t>
            </a:r>
            <a:endParaRPr lang="ar-SA" sz="9600" b="1" dirty="0"/>
          </a:p>
          <a:p>
            <a:pPr marL="685800" lvl="2" indent="0" algn="ctr">
              <a:buNone/>
            </a:pPr>
            <a:endParaRPr lang="ar-SA" sz="6000" b="1" dirty="0"/>
          </a:p>
        </p:txBody>
      </p:sp>
    </p:spTree>
    <p:extLst>
      <p:ext uri="{BB962C8B-B14F-4D97-AF65-F5344CB8AC3E}">
        <p14:creationId xmlns:p14="http://schemas.microsoft.com/office/powerpoint/2010/main" val="23274370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14952"/>
            <a:ext cx="8856984" cy="990600"/>
          </a:xfrm>
        </p:spPr>
        <p:txBody>
          <a:bodyPr>
            <a:noAutofit/>
          </a:bodyPr>
          <a:lstStyle/>
          <a:p>
            <a:pPr algn="r"/>
            <a:r>
              <a:rPr lang="ar-SA" sz="8800" b="1" dirty="0" smtClean="0">
                <a:solidFill>
                  <a:srgbClr val="7030A0"/>
                </a:solidFill>
              </a:rPr>
              <a:t>مشروعية الخطبة</a:t>
            </a:r>
            <a:endParaRPr lang="ar-SA" sz="8800" b="1" dirty="0">
              <a:solidFill>
                <a:srgbClr val="7030A0"/>
              </a:solidFill>
            </a:endParaRPr>
          </a:p>
        </p:txBody>
      </p:sp>
      <p:sp>
        <p:nvSpPr>
          <p:cNvPr id="3" name="عنصر نائب للمحتوى 2"/>
          <p:cNvSpPr>
            <a:spLocks noGrp="1"/>
          </p:cNvSpPr>
          <p:nvPr>
            <p:ph sz="quarter" idx="1"/>
          </p:nvPr>
        </p:nvSpPr>
        <p:spPr>
          <a:xfrm>
            <a:off x="467544" y="1700808"/>
            <a:ext cx="8676456" cy="4896544"/>
          </a:xfrm>
        </p:spPr>
        <p:txBody>
          <a:bodyPr>
            <a:noAutofit/>
          </a:bodyPr>
          <a:lstStyle/>
          <a:p>
            <a:pPr marL="685800" lvl="2" indent="0" algn="ctr">
              <a:buNone/>
            </a:pPr>
            <a:r>
              <a:rPr lang="ar-SA" sz="4800" b="1" dirty="0" smtClean="0">
                <a:solidFill>
                  <a:srgbClr val="00B050"/>
                </a:solidFill>
              </a:rPr>
              <a:t>أ</a:t>
            </a:r>
            <a:r>
              <a:rPr lang="ar-SA" sz="5400" b="1" dirty="0" smtClean="0">
                <a:solidFill>
                  <a:srgbClr val="00B050"/>
                </a:solidFill>
              </a:rPr>
              <a:t>نَّ </a:t>
            </a:r>
            <a:r>
              <a:rPr lang="ar-SA" sz="5400" b="1" dirty="0">
                <a:solidFill>
                  <a:srgbClr val="00B050"/>
                </a:solidFill>
              </a:rPr>
              <a:t>مُعَاوِيَةَ بْنَ أَبِي سُفْيَانَ ، وَأَبَا جَهْمٍ خَطَبَانِي </a:t>
            </a:r>
            <a:r>
              <a:rPr lang="ar-SA" sz="5400" b="1" dirty="0"/>
              <a:t>، فَقَالَ رَسُولُ اللَّهِ صَلَّى اللَّهُ عَلَيْهِ وَعَلَى </a:t>
            </a:r>
            <a:r>
              <a:rPr lang="ar-SA" sz="5400" b="1" dirty="0" smtClean="0"/>
              <a:t>وَسَلَّمَ : ( </a:t>
            </a:r>
            <a:r>
              <a:rPr lang="ar-SA" sz="5400" b="1" dirty="0"/>
              <a:t>أَمَّا أَبُو جَهْمٍ فَلا يَضَعُ عَصَاهُ مِنْ عَاتِقِهِ </a:t>
            </a:r>
            <a:r>
              <a:rPr lang="ar-SA" sz="5400" b="1" dirty="0" smtClean="0"/>
              <a:t>وَأَمَّا </a:t>
            </a:r>
            <a:r>
              <a:rPr lang="ar-SA" sz="5400" b="1" dirty="0"/>
              <a:t>مُعَاوِيَةُ فَصُعْلُوكٌ لا مَالَ لَهُ ، وَلَكِنِ انْكِحِي أُسَامَةَ بْنَ </a:t>
            </a:r>
            <a:r>
              <a:rPr lang="ar-SA" sz="5400" b="1" dirty="0" smtClean="0"/>
              <a:t>زَيْدٍ )</a:t>
            </a:r>
          </a:p>
          <a:p>
            <a:pPr marL="685800" lvl="2" indent="0" algn="ctr">
              <a:buNone/>
            </a:pPr>
            <a:endParaRPr lang="ar-SA" sz="5400" b="1" dirty="0"/>
          </a:p>
        </p:txBody>
      </p:sp>
    </p:spTree>
    <p:extLst>
      <p:ext uri="{BB962C8B-B14F-4D97-AF65-F5344CB8AC3E}">
        <p14:creationId xmlns:p14="http://schemas.microsoft.com/office/powerpoint/2010/main" val="1789536898"/>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14952"/>
            <a:ext cx="8856984" cy="990600"/>
          </a:xfrm>
        </p:spPr>
        <p:txBody>
          <a:bodyPr>
            <a:noAutofit/>
          </a:bodyPr>
          <a:lstStyle/>
          <a:p>
            <a:pPr algn="r"/>
            <a:r>
              <a:rPr lang="ar-SA" sz="6600" b="1" dirty="0" smtClean="0">
                <a:solidFill>
                  <a:srgbClr val="7030A0"/>
                </a:solidFill>
              </a:rPr>
              <a:t>مشروعية النظر إلى المخطوبة</a:t>
            </a:r>
            <a:endParaRPr lang="ar-SA" sz="6600" b="1" dirty="0">
              <a:solidFill>
                <a:srgbClr val="7030A0"/>
              </a:solidFill>
            </a:endParaRPr>
          </a:p>
        </p:txBody>
      </p:sp>
      <p:sp>
        <p:nvSpPr>
          <p:cNvPr id="3" name="عنصر نائب للمحتوى 2"/>
          <p:cNvSpPr>
            <a:spLocks noGrp="1"/>
          </p:cNvSpPr>
          <p:nvPr>
            <p:ph sz="quarter" idx="1"/>
          </p:nvPr>
        </p:nvSpPr>
        <p:spPr>
          <a:xfrm>
            <a:off x="467544" y="1628800"/>
            <a:ext cx="8676456" cy="4968552"/>
          </a:xfrm>
        </p:spPr>
        <p:txBody>
          <a:bodyPr>
            <a:noAutofit/>
          </a:bodyPr>
          <a:lstStyle/>
          <a:p>
            <a:pPr marL="685800" lvl="2" indent="0" algn="ctr">
              <a:buNone/>
            </a:pPr>
            <a:r>
              <a:rPr lang="ar-SA" sz="8000" b="1" dirty="0"/>
              <a:t>( إذا خطب أحدكم امرأة فإن استطاع </a:t>
            </a:r>
            <a:r>
              <a:rPr lang="ar-SA" sz="8000" b="1" dirty="0">
                <a:solidFill>
                  <a:srgbClr val="00B050"/>
                </a:solidFill>
              </a:rPr>
              <a:t>أن ينظر </a:t>
            </a:r>
            <a:r>
              <a:rPr lang="ar-SA" sz="8000" b="1" dirty="0"/>
              <a:t>إلى </a:t>
            </a:r>
            <a:r>
              <a:rPr lang="ar-SA" sz="8000" b="1" dirty="0" smtClean="0"/>
              <a:t>ما يدعوه </a:t>
            </a:r>
            <a:r>
              <a:rPr lang="ar-SA" sz="8000" b="1" dirty="0"/>
              <a:t>إلى نكاحها فليفعل )</a:t>
            </a:r>
          </a:p>
          <a:p>
            <a:pPr marL="685800" lvl="2" indent="0" algn="ctr">
              <a:buNone/>
            </a:pPr>
            <a:endParaRPr lang="ar-SA" sz="6000" b="1" dirty="0"/>
          </a:p>
        </p:txBody>
      </p:sp>
    </p:spTree>
    <p:extLst>
      <p:ext uri="{BB962C8B-B14F-4D97-AF65-F5344CB8AC3E}">
        <p14:creationId xmlns:p14="http://schemas.microsoft.com/office/powerpoint/2010/main" val="136201839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6600" b="1" dirty="0" smtClean="0">
                <a:solidFill>
                  <a:srgbClr val="7030A0"/>
                </a:solidFill>
              </a:rPr>
              <a:t>مشروعية النظر إلى المخطوبة</a:t>
            </a:r>
            <a:endParaRPr lang="ar-SA" sz="6600" b="1" dirty="0">
              <a:solidFill>
                <a:srgbClr val="7030A0"/>
              </a:solidFill>
            </a:endParaRPr>
          </a:p>
        </p:txBody>
      </p:sp>
      <p:sp>
        <p:nvSpPr>
          <p:cNvPr id="3" name="عنصر نائب للمحتوى 2"/>
          <p:cNvSpPr>
            <a:spLocks noGrp="1"/>
          </p:cNvSpPr>
          <p:nvPr>
            <p:ph sz="quarter" idx="1"/>
          </p:nvPr>
        </p:nvSpPr>
        <p:spPr>
          <a:xfrm>
            <a:off x="467544" y="1556792"/>
            <a:ext cx="8676456" cy="4968552"/>
          </a:xfrm>
        </p:spPr>
        <p:txBody>
          <a:bodyPr>
            <a:noAutofit/>
          </a:bodyPr>
          <a:lstStyle/>
          <a:p>
            <a:pPr marL="685800" lvl="2" indent="0" algn="ctr">
              <a:buNone/>
            </a:pPr>
            <a:r>
              <a:rPr lang="ar-SA" sz="6600" b="1" dirty="0"/>
              <a:t>عَنْ الْمُغِيرَةِ بْنِ شُعْبَةَ رضي الله عنه أَنَّهُ خَطَبَ امْرَأَةً فَقَالَ النَّبِيُّ صَلَّى اللَّهُ عَلَيْهِ وَسَلَّمَ : ( </a:t>
            </a:r>
            <a:r>
              <a:rPr lang="ar-SA" sz="6600" b="1" dirty="0">
                <a:solidFill>
                  <a:srgbClr val="00B050"/>
                </a:solidFill>
              </a:rPr>
              <a:t>انْظُرْ إِلَيْهَا </a:t>
            </a:r>
            <a:r>
              <a:rPr lang="ar-SA" sz="6600" b="1" dirty="0"/>
              <a:t>فَإِنَّهُ أَحْرَى أَنْ يُؤْدَمَ بَيْنَكُمَا ) </a:t>
            </a:r>
          </a:p>
        </p:txBody>
      </p:sp>
    </p:spTree>
    <p:extLst>
      <p:ext uri="{BB962C8B-B14F-4D97-AF65-F5344CB8AC3E}">
        <p14:creationId xmlns:p14="http://schemas.microsoft.com/office/powerpoint/2010/main" val="427567825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شروط نظر الخاطب</a:t>
            </a:r>
            <a:endParaRPr lang="ar-SA" sz="88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r>
              <a:rPr lang="ar-SA" sz="9600" b="1" dirty="0" smtClean="0"/>
              <a:t>(1) أن تكون المرأة ممن يحل نكاحها وترجى موافقتها</a:t>
            </a:r>
            <a:endParaRPr lang="ar-SA" sz="9600" b="1" dirty="0"/>
          </a:p>
        </p:txBody>
      </p:sp>
    </p:spTree>
    <p:extLst>
      <p:ext uri="{BB962C8B-B14F-4D97-AF65-F5344CB8AC3E}">
        <p14:creationId xmlns:p14="http://schemas.microsoft.com/office/powerpoint/2010/main" val="363216406"/>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شروط نظر الخاطب</a:t>
            </a:r>
            <a:endParaRPr lang="ar-SA" sz="88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r>
              <a:rPr lang="ar-SA" sz="9600" b="1" dirty="0" smtClean="0"/>
              <a:t>(2) أن يكون بغير خلوة محرمة لأن المخطوبة أجنبية</a:t>
            </a:r>
            <a:endParaRPr lang="ar-SA" sz="9600" b="1" dirty="0"/>
          </a:p>
        </p:txBody>
      </p:sp>
    </p:spTree>
    <p:extLst>
      <p:ext uri="{BB962C8B-B14F-4D97-AF65-F5344CB8AC3E}">
        <p14:creationId xmlns:p14="http://schemas.microsoft.com/office/powerpoint/2010/main" val="1390042494"/>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شروط نظر الخاطب</a:t>
            </a:r>
            <a:endParaRPr lang="ar-SA" sz="88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r>
              <a:rPr lang="ar-SA" sz="9600" b="1" dirty="0" smtClean="0"/>
              <a:t>(3) أن يكون الخاطب عازماً على الخطبة</a:t>
            </a:r>
            <a:endParaRPr lang="ar-SA" sz="9600" b="1" dirty="0"/>
          </a:p>
        </p:txBody>
      </p:sp>
    </p:spTree>
    <p:extLst>
      <p:ext uri="{BB962C8B-B14F-4D97-AF65-F5344CB8AC3E}">
        <p14:creationId xmlns:p14="http://schemas.microsoft.com/office/powerpoint/2010/main" val="401057565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شروط نظر الخاطب</a:t>
            </a:r>
            <a:endParaRPr lang="ar-SA" sz="88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r>
              <a:rPr lang="ar-SA" sz="9600" b="1" dirty="0" smtClean="0"/>
              <a:t>(4) أن يقتصر النظر على القدر المشروع</a:t>
            </a:r>
            <a:endParaRPr lang="ar-SA" sz="9600" b="1" dirty="0"/>
          </a:p>
        </p:txBody>
      </p:sp>
    </p:spTree>
    <p:extLst>
      <p:ext uri="{BB962C8B-B14F-4D97-AF65-F5344CB8AC3E}">
        <p14:creationId xmlns:p14="http://schemas.microsoft.com/office/powerpoint/2010/main" val="259353000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908720"/>
            <a:ext cx="7406640" cy="2984352"/>
          </a:xfrm>
        </p:spPr>
        <p:txBody>
          <a:bodyPr>
            <a:noAutofit/>
          </a:bodyPr>
          <a:lstStyle/>
          <a:p>
            <a:pPr algn="ct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معايير اختيار الزوج والزوجة</a:t>
            </a:r>
            <a:endParaRPr lang="ar-SA" sz="96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وان فرعي 2"/>
          <p:cNvSpPr>
            <a:spLocks noGrp="1"/>
          </p:cNvSpPr>
          <p:nvPr>
            <p:ph type="subTitle" idx="1"/>
          </p:nvPr>
        </p:nvSpPr>
        <p:spPr>
          <a:xfrm>
            <a:off x="1432560" y="4509120"/>
            <a:ext cx="7406640" cy="1440160"/>
          </a:xfrm>
          <a:solidFill>
            <a:srgbClr val="FFFF00"/>
          </a:solidFill>
          <a:ln>
            <a:solidFill>
              <a:schemeClr val="tx1"/>
            </a:solidFill>
            <a:prstDash val="lgDashDotDot"/>
          </a:ln>
        </p:spPr>
        <p:txBody>
          <a:bodyPr>
            <a:normAutofit/>
          </a:bodyPr>
          <a:lstStyle/>
          <a:p>
            <a:r>
              <a:rPr lang="ar-SA" sz="4800" b="1" dirty="0" smtClean="0">
                <a:solidFill>
                  <a:schemeClr val="bg1"/>
                </a:solidFill>
                <a:effectLst>
                  <a:outerShdw blurRad="38100" dist="38100" dir="2700000" algn="tl">
                    <a:srgbClr val="000000">
                      <a:alpha val="43137"/>
                    </a:srgbClr>
                  </a:outerShdw>
                </a:effectLst>
              </a:rPr>
              <a:t>الوحدة الثالثة</a:t>
            </a:r>
            <a:endParaRPr lang="ar-SA"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8974716"/>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شروط نظر الخاطب</a:t>
            </a:r>
            <a:endParaRPr lang="ar-SA" sz="88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r>
              <a:rPr lang="ar-SA" sz="9600" b="1" dirty="0" smtClean="0"/>
              <a:t>(5) أن يكون النظر بلا شهوة</a:t>
            </a:r>
            <a:endParaRPr lang="ar-SA" sz="9600" b="1" dirty="0"/>
          </a:p>
        </p:txBody>
      </p:sp>
    </p:spTree>
    <p:extLst>
      <p:ext uri="{BB962C8B-B14F-4D97-AF65-F5344CB8AC3E}">
        <p14:creationId xmlns:p14="http://schemas.microsoft.com/office/powerpoint/2010/main" val="1402702685"/>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شروط نظر الخاطب</a:t>
            </a:r>
            <a:endParaRPr lang="ar-SA" sz="88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r>
              <a:rPr lang="ar-SA" sz="9600" b="1" dirty="0" smtClean="0"/>
              <a:t>(6) أن تكون المخطوبة طبيعية في حال النظر إليها</a:t>
            </a:r>
            <a:endParaRPr lang="ar-SA" sz="9600" b="1" dirty="0"/>
          </a:p>
        </p:txBody>
      </p:sp>
    </p:spTree>
    <p:extLst>
      <p:ext uri="{BB962C8B-B14F-4D97-AF65-F5344CB8AC3E}">
        <p14:creationId xmlns:p14="http://schemas.microsoft.com/office/powerpoint/2010/main" val="870207069"/>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0"/>
            <a:ext cx="7406640" cy="4437112"/>
          </a:xfrm>
        </p:spPr>
        <p:txBody>
          <a:bodyPr>
            <a:noAutofit/>
          </a:bodyPr>
          <a:lstStyle/>
          <a:p>
            <a:pPr algn="ct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حكم النظر إلى المخطوبة دون إذنها أو علمها</a:t>
            </a:r>
            <a:endParaRPr lang="ar-SA" sz="96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وان فرعي 2"/>
          <p:cNvSpPr>
            <a:spLocks noGrp="1"/>
          </p:cNvSpPr>
          <p:nvPr>
            <p:ph type="subTitle" idx="1"/>
          </p:nvPr>
        </p:nvSpPr>
        <p:spPr>
          <a:xfrm>
            <a:off x="1432560" y="4509120"/>
            <a:ext cx="7406640" cy="1440160"/>
          </a:xfrm>
          <a:solidFill>
            <a:srgbClr val="FFFF00"/>
          </a:solidFill>
          <a:ln>
            <a:solidFill>
              <a:schemeClr val="tx1"/>
            </a:solidFill>
            <a:prstDash val="lgDashDotDot"/>
          </a:ln>
        </p:spPr>
        <p:txBody>
          <a:bodyPr>
            <a:normAutofit/>
          </a:bodyPr>
          <a:lstStyle/>
          <a:p>
            <a:r>
              <a:rPr lang="ar-SA" sz="4800" b="1" dirty="0" smtClean="0">
                <a:solidFill>
                  <a:schemeClr val="bg1"/>
                </a:solidFill>
                <a:effectLst>
                  <a:outerShdw blurRad="38100" dist="38100" dir="2700000" algn="tl">
                    <a:srgbClr val="000000">
                      <a:alpha val="43137"/>
                    </a:srgbClr>
                  </a:outerShdw>
                </a:effectLst>
              </a:rPr>
              <a:t>الوحدة الثالثة</a:t>
            </a:r>
            <a:endParaRPr lang="ar-SA"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2303891"/>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4800" b="1" dirty="0" smtClean="0">
                <a:solidFill>
                  <a:srgbClr val="7030A0"/>
                </a:solidFill>
              </a:rPr>
              <a:t>النظر إلى المخطوبة دون إذنها أو علمها</a:t>
            </a:r>
            <a:endParaRPr lang="ar-SA" sz="48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r>
              <a:rPr lang="ar-SA" sz="9600" b="1" dirty="0" smtClean="0"/>
              <a:t>أجاز جمهور الفقهاء ذلك</a:t>
            </a:r>
            <a:endParaRPr lang="ar-SA" sz="9600" b="1" dirty="0"/>
          </a:p>
        </p:txBody>
      </p:sp>
    </p:spTree>
    <p:extLst>
      <p:ext uri="{BB962C8B-B14F-4D97-AF65-F5344CB8AC3E}">
        <p14:creationId xmlns:p14="http://schemas.microsoft.com/office/powerpoint/2010/main" val="3920876615"/>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4800" b="1" dirty="0" smtClean="0">
                <a:solidFill>
                  <a:srgbClr val="7030A0"/>
                </a:solidFill>
              </a:rPr>
              <a:t>النظر إلى المخطوبة دون إذنها أو علمها</a:t>
            </a:r>
            <a:endParaRPr lang="ar-SA" sz="4800" b="1" dirty="0">
              <a:solidFill>
                <a:srgbClr val="7030A0"/>
              </a:solidFill>
            </a:endParaRPr>
          </a:p>
        </p:txBody>
      </p:sp>
      <p:sp>
        <p:nvSpPr>
          <p:cNvPr id="3" name="عنصر نائب للمحتوى 2"/>
          <p:cNvSpPr>
            <a:spLocks noGrp="1"/>
          </p:cNvSpPr>
          <p:nvPr>
            <p:ph sz="quarter" idx="1"/>
          </p:nvPr>
        </p:nvSpPr>
        <p:spPr>
          <a:xfrm>
            <a:off x="467544" y="1484784"/>
            <a:ext cx="8676456" cy="5040560"/>
          </a:xfrm>
        </p:spPr>
        <p:txBody>
          <a:bodyPr>
            <a:noAutofit/>
          </a:bodyPr>
          <a:lstStyle/>
          <a:p>
            <a:pPr marL="685800" lvl="2" indent="0" algn="ctr">
              <a:buNone/>
            </a:pPr>
            <a:r>
              <a:rPr lang="ar-SA" sz="8000" b="1" dirty="0" smtClean="0"/>
              <a:t>( </a:t>
            </a:r>
            <a:r>
              <a:rPr lang="ar-SA" sz="8000" b="1" dirty="0" smtClean="0">
                <a:solidFill>
                  <a:srgbClr val="00B050"/>
                </a:solidFill>
              </a:rPr>
              <a:t>خطَبْتُ امرأة </a:t>
            </a:r>
            <a:r>
              <a:rPr lang="ar-SA" sz="8000" b="1" dirty="0">
                <a:solidFill>
                  <a:srgbClr val="00B050"/>
                </a:solidFill>
              </a:rPr>
              <a:t>فَكُنْتُ أَتَخَبَّأُ لَهَا </a:t>
            </a:r>
            <a:r>
              <a:rPr lang="ar-SA" sz="8000" b="1" dirty="0"/>
              <a:t>حَتَّى رَأَيْتُ مِنْهَا مَا دَعَانِي إِلَى نِكَاحِهَا </a:t>
            </a:r>
            <a:r>
              <a:rPr lang="ar-SA" sz="8000" b="1" dirty="0" smtClean="0"/>
              <a:t>)</a:t>
            </a:r>
            <a:endParaRPr lang="ar-SA" sz="8000" b="1" dirty="0"/>
          </a:p>
        </p:txBody>
      </p:sp>
    </p:spTree>
    <p:extLst>
      <p:ext uri="{BB962C8B-B14F-4D97-AF65-F5344CB8AC3E}">
        <p14:creationId xmlns:p14="http://schemas.microsoft.com/office/powerpoint/2010/main" val="2381221938"/>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0"/>
            <a:ext cx="7406640" cy="4437112"/>
          </a:xfrm>
        </p:spPr>
        <p:txBody>
          <a:bodyPr>
            <a:noAutofit/>
          </a:bodyPr>
          <a:lstStyle/>
          <a:p>
            <a:pPr algn="ct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أهم المسائل المتعلقة بالخطبة</a:t>
            </a:r>
            <a:endParaRPr lang="ar-SA" sz="96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وان فرعي 2"/>
          <p:cNvSpPr>
            <a:spLocks noGrp="1"/>
          </p:cNvSpPr>
          <p:nvPr>
            <p:ph type="subTitle" idx="1"/>
          </p:nvPr>
        </p:nvSpPr>
        <p:spPr>
          <a:xfrm>
            <a:off x="1432560" y="4509120"/>
            <a:ext cx="7406640" cy="1440160"/>
          </a:xfrm>
          <a:solidFill>
            <a:srgbClr val="FFFF00"/>
          </a:solidFill>
          <a:ln>
            <a:solidFill>
              <a:schemeClr val="tx1"/>
            </a:solidFill>
            <a:prstDash val="lgDashDotDot"/>
          </a:ln>
        </p:spPr>
        <p:txBody>
          <a:bodyPr>
            <a:normAutofit/>
          </a:bodyPr>
          <a:lstStyle/>
          <a:p>
            <a:r>
              <a:rPr lang="ar-SA" sz="4800" b="1" dirty="0" smtClean="0">
                <a:solidFill>
                  <a:schemeClr val="bg1"/>
                </a:solidFill>
                <a:effectLst>
                  <a:outerShdw blurRad="38100" dist="38100" dir="2700000" algn="tl">
                    <a:srgbClr val="000000">
                      <a:alpha val="43137"/>
                    </a:srgbClr>
                  </a:outerShdw>
                </a:effectLst>
              </a:rPr>
              <a:t>الوحدة الثالثة</a:t>
            </a:r>
            <a:endParaRPr lang="ar-SA"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3571817"/>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9600" b="1" dirty="0" smtClean="0">
                <a:solidFill>
                  <a:srgbClr val="7030A0"/>
                </a:solidFill>
              </a:rPr>
              <a:t>المسألة الأولى</a:t>
            </a:r>
            <a:endParaRPr lang="ar-SA" sz="9600" b="1" dirty="0">
              <a:solidFill>
                <a:srgbClr val="7030A0"/>
              </a:solidFill>
            </a:endParaRPr>
          </a:p>
        </p:txBody>
      </p:sp>
      <p:sp>
        <p:nvSpPr>
          <p:cNvPr id="3" name="عنصر نائب للمحتوى 2"/>
          <p:cNvSpPr>
            <a:spLocks noGrp="1"/>
          </p:cNvSpPr>
          <p:nvPr>
            <p:ph sz="quarter" idx="1"/>
          </p:nvPr>
        </p:nvSpPr>
        <p:spPr>
          <a:xfrm>
            <a:off x="467544" y="1484784"/>
            <a:ext cx="8676456" cy="5040560"/>
          </a:xfrm>
        </p:spPr>
        <p:txBody>
          <a:bodyPr>
            <a:noAutofit/>
          </a:bodyPr>
          <a:lstStyle/>
          <a:p>
            <a:pPr marL="685800" lvl="2" indent="0" algn="ctr">
              <a:buNone/>
            </a:pPr>
            <a:endParaRPr lang="ar-SA" sz="9600" b="1" dirty="0" smtClean="0"/>
          </a:p>
          <a:p>
            <a:pPr marL="685800" lvl="2" indent="0" algn="ctr">
              <a:buNone/>
            </a:pPr>
            <a:r>
              <a:rPr lang="ar-SA" sz="9600" b="1" dirty="0" smtClean="0"/>
              <a:t>العلاقة بين الخاطب ومخطوبته</a:t>
            </a:r>
            <a:endParaRPr lang="ar-SA" sz="9600" b="1" dirty="0"/>
          </a:p>
        </p:txBody>
      </p:sp>
    </p:spTree>
    <p:extLst>
      <p:ext uri="{BB962C8B-B14F-4D97-AF65-F5344CB8AC3E}">
        <p14:creationId xmlns:p14="http://schemas.microsoft.com/office/powerpoint/2010/main" val="3308734667"/>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9600" b="1" dirty="0" smtClean="0">
                <a:solidFill>
                  <a:srgbClr val="7030A0"/>
                </a:solidFill>
              </a:rPr>
              <a:t>المسألة الثانية</a:t>
            </a:r>
            <a:endParaRPr lang="ar-SA" sz="96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endParaRPr lang="ar-SA" sz="9600" b="1" dirty="0" smtClean="0"/>
          </a:p>
          <a:p>
            <a:pPr marL="685800" lvl="2" indent="0" algn="ctr">
              <a:buNone/>
            </a:pPr>
            <a:r>
              <a:rPr lang="ar-SA" sz="9600" b="1" dirty="0" smtClean="0"/>
              <a:t>الخلوة بالمخطوبة</a:t>
            </a:r>
            <a:endParaRPr lang="ar-SA" sz="9600" b="1" dirty="0"/>
          </a:p>
        </p:txBody>
      </p:sp>
    </p:spTree>
    <p:extLst>
      <p:ext uri="{BB962C8B-B14F-4D97-AF65-F5344CB8AC3E}">
        <p14:creationId xmlns:p14="http://schemas.microsoft.com/office/powerpoint/2010/main" val="316786924"/>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9600" b="1" dirty="0" smtClean="0">
                <a:solidFill>
                  <a:srgbClr val="7030A0"/>
                </a:solidFill>
              </a:rPr>
              <a:t>المسألة الثالثة</a:t>
            </a:r>
            <a:endParaRPr lang="ar-SA" sz="9600" b="1" dirty="0">
              <a:solidFill>
                <a:srgbClr val="7030A0"/>
              </a:solidFill>
            </a:endParaRPr>
          </a:p>
        </p:txBody>
      </p:sp>
      <p:sp>
        <p:nvSpPr>
          <p:cNvPr id="3" name="عنصر نائب للمحتوى 2"/>
          <p:cNvSpPr>
            <a:spLocks noGrp="1"/>
          </p:cNvSpPr>
          <p:nvPr>
            <p:ph sz="quarter" idx="1"/>
          </p:nvPr>
        </p:nvSpPr>
        <p:spPr>
          <a:xfrm>
            <a:off x="467544" y="1484784"/>
            <a:ext cx="8676456" cy="5040560"/>
          </a:xfrm>
        </p:spPr>
        <p:txBody>
          <a:bodyPr>
            <a:noAutofit/>
          </a:bodyPr>
          <a:lstStyle/>
          <a:p>
            <a:pPr marL="685800" lvl="2" indent="0" algn="ctr">
              <a:buNone/>
            </a:pPr>
            <a:endParaRPr lang="ar-SA" sz="9600" b="1" dirty="0" smtClean="0"/>
          </a:p>
          <a:p>
            <a:pPr marL="685800" lvl="2" indent="0" algn="ctr">
              <a:buNone/>
            </a:pPr>
            <a:r>
              <a:rPr lang="ar-SA" sz="9600" b="1" dirty="0" smtClean="0"/>
              <a:t>خطبة الرجل على خطبة أخيه</a:t>
            </a:r>
            <a:endParaRPr lang="ar-SA" sz="9600" b="1" dirty="0"/>
          </a:p>
        </p:txBody>
      </p:sp>
    </p:spTree>
    <p:extLst>
      <p:ext uri="{BB962C8B-B14F-4D97-AF65-F5344CB8AC3E}">
        <p14:creationId xmlns:p14="http://schemas.microsoft.com/office/powerpoint/2010/main" val="2265794151"/>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9600" b="1" dirty="0" smtClean="0">
                <a:solidFill>
                  <a:srgbClr val="7030A0"/>
                </a:solidFill>
              </a:rPr>
              <a:t>المسألة الثالثة</a:t>
            </a:r>
            <a:endParaRPr lang="ar-SA" sz="9600" b="1" dirty="0">
              <a:solidFill>
                <a:srgbClr val="7030A0"/>
              </a:solidFill>
            </a:endParaRPr>
          </a:p>
        </p:txBody>
      </p:sp>
      <p:sp>
        <p:nvSpPr>
          <p:cNvPr id="3" name="عنصر نائب للمحتوى 2"/>
          <p:cNvSpPr>
            <a:spLocks noGrp="1"/>
          </p:cNvSpPr>
          <p:nvPr>
            <p:ph sz="quarter" idx="1"/>
          </p:nvPr>
        </p:nvSpPr>
        <p:spPr>
          <a:xfrm>
            <a:off x="467544" y="1484784"/>
            <a:ext cx="8676456" cy="5040560"/>
          </a:xfrm>
        </p:spPr>
        <p:txBody>
          <a:bodyPr>
            <a:noAutofit/>
          </a:bodyPr>
          <a:lstStyle/>
          <a:p>
            <a:pPr marL="685800" lvl="2" indent="0" algn="ctr">
              <a:buNone/>
            </a:pPr>
            <a:r>
              <a:rPr lang="ar-SA" sz="9600" b="1" dirty="0" smtClean="0"/>
              <a:t>لا </a:t>
            </a:r>
            <a:r>
              <a:rPr lang="ar-SA" sz="9600" b="1" dirty="0"/>
              <a:t>يَخْطُبُ </a:t>
            </a:r>
            <a:r>
              <a:rPr lang="ar-SA" sz="9600" b="1" dirty="0" smtClean="0"/>
              <a:t>أحدكمُ </a:t>
            </a:r>
            <a:r>
              <a:rPr lang="ar-SA" sz="9600" b="1" dirty="0"/>
              <a:t>عَلَى خِطْبَةِ أَخِيهِ حَتَّى يَنْكِحَ أَو يَتْرُكَ</a:t>
            </a:r>
            <a:endParaRPr lang="ar-SA" sz="9600" b="1" dirty="0"/>
          </a:p>
        </p:txBody>
      </p:sp>
    </p:spTree>
    <p:extLst>
      <p:ext uri="{BB962C8B-B14F-4D97-AF65-F5344CB8AC3E}">
        <p14:creationId xmlns:p14="http://schemas.microsoft.com/office/powerpoint/2010/main" val="155389066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612648" y="2060848"/>
            <a:ext cx="8153400" cy="4176464"/>
          </a:xfrm>
        </p:spPr>
        <p:txBody>
          <a:bodyPr>
            <a:normAutofit/>
          </a:bodyPr>
          <a:lstStyle/>
          <a:p>
            <a:pPr marL="82296" indent="0">
              <a:buNone/>
            </a:pPr>
            <a:r>
              <a:rPr lang="ar-SA" sz="9600" b="1" dirty="0" smtClean="0"/>
              <a:t>(1)</a:t>
            </a:r>
          </a:p>
          <a:p>
            <a:pPr marL="82296" indent="0" algn="ctr">
              <a:buNone/>
            </a:pPr>
            <a:r>
              <a:rPr lang="ar-SA" sz="9600" b="1" dirty="0" smtClean="0"/>
              <a:t>الصلاح</a:t>
            </a:r>
            <a:endParaRPr lang="ar-SA" sz="9600" b="1" dirty="0"/>
          </a:p>
        </p:txBody>
      </p:sp>
    </p:spTree>
    <p:extLst>
      <p:ext uri="{BB962C8B-B14F-4D97-AF65-F5344CB8AC3E}">
        <p14:creationId xmlns:p14="http://schemas.microsoft.com/office/powerpoint/2010/main" val="71545740"/>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0"/>
            <a:ext cx="7406640" cy="4437112"/>
          </a:xfrm>
        </p:spPr>
        <p:txBody>
          <a:bodyPr>
            <a:noAutofit/>
          </a:bodyPr>
          <a:lstStyle/>
          <a:p>
            <a:pPr algn="ct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المحرمات من النساء</a:t>
            </a:r>
            <a:endParaRPr lang="ar-SA" sz="96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وان فرعي 2"/>
          <p:cNvSpPr>
            <a:spLocks noGrp="1"/>
          </p:cNvSpPr>
          <p:nvPr>
            <p:ph type="subTitle" idx="1"/>
          </p:nvPr>
        </p:nvSpPr>
        <p:spPr>
          <a:xfrm>
            <a:off x="1432560" y="4509120"/>
            <a:ext cx="7406640" cy="1440160"/>
          </a:xfrm>
          <a:solidFill>
            <a:srgbClr val="FFFF00"/>
          </a:solidFill>
          <a:ln>
            <a:solidFill>
              <a:schemeClr val="tx1"/>
            </a:solidFill>
            <a:prstDash val="lgDashDotDot"/>
          </a:ln>
        </p:spPr>
        <p:txBody>
          <a:bodyPr>
            <a:normAutofit/>
          </a:bodyPr>
          <a:lstStyle/>
          <a:p>
            <a:r>
              <a:rPr lang="ar-SA" sz="4800" b="1" dirty="0" smtClean="0">
                <a:solidFill>
                  <a:schemeClr val="bg1"/>
                </a:solidFill>
                <a:effectLst>
                  <a:outerShdw blurRad="38100" dist="38100" dir="2700000" algn="tl">
                    <a:srgbClr val="000000">
                      <a:alpha val="43137"/>
                    </a:srgbClr>
                  </a:outerShdw>
                </a:effectLst>
              </a:rPr>
              <a:t>الوحدة الثالثة</a:t>
            </a:r>
            <a:endParaRPr lang="ar-SA"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7344071"/>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1080120"/>
          </a:xfrm>
        </p:spPr>
        <p:txBody>
          <a:bodyPr>
            <a:noAutofit/>
          </a:bodyPr>
          <a:lstStyle/>
          <a:p>
            <a:pPr algn="r"/>
            <a:r>
              <a:rPr lang="ar-SA" sz="7200" b="1" dirty="0" smtClean="0">
                <a:solidFill>
                  <a:srgbClr val="7030A0"/>
                </a:solidFill>
                <a:latin typeface="Times New Roman" panose="02020603050405020304" pitchFamily="18" charset="0"/>
                <a:cs typeface="Times New Roman" panose="02020603050405020304" pitchFamily="18" charset="0"/>
              </a:rPr>
              <a:t>أنواع المحرمات من النساء</a:t>
            </a:r>
            <a:endParaRPr lang="ar-SA" sz="7200" b="1" dirty="0">
              <a:solidFill>
                <a:srgbClr val="7030A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251520" y="2564904"/>
            <a:ext cx="8640960" cy="3240360"/>
          </a:xfrm>
        </p:spPr>
        <p:style>
          <a:lnRef idx="1">
            <a:schemeClr val="accent2"/>
          </a:lnRef>
          <a:fillRef idx="2">
            <a:schemeClr val="accent2"/>
          </a:fillRef>
          <a:effectRef idx="1">
            <a:schemeClr val="accent2"/>
          </a:effectRef>
          <a:fontRef idx="minor">
            <a:schemeClr val="dk1"/>
          </a:fontRef>
        </p:style>
        <p:txBody>
          <a:bodyPr>
            <a:normAutofit/>
          </a:bodyPr>
          <a:lstStyle/>
          <a:p>
            <a:pPr lvl="1"/>
            <a:r>
              <a:rPr lang="ar-SA" sz="8000" b="1" dirty="0" smtClean="0"/>
              <a:t>محرمات تحريماً مؤبداً</a:t>
            </a:r>
          </a:p>
          <a:p>
            <a:pPr lvl="1"/>
            <a:r>
              <a:rPr lang="ar-SA" sz="8000" b="1" dirty="0" smtClean="0"/>
              <a:t>محرمات تحريماً مؤقتاً</a:t>
            </a:r>
          </a:p>
        </p:txBody>
      </p:sp>
    </p:spTree>
    <p:extLst>
      <p:ext uri="{BB962C8B-B14F-4D97-AF65-F5344CB8AC3E}">
        <p14:creationId xmlns:p14="http://schemas.microsoft.com/office/powerpoint/2010/main" val="2626759084"/>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أولاً : </a:t>
            </a:r>
            <a:r>
              <a:rPr lang="ar-SA" sz="6000" b="1" dirty="0" smtClean="0">
                <a:solidFill>
                  <a:srgbClr val="7030A0"/>
                </a:solidFill>
              </a:rPr>
              <a:t>المحرمات حرمة مؤبدة</a:t>
            </a:r>
            <a:endParaRPr lang="ar-SA" sz="6000" b="1" dirty="0">
              <a:solidFill>
                <a:srgbClr val="7030A0"/>
              </a:solidFill>
            </a:endParaRPr>
          </a:p>
        </p:txBody>
      </p:sp>
      <p:sp>
        <p:nvSpPr>
          <p:cNvPr id="3" name="عنصر نائب للمحتوى 2"/>
          <p:cNvSpPr>
            <a:spLocks noGrp="1"/>
          </p:cNvSpPr>
          <p:nvPr>
            <p:ph sz="quarter" idx="1"/>
          </p:nvPr>
        </p:nvSpPr>
        <p:spPr>
          <a:xfrm>
            <a:off x="0" y="0"/>
            <a:ext cx="9468544" cy="6858000"/>
          </a:xfrm>
        </p:spPr>
        <p:txBody>
          <a:bodyPr>
            <a:noAutofit/>
          </a:bodyPr>
          <a:lstStyle/>
          <a:p>
            <a:pPr marL="685800" lvl="2" indent="0" algn="ctr">
              <a:buNone/>
            </a:pPr>
            <a:endParaRPr lang="ar-SA" sz="9600" b="1" dirty="0" smtClean="0"/>
          </a:p>
          <a:p>
            <a:pPr marL="685800" lvl="2" indent="0" algn="ctr">
              <a:buNone/>
            </a:pPr>
            <a:r>
              <a:rPr lang="ar-SA" sz="4400" b="1" dirty="0" smtClean="0"/>
              <a:t>حُرِّمَتْ </a:t>
            </a:r>
            <a:r>
              <a:rPr lang="ar-SA" sz="4400" b="1" dirty="0"/>
              <a:t>عَلَيْكُمْ أُمَّهَاتُكُمْ وَبَنَاتُكُمْ وَأَخَوَاتُكُمْ وَعَمَّاتُكُمْ وَخَالَاتُكُمْ وَبَنَاتُ الْأَخِ وَبَنَاتُ الْأُخْتِ وَأُمَّهَاتُكُمُ اللَّاتِي أَرْضَعْنَكُمْ وَأَخَوَاتُكُم مِّنَ الرَّضَاعَةِ وَأُمَّهَاتُ نِسَائِكُمْ وَرَبَائِبُكُمُ اللَّاتِي فِي حُجُورِكُم مِّن نِّسَائِكُمُ اللَّاتِي دَخَلْتُم بِهِنَّ فَإِن لَّمْ تَكُونُوا دَخَلْتُم بِهِنَّ فَلَا جُنَاحَ عَلَيْكُمْ وَحَلَائِلُ أَبْنَائِكُمُ الَّذِينَ مِنْ أَصْلَابِكُمْ وَأَن تَجْمَعُوا بَيْنَ الْأُخْتَيْنِ إِلَّا مَا قَدْ سَلَفَ ۗ إِنَّ اللَّهَ كَانَ غَفُورًا رَّحِيمًا</a:t>
            </a:r>
          </a:p>
        </p:txBody>
      </p:sp>
    </p:spTree>
    <p:extLst>
      <p:ext uri="{BB962C8B-B14F-4D97-AF65-F5344CB8AC3E}">
        <p14:creationId xmlns:p14="http://schemas.microsoft.com/office/powerpoint/2010/main" val="3537746823"/>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أولاً : </a:t>
            </a:r>
            <a:r>
              <a:rPr lang="ar-SA" sz="6000" b="1" dirty="0" smtClean="0">
                <a:solidFill>
                  <a:srgbClr val="7030A0"/>
                </a:solidFill>
              </a:rPr>
              <a:t>المحرمات حرمة مؤبدة</a:t>
            </a:r>
            <a:endParaRPr lang="ar-SA" sz="60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endParaRPr lang="ar-SA" sz="9600" b="1" dirty="0" smtClean="0"/>
          </a:p>
          <a:p>
            <a:pPr marL="685800" lvl="2" indent="0" algn="ctr">
              <a:buNone/>
            </a:pPr>
            <a:r>
              <a:rPr lang="ar-SA" sz="9600" b="1" dirty="0" smtClean="0"/>
              <a:t>ثلاثة أقسام</a:t>
            </a:r>
            <a:endParaRPr lang="ar-SA" sz="9600" b="1" dirty="0"/>
          </a:p>
        </p:txBody>
      </p:sp>
    </p:spTree>
    <p:extLst>
      <p:ext uri="{BB962C8B-B14F-4D97-AF65-F5344CB8AC3E}">
        <p14:creationId xmlns:p14="http://schemas.microsoft.com/office/powerpoint/2010/main" val="668883446"/>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القسم الأول</a:t>
            </a:r>
            <a:endParaRPr lang="ar-SA" sz="8800" b="1" dirty="0">
              <a:solidFill>
                <a:srgbClr val="7030A0"/>
              </a:solidFill>
            </a:endParaRPr>
          </a:p>
        </p:txBody>
      </p:sp>
      <p:sp>
        <p:nvSpPr>
          <p:cNvPr id="3" name="عنصر نائب للمحتوى 2"/>
          <p:cNvSpPr>
            <a:spLocks noGrp="1"/>
          </p:cNvSpPr>
          <p:nvPr>
            <p:ph sz="quarter" idx="1"/>
          </p:nvPr>
        </p:nvSpPr>
        <p:spPr>
          <a:xfrm>
            <a:off x="0" y="1988840"/>
            <a:ext cx="10044608" cy="4536504"/>
          </a:xfrm>
        </p:spPr>
        <p:txBody>
          <a:bodyPr>
            <a:noAutofit/>
          </a:bodyPr>
          <a:lstStyle/>
          <a:p>
            <a:pPr marL="685800" lvl="2" indent="0" algn="ctr">
              <a:buNone/>
            </a:pPr>
            <a:endParaRPr lang="ar-SA" sz="9600" b="1" dirty="0" smtClean="0"/>
          </a:p>
          <a:p>
            <a:pPr marL="685800" lvl="2" indent="0" algn="ctr">
              <a:buNone/>
            </a:pPr>
            <a:r>
              <a:rPr lang="ar-SA" sz="9600" b="1" dirty="0" smtClean="0"/>
              <a:t>المحرمات بالنسب</a:t>
            </a:r>
            <a:endParaRPr lang="ar-SA" sz="9600" b="1" dirty="0"/>
          </a:p>
        </p:txBody>
      </p:sp>
    </p:spTree>
    <p:extLst>
      <p:ext uri="{BB962C8B-B14F-4D97-AF65-F5344CB8AC3E}">
        <p14:creationId xmlns:p14="http://schemas.microsoft.com/office/powerpoint/2010/main" val="3272164367"/>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القسم الثاني</a:t>
            </a:r>
            <a:endParaRPr lang="ar-SA" sz="8800" b="1" dirty="0">
              <a:solidFill>
                <a:srgbClr val="7030A0"/>
              </a:solidFill>
            </a:endParaRPr>
          </a:p>
        </p:txBody>
      </p:sp>
      <p:sp>
        <p:nvSpPr>
          <p:cNvPr id="3" name="عنصر نائب للمحتوى 2"/>
          <p:cNvSpPr>
            <a:spLocks noGrp="1"/>
          </p:cNvSpPr>
          <p:nvPr>
            <p:ph sz="quarter" idx="1"/>
          </p:nvPr>
        </p:nvSpPr>
        <p:spPr>
          <a:xfrm>
            <a:off x="0" y="1988840"/>
            <a:ext cx="10044608" cy="4536504"/>
          </a:xfrm>
        </p:spPr>
        <p:txBody>
          <a:bodyPr>
            <a:noAutofit/>
          </a:bodyPr>
          <a:lstStyle/>
          <a:p>
            <a:pPr marL="685800" lvl="2" indent="0" algn="ctr">
              <a:buNone/>
            </a:pPr>
            <a:endParaRPr lang="ar-SA" sz="9600" b="1" dirty="0" smtClean="0"/>
          </a:p>
          <a:p>
            <a:pPr marL="685800" lvl="2" indent="0" algn="ctr">
              <a:buNone/>
            </a:pPr>
            <a:r>
              <a:rPr lang="ar-SA" sz="9600" b="1" dirty="0" smtClean="0"/>
              <a:t>المحرمات بالمصاهرة</a:t>
            </a:r>
            <a:endParaRPr lang="ar-SA" sz="9600" b="1" dirty="0"/>
          </a:p>
        </p:txBody>
      </p:sp>
    </p:spTree>
    <p:extLst>
      <p:ext uri="{BB962C8B-B14F-4D97-AF65-F5344CB8AC3E}">
        <p14:creationId xmlns:p14="http://schemas.microsoft.com/office/powerpoint/2010/main" val="2216130674"/>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القسم الثالث</a:t>
            </a:r>
            <a:endParaRPr lang="ar-SA" sz="8800" b="1" dirty="0">
              <a:solidFill>
                <a:srgbClr val="7030A0"/>
              </a:solidFill>
            </a:endParaRPr>
          </a:p>
        </p:txBody>
      </p:sp>
      <p:sp>
        <p:nvSpPr>
          <p:cNvPr id="3" name="عنصر نائب للمحتوى 2"/>
          <p:cNvSpPr>
            <a:spLocks noGrp="1"/>
          </p:cNvSpPr>
          <p:nvPr>
            <p:ph sz="quarter" idx="1"/>
          </p:nvPr>
        </p:nvSpPr>
        <p:spPr>
          <a:xfrm>
            <a:off x="0" y="1988840"/>
            <a:ext cx="10044608" cy="4536504"/>
          </a:xfrm>
        </p:spPr>
        <p:txBody>
          <a:bodyPr>
            <a:noAutofit/>
          </a:bodyPr>
          <a:lstStyle/>
          <a:p>
            <a:pPr marL="685800" lvl="2" indent="0" algn="ctr">
              <a:buNone/>
            </a:pPr>
            <a:endParaRPr lang="ar-SA" sz="9600" b="1" dirty="0" smtClean="0"/>
          </a:p>
          <a:p>
            <a:pPr marL="685800" lvl="2" indent="0" algn="ctr">
              <a:buNone/>
            </a:pPr>
            <a:r>
              <a:rPr lang="ar-SA" sz="9600" b="1" dirty="0" smtClean="0"/>
              <a:t>المحرمات بالرضاع</a:t>
            </a:r>
            <a:endParaRPr lang="ar-SA" sz="9600" b="1" dirty="0"/>
          </a:p>
        </p:txBody>
      </p:sp>
    </p:spTree>
    <p:extLst>
      <p:ext uri="{BB962C8B-B14F-4D97-AF65-F5344CB8AC3E}">
        <p14:creationId xmlns:p14="http://schemas.microsoft.com/office/powerpoint/2010/main" val="759890271"/>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ثانياً : </a:t>
            </a:r>
            <a:r>
              <a:rPr lang="ar-SA" sz="6000" b="1" dirty="0" smtClean="0">
                <a:solidFill>
                  <a:srgbClr val="7030A0"/>
                </a:solidFill>
              </a:rPr>
              <a:t>المحرمات حرمة مؤقتة</a:t>
            </a:r>
            <a:endParaRPr lang="ar-SA" sz="60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lgn="ctr">
              <a:buNone/>
            </a:pPr>
            <a:endParaRPr lang="ar-SA" sz="9600" b="1" dirty="0" smtClean="0"/>
          </a:p>
          <a:p>
            <a:pPr marL="685800" lvl="2" indent="0" algn="ctr">
              <a:buNone/>
            </a:pPr>
            <a:r>
              <a:rPr lang="ar-SA" sz="9600" b="1" dirty="0" smtClean="0"/>
              <a:t>خمسة أنواع</a:t>
            </a:r>
            <a:endParaRPr lang="ar-SA" sz="9600" b="1" dirty="0"/>
          </a:p>
        </p:txBody>
      </p:sp>
    </p:spTree>
    <p:extLst>
      <p:ext uri="{BB962C8B-B14F-4D97-AF65-F5344CB8AC3E}">
        <p14:creationId xmlns:p14="http://schemas.microsoft.com/office/powerpoint/2010/main" val="546286361"/>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ثانياً : </a:t>
            </a:r>
            <a:r>
              <a:rPr lang="ar-SA" sz="6000" b="1" dirty="0" smtClean="0">
                <a:solidFill>
                  <a:srgbClr val="7030A0"/>
                </a:solidFill>
              </a:rPr>
              <a:t>المحرمات حرمة مؤقتة</a:t>
            </a:r>
            <a:endParaRPr lang="ar-SA" sz="60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buNone/>
            </a:pPr>
            <a:r>
              <a:rPr lang="ar-SA" sz="9600" b="1" dirty="0" smtClean="0"/>
              <a:t>(1)</a:t>
            </a:r>
          </a:p>
          <a:p>
            <a:pPr marL="685800" lvl="2" indent="0" algn="ctr">
              <a:buNone/>
            </a:pPr>
            <a:r>
              <a:rPr lang="ar-SA" sz="9600" b="1" dirty="0" smtClean="0"/>
              <a:t>زوجة الغير ومُعتدَّته</a:t>
            </a:r>
            <a:endParaRPr lang="ar-SA" sz="9600" b="1" dirty="0"/>
          </a:p>
        </p:txBody>
      </p:sp>
    </p:spTree>
    <p:extLst>
      <p:ext uri="{BB962C8B-B14F-4D97-AF65-F5344CB8AC3E}">
        <p14:creationId xmlns:p14="http://schemas.microsoft.com/office/powerpoint/2010/main" val="4029913564"/>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ثانياً : </a:t>
            </a:r>
            <a:r>
              <a:rPr lang="ar-SA" sz="6000" b="1" dirty="0" smtClean="0">
                <a:solidFill>
                  <a:srgbClr val="7030A0"/>
                </a:solidFill>
              </a:rPr>
              <a:t>المحرمات حرمة مؤقتة</a:t>
            </a:r>
            <a:endParaRPr lang="ar-SA" sz="60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buNone/>
            </a:pPr>
            <a:r>
              <a:rPr lang="ar-SA" sz="9600" b="1" dirty="0" smtClean="0"/>
              <a:t>(2)</a:t>
            </a:r>
          </a:p>
          <a:p>
            <a:pPr marL="685800" lvl="2" indent="0" algn="ctr">
              <a:buNone/>
            </a:pPr>
            <a:r>
              <a:rPr lang="ar-SA" sz="9600" b="1" dirty="0" smtClean="0"/>
              <a:t>المطلقة البائن بينونة كبرى</a:t>
            </a:r>
            <a:endParaRPr lang="ar-SA" sz="9600" b="1" dirty="0"/>
          </a:p>
        </p:txBody>
      </p:sp>
    </p:spTree>
    <p:extLst>
      <p:ext uri="{BB962C8B-B14F-4D97-AF65-F5344CB8AC3E}">
        <p14:creationId xmlns:p14="http://schemas.microsoft.com/office/powerpoint/2010/main" val="135689657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latin typeface="Times New Roman" panose="02020603050405020304" pitchFamily="18" charset="0"/>
                <a:cs typeface="Times New Roman" panose="02020603050405020304" pitchFamily="18" charset="0"/>
              </a:rPr>
              <a:t>معايير اختيار الزوج والزوجة</a:t>
            </a:r>
            <a:endParaRPr lang="ar-SA" sz="6600" b="1" dirty="0">
              <a:solidFill>
                <a:srgbClr val="7030A0"/>
              </a:solidFill>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sz="quarter" idx="1"/>
          </p:nvPr>
        </p:nvSpPr>
        <p:spPr>
          <a:xfrm>
            <a:off x="612648" y="1600200"/>
            <a:ext cx="8153400" cy="5069160"/>
          </a:xfrm>
        </p:spPr>
        <p:txBody>
          <a:bodyPr>
            <a:normAutofit/>
          </a:bodyPr>
          <a:lstStyle/>
          <a:p>
            <a:pPr marL="0" indent="0" algn="ctr">
              <a:buNone/>
            </a:pPr>
            <a:r>
              <a:rPr lang="ar-SA" sz="7200" b="1" dirty="0" smtClean="0">
                <a:effectLst>
                  <a:outerShdw blurRad="38100" dist="38100" dir="2700000" algn="tl">
                    <a:srgbClr val="000000">
                      <a:alpha val="43137"/>
                    </a:srgbClr>
                  </a:outerShdw>
                </a:effectLst>
              </a:rPr>
              <a:t>( تُنكَح </a:t>
            </a:r>
            <a:r>
              <a:rPr lang="ar-SA" sz="7200" b="1" dirty="0">
                <a:effectLst>
                  <a:outerShdw blurRad="38100" dist="38100" dir="2700000" algn="tl">
                    <a:srgbClr val="000000">
                      <a:alpha val="43137"/>
                    </a:srgbClr>
                  </a:outerShdw>
                </a:effectLst>
              </a:rPr>
              <a:t>المرأة لأربع : </a:t>
            </a:r>
          </a:p>
          <a:p>
            <a:pPr marL="0" indent="0" algn="ctr">
              <a:buNone/>
            </a:pPr>
            <a:r>
              <a:rPr lang="ar-SA" sz="7200" b="1" dirty="0">
                <a:effectLst>
                  <a:outerShdw blurRad="38100" dist="38100" dir="2700000" algn="tl">
                    <a:srgbClr val="000000">
                      <a:alpha val="43137"/>
                    </a:srgbClr>
                  </a:outerShdw>
                </a:effectLst>
              </a:rPr>
              <a:t>لمالها ، ولحسبها ، ولجمالها ، ولدينها </a:t>
            </a:r>
            <a:r>
              <a:rPr lang="ar-SA" sz="7200" b="1" dirty="0">
                <a:solidFill>
                  <a:srgbClr val="00B050"/>
                </a:solidFill>
                <a:effectLst>
                  <a:outerShdw blurRad="38100" dist="38100" dir="2700000" algn="tl">
                    <a:srgbClr val="000000">
                      <a:alpha val="43137"/>
                    </a:srgbClr>
                  </a:outerShdw>
                </a:effectLst>
              </a:rPr>
              <a:t>فاظفر بذات الدين ترِبت يداك </a:t>
            </a:r>
            <a:r>
              <a:rPr lang="ar-SA" sz="7200" b="1" dirty="0">
                <a:effectLst>
                  <a:outerShdw blurRad="38100" dist="38100" dir="2700000" algn="tl">
                    <a:srgbClr val="000000">
                      <a:alpha val="43137"/>
                    </a:srgbClr>
                  </a:outerShdw>
                </a:effectLst>
              </a:rPr>
              <a:t>)</a:t>
            </a:r>
          </a:p>
          <a:p>
            <a:pPr marL="0" indent="0">
              <a:buNone/>
            </a:pPr>
            <a:endParaRPr lang="ar-SA" sz="6000" dirty="0" smtClean="0"/>
          </a:p>
          <a:p>
            <a:endParaRPr lang="ar-SA" dirty="0" smtClean="0"/>
          </a:p>
          <a:p>
            <a:endParaRPr lang="ar-SA" dirty="0"/>
          </a:p>
        </p:txBody>
      </p:sp>
    </p:spTree>
    <p:extLst>
      <p:ext uri="{BB962C8B-B14F-4D97-AF65-F5344CB8AC3E}">
        <p14:creationId xmlns:p14="http://schemas.microsoft.com/office/powerpoint/2010/main" val="2693705856"/>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ثانياً : </a:t>
            </a:r>
            <a:r>
              <a:rPr lang="ar-SA" sz="6000" b="1" dirty="0" smtClean="0">
                <a:solidFill>
                  <a:srgbClr val="7030A0"/>
                </a:solidFill>
              </a:rPr>
              <a:t>المحرمات حرمة مؤقتة</a:t>
            </a:r>
            <a:endParaRPr lang="ar-SA" sz="60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buNone/>
            </a:pPr>
            <a:r>
              <a:rPr lang="ar-SA" sz="9600" b="1" dirty="0" smtClean="0"/>
              <a:t>(3)</a:t>
            </a:r>
          </a:p>
          <a:p>
            <a:pPr marL="685800" lvl="2" indent="0" algn="ctr">
              <a:buNone/>
            </a:pPr>
            <a:r>
              <a:rPr lang="ar-SA" sz="9600" b="1" dirty="0" smtClean="0"/>
              <a:t>الجمع بين المحارم</a:t>
            </a:r>
            <a:endParaRPr lang="ar-SA" sz="9600" b="1" dirty="0"/>
          </a:p>
        </p:txBody>
      </p:sp>
    </p:spTree>
    <p:extLst>
      <p:ext uri="{BB962C8B-B14F-4D97-AF65-F5344CB8AC3E}">
        <p14:creationId xmlns:p14="http://schemas.microsoft.com/office/powerpoint/2010/main" val="3168877644"/>
      </p:ext>
    </p:extLst>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ثانياً : </a:t>
            </a:r>
            <a:r>
              <a:rPr lang="ar-SA" sz="6000" b="1" dirty="0" smtClean="0">
                <a:solidFill>
                  <a:srgbClr val="7030A0"/>
                </a:solidFill>
              </a:rPr>
              <a:t>المحرمات حرمة مؤقتة</a:t>
            </a:r>
            <a:endParaRPr lang="ar-SA" sz="60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buNone/>
            </a:pPr>
            <a:r>
              <a:rPr lang="ar-SA" sz="9600" b="1" dirty="0" smtClean="0"/>
              <a:t>(4)</a:t>
            </a:r>
          </a:p>
          <a:p>
            <a:pPr marL="685800" lvl="2" indent="0" algn="ctr">
              <a:buNone/>
            </a:pPr>
            <a:r>
              <a:rPr lang="ar-SA" sz="9600" b="1" dirty="0" smtClean="0"/>
              <a:t>زواج الخامسة</a:t>
            </a:r>
            <a:endParaRPr lang="ar-SA" sz="9600" b="1" dirty="0"/>
          </a:p>
        </p:txBody>
      </p:sp>
    </p:spTree>
    <p:extLst>
      <p:ext uri="{BB962C8B-B14F-4D97-AF65-F5344CB8AC3E}">
        <p14:creationId xmlns:p14="http://schemas.microsoft.com/office/powerpoint/2010/main" val="2055058275"/>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531352" cy="990600"/>
          </a:xfrm>
        </p:spPr>
        <p:txBody>
          <a:bodyPr>
            <a:noAutofit/>
          </a:bodyPr>
          <a:lstStyle/>
          <a:p>
            <a:pPr algn="r"/>
            <a:r>
              <a:rPr lang="ar-SA" sz="8800" b="1" dirty="0" smtClean="0">
                <a:solidFill>
                  <a:srgbClr val="7030A0"/>
                </a:solidFill>
              </a:rPr>
              <a:t>ثانياً : </a:t>
            </a:r>
            <a:r>
              <a:rPr lang="ar-SA" sz="6000" b="1" dirty="0" smtClean="0">
                <a:solidFill>
                  <a:srgbClr val="7030A0"/>
                </a:solidFill>
              </a:rPr>
              <a:t>المحرمات حرمة مؤقتة</a:t>
            </a:r>
            <a:endParaRPr lang="ar-SA" sz="6000" b="1" dirty="0">
              <a:solidFill>
                <a:srgbClr val="7030A0"/>
              </a:solidFill>
            </a:endParaRPr>
          </a:p>
        </p:txBody>
      </p:sp>
      <p:sp>
        <p:nvSpPr>
          <p:cNvPr id="3" name="عنصر نائب للمحتوى 2"/>
          <p:cNvSpPr>
            <a:spLocks noGrp="1"/>
          </p:cNvSpPr>
          <p:nvPr>
            <p:ph sz="quarter" idx="1"/>
          </p:nvPr>
        </p:nvSpPr>
        <p:spPr>
          <a:xfrm>
            <a:off x="467544" y="1988840"/>
            <a:ext cx="8676456" cy="4536504"/>
          </a:xfrm>
        </p:spPr>
        <p:txBody>
          <a:bodyPr>
            <a:noAutofit/>
          </a:bodyPr>
          <a:lstStyle/>
          <a:p>
            <a:pPr marL="685800" lvl="2" indent="0">
              <a:buNone/>
            </a:pPr>
            <a:r>
              <a:rPr lang="ar-SA" sz="9600" b="1" dirty="0" smtClean="0"/>
              <a:t>(5)</a:t>
            </a:r>
          </a:p>
          <a:p>
            <a:pPr marL="685800" lvl="2" indent="0" algn="ctr">
              <a:buNone/>
            </a:pPr>
            <a:r>
              <a:rPr lang="ar-SA" sz="9600" b="1" dirty="0" smtClean="0"/>
              <a:t>من لا تدين بدين سماوي</a:t>
            </a:r>
            <a:endParaRPr lang="ar-SA" sz="9600" b="1" dirty="0"/>
          </a:p>
        </p:txBody>
      </p:sp>
    </p:spTree>
    <p:extLst>
      <p:ext uri="{BB962C8B-B14F-4D97-AF65-F5344CB8AC3E}">
        <p14:creationId xmlns:p14="http://schemas.microsoft.com/office/powerpoint/2010/main" val="1462008990"/>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0"/>
            <a:ext cx="7406640" cy="4437112"/>
          </a:xfrm>
        </p:spPr>
        <p:txBody>
          <a:bodyPr>
            <a:noAutofit/>
          </a:bodyPr>
          <a:lstStyle/>
          <a:p>
            <a:pPr algn="ct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a:latin typeface="Times New Roman" panose="02020603050405020304" pitchFamily="18" charset="0"/>
                <a:ea typeface="Tahoma" panose="020B0604030504040204" pitchFamily="34" charset="0"/>
                <a:cs typeface="Times New Roman" panose="02020603050405020304" pitchFamily="18" charset="0"/>
              </a:rPr>
              <a:t/>
            </a:r>
            <a:br>
              <a:rPr lang="ar-SA" sz="9600" b="1" dirty="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حكمة التحريم</a:t>
            </a:r>
            <a:br>
              <a:rPr lang="ar-SA" sz="9600" b="1" dirty="0" smtClean="0">
                <a:latin typeface="Times New Roman" panose="02020603050405020304" pitchFamily="18" charset="0"/>
                <a:ea typeface="Tahoma" panose="020B0604030504040204" pitchFamily="34" charset="0"/>
                <a:cs typeface="Times New Roman" panose="02020603050405020304" pitchFamily="18" charset="0"/>
              </a:rPr>
            </a:br>
            <a:r>
              <a:rPr lang="ar-SA" sz="9600" b="1" dirty="0" smtClean="0">
                <a:latin typeface="Times New Roman" panose="02020603050405020304" pitchFamily="18" charset="0"/>
                <a:ea typeface="Tahoma" panose="020B0604030504040204" pitchFamily="34" charset="0"/>
                <a:cs typeface="Times New Roman" panose="02020603050405020304" pitchFamily="18" charset="0"/>
              </a:rPr>
              <a:t>على التأبيد أو التوقيت</a:t>
            </a:r>
            <a:endParaRPr lang="ar-SA" sz="96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عنوان فرعي 2"/>
          <p:cNvSpPr>
            <a:spLocks noGrp="1"/>
          </p:cNvSpPr>
          <p:nvPr>
            <p:ph type="subTitle" idx="1"/>
          </p:nvPr>
        </p:nvSpPr>
        <p:spPr>
          <a:xfrm>
            <a:off x="1432560" y="4509120"/>
            <a:ext cx="7406640" cy="1440160"/>
          </a:xfrm>
          <a:solidFill>
            <a:srgbClr val="FFFF00"/>
          </a:solidFill>
          <a:ln>
            <a:solidFill>
              <a:schemeClr val="tx1"/>
            </a:solidFill>
            <a:prstDash val="lgDashDotDot"/>
          </a:ln>
        </p:spPr>
        <p:txBody>
          <a:bodyPr>
            <a:normAutofit/>
          </a:bodyPr>
          <a:lstStyle/>
          <a:p>
            <a:r>
              <a:rPr lang="ar-SA" sz="4800" b="1" dirty="0" smtClean="0">
                <a:solidFill>
                  <a:schemeClr val="bg1"/>
                </a:solidFill>
                <a:effectLst>
                  <a:outerShdw blurRad="38100" dist="38100" dir="2700000" algn="tl">
                    <a:srgbClr val="000000">
                      <a:alpha val="43137"/>
                    </a:srgbClr>
                  </a:outerShdw>
                </a:effectLst>
              </a:rPr>
              <a:t>الوحدة الثالثة</a:t>
            </a:r>
            <a:endParaRPr lang="ar-SA"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072487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88640"/>
            <a:ext cx="8153400" cy="990600"/>
          </a:xfrm>
        </p:spPr>
        <p:txBody>
          <a:bodyPr>
            <a:noAutofit/>
          </a:bodyPr>
          <a:lstStyle/>
          <a:p>
            <a:pPr algn="r"/>
            <a:r>
              <a:rPr lang="ar-SA" sz="6600" b="1" dirty="0" smtClean="0">
                <a:solidFill>
                  <a:srgbClr val="7030A0"/>
                </a:solidFill>
              </a:rPr>
              <a:t>معايير اختيار الزوج والزوجة </a:t>
            </a:r>
            <a:endParaRPr lang="ar-SA" sz="6600" b="1" dirty="0">
              <a:solidFill>
                <a:srgbClr val="7030A0"/>
              </a:solidFill>
            </a:endParaRPr>
          </a:p>
        </p:txBody>
      </p:sp>
      <p:sp>
        <p:nvSpPr>
          <p:cNvPr id="3" name="عنصر نائب للمحتوى 2"/>
          <p:cNvSpPr>
            <a:spLocks noGrp="1"/>
          </p:cNvSpPr>
          <p:nvPr>
            <p:ph sz="quarter" idx="1"/>
          </p:nvPr>
        </p:nvSpPr>
        <p:spPr>
          <a:xfrm>
            <a:off x="611560" y="1772816"/>
            <a:ext cx="8153400" cy="4495800"/>
          </a:xfrm>
        </p:spPr>
        <p:txBody>
          <a:bodyPr>
            <a:normAutofit/>
          </a:bodyPr>
          <a:lstStyle/>
          <a:p>
            <a:pPr marL="0" indent="0" algn="ctr">
              <a:buNone/>
            </a:pPr>
            <a:r>
              <a:rPr lang="ar-SA" sz="9600" b="1" dirty="0" smtClean="0"/>
              <a:t>( الدُّنْيَا </a:t>
            </a:r>
            <a:r>
              <a:rPr lang="ar-SA" sz="9600" b="1" dirty="0"/>
              <a:t>مَتَاعٌ، وَخَيْرُ مَتَاعِ الدُّنْيَا </a:t>
            </a:r>
            <a:r>
              <a:rPr lang="ar-SA" sz="9600" b="1" dirty="0">
                <a:solidFill>
                  <a:srgbClr val="00B050"/>
                </a:solidFill>
              </a:rPr>
              <a:t>الْمَرْأَةُ </a:t>
            </a:r>
            <a:r>
              <a:rPr lang="ar-SA" sz="9600" b="1" dirty="0" smtClean="0">
                <a:solidFill>
                  <a:srgbClr val="00B050"/>
                </a:solidFill>
              </a:rPr>
              <a:t>الصَّالِحَةُ</a:t>
            </a:r>
            <a:r>
              <a:rPr lang="ar-SA" sz="9600" b="1" dirty="0" smtClean="0"/>
              <a:t> )</a:t>
            </a:r>
            <a:endParaRPr lang="ar-SA" sz="9600" b="1" dirty="0"/>
          </a:p>
        </p:txBody>
      </p:sp>
    </p:spTree>
    <p:extLst>
      <p:ext uri="{BB962C8B-B14F-4D97-AF65-F5344CB8AC3E}">
        <p14:creationId xmlns:p14="http://schemas.microsoft.com/office/powerpoint/2010/main" val="40549908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611560" y="1772816"/>
            <a:ext cx="8153400" cy="4495800"/>
          </a:xfrm>
        </p:spPr>
        <p:txBody>
          <a:bodyPr>
            <a:normAutofit/>
          </a:bodyPr>
          <a:lstStyle/>
          <a:p>
            <a:pPr marL="0" indent="0" algn="ctr">
              <a:buNone/>
            </a:pPr>
            <a:r>
              <a:rPr lang="ar-SA" sz="9600" b="1" dirty="0"/>
              <a:t>( إِذَا خَطَبَ إِلَيْكُمْ مَنْ تَرْضَوْنَ </a:t>
            </a:r>
            <a:r>
              <a:rPr lang="ar-SA" sz="9600" b="1" dirty="0">
                <a:solidFill>
                  <a:srgbClr val="00B050"/>
                </a:solidFill>
              </a:rPr>
              <a:t>دِينَهُ وَخُلُقَهُ </a:t>
            </a:r>
            <a:r>
              <a:rPr lang="ar-SA" sz="9600" b="1" dirty="0" smtClean="0"/>
              <a:t>فَزَوِّجُوهُ )</a:t>
            </a:r>
            <a:endParaRPr lang="ar-SA" sz="9600" b="1" dirty="0"/>
          </a:p>
        </p:txBody>
      </p:sp>
    </p:spTree>
    <p:extLst>
      <p:ext uri="{BB962C8B-B14F-4D97-AF65-F5344CB8AC3E}">
        <p14:creationId xmlns:p14="http://schemas.microsoft.com/office/powerpoint/2010/main" val="170590175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611560" y="1772816"/>
            <a:ext cx="8153400" cy="4495800"/>
          </a:xfrm>
        </p:spPr>
        <p:txBody>
          <a:bodyPr>
            <a:normAutofit/>
          </a:bodyPr>
          <a:lstStyle/>
          <a:p>
            <a:pPr marL="0" indent="0">
              <a:buNone/>
            </a:pPr>
            <a:r>
              <a:rPr lang="ar-SA" sz="9600" b="1" dirty="0" smtClean="0"/>
              <a:t>(2)</a:t>
            </a:r>
          </a:p>
          <a:p>
            <a:pPr marL="0" indent="0" algn="ctr">
              <a:buNone/>
            </a:pPr>
            <a:r>
              <a:rPr lang="ar-SA" sz="9600" b="1" dirty="0" smtClean="0"/>
              <a:t>الخلق الحسن</a:t>
            </a:r>
          </a:p>
          <a:p>
            <a:pPr marL="0" indent="0" algn="ctr">
              <a:buNone/>
            </a:pPr>
            <a:endParaRPr lang="ar-SA" sz="7200" b="1" dirty="0"/>
          </a:p>
        </p:txBody>
      </p:sp>
    </p:spTree>
    <p:extLst>
      <p:ext uri="{BB962C8B-B14F-4D97-AF65-F5344CB8AC3E}">
        <p14:creationId xmlns:p14="http://schemas.microsoft.com/office/powerpoint/2010/main" val="22249212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dirty="0" smtClean="0">
                <a:solidFill>
                  <a:srgbClr val="7030A0"/>
                </a:solidFill>
              </a:rPr>
              <a:t>معايير اختيار الزوج والزوجة</a:t>
            </a:r>
            <a:endParaRPr lang="ar-SA" sz="6600" b="1" dirty="0">
              <a:solidFill>
                <a:srgbClr val="7030A0"/>
              </a:solidFill>
            </a:endParaRPr>
          </a:p>
        </p:txBody>
      </p:sp>
      <p:sp>
        <p:nvSpPr>
          <p:cNvPr id="3" name="عنصر نائب للمحتوى 2"/>
          <p:cNvSpPr>
            <a:spLocks noGrp="1"/>
          </p:cNvSpPr>
          <p:nvPr>
            <p:ph sz="quarter" idx="1"/>
          </p:nvPr>
        </p:nvSpPr>
        <p:spPr>
          <a:xfrm>
            <a:off x="539552" y="1988840"/>
            <a:ext cx="8153400" cy="4032448"/>
          </a:xfrm>
        </p:spPr>
        <p:txBody>
          <a:bodyPr>
            <a:noAutofit/>
          </a:bodyPr>
          <a:lstStyle/>
          <a:p>
            <a:pPr marL="0" indent="0" algn="ctr">
              <a:buNone/>
            </a:pPr>
            <a:r>
              <a:rPr lang="ar-SA" sz="8800" b="1" dirty="0" smtClean="0"/>
              <a:t>( إِنَّ </a:t>
            </a:r>
            <a:r>
              <a:rPr lang="ar-SA" sz="8800" b="1" dirty="0"/>
              <a:t>الله قَسَمَ بَيْنَكُمْ أَخَلاَقَكُمْ كَمَاَ قَسَمَ بَيْنَكُمْ </a:t>
            </a:r>
            <a:r>
              <a:rPr lang="ar-SA" sz="8800" b="1" dirty="0" smtClean="0"/>
              <a:t>أَرْزَاقَكُمْ )</a:t>
            </a:r>
            <a:endParaRPr lang="ar-SA" sz="8800" b="1" dirty="0"/>
          </a:p>
        </p:txBody>
      </p:sp>
    </p:spTree>
    <p:extLst>
      <p:ext uri="{BB962C8B-B14F-4D97-AF65-F5344CB8AC3E}">
        <p14:creationId xmlns:p14="http://schemas.microsoft.com/office/powerpoint/2010/main" val="253147604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1726</TotalTime>
  <Words>639</Words>
  <Application>Microsoft Office PowerPoint</Application>
  <PresentationFormat>On-screen Show (4:3)</PresentationFormat>
  <Paragraphs>134</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Tahoma</vt:lpstr>
      <vt:lpstr>Times New Roman</vt:lpstr>
      <vt:lpstr>Tw Cen MT</vt:lpstr>
      <vt:lpstr>Wingdings</vt:lpstr>
      <vt:lpstr>Wingdings 2</vt:lpstr>
      <vt:lpstr>ألوان متوسطة</vt:lpstr>
      <vt:lpstr>     مقدمات تكوين الأسرة</vt:lpstr>
      <vt:lpstr>عناصر المحاضرة</vt:lpstr>
      <vt:lpstr>     معايير اختيار الزوج والزوجة</vt:lpstr>
      <vt:lpstr>معايير اختيار الزوج والزوجة</vt:lpstr>
      <vt:lpstr>معايير اختيار الزوج والزوجة</vt:lpstr>
      <vt:lpstr>معايير اختيار الزوج والزوجة </vt:lpstr>
      <vt:lpstr>معايير اختيار الزوج والزوجة</vt:lpstr>
      <vt:lpstr>معايير اختيار الزوج والزوجة</vt:lpstr>
      <vt:lpstr>معايير اختيار الزوج والزوجة</vt:lpstr>
      <vt:lpstr>معايير اختيار الزوج والزوجة</vt:lpstr>
      <vt:lpstr>ومن الأخلاق التي ينبغي مراعاتها:</vt:lpstr>
      <vt:lpstr>ومن الأخلاق التي ينبغي مراعاتها:</vt:lpstr>
      <vt:lpstr>ومن الأخلاق التي ينبغي مراعاتها:</vt:lpstr>
      <vt:lpstr>ومن الأخلاق التي ينبغي مراعاتها:</vt:lpstr>
      <vt:lpstr>ومن الأخلاق التي ينبغي مراعاتها:</vt:lpstr>
      <vt:lpstr>معايير اختيار الزوج والزوجة</vt:lpstr>
      <vt:lpstr>معايير اختيار الزوج والزوجة</vt:lpstr>
      <vt:lpstr>معايير اختيار الزوج والزوجة</vt:lpstr>
      <vt:lpstr>     مفهوم الخطبة وأهم أحكامها</vt:lpstr>
      <vt:lpstr>تعريف الخطبة لغة</vt:lpstr>
      <vt:lpstr>تعريف الخطبة اصطلاحاً</vt:lpstr>
      <vt:lpstr>مشروعية الخطبة</vt:lpstr>
      <vt:lpstr>مشروعية الخطبة</vt:lpstr>
      <vt:lpstr>مشروعية النظر إلى المخطوبة</vt:lpstr>
      <vt:lpstr>مشروعية النظر إلى المخطوبة</vt:lpstr>
      <vt:lpstr>شروط نظر الخاطب</vt:lpstr>
      <vt:lpstr>شروط نظر الخاطب</vt:lpstr>
      <vt:lpstr>شروط نظر الخاطب</vt:lpstr>
      <vt:lpstr>شروط نظر الخاطب</vt:lpstr>
      <vt:lpstr>شروط نظر الخاطب</vt:lpstr>
      <vt:lpstr>شروط نظر الخاطب</vt:lpstr>
      <vt:lpstr>     حكم النظر إلى المخطوبة دون إذنها أو علمها</vt:lpstr>
      <vt:lpstr>النظر إلى المخطوبة دون إذنها أو علمها</vt:lpstr>
      <vt:lpstr>النظر إلى المخطوبة دون إذنها أو علمها</vt:lpstr>
      <vt:lpstr>     أهم المسائل المتعلقة بالخطبة</vt:lpstr>
      <vt:lpstr>المسألة الأولى</vt:lpstr>
      <vt:lpstr>المسألة الثانية</vt:lpstr>
      <vt:lpstr>المسألة الثالثة</vt:lpstr>
      <vt:lpstr>المسألة الثالثة</vt:lpstr>
      <vt:lpstr>     المحرمات من النساء</vt:lpstr>
      <vt:lpstr>أنواع المحرمات من النساء</vt:lpstr>
      <vt:lpstr>أولاً : المحرمات حرمة مؤبدة</vt:lpstr>
      <vt:lpstr>أولاً : المحرمات حرمة مؤبدة</vt:lpstr>
      <vt:lpstr>القسم الأول</vt:lpstr>
      <vt:lpstr>القسم الثاني</vt:lpstr>
      <vt:lpstr>القسم الثالث</vt:lpstr>
      <vt:lpstr>ثانياً : المحرمات حرمة مؤقتة</vt:lpstr>
      <vt:lpstr>ثانياً : المحرمات حرمة مؤقتة</vt:lpstr>
      <vt:lpstr>ثانياً : المحرمات حرمة مؤقتة</vt:lpstr>
      <vt:lpstr>ثانياً : المحرمات حرمة مؤقتة</vt:lpstr>
      <vt:lpstr>ثانياً : المحرمات حرمة مؤقتة</vt:lpstr>
      <vt:lpstr>ثانياً : المحرمات حرمة مؤقتة</vt:lpstr>
      <vt:lpstr>     حكمة التحريم على التأبيد أو التوقيت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43</cp:revision>
  <dcterms:created xsi:type="dcterms:W3CDTF">2017-11-04T09:34:55Z</dcterms:created>
  <dcterms:modified xsi:type="dcterms:W3CDTF">2018-02-17T17:19:06Z</dcterms:modified>
</cp:coreProperties>
</file>