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16/02/36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16/02/36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16/02/36</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pPr/>
              <a:t>16/02/36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pPr/>
              <a:t>16/02/36</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513021"/>
          </a:xfrm>
        </p:spPr>
        <p:txBody>
          <a:bodyPr/>
          <a:lstStyle/>
          <a:p>
            <a:r>
              <a:rPr lang="ar-SA" dirty="0" smtClean="0"/>
              <a:t>الإشراف التربوي في نظام إدارة التربية الخاصة</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الإشراف التربوي</a:t>
            </a:r>
            <a:endParaRPr lang="ar-SA" dirty="0"/>
          </a:p>
        </p:txBody>
      </p:sp>
      <p:sp>
        <p:nvSpPr>
          <p:cNvPr id="3" name="عنصر نائب للمحتوى 2"/>
          <p:cNvSpPr>
            <a:spLocks noGrp="1"/>
          </p:cNvSpPr>
          <p:nvPr>
            <p:ph idx="1"/>
          </p:nvPr>
        </p:nvSpPr>
        <p:spPr/>
        <p:txBody>
          <a:bodyPr/>
          <a:lstStyle/>
          <a:p>
            <a:r>
              <a:rPr lang="ar-SA" dirty="0" smtClean="0"/>
              <a:t>تحسين مواقف التعليم</a:t>
            </a:r>
          </a:p>
          <a:p>
            <a:r>
              <a:rPr lang="ar-SA" dirty="0" smtClean="0"/>
              <a:t>الاهتمام بمساعدة الطلاب</a:t>
            </a:r>
          </a:p>
          <a:p>
            <a:r>
              <a:rPr lang="ar-SA" dirty="0" smtClean="0"/>
              <a:t>إثارة اهتمام المعلمين</a:t>
            </a:r>
          </a:p>
          <a:p>
            <a:r>
              <a:rPr lang="ar-SA" dirty="0" smtClean="0"/>
              <a:t>تنظيم عملية التقويم الذاتي</a:t>
            </a:r>
          </a:p>
          <a:p>
            <a:r>
              <a:rPr lang="ar-SA" dirty="0" smtClean="0"/>
              <a:t>توجيه المعلم</a:t>
            </a:r>
          </a:p>
          <a:p>
            <a:r>
              <a:rPr lang="ar-SA" dirty="0" smtClean="0"/>
              <a:t>مساعدة المعلمين في تحديد أهداف عملهم</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مبادئ الإشراف التربوي</a:t>
            </a:r>
            <a:endParaRPr lang="ar-SA" dirty="0"/>
          </a:p>
        </p:txBody>
      </p:sp>
      <p:sp>
        <p:nvSpPr>
          <p:cNvPr id="3" name="عنصر نائب للمحتوى 2"/>
          <p:cNvSpPr>
            <a:spLocks noGrp="1"/>
          </p:cNvSpPr>
          <p:nvPr>
            <p:ph idx="1"/>
          </p:nvPr>
        </p:nvSpPr>
        <p:spPr/>
        <p:txBody>
          <a:bodyPr/>
          <a:lstStyle/>
          <a:p>
            <a:r>
              <a:rPr lang="ar-SA" dirty="0" smtClean="0"/>
              <a:t>وحدة الأمر</a:t>
            </a:r>
          </a:p>
          <a:p>
            <a:r>
              <a:rPr lang="ar-SA" dirty="0" smtClean="0"/>
              <a:t>الإشراف المباشر</a:t>
            </a:r>
          </a:p>
          <a:p>
            <a:r>
              <a:rPr lang="ar-SA" dirty="0" smtClean="0"/>
              <a:t>اختيار الأسلوب</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الكفايات المهنية للمشرف التربوي</a:t>
            </a:r>
            <a:endParaRPr lang="ar-SA" dirty="0"/>
          </a:p>
        </p:txBody>
      </p:sp>
      <p:sp>
        <p:nvSpPr>
          <p:cNvPr id="3" name="عنصر نائب للمحتوى 2"/>
          <p:cNvSpPr>
            <a:spLocks noGrp="1"/>
          </p:cNvSpPr>
          <p:nvPr>
            <p:ph idx="1"/>
          </p:nvPr>
        </p:nvSpPr>
        <p:spPr/>
        <p:txBody>
          <a:bodyPr/>
          <a:lstStyle/>
          <a:p>
            <a:r>
              <a:rPr lang="ar-SA" u="sng" dirty="0" smtClean="0"/>
              <a:t>الكفايات الشخصية والعلاقات:</a:t>
            </a:r>
          </a:p>
          <a:p>
            <a:r>
              <a:rPr lang="ar-SA" dirty="0" smtClean="0"/>
              <a:t>القدرة على اتخاذ القرار</a:t>
            </a:r>
          </a:p>
          <a:p>
            <a:r>
              <a:rPr lang="ar-SA" dirty="0" smtClean="0"/>
              <a:t>المرونة في التعامل</a:t>
            </a:r>
          </a:p>
          <a:p>
            <a:r>
              <a:rPr lang="ar-SA" dirty="0" smtClean="0"/>
              <a:t>احترام الحرية الفكرية المهنية</a:t>
            </a:r>
          </a:p>
          <a:p>
            <a:r>
              <a:rPr lang="ar-SA" dirty="0" smtClean="0"/>
              <a:t>تفهم الفروق الفردية</a:t>
            </a:r>
          </a:p>
          <a:p>
            <a:r>
              <a:rPr lang="ar-SA" dirty="0" smtClean="0"/>
              <a:t>معرفة وسائل التعزيز</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الكفايات المهنية للمشرف التربوي</a:t>
            </a:r>
            <a:endParaRPr lang="ar-SA" dirty="0"/>
          </a:p>
        </p:txBody>
      </p:sp>
      <p:sp>
        <p:nvSpPr>
          <p:cNvPr id="3" name="عنصر نائب للمحتوى 2"/>
          <p:cNvSpPr>
            <a:spLocks noGrp="1"/>
          </p:cNvSpPr>
          <p:nvPr>
            <p:ph idx="1"/>
          </p:nvPr>
        </p:nvSpPr>
        <p:spPr/>
        <p:txBody>
          <a:bodyPr>
            <a:normAutofit/>
          </a:bodyPr>
          <a:lstStyle/>
          <a:p>
            <a:r>
              <a:rPr lang="ar-SA" u="sng" dirty="0" smtClean="0"/>
              <a:t>الكفايات الأكاديمية المهنية:</a:t>
            </a:r>
          </a:p>
          <a:p>
            <a:r>
              <a:rPr lang="ar-SA" dirty="0" smtClean="0"/>
              <a:t>التمكن التام</a:t>
            </a:r>
          </a:p>
          <a:p>
            <a:r>
              <a:rPr lang="ar-SA" dirty="0" smtClean="0"/>
              <a:t>فهم تغيرات المجتمع</a:t>
            </a:r>
          </a:p>
          <a:p>
            <a:r>
              <a:rPr lang="ar-SA" dirty="0" smtClean="0"/>
              <a:t>الأقدمية والخبرة الطويلة في التدريس</a:t>
            </a:r>
          </a:p>
          <a:p>
            <a:r>
              <a:rPr lang="ar-SA" dirty="0" smtClean="0"/>
              <a:t>دراسة علم نفس التعلم</a:t>
            </a:r>
          </a:p>
          <a:p>
            <a:r>
              <a:rPr lang="ar-SA" dirty="0" smtClean="0"/>
              <a:t>معرفة أهداف المراحل التعليمية </a:t>
            </a:r>
          </a:p>
          <a:p>
            <a:r>
              <a:rPr lang="ar-SA" dirty="0" smtClean="0"/>
              <a:t>التمكن من المادة العلمية</a:t>
            </a:r>
          </a:p>
          <a:p>
            <a:r>
              <a:rPr lang="ar-SA" dirty="0" smtClean="0"/>
              <a:t>التجديد المعرفي لأساليب التدريس الحديثة</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معرفة أسس التقويم السليم أساليبه وأدواته</a:t>
            </a:r>
          </a:p>
          <a:p>
            <a:r>
              <a:rPr lang="ar-SA" dirty="0" smtClean="0"/>
              <a:t>معرفة نظم التعليم وقوانينها وأهدافها</a:t>
            </a:r>
          </a:p>
          <a:p>
            <a:r>
              <a:rPr lang="ar-SA" dirty="0" smtClean="0"/>
              <a:t>إتقان مهارة التقويم وإعداد التقارير اللازمة لأولياء الأمور لتدريب المعلمين على تفعيلها.</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مهارات المشرف التربوي</a:t>
            </a:r>
            <a:endParaRPr lang="ar-SA" dirty="0"/>
          </a:p>
        </p:txBody>
      </p:sp>
      <p:sp>
        <p:nvSpPr>
          <p:cNvPr id="3" name="عنصر نائب للمحتوى 2"/>
          <p:cNvSpPr>
            <a:spLocks noGrp="1"/>
          </p:cNvSpPr>
          <p:nvPr>
            <p:ph idx="1"/>
          </p:nvPr>
        </p:nvSpPr>
        <p:spPr/>
        <p:txBody>
          <a:bodyPr/>
          <a:lstStyle/>
          <a:p>
            <a:r>
              <a:rPr lang="ar-SA" dirty="0" smtClean="0"/>
              <a:t>1- مهارة الحساسية للمشكلات</a:t>
            </a:r>
          </a:p>
          <a:p>
            <a:r>
              <a:rPr lang="ar-SA" dirty="0" smtClean="0"/>
              <a:t>2-المهارات التحليلية</a:t>
            </a:r>
          </a:p>
          <a:p>
            <a:r>
              <a:rPr lang="ar-SA" dirty="0" smtClean="0"/>
              <a:t>3-مهارات الإتصال</a:t>
            </a:r>
          </a:p>
          <a:p>
            <a:r>
              <a:rPr lang="ar-SA" dirty="0" smtClean="0"/>
              <a:t>4-مهارات التدريس</a:t>
            </a:r>
          </a:p>
          <a:p>
            <a:r>
              <a:rPr lang="ar-SA" dirty="0" smtClean="0"/>
              <a:t>5-مهارات العلاقات الإنسانية</a:t>
            </a:r>
          </a:p>
          <a:p>
            <a:r>
              <a:rPr lang="ar-SA" dirty="0" smtClean="0"/>
              <a:t>6-مهارات المسؤولية الاجتماعية</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دور مدير المدرسة كمشرف تربوي مقيم</a:t>
            </a:r>
            <a:endParaRPr lang="ar-SA" dirty="0"/>
          </a:p>
        </p:txBody>
      </p:sp>
      <p:sp>
        <p:nvSpPr>
          <p:cNvPr id="3" name="عنصر نائب للمحتوى 2"/>
          <p:cNvSpPr>
            <a:spLocks noGrp="1"/>
          </p:cNvSpPr>
          <p:nvPr>
            <p:ph idx="1"/>
          </p:nvPr>
        </p:nvSpPr>
        <p:spPr/>
        <p:txBody>
          <a:bodyPr/>
          <a:lstStyle/>
          <a:p>
            <a:r>
              <a:rPr lang="ar-SA" dirty="0" smtClean="0"/>
              <a:t>تطوير المعلمين وتنميتهم مهنياً</a:t>
            </a:r>
          </a:p>
          <a:p>
            <a:r>
              <a:rPr lang="ar-SA" dirty="0" smtClean="0"/>
              <a:t>تحسين تنفيذ المناهج الدراسية</a:t>
            </a:r>
          </a:p>
          <a:p>
            <a:r>
              <a:rPr lang="ar-SA" dirty="0" smtClean="0"/>
              <a:t>رعاية الطلاب</a:t>
            </a:r>
          </a:p>
          <a:p>
            <a:r>
              <a:rPr lang="ar-SA" dirty="0" smtClean="0"/>
              <a:t>تحسين البناء المدرسي وملحقاته</a:t>
            </a:r>
          </a:p>
          <a:p>
            <a:r>
              <a:rPr lang="ar-SA" dirty="0" smtClean="0"/>
              <a:t>التعاون مع البيئة المحلية والمجتمع المحلي</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r>
              <a:rPr lang="ar-SA" sz="5400" dirty="0" smtClean="0"/>
              <a:t>الجزء الثاني</a:t>
            </a:r>
            <a:endParaRPr lang="ar-SA" sz="5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أساليب الإشراف التربوي</a:t>
            </a:r>
            <a:endParaRPr lang="ar-SA" dirty="0"/>
          </a:p>
        </p:txBody>
      </p:sp>
      <p:sp>
        <p:nvSpPr>
          <p:cNvPr id="3" name="عنصر نائب للمحتوى 2"/>
          <p:cNvSpPr>
            <a:spLocks noGrp="1"/>
          </p:cNvSpPr>
          <p:nvPr>
            <p:ph idx="1"/>
          </p:nvPr>
        </p:nvSpPr>
        <p:spPr/>
        <p:txBody>
          <a:bodyPr/>
          <a:lstStyle/>
          <a:p>
            <a:r>
              <a:rPr lang="ar-SA" dirty="0" smtClean="0"/>
              <a:t>1- أساليب فردية</a:t>
            </a:r>
          </a:p>
          <a:p>
            <a:r>
              <a:rPr lang="ar-SA" dirty="0" smtClean="0"/>
              <a:t>2- أساليب جماعية</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الأساليب الفردية</a:t>
            </a:r>
            <a:endParaRPr lang="ar-SA" dirty="0"/>
          </a:p>
        </p:txBody>
      </p:sp>
      <p:sp>
        <p:nvSpPr>
          <p:cNvPr id="3" name="عنصر نائب للمحتوى 2"/>
          <p:cNvSpPr>
            <a:spLocks noGrp="1"/>
          </p:cNvSpPr>
          <p:nvPr>
            <p:ph idx="1"/>
          </p:nvPr>
        </p:nvSpPr>
        <p:spPr/>
        <p:txBody>
          <a:bodyPr/>
          <a:lstStyle/>
          <a:p>
            <a:r>
              <a:rPr lang="ar-SA" dirty="0" smtClean="0"/>
              <a:t>الزيارات الصفية</a:t>
            </a:r>
          </a:p>
          <a:p>
            <a:r>
              <a:rPr lang="ar-SA" dirty="0" smtClean="0"/>
              <a:t>أهداف الزيارات الصفية</a:t>
            </a:r>
          </a:p>
          <a:p>
            <a:r>
              <a:rPr lang="ar-SA" dirty="0" smtClean="0"/>
              <a:t>أنواع الزيارات الصفية</a:t>
            </a:r>
          </a:p>
          <a:p>
            <a:r>
              <a:rPr lang="ar-SA" dirty="0" smtClean="0"/>
              <a:t>أ-زيارة مفاجئة</a:t>
            </a:r>
          </a:p>
          <a:p>
            <a:r>
              <a:rPr lang="ar-SA" dirty="0" smtClean="0"/>
              <a:t>ب-زيارة مرسومة</a:t>
            </a:r>
          </a:p>
          <a:p>
            <a:r>
              <a:rPr lang="ar-SA" dirty="0" smtClean="0"/>
              <a:t>ج-الزيارة المطلوبة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الإشراف التربوي</a:t>
            </a:r>
            <a:endParaRPr lang="ar-SA" dirty="0"/>
          </a:p>
        </p:txBody>
      </p:sp>
      <p:sp>
        <p:nvSpPr>
          <p:cNvPr id="3" name="عنصر نائب للمحتوى 2"/>
          <p:cNvSpPr>
            <a:spLocks noGrp="1"/>
          </p:cNvSpPr>
          <p:nvPr>
            <p:ph idx="1"/>
          </p:nvPr>
        </p:nvSpPr>
        <p:spPr/>
        <p:txBody>
          <a:bodyPr/>
          <a:lstStyle/>
          <a:p>
            <a:r>
              <a:rPr lang="ar-SA" dirty="0" smtClean="0"/>
              <a:t>العملية التي يتم خلالها تقويم وتطوير العملية التعليمية ومتابعة تحقيق الأهداف التربوية.</a:t>
            </a:r>
          </a:p>
          <a:p>
            <a:endParaRPr lang="ar-SA" dirty="0" smtClean="0"/>
          </a:p>
          <a:p>
            <a:r>
              <a:rPr lang="ar-SA" dirty="0" smtClean="0"/>
              <a:t>يشمل الإشراف جميع العمليات التي تتم في المدرسة سواءً كانت تدريبية,إدارية,منهجية,</a:t>
            </a:r>
            <a:r>
              <a:rPr lang="ar-SA" dirty="0" err="1" smtClean="0"/>
              <a:t>أوغير</a:t>
            </a:r>
            <a:r>
              <a:rPr lang="ar-SA" dirty="0" smtClean="0"/>
              <a:t> منهجية ذات صلة بالنشاط التربوي داخل وخارج المدرسة والعلاقات التفاعلية فيما بين جميع عناصرها.</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أنواع الزيارات الصفية وفق الهدف منها</a:t>
            </a:r>
            <a:endParaRPr lang="ar-SA" dirty="0"/>
          </a:p>
        </p:txBody>
      </p:sp>
      <p:sp>
        <p:nvSpPr>
          <p:cNvPr id="3" name="عنصر نائب للمحتوى 2"/>
          <p:cNvSpPr>
            <a:spLocks noGrp="1"/>
          </p:cNvSpPr>
          <p:nvPr>
            <p:ph idx="1"/>
          </p:nvPr>
        </p:nvSpPr>
        <p:spPr/>
        <p:txBody>
          <a:bodyPr/>
          <a:lstStyle/>
          <a:p>
            <a:r>
              <a:rPr lang="ar-SA" dirty="0" smtClean="0"/>
              <a:t>زيارة استطلاعية</a:t>
            </a:r>
          </a:p>
          <a:p>
            <a:r>
              <a:rPr lang="ar-SA" dirty="0" smtClean="0"/>
              <a:t>زيارة توجيهية اشرافية</a:t>
            </a:r>
          </a:p>
          <a:p>
            <a:r>
              <a:rPr lang="ar-SA" dirty="0" smtClean="0"/>
              <a:t>زيارة صفية تقويمية</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إجراءات تنفيذ وتنظيم الزيارات  الصفية </a:t>
            </a:r>
            <a:endParaRPr lang="ar-SA" dirty="0"/>
          </a:p>
        </p:txBody>
      </p:sp>
      <p:sp>
        <p:nvSpPr>
          <p:cNvPr id="3" name="عنصر نائب للمحتوى 2"/>
          <p:cNvSpPr>
            <a:spLocks noGrp="1"/>
          </p:cNvSpPr>
          <p:nvPr>
            <p:ph idx="1"/>
          </p:nvPr>
        </p:nvSpPr>
        <p:spPr/>
        <p:txBody>
          <a:bodyPr/>
          <a:lstStyle/>
          <a:p>
            <a:r>
              <a:rPr lang="ar-SA" dirty="0" smtClean="0"/>
              <a:t>قبل زيارة الصف</a:t>
            </a:r>
          </a:p>
          <a:p>
            <a:r>
              <a:rPr lang="ar-SA" dirty="0" smtClean="0"/>
              <a:t>أثناء زيارة الصف</a:t>
            </a:r>
          </a:p>
          <a:p>
            <a:r>
              <a:rPr lang="ar-SA" dirty="0" smtClean="0"/>
              <a:t>بعد زيارة الصف</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الزيارات المدرسية</a:t>
            </a:r>
            <a:endParaRPr lang="ar-SA" dirty="0"/>
          </a:p>
        </p:txBody>
      </p:sp>
      <p:sp>
        <p:nvSpPr>
          <p:cNvPr id="3" name="عنصر نائب للمحتوى 2"/>
          <p:cNvSpPr>
            <a:spLocks noGrp="1"/>
          </p:cNvSpPr>
          <p:nvPr>
            <p:ph idx="1"/>
          </p:nvPr>
        </p:nvSpPr>
        <p:spPr/>
        <p:txBody>
          <a:bodyPr/>
          <a:lstStyle/>
          <a:p>
            <a:r>
              <a:rPr lang="ar-SA" dirty="0" smtClean="0"/>
              <a:t>أصول الزيارات المدرسية</a:t>
            </a:r>
          </a:p>
          <a:p>
            <a:r>
              <a:rPr lang="ar-SA" dirty="0" smtClean="0"/>
              <a:t>أهداف الزيارات المدرسية</a:t>
            </a:r>
          </a:p>
          <a:p>
            <a:r>
              <a:rPr lang="ar-SA" dirty="0" smtClean="0"/>
              <a:t>علاقة الزيارات المدرسية بالمدير</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المداولات الإشرافية الفردية</a:t>
            </a:r>
            <a:endParaRPr lang="ar-SA" dirty="0"/>
          </a:p>
        </p:txBody>
      </p:sp>
      <p:sp>
        <p:nvSpPr>
          <p:cNvPr id="3" name="عنصر نائب للمحتوى 2"/>
          <p:cNvSpPr>
            <a:spLocks noGrp="1"/>
          </p:cNvSpPr>
          <p:nvPr>
            <p:ph idx="1"/>
          </p:nvPr>
        </p:nvSpPr>
        <p:spPr/>
        <p:txBody>
          <a:bodyPr/>
          <a:lstStyle/>
          <a:p>
            <a:r>
              <a:rPr lang="ar-SA" dirty="0" smtClean="0"/>
              <a:t>أنواع المداولات </a:t>
            </a:r>
            <a:r>
              <a:rPr lang="ar-SA" dirty="0" err="1" smtClean="0"/>
              <a:t>الاشرافية</a:t>
            </a:r>
            <a:endParaRPr lang="ar-SA" dirty="0" smtClean="0"/>
          </a:p>
          <a:p>
            <a:r>
              <a:rPr lang="ar-SA" dirty="0" smtClean="0"/>
              <a:t>أهداف </a:t>
            </a:r>
            <a:r>
              <a:rPr lang="ar-SA" dirty="0" err="1" smtClean="0"/>
              <a:t>المدولات</a:t>
            </a:r>
            <a:r>
              <a:rPr lang="ar-SA" dirty="0" smtClean="0"/>
              <a:t> </a:t>
            </a:r>
            <a:r>
              <a:rPr lang="ar-SA" dirty="0" err="1" smtClean="0"/>
              <a:t>الاشرافية</a:t>
            </a:r>
            <a:endParaRPr lang="ar-SA" dirty="0" smtClean="0"/>
          </a:p>
          <a:p>
            <a:r>
              <a:rPr lang="ar-SA" dirty="0" smtClean="0"/>
              <a:t>إجراءات وضوابط المداولات </a:t>
            </a:r>
            <a:r>
              <a:rPr lang="ar-SA" dirty="0" err="1" smtClean="0"/>
              <a:t>الاشرافية</a:t>
            </a:r>
            <a:endParaRPr lang="ar-SA" dirty="0" smtClean="0"/>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الأساليب الجماعية في الإشراف التربوي</a:t>
            </a:r>
            <a:endParaRPr lang="ar-SA" dirty="0"/>
          </a:p>
        </p:txBody>
      </p:sp>
      <p:sp>
        <p:nvSpPr>
          <p:cNvPr id="3" name="عنصر نائب للمحتوى 2"/>
          <p:cNvSpPr>
            <a:spLocks noGrp="1"/>
          </p:cNvSpPr>
          <p:nvPr>
            <p:ph idx="1"/>
          </p:nvPr>
        </p:nvSpPr>
        <p:spPr/>
        <p:txBody>
          <a:bodyPr/>
          <a:lstStyle/>
          <a:p>
            <a:r>
              <a:rPr lang="ar-SA" dirty="0" smtClean="0"/>
              <a:t>النشرات </a:t>
            </a:r>
            <a:r>
              <a:rPr lang="ar-SA" dirty="0" err="1" smtClean="0"/>
              <a:t>الاشرافية</a:t>
            </a:r>
            <a:r>
              <a:rPr lang="ar-SA" dirty="0" smtClean="0"/>
              <a:t> التوجيهية</a:t>
            </a:r>
          </a:p>
          <a:p>
            <a:r>
              <a:rPr lang="ar-SA" dirty="0" smtClean="0"/>
              <a:t>الدروس التطبيقية</a:t>
            </a:r>
          </a:p>
          <a:p>
            <a:r>
              <a:rPr lang="ar-SA" dirty="0" smtClean="0"/>
              <a:t>اجتماعات المشرف التربوي مع المعلمين</a:t>
            </a:r>
          </a:p>
          <a:p>
            <a:r>
              <a:rPr lang="ar-SA" dirty="0" smtClean="0"/>
              <a:t>الزيارات المتبادلة مع المعلمين</a:t>
            </a:r>
          </a:p>
          <a:p>
            <a:r>
              <a:rPr lang="ar-SA" dirty="0" smtClean="0"/>
              <a:t>الورش التربوية</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مشكلات الإشراف التربوي</a:t>
            </a:r>
            <a:endParaRPr lang="ar-SA" dirty="0"/>
          </a:p>
        </p:txBody>
      </p:sp>
      <p:sp>
        <p:nvSpPr>
          <p:cNvPr id="3" name="عنصر نائب للمحتوى 2"/>
          <p:cNvSpPr>
            <a:spLocks noGrp="1"/>
          </p:cNvSpPr>
          <p:nvPr>
            <p:ph idx="1"/>
          </p:nvPr>
        </p:nvSpPr>
        <p:spPr/>
        <p:txBody>
          <a:bodyPr/>
          <a:lstStyle/>
          <a:p>
            <a:r>
              <a:rPr lang="ar-SA" smtClean="0"/>
              <a:t>مهم جداً</a:t>
            </a:r>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الإشراف التربوي</a:t>
            </a:r>
            <a:endParaRPr lang="ar-SA" dirty="0"/>
          </a:p>
        </p:txBody>
      </p:sp>
      <p:sp>
        <p:nvSpPr>
          <p:cNvPr id="3" name="عنصر نائب للمحتوى 2"/>
          <p:cNvSpPr>
            <a:spLocks noGrp="1"/>
          </p:cNvSpPr>
          <p:nvPr>
            <p:ph idx="1"/>
          </p:nvPr>
        </p:nvSpPr>
        <p:spPr>
          <a:xfrm>
            <a:off x="500034" y="2089159"/>
            <a:ext cx="8229600" cy="2982915"/>
          </a:xfrm>
        </p:spPr>
        <p:txBody>
          <a:bodyPr>
            <a:normAutofit/>
          </a:bodyPr>
          <a:lstStyle/>
          <a:p>
            <a:pPr algn="ctr"/>
            <a:r>
              <a:rPr lang="ar-SA" dirty="0" smtClean="0"/>
              <a:t>ظهرت أهمية الإشراف والمشرف التربوي المتمكن كنتيجة لتقدم البحث العلمي في مختلف علوم التربية ,وبالتالي الضرورة لتطوير أساليب التدريس لكي تتماشى مع نتائج هذه البحوث التربوية والنفسية الحديثة ,واختيار ما يناسب المواقف التعليمية المختلفة.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دور المشرف التربوي</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تعويض المعلمين مستوى النقص في إعدادهم.</a:t>
            </a:r>
          </a:p>
          <a:p>
            <a:r>
              <a:rPr lang="ar-SA" dirty="0" smtClean="0"/>
              <a:t>التعريف بالمستجدات في مجال التربية والتعليم.</a:t>
            </a:r>
          </a:p>
          <a:p>
            <a:r>
              <a:rPr lang="ar-SA" dirty="0" smtClean="0"/>
              <a:t>المساعدة على التأقلم والتكيف مع البيئة الجديدة.</a:t>
            </a:r>
          </a:p>
          <a:p>
            <a:r>
              <a:rPr lang="ar-SA" dirty="0" smtClean="0"/>
              <a:t>تعريف المعلمين بالأهداف والأساليب المتبعة في النظام الجديد.</a:t>
            </a:r>
          </a:p>
          <a:p>
            <a:r>
              <a:rPr lang="ar-SA" dirty="0" smtClean="0"/>
              <a:t>المساعدة في الإعداد الأكاديمي والتدريب </a:t>
            </a:r>
            <a:r>
              <a:rPr lang="ar-SA" dirty="0" err="1" smtClean="0"/>
              <a:t>المسلكي</a:t>
            </a:r>
            <a:r>
              <a:rPr lang="ar-SA" dirty="0" smtClean="0"/>
              <a:t>.</a:t>
            </a:r>
          </a:p>
          <a:p>
            <a:r>
              <a:rPr lang="ar-SA" dirty="0" smtClean="0"/>
              <a:t>توضيح جوانب الضعف لدى المعلمين.</a:t>
            </a:r>
          </a:p>
          <a:p>
            <a:r>
              <a:rPr lang="ar-SA" dirty="0" smtClean="0"/>
              <a:t>التنسيق بين الأنشطة التربوية داخل المدرسة والمجتمع.</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تطور مفهوم الإشراف التربوي</a:t>
            </a:r>
            <a:endParaRPr lang="ar-SA" dirty="0"/>
          </a:p>
        </p:txBody>
      </p:sp>
      <p:sp>
        <p:nvSpPr>
          <p:cNvPr id="4" name="وسيلة شرح على شكل سحابة 3"/>
          <p:cNvSpPr/>
          <p:nvPr/>
        </p:nvSpPr>
        <p:spPr>
          <a:xfrm>
            <a:off x="5214942" y="2143116"/>
            <a:ext cx="3214710" cy="2357454"/>
          </a:xfrm>
          <a:prstGeom prst="cloud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t>التفتيش</a:t>
            </a:r>
            <a:endParaRPr lang="ar-SA" sz="4400" b="1" dirty="0"/>
          </a:p>
        </p:txBody>
      </p:sp>
      <p:sp>
        <p:nvSpPr>
          <p:cNvPr id="5" name="سهم إلى اليسار 4"/>
          <p:cNvSpPr/>
          <p:nvPr/>
        </p:nvSpPr>
        <p:spPr>
          <a:xfrm>
            <a:off x="3643306" y="2928934"/>
            <a:ext cx="1500198" cy="9286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وسيلة شرح على شكل سحابة 6"/>
          <p:cNvSpPr/>
          <p:nvPr/>
        </p:nvSpPr>
        <p:spPr>
          <a:xfrm>
            <a:off x="571472" y="2214554"/>
            <a:ext cx="2928958" cy="2562244"/>
          </a:xfrm>
          <a:prstGeom prst="cloudCallou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800" b="1" dirty="0" smtClean="0"/>
              <a:t>التجسس</a:t>
            </a:r>
            <a:endParaRPr lang="ar-SA"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على شكل سحابة 3"/>
          <p:cNvSpPr/>
          <p:nvPr/>
        </p:nvSpPr>
        <p:spPr>
          <a:xfrm>
            <a:off x="6357950" y="2214554"/>
            <a:ext cx="2500330" cy="2714644"/>
          </a:xfrm>
          <a:prstGeom prst="cloudCallou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200" b="1" dirty="0" smtClean="0"/>
              <a:t>التوجيه</a:t>
            </a:r>
            <a:endParaRPr lang="ar-SA" sz="3600" b="1" dirty="0"/>
          </a:p>
        </p:txBody>
      </p:sp>
      <p:sp>
        <p:nvSpPr>
          <p:cNvPr id="5" name="سهم إلى اليسار 4"/>
          <p:cNvSpPr/>
          <p:nvPr/>
        </p:nvSpPr>
        <p:spPr>
          <a:xfrm>
            <a:off x="4000496" y="3214686"/>
            <a:ext cx="1714512" cy="12144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وسيلة شرح على شكل سحابة 5"/>
          <p:cNvSpPr/>
          <p:nvPr/>
        </p:nvSpPr>
        <p:spPr>
          <a:xfrm>
            <a:off x="1000100" y="2366954"/>
            <a:ext cx="2500330" cy="2714644"/>
          </a:xfrm>
          <a:prstGeom prst="cloudCallou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التصحيح</a:t>
            </a:r>
            <a:endParaRPr lang="ar-SA"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على شكل سحابة 3"/>
          <p:cNvSpPr/>
          <p:nvPr/>
        </p:nvSpPr>
        <p:spPr>
          <a:xfrm>
            <a:off x="5643570" y="2428868"/>
            <a:ext cx="3000396" cy="2286016"/>
          </a:xfrm>
          <a:prstGeom prst="cloudCallout">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SA" sz="3200" b="1" dirty="0" smtClean="0">
                <a:solidFill>
                  <a:schemeClr val="tx1">
                    <a:lumMod val="95000"/>
                    <a:lumOff val="5000"/>
                  </a:schemeClr>
                </a:solidFill>
              </a:rPr>
              <a:t>الإشراف</a:t>
            </a:r>
            <a:endParaRPr lang="ar-SA" sz="3200" b="1" dirty="0">
              <a:solidFill>
                <a:schemeClr val="tx1">
                  <a:lumMod val="95000"/>
                  <a:lumOff val="5000"/>
                </a:schemeClr>
              </a:solidFill>
            </a:endParaRPr>
          </a:p>
        </p:txBody>
      </p:sp>
      <p:sp>
        <p:nvSpPr>
          <p:cNvPr id="5" name="سهم إلى اليسار 4"/>
          <p:cNvSpPr/>
          <p:nvPr/>
        </p:nvSpPr>
        <p:spPr>
          <a:xfrm>
            <a:off x="3786182" y="3214686"/>
            <a:ext cx="1571636" cy="12144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وسيلة شرح على شكل سحابة 5"/>
          <p:cNvSpPr/>
          <p:nvPr/>
        </p:nvSpPr>
        <p:spPr>
          <a:xfrm>
            <a:off x="571472" y="2500306"/>
            <a:ext cx="3000396" cy="2286016"/>
          </a:xfrm>
          <a:prstGeom prst="cloudCallout">
            <a:avLst/>
          </a:prstGeom>
        </p:spPr>
        <p:style>
          <a:lnRef idx="2">
            <a:schemeClr val="accent6">
              <a:shade val="50000"/>
            </a:schemeClr>
          </a:lnRef>
          <a:fillRef idx="1003">
            <a:schemeClr val="dk2"/>
          </a:fillRef>
          <a:effectRef idx="0">
            <a:schemeClr val="accent6"/>
          </a:effectRef>
          <a:fontRef idx="minor">
            <a:schemeClr val="lt1"/>
          </a:fontRef>
        </p:style>
        <p:txBody>
          <a:bodyPr rtlCol="1" anchor="ctr"/>
          <a:lstStyle/>
          <a:p>
            <a:pPr algn="ctr"/>
            <a:r>
              <a:rPr lang="ar-SA" sz="2800" b="1" dirty="0" smtClean="0">
                <a:solidFill>
                  <a:schemeClr val="tx1">
                    <a:lumMod val="95000"/>
                    <a:lumOff val="5000"/>
                  </a:schemeClr>
                </a:solidFill>
              </a:rPr>
              <a:t>المتابعة والتطوير</a:t>
            </a:r>
            <a:endParaRPr lang="ar-SA" sz="2800" b="1" dirty="0">
              <a:solidFill>
                <a:schemeClr val="tx1">
                  <a:lumMod val="95000"/>
                  <a:lumOff val="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الإشراف التربوي وفق نظرية النظم العامة</a:t>
            </a:r>
            <a:endParaRPr lang="ar-SA" dirty="0"/>
          </a:p>
        </p:txBody>
      </p:sp>
      <p:sp>
        <p:nvSpPr>
          <p:cNvPr id="3" name="عنصر نائب للمحتوى 2"/>
          <p:cNvSpPr>
            <a:spLocks noGrp="1"/>
          </p:cNvSpPr>
          <p:nvPr>
            <p:ph idx="1"/>
          </p:nvPr>
        </p:nvSpPr>
        <p:spPr>
          <a:xfrm>
            <a:off x="457200" y="2214554"/>
            <a:ext cx="8229600" cy="2786082"/>
          </a:xfrm>
        </p:spPr>
        <p:txBody>
          <a:bodyPr>
            <a:normAutofit lnSpcReduction="10000"/>
          </a:bodyPr>
          <a:lstStyle/>
          <a:p>
            <a:pPr algn="justLow"/>
            <a:r>
              <a:rPr lang="ar-SA" sz="3600" dirty="0" smtClean="0"/>
              <a:t>في ضوء مبدأ تحليل النظم“يمكن النظر للعملية الإشرافية على أنها سلسلة من التفاعلات والمواقف بين المعلم والمشرف التربوي تتأثر بالمدخلات التربوية والمخرجات التي يفترض تطورها تدريجياً.</a:t>
            </a:r>
            <a:endParaRPr lang="ar-SA"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ذو زاوية واحدة مستديرة 4"/>
          <p:cNvSpPr/>
          <p:nvPr/>
        </p:nvSpPr>
        <p:spPr>
          <a:xfrm>
            <a:off x="6500826" y="714356"/>
            <a:ext cx="2071702" cy="507209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bg1"/>
                </a:solidFill>
              </a:rPr>
              <a:t>المدخلات</a:t>
            </a:r>
            <a:endParaRPr lang="ar-SA" b="1" dirty="0" smtClean="0">
              <a:solidFill>
                <a:schemeClr val="bg1"/>
              </a:solidFill>
            </a:endParaRPr>
          </a:p>
          <a:p>
            <a:pPr algn="ctr"/>
            <a:endParaRPr lang="ar-SA" dirty="0" smtClean="0"/>
          </a:p>
          <a:p>
            <a:pPr algn="ctr"/>
            <a:endParaRPr lang="ar-SA" dirty="0" smtClean="0"/>
          </a:p>
          <a:p>
            <a:pPr algn="ctr"/>
            <a:r>
              <a:rPr lang="ar-SA" dirty="0" smtClean="0"/>
              <a:t>1</a:t>
            </a:r>
            <a:r>
              <a:rPr lang="ar-SA" sz="2400" dirty="0" smtClean="0"/>
              <a:t>- </a:t>
            </a:r>
            <a:r>
              <a:rPr lang="ar-SA" sz="2800" b="1" dirty="0" smtClean="0"/>
              <a:t>معلمون</a:t>
            </a:r>
          </a:p>
          <a:p>
            <a:pPr algn="ctr"/>
            <a:r>
              <a:rPr lang="ar-SA" sz="2800" b="1" dirty="0" smtClean="0"/>
              <a:t>2-تلاميذ</a:t>
            </a:r>
          </a:p>
          <a:p>
            <a:pPr algn="ctr"/>
            <a:r>
              <a:rPr lang="ar-SA" sz="2800" b="1" dirty="0" smtClean="0"/>
              <a:t>3-المناهج الدراسية</a:t>
            </a:r>
          </a:p>
          <a:p>
            <a:pPr algn="ctr"/>
            <a:r>
              <a:rPr lang="ar-SA" sz="2800" b="1" dirty="0" smtClean="0"/>
              <a:t>4-الإمكانات المادية والبشرية</a:t>
            </a:r>
          </a:p>
          <a:p>
            <a:pPr algn="ctr"/>
            <a:r>
              <a:rPr lang="ar-SA" sz="2800" b="1" dirty="0" smtClean="0"/>
              <a:t>5-البيئة المدرسية</a:t>
            </a:r>
            <a:endParaRPr lang="ar-SA" sz="2800" b="1" dirty="0"/>
          </a:p>
        </p:txBody>
      </p:sp>
      <p:sp>
        <p:nvSpPr>
          <p:cNvPr id="6" name="مستطيل ذو زاوية واحدة مستديرة 5"/>
          <p:cNvSpPr/>
          <p:nvPr/>
        </p:nvSpPr>
        <p:spPr>
          <a:xfrm>
            <a:off x="3786182" y="714356"/>
            <a:ext cx="2071702" cy="507209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العمليات</a:t>
            </a:r>
          </a:p>
          <a:p>
            <a:pPr algn="ctr"/>
            <a:endParaRPr lang="ar-SA" b="1" dirty="0" smtClean="0"/>
          </a:p>
          <a:p>
            <a:pPr algn="ctr"/>
            <a:r>
              <a:rPr lang="ar-SA" b="1" dirty="0" smtClean="0"/>
              <a:t>أحداث وتفاعلات بين:</a:t>
            </a:r>
          </a:p>
          <a:p>
            <a:pPr algn="ctr"/>
            <a:r>
              <a:rPr lang="ar-SA" b="1" dirty="0" smtClean="0"/>
              <a:t>المعلم والمشرف</a:t>
            </a:r>
          </a:p>
          <a:p>
            <a:pPr algn="ctr"/>
            <a:r>
              <a:rPr lang="ar-SA" b="1" dirty="0" smtClean="0"/>
              <a:t>المعلم والتلميذ</a:t>
            </a:r>
          </a:p>
          <a:p>
            <a:pPr algn="ctr"/>
            <a:r>
              <a:rPr lang="ar-SA" b="1" dirty="0" smtClean="0"/>
              <a:t>المشرف والتلاميذ</a:t>
            </a:r>
          </a:p>
          <a:p>
            <a:pPr algn="ctr"/>
            <a:r>
              <a:rPr lang="ar-SA" b="1" dirty="0" smtClean="0"/>
              <a:t>المعلم والمنهج الدراسي</a:t>
            </a:r>
          </a:p>
          <a:p>
            <a:pPr algn="ctr"/>
            <a:r>
              <a:rPr lang="ar-SA" b="1" dirty="0" smtClean="0"/>
              <a:t>التلاميذ والإمكانات المادية</a:t>
            </a:r>
          </a:p>
          <a:p>
            <a:pPr algn="ctr"/>
            <a:r>
              <a:rPr lang="ar-SA" b="1" dirty="0" smtClean="0"/>
              <a:t>المشرف والبيئة المحلية</a:t>
            </a:r>
          </a:p>
          <a:p>
            <a:pPr algn="ctr"/>
            <a:r>
              <a:rPr lang="ar-SA" b="1" dirty="0" smtClean="0"/>
              <a:t>المعلم والبيئة المحلية</a:t>
            </a:r>
          </a:p>
          <a:p>
            <a:pPr algn="ctr"/>
            <a:r>
              <a:rPr lang="ar-SA" b="1" dirty="0" smtClean="0"/>
              <a:t>المعلم ومدير المدرسة</a:t>
            </a:r>
          </a:p>
          <a:p>
            <a:pPr algn="ctr"/>
            <a:r>
              <a:rPr lang="ar-SA" b="1" dirty="0" smtClean="0"/>
              <a:t>المشرف ومدير المدرسة</a:t>
            </a:r>
          </a:p>
          <a:p>
            <a:pPr algn="ctr"/>
            <a:r>
              <a:rPr lang="ar-SA" b="1" dirty="0" smtClean="0"/>
              <a:t>المشرف والإدارة التربوية</a:t>
            </a:r>
            <a:endParaRPr lang="ar-SA" b="1" dirty="0"/>
          </a:p>
        </p:txBody>
      </p:sp>
      <p:sp>
        <p:nvSpPr>
          <p:cNvPr id="7" name="مستطيل ذو زاوية واحدة مستديرة 6"/>
          <p:cNvSpPr/>
          <p:nvPr/>
        </p:nvSpPr>
        <p:spPr>
          <a:xfrm>
            <a:off x="1000100" y="785794"/>
            <a:ext cx="2071702" cy="507209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المخرجات</a:t>
            </a:r>
          </a:p>
          <a:p>
            <a:pPr algn="ctr"/>
            <a:endParaRPr lang="ar-SA" dirty="0" smtClean="0"/>
          </a:p>
          <a:p>
            <a:pPr algn="ctr"/>
            <a:r>
              <a:rPr lang="ar-SA" sz="2800" b="1" dirty="0" smtClean="0"/>
              <a:t>1- المعلمون</a:t>
            </a:r>
          </a:p>
          <a:p>
            <a:pPr algn="ctr"/>
            <a:r>
              <a:rPr lang="ar-SA" sz="2800" b="1" dirty="0" smtClean="0"/>
              <a:t>2-تلاميذ</a:t>
            </a:r>
          </a:p>
          <a:p>
            <a:pPr algn="ctr"/>
            <a:r>
              <a:rPr lang="ar-SA" sz="2800" b="1" dirty="0" smtClean="0"/>
              <a:t>3-إمكانات مادية  وبشرية وبيئة مدرسية وبيئة محلية</a:t>
            </a:r>
            <a:endParaRPr lang="ar-SA" sz="2800" b="1" dirty="0"/>
          </a:p>
        </p:txBody>
      </p:sp>
      <p:sp>
        <p:nvSpPr>
          <p:cNvPr id="8" name="سهم إلى الأعلى والأسفل 7"/>
          <p:cNvSpPr/>
          <p:nvPr/>
        </p:nvSpPr>
        <p:spPr>
          <a:xfrm>
            <a:off x="8286776" y="6000768"/>
            <a:ext cx="285752" cy="4286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إلى الأعلى والأسفل 8"/>
          <p:cNvSpPr/>
          <p:nvPr/>
        </p:nvSpPr>
        <p:spPr>
          <a:xfrm>
            <a:off x="1000100" y="6072206"/>
            <a:ext cx="285752" cy="4286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11" name="رابط مستقيم 10"/>
          <p:cNvCxnSpPr/>
          <p:nvPr/>
        </p:nvCxnSpPr>
        <p:spPr>
          <a:xfrm>
            <a:off x="1285852" y="6572272"/>
            <a:ext cx="707236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موجة 14"/>
          <p:cNvSpPr/>
          <p:nvPr/>
        </p:nvSpPr>
        <p:spPr>
          <a:xfrm>
            <a:off x="2000232" y="5929330"/>
            <a:ext cx="5072098" cy="571504"/>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التغذية الراجعة</a:t>
            </a:r>
            <a:endParaRPr lang="ar-SA"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75</TotalTime>
  <Words>512</Words>
  <PresentationFormat>عرض على الشاشة (3:4)‏</PresentationFormat>
  <Paragraphs>129</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تقنية</vt:lpstr>
      <vt:lpstr>الإشراف التربوي في نظام إدارة التربية الخاصة</vt:lpstr>
      <vt:lpstr>تعريف الإشراف التربوي</vt:lpstr>
      <vt:lpstr>أهمية الإشراف التربوي</vt:lpstr>
      <vt:lpstr>دور المشرف التربوي</vt:lpstr>
      <vt:lpstr>تطور مفهوم الإشراف التربوي</vt:lpstr>
      <vt:lpstr>الشريحة 6</vt:lpstr>
      <vt:lpstr>الشريحة 7</vt:lpstr>
      <vt:lpstr>الإشراف التربوي وفق نظرية النظم العامة</vt:lpstr>
      <vt:lpstr>الشريحة 9</vt:lpstr>
      <vt:lpstr>أهداف الإشراف التربوي</vt:lpstr>
      <vt:lpstr>مبادئ الإشراف التربوي</vt:lpstr>
      <vt:lpstr>الكفايات المهنية للمشرف التربوي</vt:lpstr>
      <vt:lpstr>الكفايات المهنية للمشرف التربوي</vt:lpstr>
      <vt:lpstr>الشريحة 14</vt:lpstr>
      <vt:lpstr>مهارات المشرف التربوي</vt:lpstr>
      <vt:lpstr>دور مدير المدرسة كمشرف تربوي مقيم</vt:lpstr>
      <vt:lpstr>الشريحة 17</vt:lpstr>
      <vt:lpstr>أساليب الإشراف التربوي</vt:lpstr>
      <vt:lpstr>الأساليب الفردية</vt:lpstr>
      <vt:lpstr>أنواع الزيارات الصفية وفق الهدف منها</vt:lpstr>
      <vt:lpstr>إجراءات تنفيذ وتنظيم الزيارات  الصفية </vt:lpstr>
      <vt:lpstr>الزيارات المدرسية</vt:lpstr>
      <vt:lpstr>المداولات الإشرافية الفردية</vt:lpstr>
      <vt:lpstr>الأساليب الجماعية في الإشراف التربوي</vt:lpstr>
      <vt:lpstr>مشكلات الإشراف التربوي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الإشراف التربوي في نظام إدارة التربية الخاصة</dc:title>
  <dc:creator>ONE</dc:creator>
  <cp:lastModifiedBy>ONE</cp:lastModifiedBy>
  <cp:revision>15</cp:revision>
  <dcterms:created xsi:type="dcterms:W3CDTF">2014-11-09T23:14:09Z</dcterms:created>
  <dcterms:modified xsi:type="dcterms:W3CDTF">2014-12-08T04:38:59Z</dcterms:modified>
</cp:coreProperties>
</file>