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4" r:id="rId5"/>
    <p:sldId id="265" r:id="rId6"/>
    <p:sldId id="262" r:id="rId7"/>
    <p:sldId id="263" r:id="rId8"/>
    <p:sldId id="266" r:id="rId9"/>
    <p:sldId id="259" r:id="rId10"/>
    <p:sldId id="260" r:id="rId11"/>
    <p:sldId id="261"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6" d="100"/>
          <a:sy n="106" d="100"/>
        </p:scale>
        <p:origin x="-112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CC1DC927-8BFF-4644-8BCB-D78B3DFD650B}" type="datetimeFigureOut">
              <a:rPr lang="ar-SA" smtClean="0"/>
              <a:t>27/11/34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2DA46C5-F439-4443-8E42-2FF97D1D4B4E}" type="slidenum">
              <a:rPr lang="ar-SA" smtClean="0"/>
              <a:t>‹#›</a:t>
            </a:fld>
            <a:endParaRPr lang="ar-SA"/>
          </a:p>
        </p:txBody>
      </p:sp>
    </p:spTree>
    <p:extLst>
      <p:ext uri="{BB962C8B-B14F-4D97-AF65-F5344CB8AC3E}">
        <p14:creationId xmlns:p14="http://schemas.microsoft.com/office/powerpoint/2010/main" val="4086623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C1DC927-8BFF-4644-8BCB-D78B3DFD650B}" type="datetimeFigureOut">
              <a:rPr lang="ar-SA" smtClean="0"/>
              <a:t>27/11/34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2DA46C5-F439-4443-8E42-2FF97D1D4B4E}" type="slidenum">
              <a:rPr lang="ar-SA" smtClean="0"/>
              <a:t>‹#›</a:t>
            </a:fld>
            <a:endParaRPr lang="ar-SA"/>
          </a:p>
        </p:txBody>
      </p:sp>
    </p:spTree>
    <p:extLst>
      <p:ext uri="{BB962C8B-B14F-4D97-AF65-F5344CB8AC3E}">
        <p14:creationId xmlns:p14="http://schemas.microsoft.com/office/powerpoint/2010/main" val="3368956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C1DC927-8BFF-4644-8BCB-D78B3DFD650B}" type="datetimeFigureOut">
              <a:rPr lang="ar-SA" smtClean="0"/>
              <a:t>27/11/34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2DA46C5-F439-4443-8E42-2FF97D1D4B4E}" type="slidenum">
              <a:rPr lang="ar-SA" smtClean="0"/>
              <a:t>‹#›</a:t>
            </a:fld>
            <a:endParaRPr lang="ar-SA"/>
          </a:p>
        </p:txBody>
      </p:sp>
    </p:spTree>
    <p:extLst>
      <p:ext uri="{BB962C8B-B14F-4D97-AF65-F5344CB8AC3E}">
        <p14:creationId xmlns:p14="http://schemas.microsoft.com/office/powerpoint/2010/main" val="225119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C1DC927-8BFF-4644-8BCB-D78B3DFD650B}" type="datetimeFigureOut">
              <a:rPr lang="ar-SA" smtClean="0"/>
              <a:t>27/11/34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2DA46C5-F439-4443-8E42-2FF97D1D4B4E}" type="slidenum">
              <a:rPr lang="ar-SA" smtClean="0"/>
              <a:t>‹#›</a:t>
            </a:fld>
            <a:endParaRPr lang="ar-SA"/>
          </a:p>
        </p:txBody>
      </p:sp>
    </p:spTree>
    <p:extLst>
      <p:ext uri="{BB962C8B-B14F-4D97-AF65-F5344CB8AC3E}">
        <p14:creationId xmlns:p14="http://schemas.microsoft.com/office/powerpoint/2010/main" val="3628878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DC927-8BFF-4644-8BCB-D78B3DFD650B}" type="datetimeFigureOut">
              <a:rPr lang="ar-SA" smtClean="0"/>
              <a:t>27/11/34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2DA46C5-F439-4443-8E42-2FF97D1D4B4E}" type="slidenum">
              <a:rPr lang="ar-SA" smtClean="0"/>
              <a:t>‹#›</a:t>
            </a:fld>
            <a:endParaRPr lang="ar-SA"/>
          </a:p>
        </p:txBody>
      </p:sp>
    </p:spTree>
    <p:extLst>
      <p:ext uri="{BB962C8B-B14F-4D97-AF65-F5344CB8AC3E}">
        <p14:creationId xmlns:p14="http://schemas.microsoft.com/office/powerpoint/2010/main" val="2826105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CC1DC927-8BFF-4644-8BCB-D78B3DFD650B}" type="datetimeFigureOut">
              <a:rPr lang="ar-SA" smtClean="0"/>
              <a:t>27/11/34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2DA46C5-F439-4443-8E42-2FF97D1D4B4E}" type="slidenum">
              <a:rPr lang="ar-SA" smtClean="0"/>
              <a:t>‹#›</a:t>
            </a:fld>
            <a:endParaRPr lang="ar-SA"/>
          </a:p>
        </p:txBody>
      </p:sp>
    </p:spTree>
    <p:extLst>
      <p:ext uri="{BB962C8B-B14F-4D97-AF65-F5344CB8AC3E}">
        <p14:creationId xmlns:p14="http://schemas.microsoft.com/office/powerpoint/2010/main" val="82864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CC1DC927-8BFF-4644-8BCB-D78B3DFD650B}" type="datetimeFigureOut">
              <a:rPr lang="ar-SA" smtClean="0"/>
              <a:t>27/11/34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2DA46C5-F439-4443-8E42-2FF97D1D4B4E}" type="slidenum">
              <a:rPr lang="ar-SA" smtClean="0"/>
              <a:t>‹#›</a:t>
            </a:fld>
            <a:endParaRPr lang="ar-SA"/>
          </a:p>
        </p:txBody>
      </p:sp>
    </p:spTree>
    <p:extLst>
      <p:ext uri="{BB962C8B-B14F-4D97-AF65-F5344CB8AC3E}">
        <p14:creationId xmlns:p14="http://schemas.microsoft.com/office/powerpoint/2010/main" val="1117002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CC1DC927-8BFF-4644-8BCB-D78B3DFD650B}" type="datetimeFigureOut">
              <a:rPr lang="ar-SA" smtClean="0"/>
              <a:t>27/11/34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2DA46C5-F439-4443-8E42-2FF97D1D4B4E}" type="slidenum">
              <a:rPr lang="ar-SA" smtClean="0"/>
              <a:t>‹#›</a:t>
            </a:fld>
            <a:endParaRPr lang="ar-SA"/>
          </a:p>
        </p:txBody>
      </p:sp>
    </p:spTree>
    <p:extLst>
      <p:ext uri="{BB962C8B-B14F-4D97-AF65-F5344CB8AC3E}">
        <p14:creationId xmlns:p14="http://schemas.microsoft.com/office/powerpoint/2010/main" val="4219306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DC927-8BFF-4644-8BCB-D78B3DFD650B}" type="datetimeFigureOut">
              <a:rPr lang="ar-SA" smtClean="0"/>
              <a:t>27/11/34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2DA46C5-F439-4443-8E42-2FF97D1D4B4E}" type="slidenum">
              <a:rPr lang="ar-SA" smtClean="0"/>
              <a:t>‹#›</a:t>
            </a:fld>
            <a:endParaRPr lang="ar-SA"/>
          </a:p>
        </p:txBody>
      </p:sp>
    </p:spTree>
    <p:extLst>
      <p:ext uri="{BB962C8B-B14F-4D97-AF65-F5344CB8AC3E}">
        <p14:creationId xmlns:p14="http://schemas.microsoft.com/office/powerpoint/2010/main" val="4177469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DC927-8BFF-4644-8BCB-D78B3DFD650B}" type="datetimeFigureOut">
              <a:rPr lang="ar-SA" smtClean="0"/>
              <a:t>27/11/34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2DA46C5-F439-4443-8E42-2FF97D1D4B4E}" type="slidenum">
              <a:rPr lang="ar-SA" smtClean="0"/>
              <a:t>‹#›</a:t>
            </a:fld>
            <a:endParaRPr lang="ar-SA"/>
          </a:p>
        </p:txBody>
      </p:sp>
    </p:spTree>
    <p:extLst>
      <p:ext uri="{BB962C8B-B14F-4D97-AF65-F5344CB8AC3E}">
        <p14:creationId xmlns:p14="http://schemas.microsoft.com/office/powerpoint/2010/main" val="142467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DC927-8BFF-4644-8BCB-D78B3DFD650B}" type="datetimeFigureOut">
              <a:rPr lang="ar-SA" smtClean="0"/>
              <a:t>27/11/34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2DA46C5-F439-4443-8E42-2FF97D1D4B4E}" type="slidenum">
              <a:rPr lang="ar-SA" smtClean="0"/>
              <a:t>‹#›</a:t>
            </a:fld>
            <a:endParaRPr lang="ar-SA"/>
          </a:p>
        </p:txBody>
      </p:sp>
    </p:spTree>
    <p:extLst>
      <p:ext uri="{BB962C8B-B14F-4D97-AF65-F5344CB8AC3E}">
        <p14:creationId xmlns:p14="http://schemas.microsoft.com/office/powerpoint/2010/main" val="1265716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C1DC927-8BFF-4644-8BCB-D78B3DFD650B}" type="datetimeFigureOut">
              <a:rPr lang="ar-SA" smtClean="0"/>
              <a:t>27/11/34</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2DA46C5-F439-4443-8E42-2FF97D1D4B4E}" type="slidenum">
              <a:rPr lang="ar-SA" smtClean="0"/>
              <a:t>‹#›</a:t>
            </a:fld>
            <a:endParaRPr lang="ar-SA"/>
          </a:p>
        </p:txBody>
      </p:sp>
    </p:spTree>
    <p:extLst>
      <p:ext uri="{BB962C8B-B14F-4D97-AF65-F5344CB8AC3E}">
        <p14:creationId xmlns:p14="http://schemas.microsoft.com/office/powerpoint/2010/main" val="2186137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الإشراف التربوي </a:t>
            </a:r>
            <a:endParaRPr lang="ar-SA" dirty="0"/>
          </a:p>
        </p:txBody>
      </p:sp>
      <p:sp>
        <p:nvSpPr>
          <p:cNvPr id="3" name="Subtitle 2"/>
          <p:cNvSpPr>
            <a:spLocks noGrp="1"/>
          </p:cNvSpPr>
          <p:nvPr>
            <p:ph type="subTitle" idx="1"/>
          </p:nvPr>
        </p:nvSpPr>
        <p:spPr/>
        <p:txBody>
          <a:bodyPr/>
          <a:lstStyle/>
          <a:p>
            <a:r>
              <a:rPr lang="ar-SA" dirty="0" smtClean="0"/>
              <a:t>المحاضرة الأولى</a:t>
            </a:r>
            <a:endParaRPr lang="ar-SA" dirty="0"/>
          </a:p>
        </p:txBody>
      </p:sp>
    </p:spTree>
    <p:extLst>
      <p:ext uri="{BB962C8B-B14F-4D97-AF65-F5344CB8AC3E}">
        <p14:creationId xmlns:p14="http://schemas.microsoft.com/office/powerpoint/2010/main" val="144547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تمهين الإشراف التربوي</a:t>
            </a:r>
            <a:endParaRPr lang="ar-SA" dirty="0"/>
          </a:p>
        </p:txBody>
      </p:sp>
      <p:sp>
        <p:nvSpPr>
          <p:cNvPr id="3" name="Content Placeholder 2"/>
          <p:cNvSpPr>
            <a:spLocks noGrp="1"/>
          </p:cNvSpPr>
          <p:nvPr>
            <p:ph idx="1"/>
          </p:nvPr>
        </p:nvSpPr>
        <p:spPr/>
        <p:txBody>
          <a:bodyPr/>
          <a:lstStyle/>
          <a:p>
            <a:r>
              <a:rPr lang="ar-SA" dirty="0" smtClean="0"/>
              <a:t>معنى التمهين</a:t>
            </a:r>
          </a:p>
          <a:p>
            <a:r>
              <a:rPr lang="ar-SA" dirty="0" smtClean="0"/>
              <a:t>خصائص المهنة</a:t>
            </a:r>
          </a:p>
          <a:p>
            <a:r>
              <a:rPr lang="ar-SA" smtClean="0"/>
              <a:t>هل الإشراف مهنة؟</a:t>
            </a:r>
            <a:endParaRPr lang="ar-SA"/>
          </a:p>
        </p:txBody>
      </p:sp>
    </p:spTree>
    <p:extLst>
      <p:ext uri="{BB962C8B-B14F-4D97-AF65-F5344CB8AC3E}">
        <p14:creationId xmlns:p14="http://schemas.microsoft.com/office/powerpoint/2010/main" val="3631252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الإشراف التربوي: النشأة والحاضر</a:t>
            </a:r>
            <a:endParaRPr lang="ar-SA" dirty="0"/>
          </a:p>
        </p:txBody>
      </p:sp>
      <p:sp>
        <p:nvSpPr>
          <p:cNvPr id="3" name="عنصر نائب للمحتوى 2"/>
          <p:cNvSpPr>
            <a:spLocks noGrp="1"/>
          </p:cNvSpPr>
          <p:nvPr>
            <p:ph idx="1"/>
          </p:nvPr>
        </p:nvSpPr>
        <p:spPr/>
        <p:txBody>
          <a:bodyPr/>
          <a:lstStyle/>
          <a:p>
            <a:r>
              <a:rPr lang="ar-SA" dirty="0" smtClean="0"/>
              <a:t>ما المؤثرات الأساسية في نشأة الإشراف؟</a:t>
            </a:r>
          </a:p>
          <a:p>
            <a:r>
              <a:rPr lang="ar-SA" dirty="0" smtClean="0"/>
              <a:t>ما النموذج المتبع في عمل الإشراف اليوم؟</a:t>
            </a:r>
          </a:p>
          <a:p>
            <a:r>
              <a:rPr lang="ar-SA" dirty="0" smtClean="0"/>
              <a:t>ما المشكلات المؤثرة في عمل الإشراف</a:t>
            </a:r>
            <a:r>
              <a:rPr lang="ar-SA" dirty="0" smtClean="0"/>
              <a:t>؟</a:t>
            </a:r>
          </a:p>
          <a:p>
            <a:pPr lvl="1"/>
            <a:r>
              <a:rPr lang="ar-SA" dirty="0" smtClean="0"/>
              <a:t>عملية الاختيار</a:t>
            </a:r>
          </a:p>
          <a:p>
            <a:pPr lvl="1"/>
            <a:r>
              <a:rPr lang="ar-SA" dirty="0" smtClean="0"/>
              <a:t>عدم وضوح الأهداف</a:t>
            </a:r>
          </a:p>
          <a:p>
            <a:pPr lvl="1"/>
            <a:r>
              <a:rPr lang="ar-SA" dirty="0" smtClean="0"/>
              <a:t>العلاقة بين المشرف والمعلم</a:t>
            </a:r>
          </a:p>
          <a:p>
            <a:endParaRPr lang="ar-SA" dirty="0" smtClean="0"/>
          </a:p>
          <a:p>
            <a:endParaRPr lang="ar-SA" dirty="0"/>
          </a:p>
        </p:txBody>
      </p:sp>
    </p:spTree>
    <p:extLst>
      <p:ext uri="{BB962C8B-B14F-4D97-AF65-F5344CB8AC3E}">
        <p14:creationId xmlns:p14="http://schemas.microsoft.com/office/powerpoint/2010/main" val="1360169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الإشراف التربوي</a:t>
            </a:r>
            <a:endParaRPr lang="ar-SA" dirty="0"/>
          </a:p>
        </p:txBody>
      </p:sp>
      <p:sp>
        <p:nvSpPr>
          <p:cNvPr id="3" name="عنصر نائب للمحتوى 2"/>
          <p:cNvSpPr>
            <a:spLocks noGrp="1"/>
          </p:cNvSpPr>
          <p:nvPr>
            <p:ph idx="1"/>
          </p:nvPr>
        </p:nvSpPr>
        <p:spPr/>
        <p:txBody>
          <a:bodyPr/>
          <a:lstStyle/>
          <a:p>
            <a:r>
              <a:rPr lang="ar-SA" dirty="0" smtClean="0"/>
              <a:t>المؤثرات في تطور الإشراف التربوي</a:t>
            </a:r>
          </a:p>
          <a:p>
            <a:r>
              <a:rPr lang="ar-SA" dirty="0" smtClean="0"/>
              <a:t>نظرية التعلم</a:t>
            </a:r>
          </a:p>
          <a:p>
            <a:r>
              <a:rPr lang="ar-SA" dirty="0" smtClean="0"/>
              <a:t>الفكر الإداري</a:t>
            </a:r>
          </a:p>
          <a:p>
            <a:endParaRPr lang="ar-SA" dirty="0"/>
          </a:p>
        </p:txBody>
      </p:sp>
    </p:spTree>
    <p:extLst>
      <p:ext uri="{BB962C8B-B14F-4D97-AF65-F5344CB8AC3E}">
        <p14:creationId xmlns:p14="http://schemas.microsoft.com/office/powerpoint/2010/main" val="265595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الإشراف التربوي</a:t>
            </a:r>
            <a:endParaRPr lang="ar-SA" dirty="0"/>
          </a:p>
        </p:txBody>
      </p:sp>
      <p:sp>
        <p:nvSpPr>
          <p:cNvPr id="3" name="عنصر نائب للمحتوى 2"/>
          <p:cNvSpPr>
            <a:spLocks noGrp="1"/>
          </p:cNvSpPr>
          <p:nvPr>
            <p:ph idx="1"/>
          </p:nvPr>
        </p:nvSpPr>
        <p:spPr/>
        <p:txBody>
          <a:bodyPr/>
          <a:lstStyle/>
          <a:p>
            <a:r>
              <a:rPr lang="ar-SA" dirty="0" smtClean="0"/>
              <a:t>التفتيش</a:t>
            </a:r>
          </a:p>
          <a:p>
            <a:r>
              <a:rPr lang="ar-SA" dirty="0" smtClean="0"/>
              <a:t>الإشراف الصفي/ العيادي/ الإكلينيكي</a:t>
            </a:r>
          </a:p>
          <a:p>
            <a:r>
              <a:rPr lang="ar-SA" dirty="0" smtClean="0"/>
              <a:t>الإشراف التطوري</a:t>
            </a:r>
          </a:p>
          <a:p>
            <a:r>
              <a:rPr lang="ar-SA" dirty="0" smtClean="0"/>
              <a:t>الإشراف المتنوع</a:t>
            </a:r>
            <a:endParaRPr lang="ar-SA" dirty="0"/>
          </a:p>
        </p:txBody>
      </p:sp>
    </p:spTree>
    <p:extLst>
      <p:ext uri="{BB962C8B-B14F-4D97-AF65-F5344CB8AC3E}">
        <p14:creationId xmlns:p14="http://schemas.microsoft.com/office/powerpoint/2010/main" val="2461247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أدوار/ وظائف الإشراف التربوي</a:t>
            </a:r>
            <a:endParaRPr lang="ar-SA" dirty="0"/>
          </a:p>
        </p:txBody>
      </p:sp>
      <p:sp>
        <p:nvSpPr>
          <p:cNvPr id="3" name="عنصر نائب للمحتوى 2"/>
          <p:cNvSpPr>
            <a:spLocks noGrp="1"/>
          </p:cNvSpPr>
          <p:nvPr>
            <p:ph idx="1"/>
          </p:nvPr>
        </p:nvSpPr>
        <p:spPr/>
        <p:txBody>
          <a:bodyPr/>
          <a:lstStyle/>
          <a:p>
            <a:r>
              <a:rPr lang="ar-SA" dirty="0" smtClean="0"/>
              <a:t>الأدوار – الأهداف</a:t>
            </a:r>
          </a:p>
          <a:p>
            <a:r>
              <a:rPr lang="ar-SA" dirty="0" smtClean="0"/>
              <a:t>إداري أم تربوي؟</a:t>
            </a:r>
          </a:p>
          <a:p>
            <a:r>
              <a:rPr lang="ar-SA" dirty="0" smtClean="0"/>
              <a:t>تداخل الأدوار </a:t>
            </a:r>
          </a:p>
          <a:p>
            <a:endParaRPr lang="ar-SA" dirty="0"/>
          </a:p>
        </p:txBody>
      </p:sp>
    </p:spTree>
    <p:extLst>
      <p:ext uri="{BB962C8B-B14F-4D97-AF65-F5344CB8AC3E}">
        <p14:creationId xmlns:p14="http://schemas.microsoft.com/office/powerpoint/2010/main" val="2024710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القيادة التربوية</a:t>
            </a:r>
            <a:endParaRPr lang="ar-SA" dirty="0"/>
          </a:p>
        </p:txBody>
      </p:sp>
      <p:sp>
        <p:nvSpPr>
          <p:cNvPr id="3" name="عنصر نائب للمحتوى 2"/>
          <p:cNvSpPr>
            <a:spLocks noGrp="1"/>
          </p:cNvSpPr>
          <p:nvPr>
            <p:ph idx="1"/>
          </p:nvPr>
        </p:nvSpPr>
        <p:spPr/>
        <p:txBody>
          <a:bodyPr/>
          <a:lstStyle/>
          <a:p>
            <a:r>
              <a:rPr lang="ar-SA" dirty="0" smtClean="0"/>
              <a:t>تعريف القيادة</a:t>
            </a:r>
          </a:p>
          <a:p>
            <a:r>
              <a:rPr lang="ar-SA" dirty="0" smtClean="0"/>
              <a:t>أهمية القيادة</a:t>
            </a:r>
          </a:p>
          <a:p>
            <a:r>
              <a:rPr lang="ar-SA" dirty="0" smtClean="0"/>
              <a:t>أدوار القائد الأساسية</a:t>
            </a:r>
          </a:p>
          <a:p>
            <a:endParaRPr lang="ar-SA" dirty="0"/>
          </a:p>
        </p:txBody>
      </p:sp>
    </p:spTree>
    <p:extLst>
      <p:ext uri="{BB962C8B-B14F-4D97-AF65-F5344CB8AC3E}">
        <p14:creationId xmlns:p14="http://schemas.microsoft.com/office/powerpoint/2010/main" val="3823829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تطوير الأداء التدريسي</a:t>
            </a:r>
            <a:endParaRPr lang="ar-SA" dirty="0"/>
          </a:p>
        </p:txBody>
      </p:sp>
      <p:sp>
        <p:nvSpPr>
          <p:cNvPr id="3" name="عنصر نائب للمحتوى 2"/>
          <p:cNvSpPr>
            <a:spLocks noGrp="1"/>
          </p:cNvSpPr>
          <p:nvPr>
            <p:ph idx="1"/>
          </p:nvPr>
        </p:nvSpPr>
        <p:spPr/>
        <p:txBody>
          <a:bodyPr/>
          <a:lstStyle/>
          <a:p>
            <a:r>
              <a:rPr lang="ar-SA" dirty="0" smtClean="0"/>
              <a:t>مداخل تطوير </a:t>
            </a:r>
            <a:r>
              <a:rPr lang="ar-SA" smtClean="0"/>
              <a:t>التدريس وإعداد المعلم</a:t>
            </a:r>
            <a:endParaRPr lang="ar-SA"/>
          </a:p>
        </p:txBody>
      </p:sp>
    </p:spTree>
    <p:extLst>
      <p:ext uri="{BB962C8B-B14F-4D97-AF65-F5344CB8AC3E}">
        <p14:creationId xmlns:p14="http://schemas.microsoft.com/office/powerpoint/2010/main" val="2455385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الملاحظة الصفية</a:t>
            </a:r>
            <a:endParaRPr lang="ar-SA" dirty="0"/>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1921732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الإشراف والمنهج الدراسي</a:t>
            </a:r>
            <a:endParaRPr lang="ar-SA" dirty="0"/>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211306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تطوير المدرسة </a:t>
            </a:r>
            <a:endParaRPr lang="ar-SA" dirty="0"/>
          </a:p>
        </p:txBody>
      </p:sp>
      <p:sp>
        <p:nvSpPr>
          <p:cNvPr id="3" name="Content Placeholder 2"/>
          <p:cNvSpPr>
            <a:spLocks noGrp="1"/>
          </p:cNvSpPr>
          <p:nvPr>
            <p:ph idx="1"/>
          </p:nvPr>
        </p:nvSpPr>
        <p:spPr/>
        <p:txBody>
          <a:bodyPr/>
          <a:lstStyle/>
          <a:p>
            <a:r>
              <a:rPr lang="ar-SA" dirty="0" smtClean="0"/>
              <a:t>هم مشترك للتربويين</a:t>
            </a:r>
          </a:p>
          <a:p>
            <a:r>
              <a:rPr lang="ar-SA" dirty="0" smtClean="0"/>
              <a:t>توجهات التطوير</a:t>
            </a:r>
          </a:p>
          <a:p>
            <a:pPr lvl="2"/>
            <a:r>
              <a:rPr lang="ar-SA" dirty="0" smtClean="0"/>
              <a:t>الانساني</a:t>
            </a:r>
          </a:p>
          <a:p>
            <a:pPr lvl="2"/>
            <a:r>
              <a:rPr lang="ar-SA" dirty="0" smtClean="0"/>
              <a:t>التقني</a:t>
            </a:r>
          </a:p>
          <a:p>
            <a:pPr lvl="2"/>
            <a:r>
              <a:rPr lang="ar-SA" dirty="0" smtClean="0"/>
              <a:t>الشمولي</a:t>
            </a:r>
          </a:p>
          <a:p>
            <a:r>
              <a:rPr lang="ar-SA" dirty="0" smtClean="0"/>
              <a:t>خصائص المدرسة الفاعلة</a:t>
            </a:r>
          </a:p>
          <a:p>
            <a:r>
              <a:rPr lang="ar-SA" dirty="0" smtClean="0"/>
              <a:t>دور الإشراف</a:t>
            </a:r>
          </a:p>
          <a:p>
            <a:endParaRPr lang="ar-SA" dirty="0"/>
          </a:p>
        </p:txBody>
      </p:sp>
    </p:spTree>
    <p:extLst>
      <p:ext uri="{BB962C8B-B14F-4D97-AF65-F5344CB8AC3E}">
        <p14:creationId xmlns:p14="http://schemas.microsoft.com/office/powerpoint/2010/main" val="3023970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الإشراف التربوي - المفهوم</a:t>
            </a:r>
            <a:endParaRPr lang="ar-SA" dirty="0"/>
          </a:p>
        </p:txBody>
      </p:sp>
      <p:sp>
        <p:nvSpPr>
          <p:cNvPr id="3" name="Content Placeholder 2"/>
          <p:cNvSpPr>
            <a:spLocks noGrp="1"/>
          </p:cNvSpPr>
          <p:nvPr>
            <p:ph idx="1"/>
          </p:nvPr>
        </p:nvSpPr>
        <p:spPr/>
        <p:txBody>
          <a:bodyPr/>
          <a:lstStyle/>
          <a:p>
            <a:r>
              <a:rPr lang="ar-SA" dirty="0" smtClean="0"/>
              <a:t>غموض المفهوم</a:t>
            </a:r>
          </a:p>
          <a:p>
            <a:r>
              <a:rPr lang="ar-SA" dirty="0" smtClean="0"/>
              <a:t>نمو وتطور المفهوم</a:t>
            </a:r>
          </a:p>
          <a:p>
            <a:r>
              <a:rPr lang="ar-SA" dirty="0" smtClean="0"/>
              <a:t>تداخل المفهوم مع مفاهيم أخرى</a:t>
            </a:r>
            <a:endParaRPr lang="ar-SA" dirty="0"/>
          </a:p>
        </p:txBody>
      </p:sp>
    </p:spTree>
    <p:extLst>
      <p:ext uri="{BB962C8B-B14F-4D97-AF65-F5344CB8AC3E}">
        <p14:creationId xmlns:p14="http://schemas.microsoft.com/office/powerpoint/2010/main" val="1173822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a:t>فرضيات يقوم عليها الإشراف </a:t>
            </a:r>
            <a:r>
              <a:rPr lang="ar-SA" b="1" dirty="0" smtClean="0"/>
              <a:t>التقليدي</a:t>
            </a:r>
            <a:endParaRPr lang="ar-SA" dirty="0"/>
          </a:p>
        </p:txBody>
      </p:sp>
      <p:sp>
        <p:nvSpPr>
          <p:cNvPr id="3" name="عنصر نائب للمحتوى 2"/>
          <p:cNvSpPr>
            <a:spLocks noGrp="1"/>
          </p:cNvSpPr>
          <p:nvPr>
            <p:ph idx="1"/>
          </p:nvPr>
        </p:nvSpPr>
        <p:spPr/>
        <p:txBody>
          <a:bodyPr>
            <a:normAutofit/>
          </a:bodyPr>
          <a:lstStyle/>
          <a:p>
            <a:r>
              <a:rPr lang="ar-SA" dirty="0" smtClean="0"/>
              <a:t>يرى </a:t>
            </a:r>
            <a:r>
              <a:rPr lang="ar-SA" dirty="0"/>
              <a:t>(هور، 2008) أن هناك ثلاثة افتراضات أساسية التي تقوم عليها الرؤية التقليدية للإشراف التربوي: </a:t>
            </a:r>
            <a:endParaRPr lang="en-US" dirty="0"/>
          </a:p>
          <a:p>
            <a:r>
              <a:rPr lang="ar-SA" dirty="0"/>
              <a:t>1. طبيعة العمل الإداري ثابتة ويمكن التنبؤ بها، ويمكن تقسيم العمل إلى مهام مستقلة</a:t>
            </a:r>
            <a:endParaRPr lang="en-US" dirty="0"/>
          </a:p>
          <a:p>
            <a:r>
              <a:rPr lang="ar-SA" dirty="0"/>
              <a:t>2. المشرفون هم الأكثر علما ومعرفة من الموظفين العالمين تحت إشرافهم (وهم هنا المعلمون)</a:t>
            </a:r>
            <a:endParaRPr lang="en-US" dirty="0"/>
          </a:p>
          <a:p>
            <a:r>
              <a:rPr lang="ar-SA" dirty="0"/>
              <a:t>3. للمشرفين الحق في توجيه الموظفين ، ويجب على الموظفين قبول هذا التوجيه دون مساءلة</a:t>
            </a:r>
            <a:r>
              <a:rPr lang="ar-SA" dirty="0" smtClean="0"/>
              <a:t>.</a:t>
            </a:r>
            <a:endParaRPr lang="en-US" dirty="0"/>
          </a:p>
        </p:txBody>
      </p:sp>
    </p:spTree>
    <p:extLst>
      <p:ext uri="{BB962C8B-B14F-4D97-AF65-F5344CB8AC3E}">
        <p14:creationId xmlns:p14="http://schemas.microsoft.com/office/powerpoint/2010/main" val="2051306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a:t>وقد بقيت هذه المسلمات لسنوات دون تغيير ويظهر أنها تؤثر كثيرا في رؤيتنا للإشراف التربوي إلى هذا الوقت. لكن يؤكد (هور، 2008) أن هذه المسلمات لم تعد صالحة لهذا الزمان، لأن تغيرا كبيرا حصل في بيئة العمل. </a:t>
            </a:r>
          </a:p>
          <a:p>
            <a:endParaRPr lang="ar-SA" dirty="0"/>
          </a:p>
        </p:txBody>
      </p:sp>
    </p:spTree>
    <p:extLst>
      <p:ext uri="{BB962C8B-B14F-4D97-AF65-F5344CB8AC3E}">
        <p14:creationId xmlns:p14="http://schemas.microsoft.com/office/powerpoint/2010/main" val="326653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تعريف الإشراف التربوي</a:t>
            </a:r>
            <a:endParaRPr lang="ar-SA" dirty="0"/>
          </a:p>
        </p:txBody>
      </p:sp>
      <p:sp>
        <p:nvSpPr>
          <p:cNvPr id="3" name="عنصر نائب للمحتوى 2"/>
          <p:cNvSpPr>
            <a:spLocks noGrp="1"/>
          </p:cNvSpPr>
          <p:nvPr>
            <p:ph idx="1"/>
          </p:nvPr>
        </p:nvSpPr>
        <p:spPr/>
        <p:txBody>
          <a:bodyPr/>
          <a:lstStyle/>
          <a:p>
            <a:r>
              <a:rPr lang="ar-SA" dirty="0" smtClean="0"/>
              <a:t>الإشراف بوصفه مهمة إدارية</a:t>
            </a:r>
          </a:p>
          <a:p>
            <a:r>
              <a:rPr lang="ar-SA" dirty="0" smtClean="0"/>
              <a:t>الإشراف بوصفه مهمة تربوية (فنية)</a:t>
            </a:r>
            <a:endParaRPr lang="ar-SA" dirty="0"/>
          </a:p>
        </p:txBody>
      </p:sp>
    </p:spTree>
    <p:extLst>
      <p:ext uri="{BB962C8B-B14F-4D97-AF65-F5344CB8AC3E}">
        <p14:creationId xmlns:p14="http://schemas.microsoft.com/office/powerpoint/2010/main" val="2118360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تعريف الإشراف التربوي</a:t>
            </a:r>
            <a:endParaRPr lang="ar-SA" dirty="0"/>
          </a:p>
        </p:txBody>
      </p:sp>
      <p:sp>
        <p:nvSpPr>
          <p:cNvPr id="3" name="عنصر نائب للمحتوى 2"/>
          <p:cNvSpPr>
            <a:spLocks noGrp="1"/>
          </p:cNvSpPr>
          <p:nvPr>
            <p:ph idx="1"/>
          </p:nvPr>
        </p:nvSpPr>
        <p:spPr>
          <a:xfrm>
            <a:off x="251520" y="1600200"/>
            <a:ext cx="8640960" cy="4997152"/>
          </a:xfrm>
        </p:spPr>
        <p:txBody>
          <a:bodyPr>
            <a:normAutofit lnSpcReduction="10000"/>
          </a:bodyPr>
          <a:lstStyle/>
          <a:p>
            <a:r>
              <a:rPr lang="ar-SA" dirty="0" smtClean="0"/>
              <a:t>أي </a:t>
            </a:r>
            <a:r>
              <a:rPr lang="ar-SA" dirty="0"/>
              <a:t>خدمة تقدم للمعلمين تنتج في النهاية تحسنا في التدريس وتعلم الطلاب والمقرر الدراسي</a:t>
            </a:r>
            <a:r>
              <a:rPr lang="ar-SA" dirty="0" smtClean="0"/>
              <a:t>.</a:t>
            </a:r>
            <a:r>
              <a:rPr lang="ar-SA" sz="2000" dirty="0" smtClean="0"/>
              <a:t> </a:t>
            </a:r>
            <a:r>
              <a:rPr lang="en-US" sz="2000" dirty="0"/>
              <a:t>(</a:t>
            </a:r>
            <a:r>
              <a:rPr lang="en-US" sz="2000" dirty="0" err="1"/>
              <a:t>Neagley</a:t>
            </a:r>
            <a:r>
              <a:rPr lang="en-US" sz="2000" dirty="0"/>
              <a:t> &amp; Evans, 1980, p.  </a:t>
            </a:r>
            <a:endParaRPr lang="en-US" dirty="0"/>
          </a:p>
          <a:p>
            <a:r>
              <a:rPr lang="ar-SA" dirty="0"/>
              <a:t>نظام إجراءات إضافي يقدم بشكل رسمي بواسطة المنظمة بهدف التفاعل مع نظام التدريس بشكل يحفظ ويغير ويطور تصميم وتحقيق فرص التعلم </a:t>
            </a:r>
            <a:r>
              <a:rPr lang="ar-SA" dirty="0" smtClean="0"/>
              <a:t>للطلاب </a:t>
            </a:r>
            <a:r>
              <a:rPr lang="en-US" sz="2000" dirty="0" smtClean="0"/>
              <a:t>Lovell </a:t>
            </a:r>
            <a:r>
              <a:rPr lang="en-US" sz="2000" dirty="0"/>
              <a:t>&amp; Wiles, 1983, p. 4).</a:t>
            </a:r>
            <a:endParaRPr lang="en-US" dirty="0"/>
          </a:p>
          <a:p>
            <a:r>
              <a:rPr lang="ar-SA" dirty="0" smtClean="0"/>
              <a:t>مجموعة </a:t>
            </a:r>
            <a:r>
              <a:rPr lang="ar-SA" dirty="0"/>
              <a:t>من الخدمات الشاملة التي تقدم والعمليات المستخدمة لمساعدة المعلمين لتسهيل نموهم المهني لتحقيق أهداف المدرسة بشكل </a:t>
            </a:r>
            <a:r>
              <a:rPr lang="ar-SA" dirty="0" smtClean="0"/>
              <a:t>أفضل</a:t>
            </a:r>
            <a:r>
              <a:rPr lang="ar-SA" sz="2400" dirty="0" smtClean="0"/>
              <a:t>  </a:t>
            </a:r>
            <a:r>
              <a:rPr lang="en-US" sz="2400" dirty="0"/>
              <a:t>(</a:t>
            </a:r>
            <a:r>
              <a:rPr lang="en-US" sz="2400" dirty="0" err="1"/>
              <a:t>Glatthorn</a:t>
            </a:r>
            <a:r>
              <a:rPr lang="en-US" sz="2400" dirty="0"/>
              <a:t>, 1990, p. 84</a:t>
            </a:r>
            <a:r>
              <a:rPr lang="en-US" sz="2400" dirty="0" smtClean="0"/>
              <a:t>).</a:t>
            </a:r>
            <a:endParaRPr lang="ar-SA" sz="2400" dirty="0" smtClean="0"/>
          </a:p>
          <a:p>
            <a:r>
              <a:rPr lang="ar-SA" dirty="0" smtClean="0"/>
              <a:t>عملية </a:t>
            </a:r>
            <a:r>
              <a:rPr lang="ar-SA" dirty="0"/>
              <a:t>إدارة/ تنظيم قدرات الأفراد لتحقيق أهداف المؤسسة التي يعملون </a:t>
            </a:r>
            <a:r>
              <a:rPr lang="ar-SA" dirty="0" smtClean="0"/>
              <a:t>فيها </a:t>
            </a:r>
            <a:r>
              <a:rPr lang="en-US" sz="2200" dirty="0" smtClean="0"/>
              <a:t>(</a:t>
            </a:r>
            <a:r>
              <a:rPr lang="en-US" sz="2200" dirty="0" err="1"/>
              <a:t>Daresh</a:t>
            </a:r>
            <a:r>
              <a:rPr lang="en-US" sz="2200" dirty="0"/>
              <a:t> &amp; </a:t>
            </a:r>
            <a:r>
              <a:rPr lang="en-US" sz="2200" dirty="0" err="1"/>
              <a:t>Playko</a:t>
            </a:r>
            <a:r>
              <a:rPr lang="en-US" sz="2200" dirty="0"/>
              <a:t>, 1995, p. 26) </a:t>
            </a:r>
          </a:p>
          <a:p>
            <a:endParaRPr lang="en-US" dirty="0"/>
          </a:p>
          <a:p>
            <a:endParaRPr lang="ar-SA" dirty="0"/>
          </a:p>
        </p:txBody>
      </p:sp>
    </p:spTree>
    <p:extLst>
      <p:ext uri="{BB962C8B-B14F-4D97-AF65-F5344CB8AC3E}">
        <p14:creationId xmlns:p14="http://schemas.microsoft.com/office/powerpoint/2010/main" val="1592456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323528" y="1600200"/>
            <a:ext cx="8496944" cy="4781128"/>
          </a:xfrm>
        </p:spPr>
        <p:txBody>
          <a:bodyPr>
            <a:normAutofit fontScale="92500"/>
          </a:bodyPr>
          <a:lstStyle/>
          <a:p>
            <a:r>
              <a:rPr lang="ar-SA" dirty="0"/>
              <a:t>الإشراف وسيلة لتقديم مساعدة متخصصة للمعلمين  لتحسين التدريس </a:t>
            </a:r>
            <a:r>
              <a:rPr lang="en-US" dirty="0"/>
              <a:t>(</a:t>
            </a:r>
            <a:r>
              <a:rPr lang="en-US" dirty="0" err="1"/>
              <a:t>Oliva</a:t>
            </a:r>
            <a:r>
              <a:rPr lang="en-US" dirty="0"/>
              <a:t> &amp; </a:t>
            </a:r>
            <a:r>
              <a:rPr lang="en-US" dirty="0" err="1"/>
              <a:t>Pawlas</a:t>
            </a:r>
            <a:r>
              <a:rPr lang="en-US" dirty="0"/>
              <a:t>, 1999, p. 11)</a:t>
            </a:r>
          </a:p>
          <a:p>
            <a:r>
              <a:rPr lang="ar-SA" dirty="0" smtClean="0"/>
              <a:t>الإشراف </a:t>
            </a:r>
            <a:r>
              <a:rPr lang="ar-SA" dirty="0"/>
              <a:t>هو مساعدة لتحسين التدريس </a:t>
            </a:r>
            <a:r>
              <a:rPr lang="en-US" sz="2200" dirty="0" smtClean="0"/>
              <a:t>(</a:t>
            </a:r>
            <a:r>
              <a:rPr lang="en-US" sz="2200" dirty="0"/>
              <a:t>Glickman et al., 1998, p. 8).</a:t>
            </a:r>
            <a:endParaRPr lang="en-US" dirty="0"/>
          </a:p>
          <a:p>
            <a:r>
              <a:rPr lang="ar-SA" dirty="0" smtClean="0"/>
              <a:t>عملية </a:t>
            </a:r>
            <a:r>
              <a:rPr lang="ar-SA" dirty="0"/>
              <a:t>معقدة تشمل العمل مع المعلمين وغيرهم من التربويين بعلاقة أخوية وتعاونية لزيادة جودة التعليم والتعلم داخل المدرسة، وتشجع النمو المهني المستمر للمعلمين</a:t>
            </a:r>
            <a:r>
              <a:rPr lang="ar-SA" dirty="0" smtClean="0"/>
              <a:t>.</a:t>
            </a:r>
            <a:r>
              <a:rPr lang="ar-SA" sz="2600" dirty="0" smtClean="0"/>
              <a:t> </a:t>
            </a:r>
            <a:r>
              <a:rPr lang="en-US" sz="2600" dirty="0"/>
              <a:t>(Beach &amp; </a:t>
            </a:r>
            <a:r>
              <a:rPr lang="en-US" sz="2600" dirty="0" err="1"/>
              <a:t>Reinhartz</a:t>
            </a:r>
            <a:r>
              <a:rPr lang="en-US" sz="2600" dirty="0"/>
              <a:t>, 2000, p. 8). </a:t>
            </a:r>
            <a:endParaRPr lang="en-US" dirty="0"/>
          </a:p>
          <a:p>
            <a:r>
              <a:rPr lang="ar-SA" dirty="0" smtClean="0"/>
              <a:t>عملية </a:t>
            </a:r>
            <a:r>
              <a:rPr lang="ar-SA" dirty="0"/>
              <a:t>فنية شورية إنسانية وقيادية شاملة، تهدف إلى تقويم وتحسين العملية التربوية من جميع جوانبها) دليل المشرف التربوي. </a:t>
            </a:r>
            <a:endParaRPr lang="en-US" dirty="0"/>
          </a:p>
          <a:p>
            <a:endParaRPr lang="ar-SA" dirty="0"/>
          </a:p>
        </p:txBody>
      </p:sp>
    </p:spTree>
    <p:extLst>
      <p:ext uri="{BB962C8B-B14F-4D97-AF65-F5344CB8AC3E}">
        <p14:creationId xmlns:p14="http://schemas.microsoft.com/office/powerpoint/2010/main" val="1225009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الحاجة للإشراف التربوي</a:t>
            </a:r>
            <a:endParaRPr lang="ar-SA" dirty="0"/>
          </a:p>
        </p:txBody>
      </p:sp>
      <p:sp>
        <p:nvSpPr>
          <p:cNvPr id="3" name="Content Placeholder 2"/>
          <p:cNvSpPr>
            <a:spLocks noGrp="1"/>
          </p:cNvSpPr>
          <p:nvPr>
            <p:ph idx="1"/>
          </p:nvPr>
        </p:nvSpPr>
        <p:spPr/>
        <p:txBody>
          <a:bodyPr/>
          <a:lstStyle/>
          <a:p>
            <a:r>
              <a:rPr lang="ar-SA" dirty="0" smtClean="0"/>
              <a:t>هل هناك حاجة للإشراف التربوي؟</a:t>
            </a:r>
            <a:endParaRPr lang="ar-SA" dirty="0"/>
          </a:p>
        </p:txBody>
      </p:sp>
    </p:spTree>
    <p:extLst>
      <p:ext uri="{BB962C8B-B14F-4D97-AF65-F5344CB8AC3E}">
        <p14:creationId xmlns:p14="http://schemas.microsoft.com/office/powerpoint/2010/main" val="1172054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483</Words>
  <Application>Microsoft Office PowerPoint</Application>
  <PresentationFormat>On-screen Show (4:3)</PresentationFormat>
  <Paragraphs>66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الإشراف التربوي </vt:lpstr>
      <vt:lpstr>تطوير المدرسة </vt:lpstr>
      <vt:lpstr>الإشراف التربوي - المفهوم</vt:lpstr>
      <vt:lpstr>فرضيات يقوم عليها الإشراف التقليدي</vt:lpstr>
      <vt:lpstr>PowerPoint Presentation</vt:lpstr>
      <vt:lpstr>تعريف الإشراف التربوي</vt:lpstr>
      <vt:lpstr>تعريف الإشراف التربوي</vt:lpstr>
      <vt:lpstr>PowerPoint Presentation</vt:lpstr>
      <vt:lpstr>الحاجة للإشراف التربوي</vt:lpstr>
      <vt:lpstr>تمهين الإشراف التربوي</vt:lpstr>
      <vt:lpstr>الإشراف التربوي: النشأة والحاضر</vt:lpstr>
      <vt:lpstr>أنواع الإشراف التربوي</vt:lpstr>
      <vt:lpstr>أنواع الإشراف التربوي</vt:lpstr>
      <vt:lpstr>أدوار/ وظائف الإشراف التربوي</vt:lpstr>
      <vt:lpstr>القيادة التربوية</vt:lpstr>
      <vt:lpstr>تطوير الأداء التدريسي</vt:lpstr>
      <vt:lpstr>الملاحظة الصفية</vt:lpstr>
      <vt:lpstr>الإشراف والمنهج الدراسي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الإشراف التربوي </dc:title>
  <dc:creator>Rashid H. Al-Abdulkareem</dc:creator>
  <cp:lastModifiedBy>Rashid H. Al-Abdulkareem</cp:lastModifiedBy>
  <cp:revision>5</cp:revision>
  <dcterms:created xsi:type="dcterms:W3CDTF">2013-09-09T05:51:30Z</dcterms:created>
  <dcterms:modified xsi:type="dcterms:W3CDTF">2013-10-01T17:43:21Z</dcterms:modified>
</cp:coreProperties>
</file>