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5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5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484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530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4090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0372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3233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805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9464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3146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644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9768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500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8276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69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16916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507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552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257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E987B67-1184-4B79-9492-9A0F402FEF16}" type="datetimeFigureOut">
              <a:rPr lang="ar-SA" smtClean="0"/>
              <a:t>02/12/36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35F15-4D81-4771-A0FA-C561F93691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96541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572" r:id="rId1"/>
    <p:sldLayoutId id="2147484573" r:id="rId2"/>
    <p:sldLayoutId id="2147484574" r:id="rId3"/>
    <p:sldLayoutId id="2147484575" r:id="rId4"/>
    <p:sldLayoutId id="2147484576" r:id="rId5"/>
    <p:sldLayoutId id="2147484577" r:id="rId6"/>
    <p:sldLayoutId id="2147484578" r:id="rId7"/>
    <p:sldLayoutId id="2147484579" r:id="rId8"/>
    <p:sldLayoutId id="2147484580" r:id="rId9"/>
    <p:sldLayoutId id="2147484581" r:id="rId10"/>
    <p:sldLayoutId id="2147484582" r:id="rId11"/>
    <p:sldLayoutId id="2147484583" r:id="rId12"/>
    <p:sldLayoutId id="2147484584" r:id="rId13"/>
    <p:sldLayoutId id="2147484585" r:id="rId14"/>
    <p:sldLayoutId id="2147484586" r:id="rId15"/>
    <p:sldLayoutId id="2147484587" r:id="rId16"/>
    <p:sldLayoutId id="2147484588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8000" dirty="0" smtClean="0">
                <a:solidFill>
                  <a:schemeClr val="tx2">
                    <a:lumMod val="10000"/>
                  </a:schemeClr>
                </a:solidFill>
              </a:rPr>
              <a:t>الشعر السعودي          </a:t>
            </a:r>
            <a:endParaRPr lang="ar-SA" sz="8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0280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2060"/>
                </a:solidFill>
              </a:rPr>
              <a:t>المدرسة الرومانسية	 							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600" dirty="0" smtClean="0">
                <a:solidFill>
                  <a:srgbClr val="002060"/>
                </a:solidFill>
              </a:rPr>
              <a:t> سمات المدرسة الرومانسية :</a:t>
            </a:r>
          </a:p>
          <a:p>
            <a:r>
              <a:rPr lang="ar-SA" sz="3600" dirty="0">
                <a:solidFill>
                  <a:srgbClr val="002060"/>
                </a:solidFill>
              </a:rPr>
              <a:t> </a:t>
            </a:r>
            <a:r>
              <a:rPr lang="ar-SA" sz="3600" dirty="0" smtClean="0">
                <a:solidFill>
                  <a:srgbClr val="002060"/>
                </a:solidFill>
              </a:rPr>
              <a:t>المراوحة بين الجديد والقديم.</a:t>
            </a:r>
          </a:p>
          <a:p>
            <a:r>
              <a:rPr lang="ar-SA" sz="3600" dirty="0" smtClean="0">
                <a:solidFill>
                  <a:srgbClr val="002060"/>
                </a:solidFill>
              </a:rPr>
              <a:t>تبرز سمات التقليدية في :</a:t>
            </a:r>
          </a:p>
          <a:p>
            <a:r>
              <a:rPr lang="ar-SA" sz="3600" dirty="0" smtClean="0">
                <a:solidFill>
                  <a:srgbClr val="002060"/>
                </a:solidFill>
              </a:rPr>
              <a:t>الأغراض الشعرية القديمة مثل المدح وشعر المناسبات.</a:t>
            </a:r>
          </a:p>
          <a:p>
            <a:r>
              <a:rPr lang="ar-SA" sz="3600" dirty="0" smtClean="0">
                <a:solidFill>
                  <a:srgbClr val="002060"/>
                </a:solidFill>
              </a:rPr>
              <a:t>تصنيف دواوينهم إلى أغراض وأبواب.</a:t>
            </a:r>
          </a:p>
          <a:p>
            <a:r>
              <a:rPr lang="ar-SA" sz="3600" dirty="0" smtClean="0">
                <a:solidFill>
                  <a:srgbClr val="002060"/>
                </a:solidFill>
              </a:rPr>
              <a:t>توظيف الشعر لقضايا الإصلاح.</a:t>
            </a:r>
          </a:p>
          <a:p>
            <a:endParaRPr lang="ar-SA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28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200" dirty="0" smtClean="0">
                <a:solidFill>
                  <a:srgbClr val="002060"/>
                </a:solidFill>
              </a:rPr>
              <a:t>سمات التجديد :</a:t>
            </a:r>
          </a:p>
          <a:p>
            <a:r>
              <a:rPr lang="ar-SA" sz="3200" dirty="0">
                <a:solidFill>
                  <a:srgbClr val="002060"/>
                </a:solidFill>
              </a:rPr>
              <a:t> </a:t>
            </a:r>
            <a:r>
              <a:rPr lang="ar-SA" sz="3200" dirty="0" smtClean="0">
                <a:solidFill>
                  <a:srgbClr val="002060"/>
                </a:solidFill>
              </a:rPr>
              <a:t>تأثروا الشعراء بمدارس التجديد في الشعر العربي مثل مدرسة الديوان وشعراء المهجر ومدرسة أبوللو .</a:t>
            </a:r>
          </a:p>
          <a:p>
            <a:r>
              <a:rPr lang="ar-SA" sz="3200" dirty="0" smtClean="0">
                <a:solidFill>
                  <a:srgbClr val="002060"/>
                </a:solidFill>
              </a:rPr>
              <a:t>تدعو إلى التعبير عن العواطف والمشاعر وعن الحياة والكون.</a:t>
            </a:r>
          </a:p>
          <a:p>
            <a:r>
              <a:rPr lang="ar-SA" sz="3200" dirty="0" smtClean="0">
                <a:solidFill>
                  <a:srgbClr val="002060"/>
                </a:solidFill>
              </a:rPr>
              <a:t>اصطبغت أشعار بعضهم من الحزن والتشاؤم وامتلأت بالتساؤل والتأمل في الكون في ذاتية ممزقة.</a:t>
            </a:r>
          </a:p>
          <a:p>
            <a:r>
              <a:rPr lang="ar-SA" sz="3200" dirty="0" smtClean="0">
                <a:solidFill>
                  <a:srgbClr val="002060"/>
                </a:solidFill>
              </a:rPr>
              <a:t>انحازوا للطبيعة وللمرأة يبثونها عشقهم وهموهم. </a:t>
            </a:r>
          </a:p>
          <a:p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5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2060"/>
                </a:solidFill>
              </a:rPr>
              <a:t>أبرز أعلامها								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sz="3200" dirty="0" smtClean="0">
                <a:solidFill>
                  <a:srgbClr val="002060"/>
                </a:solidFill>
              </a:rPr>
              <a:t>محمد حسن عواد :</a:t>
            </a:r>
          </a:p>
          <a:p>
            <a:r>
              <a:rPr lang="ar-SA" sz="3200" dirty="0">
                <a:solidFill>
                  <a:srgbClr val="002060"/>
                </a:solidFill>
              </a:rPr>
              <a:t> </a:t>
            </a:r>
            <a:r>
              <a:rPr lang="ar-SA" sz="3200" dirty="0" smtClean="0">
                <a:solidFill>
                  <a:srgbClr val="002060"/>
                </a:solidFill>
              </a:rPr>
              <a:t>منفتح على كل جديد ، لذا هاجم الأدب السائد في تلك الفترة.</a:t>
            </a:r>
          </a:p>
          <a:p>
            <a:r>
              <a:rPr lang="ar-SA" sz="3200" dirty="0" smtClean="0">
                <a:solidFill>
                  <a:srgbClr val="002060"/>
                </a:solidFill>
              </a:rPr>
              <a:t>يتميز أسلوبه بالحدة والسخرية</a:t>
            </a:r>
          </a:p>
          <a:p>
            <a:r>
              <a:rPr lang="ar-SA" sz="3200" dirty="0" smtClean="0">
                <a:solidFill>
                  <a:srgbClr val="002060"/>
                </a:solidFill>
              </a:rPr>
              <a:t>دعا إلى الشعر الحر والمرسل والمنثور.</a:t>
            </a:r>
          </a:p>
          <a:p>
            <a:r>
              <a:rPr lang="ar-SA" sz="3200" dirty="0" smtClean="0">
                <a:solidFill>
                  <a:srgbClr val="002060"/>
                </a:solidFill>
              </a:rPr>
              <a:t>وظف الأسطورة في شعره</a:t>
            </a:r>
          </a:p>
          <a:p>
            <a:r>
              <a:rPr lang="ar-SA" sz="3200" dirty="0" smtClean="0">
                <a:solidFill>
                  <a:srgbClr val="002060"/>
                </a:solidFill>
              </a:rPr>
              <a:t>نوع في القافية وجمع أكثر من بحر في القصيدة الواحدة.</a:t>
            </a:r>
          </a:p>
          <a:p>
            <a:r>
              <a:rPr lang="ar-SA" sz="3200" dirty="0" smtClean="0">
                <a:solidFill>
                  <a:srgbClr val="002060"/>
                </a:solidFill>
              </a:rPr>
              <a:t>تناول موضوعات شديدة الواقعية</a:t>
            </a:r>
          </a:p>
          <a:p>
            <a:r>
              <a:rPr lang="ar-SA" sz="3200" dirty="0" smtClean="0">
                <a:solidFill>
                  <a:srgbClr val="002060"/>
                </a:solidFill>
              </a:rPr>
              <a:t>استخدم مفردات شعبية.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39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2060"/>
                </a:solidFill>
              </a:rPr>
              <a:t>حسين سرحان									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200" dirty="0" smtClean="0">
                <a:solidFill>
                  <a:srgbClr val="002060"/>
                </a:solidFill>
              </a:rPr>
              <a:t>من الشعراء الذين آثروا العزلة واستحوذت فكرة الموت على أشعارهم.</a:t>
            </a:r>
          </a:p>
          <a:p>
            <a:r>
              <a:rPr lang="ar-SA" sz="3200" dirty="0" smtClean="0">
                <a:solidFill>
                  <a:srgbClr val="002060"/>
                </a:solidFill>
              </a:rPr>
              <a:t>يتسم شعرهم بالحزن والألم والتشارم والحيرة والتمزق النفسي.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49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2060"/>
                </a:solidFill>
              </a:rPr>
              <a:t>حمزة شحاتة									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600" dirty="0" smtClean="0">
                <a:solidFill>
                  <a:srgbClr val="002060"/>
                </a:solidFill>
              </a:rPr>
              <a:t>الحساسية المفرطة والحالة النفسية والقلق والشكوى والتشاؤم.</a:t>
            </a:r>
          </a:p>
          <a:p>
            <a:r>
              <a:rPr lang="ar-SA" sz="3600" dirty="0" smtClean="0">
                <a:solidFill>
                  <a:srgbClr val="002060"/>
                </a:solidFill>
              </a:rPr>
              <a:t>تنويع القافية</a:t>
            </a:r>
          </a:p>
          <a:p>
            <a:r>
              <a:rPr lang="ar-SA" sz="3600" dirty="0" smtClean="0">
                <a:solidFill>
                  <a:srgbClr val="002060"/>
                </a:solidFill>
              </a:rPr>
              <a:t>اعتماد التفعيلة</a:t>
            </a:r>
          </a:p>
          <a:p>
            <a:endParaRPr lang="ar-SA" sz="3600" dirty="0">
              <a:solidFill>
                <a:srgbClr val="002060"/>
              </a:solidFill>
            </a:endParaRPr>
          </a:p>
          <a:p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1326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2060"/>
                </a:solidFill>
              </a:rPr>
              <a:t>محمد حسن فقي									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600" dirty="0" smtClean="0">
                <a:solidFill>
                  <a:srgbClr val="002060"/>
                </a:solidFill>
              </a:rPr>
              <a:t>شعره مليء بالتعبير عن الشك والحيرة والتساؤل الكوني.</a:t>
            </a:r>
          </a:p>
          <a:p>
            <a:endParaRPr lang="ar-SA" sz="3600" dirty="0">
              <a:solidFill>
                <a:srgbClr val="002060"/>
              </a:solidFill>
            </a:endParaRPr>
          </a:p>
          <a:p>
            <a:r>
              <a:rPr lang="ar-SA" sz="3600" dirty="0" smtClean="0">
                <a:solidFill>
                  <a:srgbClr val="002060"/>
                </a:solidFill>
              </a:rPr>
              <a:t>طاهر زمخشري صاحب أول ديوان في الشعر السعودي.</a:t>
            </a:r>
          </a:p>
          <a:p>
            <a:endParaRPr lang="ar-SA" sz="3600" dirty="0">
              <a:solidFill>
                <a:srgbClr val="002060"/>
              </a:solidFill>
            </a:endParaRPr>
          </a:p>
          <a:p>
            <a:r>
              <a:rPr lang="ar-SA" sz="3600" dirty="0" smtClean="0">
                <a:solidFill>
                  <a:srgbClr val="002060"/>
                </a:solidFill>
              </a:rPr>
              <a:t>أحمد قنديل تسللت روح الفكاهة والبساطة إلى روحه ومشاعره.</a:t>
            </a:r>
            <a:r>
              <a:rPr lang="ar-SA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7314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chemeClr val="tx2">
                    <a:lumMod val="10000"/>
                  </a:schemeClr>
                </a:solidFill>
              </a:rPr>
              <a:t>المدارس الشعريّة								  </a:t>
            </a:r>
            <a:endParaRPr lang="ar-SA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400" dirty="0" smtClean="0">
                <a:solidFill>
                  <a:srgbClr val="002060"/>
                </a:solidFill>
              </a:rPr>
              <a:t>المدرسة الإحيائية :</a:t>
            </a:r>
          </a:p>
          <a:p>
            <a:r>
              <a:rPr lang="ar-SA" sz="4400" dirty="0"/>
              <a:t> </a:t>
            </a:r>
            <a:r>
              <a:rPr lang="ar-SA" sz="4400" dirty="0" smtClean="0"/>
              <a:t> </a:t>
            </a:r>
            <a:r>
              <a:rPr lang="ar-SA" sz="4400" dirty="0" smtClean="0">
                <a:solidFill>
                  <a:srgbClr val="002060"/>
                </a:solidFill>
              </a:rPr>
              <a:t>سبب التسمية ؟</a:t>
            </a:r>
          </a:p>
          <a:p>
            <a:endParaRPr lang="ar-SA" sz="4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73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5400" dirty="0" smtClean="0">
                <a:solidFill>
                  <a:srgbClr val="002060"/>
                </a:solidFill>
              </a:rPr>
              <a:t> أهم الأغراض الشعرية :</a:t>
            </a:r>
          </a:p>
          <a:p>
            <a:r>
              <a:rPr lang="ar-SA" sz="5400" dirty="0" smtClean="0">
                <a:solidFill>
                  <a:srgbClr val="002060"/>
                </a:solidFill>
              </a:rPr>
              <a:t>المدح</a:t>
            </a:r>
          </a:p>
          <a:p>
            <a:r>
              <a:rPr lang="ar-SA" sz="5400" dirty="0" smtClean="0">
                <a:solidFill>
                  <a:srgbClr val="002060"/>
                </a:solidFill>
              </a:rPr>
              <a:t>شعر المناسبات</a:t>
            </a:r>
            <a:endParaRPr lang="ar-SA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8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ar-SA" sz="4800" dirty="0" smtClean="0">
                <a:solidFill>
                  <a:srgbClr val="002060"/>
                </a:solidFill>
              </a:rPr>
              <a:t>أبرز شعراء المدرسة الإحيائية :</a:t>
            </a:r>
          </a:p>
          <a:p>
            <a:r>
              <a:rPr lang="ar-SA" sz="4800" dirty="0">
                <a:solidFill>
                  <a:srgbClr val="002060"/>
                </a:solidFill>
              </a:rPr>
              <a:t> </a:t>
            </a:r>
            <a:r>
              <a:rPr lang="ar-SA" sz="4800" dirty="0" smtClean="0">
                <a:solidFill>
                  <a:srgbClr val="002060"/>
                </a:solidFill>
              </a:rPr>
              <a:t>محمد بن عثيمين</a:t>
            </a:r>
          </a:p>
          <a:p>
            <a:r>
              <a:rPr lang="ar-SA" sz="4800" dirty="0" smtClean="0">
                <a:solidFill>
                  <a:srgbClr val="002060"/>
                </a:solidFill>
              </a:rPr>
              <a:t>أحمد الغزاوي</a:t>
            </a:r>
          </a:p>
          <a:p>
            <a:r>
              <a:rPr lang="ar-SA" sz="4800" dirty="0" smtClean="0">
                <a:solidFill>
                  <a:srgbClr val="002060"/>
                </a:solidFill>
              </a:rPr>
              <a:t>فؤاد شاكر</a:t>
            </a:r>
          </a:p>
          <a:p>
            <a:r>
              <a:rPr lang="ar-SA" sz="4800" dirty="0" smtClean="0">
                <a:solidFill>
                  <a:srgbClr val="002060"/>
                </a:solidFill>
              </a:rPr>
              <a:t>محمد بن بليهد</a:t>
            </a:r>
            <a:endParaRPr lang="ar-SA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56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2060"/>
                </a:solidFill>
              </a:rPr>
              <a:t>محمد بن عثيمين									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800" dirty="0" smtClean="0">
                <a:solidFill>
                  <a:srgbClr val="002060"/>
                </a:solidFill>
              </a:rPr>
              <a:t>1- من أكثر شعراء هذه المدرسة ترسما للقديم في بناء قصيدته في معجمها اللغوي وفي تراكيبها وصورها، والكثير من قصائده تبدأ بالنسيب والوقوف على الأطلال ومساءلة الربوع والديار.</a:t>
            </a:r>
          </a:p>
          <a:p>
            <a:r>
              <a:rPr lang="ar-SA" sz="2800" dirty="0" smtClean="0">
                <a:solidFill>
                  <a:srgbClr val="002060"/>
                </a:solidFill>
              </a:rPr>
              <a:t>2- يمتاز ابن عثيمين بالثقافة الواسعة على التراث الأدبي العربي وعلمه في اللغة والأدب والسير.</a:t>
            </a:r>
          </a:p>
          <a:p>
            <a:r>
              <a:rPr lang="ar-SA" sz="2800" dirty="0" smtClean="0">
                <a:solidFill>
                  <a:srgbClr val="002060"/>
                </a:solidFill>
              </a:rPr>
              <a:t>3- من سمات شعره الديباجة القوية والصافية، ومجاراة الشعر القديم أغراضا وأسلوبا.  ( مثال ذلك)</a:t>
            </a:r>
            <a:endParaRPr lang="ar-SA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26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2060"/>
                </a:solidFill>
              </a:rPr>
              <a:t>أحمد الغزاوي									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1- </a:t>
            </a:r>
            <a:r>
              <a:rPr lang="ar-SA" sz="2800" dirty="0" smtClean="0">
                <a:solidFill>
                  <a:srgbClr val="002060"/>
                </a:solidFill>
              </a:rPr>
              <a:t>شاعر المناسبات .</a:t>
            </a:r>
          </a:p>
          <a:p>
            <a:r>
              <a:rPr lang="ar-SA" sz="2800" dirty="0" smtClean="0">
                <a:solidFill>
                  <a:srgbClr val="002060"/>
                </a:solidFill>
              </a:rPr>
              <a:t>2- لقبه حسان جلالته.</a:t>
            </a:r>
          </a:p>
          <a:p>
            <a:r>
              <a:rPr lang="ar-SA" sz="2800" dirty="0" smtClean="0">
                <a:solidFill>
                  <a:srgbClr val="002060"/>
                </a:solidFill>
              </a:rPr>
              <a:t>3- عرف بالقصيدة الحولية التي كان يلقيها سنويا في الاحتفال الملكي برؤساء وفود الأحاجيج.</a:t>
            </a:r>
          </a:p>
          <a:p>
            <a:r>
              <a:rPr lang="ar-SA" sz="2800" dirty="0" smtClean="0">
                <a:solidFill>
                  <a:srgbClr val="002060"/>
                </a:solidFill>
              </a:rPr>
              <a:t>4- يتميز بقدرته على بناء المطلع اللافت للانتباه .</a:t>
            </a:r>
            <a:endParaRPr lang="ar-SA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93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4400" dirty="0" smtClean="0">
                <a:solidFill>
                  <a:srgbClr val="002060"/>
                </a:solidFill>
              </a:rPr>
              <a:t>فؤاد شاكر										</a:t>
            </a:r>
            <a:endParaRPr lang="ar-SA" sz="4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4400" dirty="0" smtClean="0">
                <a:solidFill>
                  <a:srgbClr val="002060"/>
                </a:solidFill>
              </a:rPr>
              <a:t>أكثر شاعرية في نظمه الشعري من الفصيح.</a:t>
            </a:r>
          </a:p>
          <a:p>
            <a:r>
              <a:rPr lang="ar-SA" sz="4400" dirty="0" smtClean="0">
                <a:solidFill>
                  <a:srgbClr val="002060"/>
                </a:solidFill>
              </a:rPr>
              <a:t>عيب عليه ضعف اللغة وارتباك العبارة .</a:t>
            </a:r>
          </a:p>
          <a:p>
            <a:r>
              <a:rPr lang="ar-SA" sz="4400" dirty="0" smtClean="0">
                <a:solidFill>
                  <a:srgbClr val="002060"/>
                </a:solidFill>
              </a:rPr>
              <a:t>تغلب عليه الموضوعات التقليدية من المديح وشعر المناسبات.</a:t>
            </a:r>
            <a:endParaRPr lang="ar-SA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09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2060"/>
                </a:solidFill>
              </a:rPr>
              <a:t>فؤاد شاكر									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4400" dirty="0" smtClean="0">
                <a:solidFill>
                  <a:srgbClr val="002060"/>
                </a:solidFill>
              </a:rPr>
              <a:t>المبالغة في النثرية.</a:t>
            </a:r>
          </a:p>
          <a:p>
            <a:r>
              <a:rPr lang="ar-SA" sz="4400" dirty="0" smtClean="0">
                <a:solidFill>
                  <a:srgbClr val="002060"/>
                </a:solidFill>
              </a:rPr>
              <a:t>كثرة نظمه في المناسبات.</a:t>
            </a:r>
            <a:r>
              <a:rPr lang="ar-SA" dirty="0" smtClean="0"/>
              <a:t>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5590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002060"/>
                </a:solidFill>
              </a:rPr>
              <a:t>ملاحظة										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 </a:t>
            </a:r>
            <a:r>
              <a:rPr lang="ar-SA" sz="3200" dirty="0" smtClean="0">
                <a:solidFill>
                  <a:srgbClr val="002060"/>
                </a:solidFill>
              </a:rPr>
              <a:t>على رغم من ضعف شعر هذه المدرسة  ومحدوية أغراضها ، فهي تعتبر معبرة عن روح العصر وثقافته ومتجاوزة الشعر في عصر الانحطاط .</a:t>
            </a:r>
          </a:p>
          <a:p>
            <a:r>
              <a:rPr lang="ar-SA" sz="3200" dirty="0" smtClean="0">
                <a:solidFill>
                  <a:srgbClr val="002060"/>
                </a:solidFill>
              </a:rPr>
              <a:t>التعبير عن موضوعات ذاتية نادرا ما يأتي في قصائد مستقلة ولا يعدو أن يكون في معظمه إشارات هامشية ضمن الموضوعات العامة.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01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Custom 1">
      <a:dk1>
        <a:srgbClr val="FCDEA5"/>
      </a:dk1>
      <a:lt1>
        <a:sysClr val="window" lastClr="FFFFFF"/>
      </a:lt1>
      <a:dk2>
        <a:srgbClr val="FBDDD0"/>
      </a:dk2>
      <a:lt2>
        <a:srgbClr val="EBEBEB"/>
      </a:lt2>
      <a:accent1>
        <a:srgbClr val="FDECCD"/>
      </a:accent1>
      <a:accent2>
        <a:srgbClr val="FA731A"/>
      </a:accent2>
      <a:accent3>
        <a:srgbClr val="AB9281"/>
      </a:accent3>
      <a:accent4>
        <a:srgbClr val="A18CD0"/>
      </a:accent4>
      <a:accent5>
        <a:srgbClr val="E8F1F5"/>
      </a:accent5>
      <a:accent6>
        <a:srgbClr val="ACC995"/>
      </a:accent6>
      <a:hlink>
        <a:srgbClr val="FEF7EB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134</TotalTime>
  <Words>430</Words>
  <Application>Microsoft Office PowerPoint</Application>
  <PresentationFormat>Widescreen</PresentationFormat>
  <Paragraphs>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Times New Roman</vt:lpstr>
      <vt:lpstr>Wingdings 3</vt:lpstr>
      <vt:lpstr>Ion</vt:lpstr>
      <vt:lpstr>الشعر السعودي          </vt:lpstr>
      <vt:lpstr>المدارس الشعريّة          </vt:lpstr>
      <vt:lpstr>PowerPoint Presentation</vt:lpstr>
      <vt:lpstr>PowerPoint Presentation</vt:lpstr>
      <vt:lpstr>محمد بن عثيمين         </vt:lpstr>
      <vt:lpstr>أحمد الغزاوي         </vt:lpstr>
      <vt:lpstr>فؤاد شاكر          </vt:lpstr>
      <vt:lpstr>فؤاد شاكر         </vt:lpstr>
      <vt:lpstr>ملاحظة          </vt:lpstr>
      <vt:lpstr>المدرسة الرومانسية         </vt:lpstr>
      <vt:lpstr>PowerPoint Presentation</vt:lpstr>
      <vt:lpstr>أبرز أعلامها        </vt:lpstr>
      <vt:lpstr>حسين سرحان         </vt:lpstr>
      <vt:lpstr>حمزة شحاتة         </vt:lpstr>
      <vt:lpstr>محمد حسن فقي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ل</dc:title>
  <dc:creator>lenovo</dc:creator>
  <cp:lastModifiedBy>lenovo</cp:lastModifiedBy>
  <cp:revision>16</cp:revision>
  <dcterms:created xsi:type="dcterms:W3CDTF">2015-09-15T15:40:54Z</dcterms:created>
  <dcterms:modified xsi:type="dcterms:W3CDTF">2015-09-15T17:54:59Z</dcterms:modified>
</cp:coreProperties>
</file>