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79" r:id="rId10"/>
    <p:sldId id="280" r:id="rId11"/>
    <p:sldId id="281" r:id="rId12"/>
    <p:sldId id="282" r:id="rId13"/>
    <p:sldId id="283" r:id="rId14"/>
    <p:sldId id="278" r:id="rId15"/>
    <p:sldId id="265" r:id="rId16"/>
    <p:sldId id="266" r:id="rId17"/>
    <p:sldId id="267" r:id="rId18"/>
    <p:sldId id="268" r:id="rId19"/>
    <p:sldId id="271" r:id="rId20"/>
    <p:sldId id="272" r:id="rId21"/>
    <p:sldId id="274" r:id="rId22"/>
    <p:sldId id="270"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5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BB41E3-9801-4F8F-B567-59EBB2EC2021}"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en-US"/>
        </a:p>
      </dgm:t>
    </dgm:pt>
    <dgm:pt modelId="{C41E4CB8-7F0F-481E-9F65-A406DF5117A5}">
      <dgm:prSet phldrT="[Text]"/>
      <dgm:spPr/>
      <dgm:t>
        <a:bodyPr/>
        <a:lstStyle/>
        <a:p>
          <a:r>
            <a:rPr lang="ar-SA" dirty="0" smtClean="0"/>
            <a:t>الصحافة الإلكترونية</a:t>
          </a:r>
          <a:endParaRPr lang="en-US" dirty="0"/>
        </a:p>
      </dgm:t>
    </dgm:pt>
    <dgm:pt modelId="{69517AAD-F163-4040-B9DD-1526BE8A0C9C}" type="parTrans" cxnId="{D4E3BA3E-7E51-4B10-A454-17B8D4EF6E0D}">
      <dgm:prSet/>
      <dgm:spPr/>
      <dgm:t>
        <a:bodyPr/>
        <a:lstStyle/>
        <a:p>
          <a:endParaRPr lang="en-US"/>
        </a:p>
      </dgm:t>
    </dgm:pt>
    <dgm:pt modelId="{977CCD74-3408-4553-B911-9B1D3386AE02}" type="sibTrans" cxnId="{D4E3BA3E-7E51-4B10-A454-17B8D4EF6E0D}">
      <dgm:prSet/>
      <dgm:spPr/>
      <dgm:t>
        <a:bodyPr/>
        <a:lstStyle/>
        <a:p>
          <a:endParaRPr lang="en-US"/>
        </a:p>
      </dgm:t>
    </dgm:pt>
    <dgm:pt modelId="{F469A600-D0E6-4ADB-B72D-B88419A462EF}">
      <dgm:prSet phldrT="[Text]"/>
      <dgm:spPr/>
      <dgm:t>
        <a:bodyPr/>
        <a:lstStyle/>
        <a:p>
          <a:r>
            <a:rPr lang="ar-SA" dirty="0" smtClean="0"/>
            <a:t>النشر الإلكتروني</a:t>
          </a:r>
          <a:endParaRPr lang="en-US" dirty="0"/>
        </a:p>
      </dgm:t>
    </dgm:pt>
    <dgm:pt modelId="{BF3A4547-553F-42BA-B67C-988341A618EE}" type="parTrans" cxnId="{47189E28-88DD-433F-9725-258194B311BF}">
      <dgm:prSet/>
      <dgm:spPr/>
      <dgm:t>
        <a:bodyPr/>
        <a:lstStyle/>
        <a:p>
          <a:endParaRPr lang="en-US"/>
        </a:p>
      </dgm:t>
    </dgm:pt>
    <dgm:pt modelId="{A090A58E-95D8-4619-A08C-466FE11CBE89}" type="sibTrans" cxnId="{47189E28-88DD-433F-9725-258194B311BF}">
      <dgm:prSet/>
      <dgm:spPr/>
      <dgm:t>
        <a:bodyPr/>
        <a:lstStyle/>
        <a:p>
          <a:endParaRPr lang="en-US"/>
        </a:p>
      </dgm:t>
    </dgm:pt>
    <dgm:pt modelId="{49369F40-B656-49C9-B4F2-173CEB4CF54A}" type="pres">
      <dgm:prSet presAssocID="{F5BB41E3-9801-4F8F-B567-59EBB2EC2021}" presName="compositeShape" presStyleCnt="0">
        <dgm:presLayoutVars>
          <dgm:chMax val="2"/>
          <dgm:dir/>
          <dgm:resizeHandles val="exact"/>
        </dgm:presLayoutVars>
      </dgm:prSet>
      <dgm:spPr/>
      <dgm:t>
        <a:bodyPr/>
        <a:lstStyle/>
        <a:p>
          <a:endParaRPr lang="en-US"/>
        </a:p>
      </dgm:t>
    </dgm:pt>
    <dgm:pt modelId="{D282F7FD-6E33-40C1-A12D-88470A030E33}" type="pres">
      <dgm:prSet presAssocID="{F5BB41E3-9801-4F8F-B567-59EBB2EC2021}" presName="ribbon" presStyleLbl="node1" presStyleIdx="0" presStyleCnt="1"/>
      <dgm:spPr/>
    </dgm:pt>
    <dgm:pt modelId="{BFC30827-AA64-43A4-B05B-27FC5567A53E}" type="pres">
      <dgm:prSet presAssocID="{F5BB41E3-9801-4F8F-B567-59EBB2EC2021}" presName="leftArrowText" presStyleLbl="node1" presStyleIdx="0" presStyleCnt="1">
        <dgm:presLayoutVars>
          <dgm:chMax val="0"/>
          <dgm:bulletEnabled val="1"/>
        </dgm:presLayoutVars>
      </dgm:prSet>
      <dgm:spPr/>
      <dgm:t>
        <a:bodyPr/>
        <a:lstStyle/>
        <a:p>
          <a:endParaRPr lang="en-US"/>
        </a:p>
      </dgm:t>
    </dgm:pt>
    <dgm:pt modelId="{9DE01046-D543-4B48-AA13-AE553E942572}" type="pres">
      <dgm:prSet presAssocID="{F5BB41E3-9801-4F8F-B567-59EBB2EC2021}" presName="rightArrowText" presStyleLbl="node1" presStyleIdx="0" presStyleCnt="1">
        <dgm:presLayoutVars>
          <dgm:chMax val="0"/>
          <dgm:bulletEnabled val="1"/>
        </dgm:presLayoutVars>
      </dgm:prSet>
      <dgm:spPr/>
      <dgm:t>
        <a:bodyPr/>
        <a:lstStyle/>
        <a:p>
          <a:endParaRPr lang="en-US"/>
        </a:p>
      </dgm:t>
    </dgm:pt>
  </dgm:ptLst>
  <dgm:cxnLst>
    <dgm:cxn modelId="{47189E28-88DD-433F-9725-258194B311BF}" srcId="{F5BB41E3-9801-4F8F-B567-59EBB2EC2021}" destId="{F469A600-D0E6-4ADB-B72D-B88419A462EF}" srcOrd="1" destOrd="0" parTransId="{BF3A4547-553F-42BA-B67C-988341A618EE}" sibTransId="{A090A58E-95D8-4619-A08C-466FE11CBE89}"/>
    <dgm:cxn modelId="{BBA39249-B4C3-4785-A34F-7AB474B9C950}" type="presOf" srcId="{F469A600-D0E6-4ADB-B72D-B88419A462EF}" destId="{9DE01046-D543-4B48-AA13-AE553E942572}" srcOrd="0" destOrd="0" presId="urn:microsoft.com/office/officeart/2005/8/layout/arrow6"/>
    <dgm:cxn modelId="{5139E438-1BBE-44DA-B2F5-693B6314FE84}" type="presOf" srcId="{F5BB41E3-9801-4F8F-B567-59EBB2EC2021}" destId="{49369F40-B656-49C9-B4F2-173CEB4CF54A}" srcOrd="0" destOrd="0" presId="urn:microsoft.com/office/officeart/2005/8/layout/arrow6"/>
    <dgm:cxn modelId="{D4E3BA3E-7E51-4B10-A454-17B8D4EF6E0D}" srcId="{F5BB41E3-9801-4F8F-B567-59EBB2EC2021}" destId="{C41E4CB8-7F0F-481E-9F65-A406DF5117A5}" srcOrd="0" destOrd="0" parTransId="{69517AAD-F163-4040-B9DD-1526BE8A0C9C}" sibTransId="{977CCD74-3408-4553-B911-9B1D3386AE02}"/>
    <dgm:cxn modelId="{85A4FEF0-C448-489C-BB42-679EDACF8044}" type="presOf" srcId="{C41E4CB8-7F0F-481E-9F65-A406DF5117A5}" destId="{BFC30827-AA64-43A4-B05B-27FC5567A53E}" srcOrd="0" destOrd="0" presId="urn:microsoft.com/office/officeart/2005/8/layout/arrow6"/>
    <dgm:cxn modelId="{5E8D6D78-4CC9-4E57-8756-1961F7574799}" type="presParOf" srcId="{49369F40-B656-49C9-B4F2-173CEB4CF54A}" destId="{D282F7FD-6E33-40C1-A12D-88470A030E33}" srcOrd="0" destOrd="0" presId="urn:microsoft.com/office/officeart/2005/8/layout/arrow6"/>
    <dgm:cxn modelId="{C5685580-A40F-4567-8E24-A331404CBEAA}" type="presParOf" srcId="{49369F40-B656-49C9-B4F2-173CEB4CF54A}" destId="{BFC30827-AA64-43A4-B05B-27FC5567A53E}" srcOrd="1" destOrd="0" presId="urn:microsoft.com/office/officeart/2005/8/layout/arrow6"/>
    <dgm:cxn modelId="{A6374924-D675-47D2-8091-251ACBA3635B}" type="presParOf" srcId="{49369F40-B656-49C9-B4F2-173CEB4CF54A}" destId="{9DE01046-D543-4B48-AA13-AE553E942572}" srcOrd="2" destOrd="0" presId="urn:microsoft.com/office/officeart/2005/8/layout/arrow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282F7FD-6E33-40C1-A12D-88470A030E33}">
      <dsp:nvSpPr>
        <dsp:cNvPr id="0" name=""/>
        <dsp:cNvSpPr/>
      </dsp:nvSpPr>
      <dsp:spPr>
        <a:xfrm>
          <a:off x="0" y="617061"/>
          <a:ext cx="8229600" cy="3291840"/>
        </a:xfrm>
        <a:prstGeom prst="leftRightRibb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C30827-AA64-43A4-B05B-27FC5567A53E}">
      <dsp:nvSpPr>
        <dsp:cNvPr id="0" name=""/>
        <dsp:cNvSpPr/>
      </dsp:nvSpPr>
      <dsp:spPr>
        <a:xfrm>
          <a:off x="987552" y="1193133"/>
          <a:ext cx="2715768" cy="161300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63576" rIns="0" bIns="175260" numCol="1" spcCol="1270" anchor="ctr" anchorCtr="0">
          <a:noAutofit/>
        </a:bodyPr>
        <a:lstStyle/>
        <a:p>
          <a:pPr lvl="0" algn="ctr" defTabSz="2044700">
            <a:lnSpc>
              <a:spcPct val="90000"/>
            </a:lnSpc>
            <a:spcBef>
              <a:spcPct val="0"/>
            </a:spcBef>
            <a:spcAft>
              <a:spcPct val="35000"/>
            </a:spcAft>
          </a:pPr>
          <a:r>
            <a:rPr lang="ar-SA" sz="4600" kern="1200" dirty="0" smtClean="0"/>
            <a:t>الصحافة الإلكترونية</a:t>
          </a:r>
          <a:endParaRPr lang="en-US" sz="4600" kern="1200" dirty="0"/>
        </a:p>
      </dsp:txBody>
      <dsp:txXfrm>
        <a:off x="987552" y="1193133"/>
        <a:ext cx="2715768" cy="1613001"/>
      </dsp:txXfrm>
    </dsp:sp>
    <dsp:sp modelId="{9DE01046-D543-4B48-AA13-AE553E942572}">
      <dsp:nvSpPr>
        <dsp:cNvPr id="0" name=""/>
        <dsp:cNvSpPr/>
      </dsp:nvSpPr>
      <dsp:spPr>
        <a:xfrm>
          <a:off x="4114800" y="1719827"/>
          <a:ext cx="3209544" cy="161300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63576" rIns="0" bIns="175260" numCol="1" spcCol="1270" anchor="ctr" anchorCtr="0">
          <a:noAutofit/>
        </a:bodyPr>
        <a:lstStyle/>
        <a:p>
          <a:pPr lvl="0" algn="ctr" defTabSz="2044700">
            <a:lnSpc>
              <a:spcPct val="90000"/>
            </a:lnSpc>
            <a:spcBef>
              <a:spcPct val="0"/>
            </a:spcBef>
            <a:spcAft>
              <a:spcPct val="35000"/>
            </a:spcAft>
          </a:pPr>
          <a:r>
            <a:rPr lang="ar-SA" sz="4600" kern="1200" dirty="0" smtClean="0"/>
            <a:t>النشر الإلكتروني</a:t>
          </a:r>
          <a:endParaRPr lang="en-US" sz="4600" kern="1200" dirty="0"/>
        </a:p>
      </dsp:txBody>
      <dsp:txXfrm>
        <a:off x="4114800" y="1719827"/>
        <a:ext cx="3209544" cy="1613001"/>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1D8BD707-D9CF-40AE-B4C6-C98DA3205C09}" type="datetimeFigureOut">
              <a:rPr lang="en-US" smtClean="0"/>
              <a:pPr/>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900814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D8BD707-D9CF-40AE-B4C6-C98DA3205C09}" type="datetimeFigureOut">
              <a:rPr lang="en-US" smtClean="0"/>
              <a:pPr/>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556521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D8BD707-D9CF-40AE-B4C6-C98DA3205C09}" type="datetimeFigureOut">
              <a:rPr lang="en-US" smtClean="0"/>
              <a:pPr/>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988520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D8BD707-D9CF-40AE-B4C6-C98DA3205C09}" type="datetimeFigureOut">
              <a:rPr lang="en-US" smtClean="0"/>
              <a:pPr/>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382299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514123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1D8BD707-D9CF-40AE-B4C6-C98DA3205C09}" type="datetimeFigureOut">
              <a:rPr lang="en-US" smtClean="0"/>
              <a:pPr/>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873136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1D8BD707-D9CF-40AE-B4C6-C98DA3205C09}" type="datetimeFigureOut">
              <a:rPr lang="en-US" smtClean="0"/>
              <a:pPr/>
              <a:t>3/30/2015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876359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1D8BD707-D9CF-40AE-B4C6-C98DA3205C09}" type="datetimeFigureOut">
              <a:rPr lang="en-US" smtClean="0"/>
              <a:pPr/>
              <a:t>3/30/2015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011190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490247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746942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250346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8BD707-D9CF-40AE-B4C6-C98DA3205C09}" type="datetimeFigureOut">
              <a:rPr lang="en-US" smtClean="0"/>
              <a:pPr/>
              <a:t>3/30/2015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1839248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الصحافة الإلكترونية </a:t>
            </a:r>
            <a:endParaRPr lang="en-US" dirty="0"/>
          </a:p>
        </p:txBody>
      </p:sp>
      <p:sp>
        <p:nvSpPr>
          <p:cNvPr id="3" name="Subtitle 2"/>
          <p:cNvSpPr>
            <a:spLocks noGrp="1"/>
          </p:cNvSpPr>
          <p:nvPr>
            <p:ph type="subTitle" idx="1"/>
          </p:nvPr>
        </p:nvSpPr>
        <p:spPr/>
        <p:txBody>
          <a:bodyPr/>
          <a:lstStyle/>
          <a:p>
            <a:r>
              <a:rPr lang="ar-SA" dirty="0" smtClean="0"/>
              <a:t>أ.نايف بن محمد الوعيل </a:t>
            </a:r>
            <a:endParaRPr lang="en-US" dirty="0"/>
          </a:p>
        </p:txBody>
      </p:sp>
    </p:spTree>
    <p:extLst>
      <p:ext uri="{BB962C8B-B14F-4D97-AF65-F5344CB8AC3E}">
        <p14:creationId xmlns:p14="http://schemas.microsoft.com/office/powerpoint/2010/main" xmlns="" val="42033038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مقتطفات من مقال « يقولون ما أنت «</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ar-SA" dirty="0"/>
              <a:t>تبدأ الأمور صغيرة، ثم تتحول الى كرة نار من الصعب </a:t>
            </a:r>
            <a:r>
              <a:rPr lang="ar-SA" dirty="0" smtClean="0"/>
              <a:t>اطفاؤها</a:t>
            </a:r>
            <a:r>
              <a:rPr lang="ar-SA" dirty="0"/>
              <a:t> </a:t>
            </a:r>
            <a:r>
              <a:rPr lang="ar-SA" dirty="0" smtClean="0"/>
              <a:t>..</a:t>
            </a:r>
            <a:r>
              <a:rPr lang="ar-SA" dirty="0"/>
              <a:t> هكذا بدأت فكرة "ايلاف</a:t>
            </a:r>
            <a:r>
              <a:rPr lang="ar-SA" dirty="0" smtClean="0"/>
              <a:t>"! .</a:t>
            </a:r>
          </a:p>
          <a:p>
            <a:pPr algn="r" rtl="1"/>
            <a:endParaRPr lang="ar-SA" dirty="0"/>
          </a:p>
          <a:p>
            <a:pPr algn="r" rtl="1"/>
            <a:r>
              <a:rPr lang="ar-SA" dirty="0" smtClean="0"/>
              <a:t>كل </a:t>
            </a:r>
            <a:r>
              <a:rPr lang="ar-SA" dirty="0"/>
              <a:t>الدراسات والمؤشرات تؤكد أن عالم الانترنت شكل وسيشكل اتساعاً لا حدود له، في تغيير الصيغة الاعلامية وتحوير الفكر الانساني، وهذا ما رأينا بشائره الآن، مما يؤكد الحاجة الى عمل اعلامي مميز. </a:t>
            </a:r>
            <a:endParaRPr lang="ar-SA" dirty="0" smtClean="0"/>
          </a:p>
          <a:p>
            <a:pPr algn="r" rtl="1"/>
            <a:endParaRPr lang="ar-SA" dirty="0"/>
          </a:p>
          <a:p>
            <a:pPr algn="r" rtl="1"/>
            <a:r>
              <a:rPr lang="ar-SA" dirty="0"/>
              <a:t>اذاً، هي مشروع مستقبلي، يأخذ باعتباره سرعة التواصل والاتصال، ويفترض أنه سيستمر اقتصادياً على المدى الطويل.</a:t>
            </a:r>
            <a:endParaRPr lang="en-US" dirty="0"/>
          </a:p>
        </p:txBody>
      </p:sp>
    </p:spTree>
    <p:extLst>
      <p:ext uri="{BB962C8B-B14F-4D97-AF65-F5344CB8AC3E}">
        <p14:creationId xmlns:p14="http://schemas.microsoft.com/office/powerpoint/2010/main" xmlns="" val="306579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rtl="1"/>
            <a:r>
              <a:rPr lang="ar-SA" dirty="0"/>
              <a:t>الوضع الحاضر يقول أن غالبية أهل المهنة ما زالوا بعيدين عن الاهتمام بالانترنت، اما جهلاً أو تجاهلاً وكسلاً وتكاسلاً، في الوقت الذي تطوع كثيرون، ولهم الشكر، على سد هذه </a:t>
            </a:r>
            <a:r>
              <a:rPr lang="ar-SA" dirty="0" smtClean="0"/>
              <a:t>الفجوة.</a:t>
            </a:r>
          </a:p>
          <a:p>
            <a:pPr algn="r" rtl="1"/>
            <a:endParaRPr lang="ar-SA" dirty="0"/>
          </a:p>
          <a:p>
            <a:pPr algn="r" rtl="1"/>
            <a:r>
              <a:rPr lang="ar-SA" dirty="0"/>
              <a:t>اذا،ً "ايلاف" مشروع لم يُنشأ بقرار رسمي، ولن يغلق بقرار رسمي.. بل هو مشروع مستقل الارادة والقرار، واستمراره رهن باستمرارية هذه الاستقلالية، التي هي بالضرورة رهن بالاستقلالية المالية، والنجاح الاقتصادي، اذ لا يكفي لاي مشروع صحافي ان يحقق السبق تلو السبق، والخبطة تلو الخبطة، بل يجب ان يضمن ايضا الاعلان تلو </a:t>
            </a:r>
            <a:r>
              <a:rPr lang="ar-SA" dirty="0" smtClean="0"/>
              <a:t>الاعلان.</a:t>
            </a:r>
            <a:endParaRPr lang="en-US" dirty="0"/>
          </a:p>
        </p:txBody>
      </p:sp>
    </p:spTree>
    <p:extLst>
      <p:ext uri="{BB962C8B-B14F-4D97-AF65-F5344CB8AC3E}">
        <p14:creationId xmlns:p14="http://schemas.microsoft.com/office/powerpoint/2010/main" xmlns="" val="1223984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rtl="1"/>
            <a:r>
              <a:rPr lang="ar-SA" dirty="0"/>
              <a:t>لن أكون نادماً لو توقفت "ايلاف" لاسباب </a:t>
            </a:r>
            <a:r>
              <a:rPr lang="ar-SA" dirty="0" smtClean="0"/>
              <a:t>اقتصادية .</a:t>
            </a:r>
          </a:p>
          <a:p>
            <a:pPr algn="r" rtl="1"/>
            <a:endParaRPr lang="ar-SA" dirty="0"/>
          </a:p>
          <a:p>
            <a:pPr algn="r" rtl="1"/>
            <a:r>
              <a:rPr lang="ar-SA" dirty="0" smtClean="0"/>
              <a:t>ايلاف مشروع </a:t>
            </a:r>
            <a:r>
              <a:rPr lang="ar-SA" dirty="0"/>
              <a:t>اعلامي متكامل. تضم فيه الصحيفة بما لها من مداليل واصول وجذوع الى منظومة شقيقاتها الاعلاميات الأخرى. أنها تدمج ذلك الألق الصحافي الذي يجده القارئ في الجريدة، بتلك الانهار الاعلامية التي أصبحت متداخلة بينها وبين نفسها. </a:t>
            </a:r>
            <a:endParaRPr lang="ar-SA" dirty="0" smtClean="0"/>
          </a:p>
          <a:p>
            <a:pPr algn="r" rtl="1"/>
            <a:endParaRPr lang="ar-SA" dirty="0"/>
          </a:p>
          <a:p>
            <a:pPr algn="r" rtl="1"/>
            <a:r>
              <a:rPr lang="ar-SA" dirty="0" smtClean="0"/>
              <a:t>انطلاقنا </a:t>
            </a:r>
            <a:r>
              <a:rPr lang="ar-SA" dirty="0"/>
              <a:t>اليوم هو "تجريبي" يشبه ما جرى العرف صحافيا على اعتباره "العدد </a:t>
            </a:r>
            <a:r>
              <a:rPr lang="ar-SA" dirty="0" smtClean="0"/>
              <a:t>صفر« .</a:t>
            </a:r>
            <a:endParaRPr lang="en-US" dirty="0"/>
          </a:p>
        </p:txBody>
      </p:sp>
    </p:spTree>
    <p:extLst>
      <p:ext uri="{BB962C8B-B14F-4D97-AF65-F5344CB8AC3E}">
        <p14:creationId xmlns:p14="http://schemas.microsoft.com/office/powerpoint/2010/main" xmlns="" val="4118539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SA" dirty="0"/>
              <a:t>ايلاف" ستكون جريدة الجميع والى الجميع، ومن هنا سيكون لها حضورها عبر شبكة من المراسلين المتحركين في ساحات </a:t>
            </a:r>
            <a:r>
              <a:rPr lang="ar-SA" dirty="0" smtClean="0"/>
              <a:t>الحدث</a:t>
            </a:r>
            <a:endParaRPr lang="en-US" dirty="0"/>
          </a:p>
        </p:txBody>
      </p:sp>
    </p:spTree>
    <p:extLst>
      <p:ext uri="{BB962C8B-B14F-4D97-AF65-F5344CB8AC3E}">
        <p14:creationId xmlns:p14="http://schemas.microsoft.com/office/powerpoint/2010/main" xmlns="" val="3218547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اسباب تميز الصحف الإلكترونية </a:t>
            </a:r>
            <a:endParaRPr lang="en-US" dirty="0"/>
          </a:p>
        </p:txBody>
      </p:sp>
      <p:sp>
        <p:nvSpPr>
          <p:cNvPr id="3" name="Content Placeholder 2"/>
          <p:cNvSpPr>
            <a:spLocks noGrp="1"/>
          </p:cNvSpPr>
          <p:nvPr>
            <p:ph idx="1"/>
          </p:nvPr>
        </p:nvSpPr>
        <p:spPr/>
        <p:txBody>
          <a:bodyPr>
            <a:normAutofit lnSpcReduction="10000"/>
          </a:bodyPr>
          <a:lstStyle/>
          <a:p>
            <a:pPr algn="r" rtl="1"/>
            <a:r>
              <a:rPr lang="ar-SA" dirty="0"/>
              <a:t>1 - تعدد الوسائط </a:t>
            </a:r>
          </a:p>
          <a:p>
            <a:pPr algn="r" rtl="1"/>
            <a:r>
              <a:rPr lang="ar-SA" dirty="0"/>
              <a:t>2 - التفاعل والمشاركة .</a:t>
            </a:r>
          </a:p>
          <a:p>
            <a:pPr algn="r" rtl="1"/>
            <a:r>
              <a:rPr lang="ar-SA" dirty="0"/>
              <a:t>3 - التحكم في تصميم الصفحة من المستهلك .</a:t>
            </a:r>
          </a:p>
          <a:p>
            <a:pPr algn="r" rtl="1"/>
            <a:r>
              <a:rPr lang="ar-SA" dirty="0"/>
              <a:t>4 - السرعة والفورية والتحديث المستمر .</a:t>
            </a:r>
          </a:p>
          <a:p>
            <a:pPr algn="r" rtl="1"/>
            <a:r>
              <a:rPr lang="ar-SA" dirty="0"/>
              <a:t>5 - الحدود المفتوحة .</a:t>
            </a:r>
          </a:p>
          <a:p>
            <a:pPr algn="r" rtl="1"/>
            <a:r>
              <a:rPr lang="ar-SA" dirty="0"/>
              <a:t>6 - سهولة الوصول .</a:t>
            </a:r>
          </a:p>
          <a:p>
            <a:pPr algn="r" rtl="1"/>
            <a:r>
              <a:rPr lang="ar-SA" dirty="0"/>
              <a:t>7 - الأرشفة </a:t>
            </a:r>
          </a:p>
          <a:p>
            <a:pPr algn="r" rtl="1"/>
            <a:r>
              <a:rPr lang="ar-SA" dirty="0"/>
              <a:t>8 - توفير الوقت والجهد والمال</a:t>
            </a:r>
            <a:endParaRPr lang="ar-SA" dirty="0" smtClean="0"/>
          </a:p>
        </p:txBody>
      </p:sp>
    </p:spTree>
    <p:extLst>
      <p:ext uri="{BB962C8B-B14F-4D97-AF65-F5344CB8AC3E}">
        <p14:creationId xmlns:p14="http://schemas.microsoft.com/office/powerpoint/2010/main" xmlns="" val="3217461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صعوبات البداية </a:t>
            </a:r>
            <a:endParaRPr lang="en-US" dirty="0"/>
          </a:p>
        </p:txBody>
      </p:sp>
      <p:sp>
        <p:nvSpPr>
          <p:cNvPr id="3" name="Content Placeholder 2"/>
          <p:cNvSpPr>
            <a:spLocks noGrp="1"/>
          </p:cNvSpPr>
          <p:nvPr>
            <p:ph idx="1"/>
          </p:nvPr>
        </p:nvSpPr>
        <p:spPr/>
        <p:txBody>
          <a:bodyPr>
            <a:normAutofit fontScale="92500" lnSpcReduction="20000"/>
          </a:bodyPr>
          <a:lstStyle/>
          <a:p>
            <a:pPr marL="114300" indent="0" algn="r">
              <a:buNone/>
            </a:pPr>
            <a:r>
              <a:rPr lang="ar-SA" dirty="0" smtClean="0"/>
              <a:t>1 – غياب السياسة التحريرية الواضحة .</a:t>
            </a:r>
          </a:p>
          <a:p>
            <a:pPr marL="114300" indent="0" algn="r">
              <a:buNone/>
            </a:pPr>
            <a:r>
              <a:rPr lang="ar-SA" dirty="0" smtClean="0"/>
              <a:t>2 – الإجتهاد هو الطابع الغالب .</a:t>
            </a:r>
          </a:p>
          <a:p>
            <a:pPr marL="114300" indent="0" algn="r">
              <a:buNone/>
            </a:pPr>
            <a:r>
              <a:rPr lang="ar-SA" dirty="0" smtClean="0"/>
              <a:t>3 – صعوبة الحصول على تصاريح رسمية .</a:t>
            </a:r>
          </a:p>
          <a:p>
            <a:pPr marL="114300" indent="0" algn="r">
              <a:buNone/>
            </a:pPr>
            <a:r>
              <a:rPr lang="ar-SA" dirty="0" smtClean="0"/>
              <a:t>4 – غياب أحد العاملين يعني تعطل مهامه حتى عودته .</a:t>
            </a:r>
          </a:p>
          <a:p>
            <a:pPr marL="114300" indent="0" algn="r">
              <a:buNone/>
            </a:pPr>
            <a:r>
              <a:rPr lang="ar-SA" dirty="0" smtClean="0"/>
              <a:t>5 – التعرض للحجب بسهولة .</a:t>
            </a:r>
          </a:p>
          <a:p>
            <a:pPr marL="114300" indent="0" algn="r">
              <a:buNone/>
            </a:pPr>
            <a:r>
              <a:rPr lang="ar-SA" dirty="0" smtClean="0"/>
              <a:t>6 – المنافسة دعت الكثير إلى الاعتماد على الإثارة .</a:t>
            </a:r>
          </a:p>
          <a:p>
            <a:pPr marL="114300" indent="0" algn="r">
              <a:buNone/>
            </a:pPr>
            <a:r>
              <a:rPr lang="ar-SA" dirty="0" smtClean="0"/>
              <a:t>7 – ضعف الكوادر .</a:t>
            </a:r>
          </a:p>
          <a:p>
            <a:pPr marL="114300" indent="0" algn="r">
              <a:buNone/>
            </a:pPr>
            <a:endParaRPr lang="ar-SA" dirty="0" smtClean="0"/>
          </a:p>
          <a:p>
            <a:pPr marL="114300" indent="0" algn="r">
              <a:buNone/>
            </a:pPr>
            <a:r>
              <a:rPr lang="ar-SA" dirty="0" smtClean="0"/>
              <a:t> </a:t>
            </a:r>
            <a:endParaRPr lang="en-US" dirty="0"/>
          </a:p>
        </p:txBody>
      </p:sp>
    </p:spTree>
    <p:extLst>
      <p:ext uri="{BB962C8B-B14F-4D97-AF65-F5344CB8AC3E}">
        <p14:creationId xmlns:p14="http://schemas.microsoft.com/office/powerpoint/2010/main" xmlns="" val="17157038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صحيفة الوئام </a:t>
            </a:r>
            <a:endParaRPr lang="en-US" dirty="0"/>
          </a:p>
        </p:txBody>
      </p:sp>
      <p:sp>
        <p:nvSpPr>
          <p:cNvPr id="3" name="Content Placeholder 2"/>
          <p:cNvSpPr>
            <a:spLocks noGrp="1"/>
          </p:cNvSpPr>
          <p:nvPr>
            <p:ph idx="1"/>
          </p:nvPr>
        </p:nvSpPr>
        <p:spPr/>
        <p:txBody>
          <a:bodyPr/>
          <a:lstStyle/>
          <a:p>
            <a:pPr algn="r" rtl="1"/>
            <a:r>
              <a:rPr lang="ar-SA" dirty="0" smtClean="0"/>
              <a:t>بداية الحضور القوي كانت بعد نقل مقطع لإعدام صدام حسين .</a:t>
            </a:r>
          </a:p>
          <a:p>
            <a:pPr algn="r" rtl="1"/>
            <a:endParaRPr lang="ar-SA" dirty="0" smtClean="0"/>
          </a:p>
          <a:p>
            <a:pPr algn="r" rtl="1"/>
            <a:r>
              <a:rPr lang="ar-SA" dirty="0" smtClean="0"/>
              <a:t>الإنطلاقة الفعلية كانت بعد إعادة التصميم ، وطريقة العرض .</a:t>
            </a:r>
          </a:p>
          <a:p>
            <a:pPr algn="r" rtl="1"/>
            <a:endParaRPr lang="ar-SA" dirty="0" smtClean="0"/>
          </a:p>
          <a:p>
            <a:pPr algn="r" rtl="1"/>
            <a:r>
              <a:rPr lang="ar-SA" dirty="0" smtClean="0"/>
              <a:t>تم التوقيع مع وكيل اعلاني وأدى ذلك إلى توفير طاقم تحرير .</a:t>
            </a:r>
          </a:p>
          <a:p>
            <a:pPr algn="r" rtl="1"/>
            <a:endParaRPr lang="ar-SA" dirty="0"/>
          </a:p>
          <a:p>
            <a:pPr algn="r" rtl="1"/>
            <a:endParaRPr lang="ar-SA" dirty="0" smtClean="0"/>
          </a:p>
          <a:p>
            <a:pPr algn="r" rtl="1"/>
            <a:endParaRPr lang="ar-SA" dirty="0" smtClean="0"/>
          </a:p>
          <a:p>
            <a:pPr algn="r" rtl="1"/>
            <a:endParaRPr lang="en-US" dirty="0"/>
          </a:p>
        </p:txBody>
      </p:sp>
    </p:spTree>
    <p:extLst>
      <p:ext uri="{BB962C8B-B14F-4D97-AF65-F5344CB8AC3E}">
        <p14:creationId xmlns:p14="http://schemas.microsoft.com/office/powerpoint/2010/main" xmlns="" val="3869785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صحيفة عرعر الإخبارية </a:t>
            </a:r>
            <a:endParaRPr lang="en-US" dirty="0"/>
          </a:p>
        </p:txBody>
      </p:sp>
      <p:sp>
        <p:nvSpPr>
          <p:cNvPr id="3" name="Content Placeholder 2"/>
          <p:cNvSpPr>
            <a:spLocks noGrp="1"/>
          </p:cNvSpPr>
          <p:nvPr>
            <p:ph idx="1"/>
          </p:nvPr>
        </p:nvSpPr>
        <p:spPr/>
        <p:txBody>
          <a:bodyPr>
            <a:normAutofit fontScale="92500"/>
          </a:bodyPr>
          <a:lstStyle/>
          <a:p>
            <a:pPr algn="r" rtl="1"/>
            <a:r>
              <a:rPr lang="ar-SA" dirty="0" smtClean="0"/>
              <a:t>السبب منها تسليط الضوء على اخبار عرعر والحدود الشمالية .</a:t>
            </a:r>
          </a:p>
          <a:p>
            <a:pPr algn="r" rtl="1"/>
            <a:endParaRPr lang="ar-SA" dirty="0"/>
          </a:p>
          <a:p>
            <a:pPr algn="r" rtl="1"/>
            <a:r>
              <a:rPr lang="ar-SA" dirty="0" smtClean="0"/>
              <a:t>الإنطلاق عام 2007 النسخة الأولى كانت للوحة تحكم روسية .</a:t>
            </a:r>
          </a:p>
          <a:p>
            <a:pPr algn="r" rtl="1"/>
            <a:endParaRPr lang="ar-SA" dirty="0"/>
          </a:p>
          <a:p>
            <a:pPr algn="r" rtl="1"/>
            <a:r>
              <a:rPr lang="ar-SA" dirty="0" smtClean="0"/>
              <a:t>تم استعداء القائمين على الصحيفة بسبب نشر خبر عن نادي الحدود الشمالية الأدبي .</a:t>
            </a:r>
          </a:p>
          <a:p>
            <a:pPr algn="r" rtl="1"/>
            <a:endParaRPr lang="ar-SA" dirty="0"/>
          </a:p>
          <a:p>
            <a:pPr algn="r" rtl="1"/>
            <a:r>
              <a:rPr lang="ar-SA" dirty="0" smtClean="0"/>
              <a:t>ركزت على الموظفين حديثا و المبتعثين من ابناء المنطقة .</a:t>
            </a:r>
          </a:p>
        </p:txBody>
      </p:sp>
    </p:spTree>
    <p:extLst>
      <p:ext uri="{BB962C8B-B14F-4D97-AF65-F5344CB8AC3E}">
        <p14:creationId xmlns:p14="http://schemas.microsoft.com/office/powerpoint/2010/main" xmlns="" val="122569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صحيفة عاجل </a:t>
            </a:r>
            <a:endParaRPr lang="en-US" dirty="0"/>
          </a:p>
        </p:txBody>
      </p:sp>
      <p:sp>
        <p:nvSpPr>
          <p:cNvPr id="3" name="Content Placeholder 2"/>
          <p:cNvSpPr>
            <a:spLocks noGrp="1"/>
          </p:cNvSpPr>
          <p:nvPr>
            <p:ph idx="1"/>
          </p:nvPr>
        </p:nvSpPr>
        <p:spPr/>
        <p:txBody>
          <a:bodyPr/>
          <a:lstStyle/>
          <a:p>
            <a:pPr algn="r" rtl="1"/>
            <a:r>
              <a:rPr lang="ar-SA" dirty="0" smtClean="0"/>
              <a:t>انطلقت في القصيم 2007</a:t>
            </a:r>
          </a:p>
          <a:p>
            <a:pPr algn="r" rtl="1"/>
            <a:endParaRPr lang="ar-SA" dirty="0"/>
          </a:p>
          <a:p>
            <a:pPr algn="r" rtl="1"/>
            <a:r>
              <a:rPr lang="ar-SA" dirty="0" smtClean="0"/>
              <a:t>كان اسمها في البداية « بريدة « .</a:t>
            </a:r>
          </a:p>
          <a:p>
            <a:pPr algn="r" rtl="1"/>
            <a:endParaRPr lang="ar-SA" dirty="0"/>
          </a:p>
          <a:p>
            <a:pPr algn="r" rtl="1"/>
            <a:r>
              <a:rPr lang="ar-SA" dirty="0" smtClean="0"/>
              <a:t>بدأت بشكل منظم .</a:t>
            </a:r>
            <a:endParaRPr lang="en-US" dirty="0"/>
          </a:p>
        </p:txBody>
      </p:sp>
    </p:spTree>
    <p:extLst>
      <p:ext uri="{BB962C8B-B14F-4D97-AF65-F5344CB8AC3E}">
        <p14:creationId xmlns:p14="http://schemas.microsoft.com/office/powerpoint/2010/main" xmlns="" val="39305227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صحيفة مصدر </a:t>
            </a:r>
            <a:endParaRPr lang="en-US" dirty="0"/>
          </a:p>
        </p:txBody>
      </p:sp>
      <p:sp>
        <p:nvSpPr>
          <p:cNvPr id="3" name="Content Placeholder 2"/>
          <p:cNvSpPr>
            <a:spLocks noGrp="1"/>
          </p:cNvSpPr>
          <p:nvPr>
            <p:ph idx="1"/>
          </p:nvPr>
        </p:nvSpPr>
        <p:spPr/>
        <p:txBody>
          <a:bodyPr/>
          <a:lstStyle/>
          <a:p>
            <a:pPr algn="r" rtl="1"/>
            <a:r>
              <a:rPr lang="ar-SA" dirty="0" smtClean="0"/>
              <a:t>كان الحراك الثقافي هو السبب في اصدراها بعد ظهور جيل شاب لم يجد في الصحافة الورقية مكانا .</a:t>
            </a:r>
          </a:p>
          <a:p>
            <a:pPr algn="r" rtl="1"/>
            <a:endParaRPr lang="ar-SA" dirty="0"/>
          </a:p>
          <a:p>
            <a:pPr algn="r" rtl="1"/>
            <a:r>
              <a:rPr lang="ar-SA" dirty="0" smtClean="0"/>
              <a:t>ركزت على تحليل المقالات التي تنشر في الصحف .</a:t>
            </a:r>
          </a:p>
          <a:p>
            <a:pPr algn="r" rtl="1"/>
            <a:endParaRPr lang="ar-SA" dirty="0"/>
          </a:p>
          <a:p>
            <a:pPr algn="r" rtl="1"/>
            <a:r>
              <a:rPr lang="ar-SA" dirty="0" smtClean="0"/>
              <a:t>استحدثت زاوية بعنوان « منع من النشر «</a:t>
            </a:r>
            <a:endParaRPr lang="en-US" dirty="0"/>
          </a:p>
        </p:txBody>
      </p:sp>
    </p:spTree>
    <p:extLst>
      <p:ext uri="{BB962C8B-B14F-4D97-AF65-F5344CB8AC3E}">
        <p14:creationId xmlns:p14="http://schemas.microsoft.com/office/powerpoint/2010/main" xmlns="" val="913373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t>قبل البداية لابد من معرفة الفرق بين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65666704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3834864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صحيفة سبق </a:t>
            </a:r>
            <a:endParaRPr lang="en-US" dirty="0"/>
          </a:p>
        </p:txBody>
      </p:sp>
      <p:sp>
        <p:nvSpPr>
          <p:cNvPr id="3" name="Content Placeholder 2"/>
          <p:cNvSpPr>
            <a:spLocks noGrp="1"/>
          </p:cNvSpPr>
          <p:nvPr>
            <p:ph idx="1"/>
          </p:nvPr>
        </p:nvSpPr>
        <p:spPr/>
        <p:txBody>
          <a:bodyPr/>
          <a:lstStyle/>
          <a:p>
            <a:pPr algn="r" rtl="1"/>
            <a:r>
              <a:rPr lang="ar-SA" dirty="0" smtClean="0"/>
              <a:t>مرت بثلاثة مراحل :</a:t>
            </a:r>
          </a:p>
          <a:p>
            <a:pPr marL="114300" indent="0" algn="r" rtl="1">
              <a:buNone/>
            </a:pPr>
            <a:r>
              <a:rPr lang="ar-SA" dirty="0" smtClean="0"/>
              <a:t>1 – الفردية </a:t>
            </a:r>
          </a:p>
          <a:p>
            <a:pPr marL="114300" indent="0" algn="r" rtl="1">
              <a:buNone/>
            </a:pPr>
            <a:r>
              <a:rPr lang="ar-SA" dirty="0" smtClean="0"/>
              <a:t>2 – الهيكلة </a:t>
            </a:r>
          </a:p>
          <a:p>
            <a:pPr marL="114300" indent="0" algn="r" rtl="1">
              <a:buNone/>
            </a:pPr>
            <a:r>
              <a:rPr lang="ar-SA" dirty="0" smtClean="0"/>
              <a:t>3 – المؤسسية .</a:t>
            </a:r>
          </a:p>
          <a:p>
            <a:pPr marL="114300" indent="0" algn="r" rtl="1">
              <a:buNone/>
            </a:pPr>
            <a:endParaRPr lang="ar-SA" dirty="0"/>
          </a:p>
          <a:p>
            <a:pPr marL="114300" indent="0" algn="r" rtl="1">
              <a:buNone/>
            </a:pPr>
            <a:r>
              <a:rPr lang="ar-SA" dirty="0" smtClean="0"/>
              <a:t> </a:t>
            </a:r>
            <a:endParaRPr lang="en-US" dirty="0"/>
          </a:p>
        </p:txBody>
      </p:sp>
    </p:spTree>
    <p:extLst>
      <p:ext uri="{BB962C8B-B14F-4D97-AF65-F5344CB8AC3E}">
        <p14:creationId xmlns:p14="http://schemas.microsoft.com/office/powerpoint/2010/main" xmlns="" val="30906609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هداية نت </a:t>
            </a:r>
            <a:endParaRPr lang="en-US" dirty="0"/>
          </a:p>
        </p:txBody>
      </p:sp>
      <p:sp>
        <p:nvSpPr>
          <p:cNvPr id="3" name="Content Placeholder 2"/>
          <p:cNvSpPr>
            <a:spLocks noGrp="1"/>
          </p:cNvSpPr>
          <p:nvPr>
            <p:ph idx="1"/>
          </p:nvPr>
        </p:nvSpPr>
        <p:spPr/>
        <p:txBody>
          <a:bodyPr/>
          <a:lstStyle/>
          <a:p>
            <a:pPr algn="r" rtl="1"/>
            <a:r>
              <a:rPr lang="ar-SA" dirty="0" smtClean="0"/>
              <a:t>اول إصدار إلكتروني لصحافية سعودية «هداية درويش «</a:t>
            </a:r>
          </a:p>
          <a:p>
            <a:pPr algn="r" rtl="1"/>
            <a:endParaRPr lang="ar-SA" dirty="0"/>
          </a:p>
          <a:p>
            <a:pPr algn="r" rtl="1"/>
            <a:r>
              <a:rPr lang="ar-SA" dirty="0" smtClean="0"/>
              <a:t>وقعت في 2006 مع مايكروسوفت « البرامج « ، « بنر إعلاني « </a:t>
            </a:r>
            <a:endParaRPr lang="en-US" dirty="0"/>
          </a:p>
        </p:txBody>
      </p:sp>
    </p:spTree>
    <p:extLst>
      <p:ext uri="{BB962C8B-B14F-4D97-AF65-F5344CB8AC3E}">
        <p14:creationId xmlns:p14="http://schemas.microsoft.com/office/powerpoint/2010/main" xmlns="" val="9366087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صعوبات حالية </a:t>
            </a:r>
            <a:endParaRPr lang="en-US" dirty="0"/>
          </a:p>
        </p:txBody>
      </p:sp>
      <p:sp>
        <p:nvSpPr>
          <p:cNvPr id="3" name="Content Placeholder 2"/>
          <p:cNvSpPr>
            <a:spLocks noGrp="1"/>
          </p:cNvSpPr>
          <p:nvPr>
            <p:ph idx="1"/>
          </p:nvPr>
        </p:nvSpPr>
        <p:spPr/>
        <p:txBody>
          <a:bodyPr/>
          <a:lstStyle/>
          <a:p>
            <a:pPr algn="r" rtl="1"/>
            <a:r>
              <a:rPr lang="ar-SA" dirty="0" smtClean="0"/>
              <a:t>1 – عدم وضوح الصورة المستقبلية .</a:t>
            </a:r>
          </a:p>
          <a:p>
            <a:pPr algn="r" rtl="1"/>
            <a:r>
              <a:rPr lang="ar-SA" dirty="0" smtClean="0"/>
              <a:t>2 – عدم حفظ الحقوق .</a:t>
            </a:r>
          </a:p>
          <a:p>
            <a:pPr algn="r" rtl="1"/>
            <a:r>
              <a:rPr lang="ar-SA" dirty="0" smtClean="0"/>
              <a:t>3 – ما يزال المعلن يثق في الورقية بصفة أكبر .</a:t>
            </a:r>
            <a:endParaRPr lang="en-US" dirty="0"/>
          </a:p>
        </p:txBody>
      </p:sp>
    </p:spTree>
    <p:extLst>
      <p:ext uri="{BB962C8B-B14F-4D97-AF65-F5344CB8AC3E}">
        <p14:creationId xmlns:p14="http://schemas.microsoft.com/office/powerpoint/2010/main" xmlns="" val="31182597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عيوب الصحافة الإلكترونية </a:t>
            </a:r>
            <a:endParaRPr lang="en-US" dirty="0"/>
          </a:p>
        </p:txBody>
      </p:sp>
      <p:sp>
        <p:nvSpPr>
          <p:cNvPr id="3" name="Content Placeholder 2"/>
          <p:cNvSpPr>
            <a:spLocks noGrp="1"/>
          </p:cNvSpPr>
          <p:nvPr>
            <p:ph idx="1"/>
          </p:nvPr>
        </p:nvSpPr>
        <p:spPr/>
        <p:txBody>
          <a:bodyPr/>
          <a:lstStyle/>
          <a:p>
            <a:pPr algn="r" rtl="1"/>
            <a:r>
              <a:rPr lang="ar-SA" dirty="0"/>
              <a:t>1 - الحاجة للسرعة في الأخبار الالكترونية </a:t>
            </a:r>
          </a:p>
          <a:p>
            <a:pPr algn="r" rtl="1"/>
            <a:r>
              <a:rPr lang="ar-SA" dirty="0"/>
              <a:t>2 - بيئة خصبة لانتشار الإشاعات والأخبار الكاذبة والملفقة بسرعة فائقة وغير معهودة في الصحافة المطبوعة .</a:t>
            </a:r>
          </a:p>
          <a:p>
            <a:pPr algn="r" rtl="1"/>
            <a:r>
              <a:rPr lang="ar-SA" dirty="0"/>
              <a:t>3 - عدم القدرة على التأكد من صحة المعلومات</a:t>
            </a:r>
          </a:p>
          <a:p>
            <a:pPr algn="r" rtl="1"/>
            <a:r>
              <a:rPr lang="ar-SA" dirty="0"/>
              <a:t>4 - خدمات الإنترنت السيئة التي لا تزال منتشرة في العالم العربي</a:t>
            </a:r>
          </a:p>
          <a:p>
            <a:pPr algn="r" rtl="1"/>
            <a:r>
              <a:rPr lang="ar-SA" dirty="0"/>
              <a:t>5 -الأمية الإلكترونية </a:t>
            </a:r>
            <a:endParaRPr lang="en-US" dirty="0"/>
          </a:p>
        </p:txBody>
      </p:sp>
    </p:spTree>
    <p:extLst>
      <p:ext uri="{BB962C8B-B14F-4D97-AF65-F5344CB8AC3E}">
        <p14:creationId xmlns:p14="http://schemas.microsoft.com/office/powerpoint/2010/main" xmlns="" val="1512019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النشر الإلكتروني </a:t>
            </a:r>
            <a:endParaRPr lang="en-US" dirty="0"/>
          </a:p>
        </p:txBody>
      </p:sp>
      <p:sp>
        <p:nvSpPr>
          <p:cNvPr id="3" name="Content Placeholder 2"/>
          <p:cNvSpPr>
            <a:spLocks noGrp="1"/>
          </p:cNvSpPr>
          <p:nvPr>
            <p:ph idx="1"/>
          </p:nvPr>
        </p:nvSpPr>
        <p:spPr/>
        <p:txBody>
          <a:bodyPr/>
          <a:lstStyle/>
          <a:p>
            <a:pPr algn="r" rtl="1"/>
            <a:r>
              <a:rPr lang="ar-SA" dirty="0"/>
              <a:t>استخدام الكمبيوتر في عمليات إنشاء وتحرير وتصميم وطباعة وتوزيع المطبوعات. </a:t>
            </a:r>
            <a:endParaRPr lang="en-US" dirty="0"/>
          </a:p>
          <a:p>
            <a:pPr algn="r" rtl="1"/>
            <a:endParaRPr lang="ar-SA" dirty="0" smtClean="0"/>
          </a:p>
          <a:p>
            <a:pPr algn="r" rtl="1"/>
            <a:r>
              <a:rPr lang="ar-SA" dirty="0" smtClean="0"/>
              <a:t>يقصد به ايضا  مواقع الصحف </a:t>
            </a:r>
            <a:r>
              <a:rPr lang="ar-SA" dirty="0"/>
              <a:t>الورقية التي تنشر على الانترنت.</a:t>
            </a:r>
            <a:endParaRPr lang="en-US" dirty="0"/>
          </a:p>
          <a:p>
            <a:pPr algn="r" rtl="1"/>
            <a:endParaRPr lang="en-US" dirty="0"/>
          </a:p>
        </p:txBody>
      </p:sp>
    </p:spTree>
    <p:extLst>
      <p:ext uri="{BB962C8B-B14F-4D97-AF65-F5344CB8AC3E}">
        <p14:creationId xmlns:p14="http://schemas.microsoft.com/office/powerpoint/2010/main" xmlns="" val="150480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الصحافة الإلكترونية </a:t>
            </a:r>
            <a:endParaRPr lang="en-US" dirty="0"/>
          </a:p>
        </p:txBody>
      </p:sp>
      <p:sp>
        <p:nvSpPr>
          <p:cNvPr id="3" name="Content Placeholder 2"/>
          <p:cNvSpPr>
            <a:spLocks noGrp="1"/>
          </p:cNvSpPr>
          <p:nvPr>
            <p:ph idx="1"/>
          </p:nvPr>
        </p:nvSpPr>
        <p:spPr/>
        <p:txBody>
          <a:bodyPr/>
          <a:lstStyle/>
          <a:p>
            <a:pPr algn="r" rtl="1"/>
            <a:r>
              <a:rPr lang="ar-SA" dirty="0"/>
              <a:t>تختص بنقل الخبر وتتناول الأحداث اليومية بأقلام الصحفيين وتحليلاتهم ووجهات نظر الكتاب، مثلما يحدث في الصحافة الورقية . </a:t>
            </a:r>
            <a:endParaRPr lang="en-US" dirty="0"/>
          </a:p>
          <a:p>
            <a:pPr algn="r" rtl="1"/>
            <a:endParaRPr lang="ar-SA" dirty="0" smtClean="0"/>
          </a:p>
          <a:p>
            <a:pPr algn="r" rtl="1"/>
            <a:r>
              <a:rPr lang="ar-SA" dirty="0" smtClean="0"/>
              <a:t>يطلق عليها مسميات </a:t>
            </a:r>
            <a:r>
              <a:rPr lang="ar-SA" dirty="0"/>
              <a:t>أخرى مثل الصحافة الفورية والنسخ الالكترونية والصحافة الرقمية والجريدة الالكترونية.</a:t>
            </a:r>
            <a:endParaRPr lang="en-US" dirty="0"/>
          </a:p>
          <a:p>
            <a:pPr algn="r" rtl="1"/>
            <a:endParaRPr lang="en-US" dirty="0"/>
          </a:p>
        </p:txBody>
      </p:sp>
    </p:spTree>
    <p:extLst>
      <p:ext uri="{BB962C8B-B14F-4D97-AF65-F5344CB8AC3E}">
        <p14:creationId xmlns:p14="http://schemas.microsoft.com/office/powerpoint/2010/main" xmlns="" val="4151923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كيف تجمع الصحف السعودية بين النشر الإلكتروني والصحف الإلكترونية </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57200" y="1672131"/>
            <a:ext cx="8229600" cy="4382100"/>
          </a:xfrm>
        </p:spPr>
      </p:pic>
    </p:spTree>
    <p:extLst>
      <p:ext uri="{BB962C8B-B14F-4D97-AF65-F5344CB8AC3E}">
        <p14:creationId xmlns:p14="http://schemas.microsoft.com/office/powerpoint/2010/main" xmlns="" val="371902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52400" y="457199"/>
            <a:ext cx="8153400" cy="4153619"/>
          </a:xfr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52400" y="5275571"/>
            <a:ext cx="8763000" cy="376684"/>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xmlns="" val="185886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57200" y="1749634"/>
            <a:ext cx="8229600" cy="4227094"/>
          </a:xfrm>
        </p:spPr>
      </p:pic>
    </p:spTree>
    <p:extLst>
      <p:ext uri="{BB962C8B-B14F-4D97-AF65-F5344CB8AC3E}">
        <p14:creationId xmlns:p14="http://schemas.microsoft.com/office/powerpoint/2010/main" xmlns="" val="2371119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أسباب ظهور الصحافة الإلكترونية </a:t>
            </a:r>
            <a:endParaRPr lang="en-US" dirty="0"/>
          </a:p>
        </p:txBody>
      </p:sp>
      <p:sp>
        <p:nvSpPr>
          <p:cNvPr id="3" name="Content Placeholder 2"/>
          <p:cNvSpPr>
            <a:spLocks noGrp="1"/>
          </p:cNvSpPr>
          <p:nvPr>
            <p:ph idx="1"/>
          </p:nvPr>
        </p:nvSpPr>
        <p:spPr/>
        <p:txBody>
          <a:bodyPr/>
          <a:lstStyle/>
          <a:p>
            <a:pPr algn="r" rtl="1"/>
            <a:r>
              <a:rPr lang="ar-SA" dirty="0" smtClean="0"/>
              <a:t>1 – ارتفاع تكلفة تشغيل الصحف .</a:t>
            </a:r>
          </a:p>
          <a:p>
            <a:pPr algn="r" rtl="1"/>
            <a:r>
              <a:rPr lang="ar-SA" dirty="0" smtClean="0"/>
              <a:t>2 – ارتفاع اسعار الورق والطباعة .</a:t>
            </a:r>
          </a:p>
          <a:p>
            <a:pPr algn="r" rtl="1"/>
            <a:r>
              <a:rPr lang="ar-SA" dirty="0" smtClean="0"/>
              <a:t>3 – ظهور المنابر الحوارية القادمة من الخارج .</a:t>
            </a:r>
          </a:p>
          <a:p>
            <a:pPr algn="r" rtl="1"/>
            <a:r>
              <a:rPr lang="ar-SA" dirty="0" smtClean="0"/>
              <a:t>4 – ظهور جيل جديد من الشباب المعتمد على التقنية .</a:t>
            </a:r>
            <a:endParaRPr lang="en-US" dirty="0"/>
          </a:p>
        </p:txBody>
      </p:sp>
    </p:spTree>
    <p:extLst>
      <p:ext uri="{BB962C8B-B14F-4D97-AF65-F5344CB8AC3E}">
        <p14:creationId xmlns:p14="http://schemas.microsoft.com/office/powerpoint/2010/main" xmlns="" val="2050713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صحيفة إيلاف </a:t>
            </a:r>
            <a:endParaRPr lang="en-US" dirty="0"/>
          </a:p>
        </p:txBody>
      </p:sp>
      <p:sp>
        <p:nvSpPr>
          <p:cNvPr id="3" name="Content Placeholder 2"/>
          <p:cNvSpPr>
            <a:spLocks noGrp="1"/>
          </p:cNvSpPr>
          <p:nvPr>
            <p:ph idx="1"/>
          </p:nvPr>
        </p:nvSpPr>
        <p:spPr/>
        <p:txBody>
          <a:bodyPr/>
          <a:lstStyle/>
          <a:p>
            <a:pPr algn="r" rtl="1"/>
            <a:r>
              <a:rPr lang="ar-SA" dirty="0" smtClean="0"/>
              <a:t>تأسست عام 2001</a:t>
            </a:r>
          </a:p>
          <a:p>
            <a:pPr algn="r" rtl="1"/>
            <a:endParaRPr lang="ar-SA" dirty="0"/>
          </a:p>
          <a:p>
            <a:pPr algn="r" rtl="1"/>
            <a:r>
              <a:rPr lang="ar-SA" dirty="0" smtClean="0"/>
              <a:t>ناشرها أ.عثمان العمير  .</a:t>
            </a:r>
          </a:p>
          <a:p>
            <a:pPr algn="r" rtl="1"/>
            <a:endParaRPr lang="ar-SA" dirty="0"/>
          </a:p>
          <a:p>
            <a:pPr algn="r" rtl="1"/>
            <a:r>
              <a:rPr lang="ar-SA" dirty="0" smtClean="0"/>
              <a:t>اول صحيفة إلكترونية سعودية .</a:t>
            </a:r>
          </a:p>
          <a:p>
            <a:pPr algn="r" rtl="1"/>
            <a:endParaRPr lang="ar-SA" dirty="0"/>
          </a:p>
          <a:p>
            <a:pPr marL="114300" indent="0" algn="r" rtl="1">
              <a:buNone/>
            </a:pPr>
            <a:endParaRPr lang="ar-SA" dirty="0" smtClean="0"/>
          </a:p>
        </p:txBody>
      </p:sp>
    </p:spTree>
    <p:extLst>
      <p:ext uri="{BB962C8B-B14F-4D97-AF65-F5344CB8AC3E}">
        <p14:creationId xmlns:p14="http://schemas.microsoft.com/office/powerpoint/2010/main" xmlns="" val="2110635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TotalTime>
  <Words>733</Words>
  <Application>Microsoft Office PowerPoint</Application>
  <PresentationFormat>عرض على الشاشة (3:4)‏</PresentationFormat>
  <Paragraphs>108</Paragraphs>
  <Slides>23</Slides>
  <Notes>0</Notes>
  <HiddenSlides>0</HiddenSlides>
  <MMClips>0</MMClips>
  <ScaleCrop>false</ScaleCrop>
  <HeadingPairs>
    <vt:vector size="4" baseType="variant">
      <vt:variant>
        <vt:lpstr>سمة</vt:lpstr>
      </vt:variant>
      <vt:variant>
        <vt:i4>1</vt:i4>
      </vt:variant>
      <vt:variant>
        <vt:lpstr>عناوين الشرائح</vt:lpstr>
      </vt:variant>
      <vt:variant>
        <vt:i4>23</vt:i4>
      </vt:variant>
    </vt:vector>
  </HeadingPairs>
  <TitlesOfParts>
    <vt:vector size="24" baseType="lpstr">
      <vt:lpstr>Office Theme</vt:lpstr>
      <vt:lpstr>الصحافة الإلكترونية </vt:lpstr>
      <vt:lpstr>قبل البداية لابد من معرفة الفرق بين </vt:lpstr>
      <vt:lpstr>النشر الإلكتروني </vt:lpstr>
      <vt:lpstr>الصحافة الإلكترونية </vt:lpstr>
      <vt:lpstr>كيف تجمع الصحف السعودية بين النشر الإلكتروني والصحف الإلكترونية </vt:lpstr>
      <vt:lpstr>الشريحة 6</vt:lpstr>
      <vt:lpstr>الشريحة 7</vt:lpstr>
      <vt:lpstr>أسباب ظهور الصحافة الإلكترونية </vt:lpstr>
      <vt:lpstr>صحيفة إيلاف </vt:lpstr>
      <vt:lpstr>مقتطفات من مقال « يقولون ما أنت «</vt:lpstr>
      <vt:lpstr>الشريحة 11</vt:lpstr>
      <vt:lpstr>الشريحة 12</vt:lpstr>
      <vt:lpstr>الشريحة 13</vt:lpstr>
      <vt:lpstr>اسباب تميز الصحف الإلكترونية </vt:lpstr>
      <vt:lpstr>صعوبات البداية </vt:lpstr>
      <vt:lpstr>صحيفة الوئام </vt:lpstr>
      <vt:lpstr>صحيفة عرعر الإخبارية </vt:lpstr>
      <vt:lpstr>صحيفة عاجل </vt:lpstr>
      <vt:lpstr>صحيفة مصدر </vt:lpstr>
      <vt:lpstr>صحيفة سبق </vt:lpstr>
      <vt:lpstr>هداية نت </vt:lpstr>
      <vt:lpstr>صعوبات حالية </vt:lpstr>
      <vt:lpstr>عيوب الصحافة الإلكترونية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الصحافة الإلكترونية</dc:title>
  <dc:creator>naif alwaeil</dc:creator>
  <cp:lastModifiedBy>nalwaeil</cp:lastModifiedBy>
  <cp:revision>12</cp:revision>
  <dcterms:created xsi:type="dcterms:W3CDTF">2006-08-16T00:00:00Z</dcterms:created>
  <dcterms:modified xsi:type="dcterms:W3CDTF">2015-03-29T21:39:07Z</dcterms:modified>
</cp:coreProperties>
</file>