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304E52-F382-400E-97ED-885AA94CC85B}" type="datetimeFigureOut">
              <a:rPr lang="en-US" smtClean="0"/>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398318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04E52-F382-400E-97ED-885AA94CC85B}" type="datetimeFigureOut">
              <a:rPr lang="en-US" smtClean="0"/>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131795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04E52-F382-400E-97ED-885AA94CC85B}" type="datetimeFigureOut">
              <a:rPr lang="en-US" smtClean="0"/>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4129344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04E52-F382-400E-97ED-885AA94CC85B}" type="datetimeFigureOut">
              <a:rPr lang="en-US" smtClean="0"/>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364919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04E52-F382-400E-97ED-885AA94CC85B}" type="datetimeFigureOut">
              <a:rPr lang="en-US" smtClean="0"/>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275447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304E52-F382-400E-97ED-885AA94CC85B}" type="datetimeFigureOut">
              <a:rPr lang="en-US" smtClean="0"/>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1378653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304E52-F382-400E-97ED-885AA94CC85B}" type="datetimeFigureOut">
              <a:rPr lang="en-US" smtClean="0"/>
              <a:t>3/2/2014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69570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304E52-F382-400E-97ED-885AA94CC85B}" type="datetimeFigureOut">
              <a:rPr lang="en-US" smtClean="0"/>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39643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04E52-F382-400E-97ED-885AA94CC85B}" type="datetimeFigureOut">
              <a:rPr lang="en-US" smtClean="0"/>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120165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04E52-F382-400E-97ED-885AA94CC85B}" type="datetimeFigureOut">
              <a:rPr lang="en-US" smtClean="0"/>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323562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04E52-F382-400E-97ED-885AA94CC85B}" type="datetimeFigureOut">
              <a:rPr lang="en-US" smtClean="0"/>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5EAF8-E695-4950-9B65-191CD859754A}" type="slidenum">
              <a:rPr lang="en-US" smtClean="0"/>
              <a:t>‹#›</a:t>
            </a:fld>
            <a:endParaRPr lang="en-US"/>
          </a:p>
        </p:txBody>
      </p:sp>
    </p:spTree>
    <p:extLst>
      <p:ext uri="{BB962C8B-B14F-4D97-AF65-F5344CB8AC3E}">
        <p14:creationId xmlns:p14="http://schemas.microsoft.com/office/powerpoint/2010/main" val="152457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04E52-F382-400E-97ED-885AA94CC85B}" type="datetimeFigureOut">
              <a:rPr lang="en-US" smtClean="0"/>
              <a:t>3/2/2014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5EAF8-E695-4950-9B65-191CD859754A}" type="slidenum">
              <a:rPr lang="en-US" smtClean="0"/>
              <a:t>‹#›</a:t>
            </a:fld>
            <a:endParaRPr lang="en-US"/>
          </a:p>
        </p:txBody>
      </p:sp>
    </p:spTree>
    <p:extLst>
      <p:ext uri="{BB962C8B-B14F-4D97-AF65-F5344CB8AC3E}">
        <p14:creationId xmlns:p14="http://schemas.microsoft.com/office/powerpoint/2010/main" val="339216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rot="21217012">
            <a:off x="568325" y="1214438"/>
            <a:ext cx="7773988" cy="2835275"/>
          </a:xfrm>
        </p:spPr>
        <p:txBody>
          <a:bodyPr>
            <a:normAutofit fontScale="90000"/>
          </a:bodyPr>
          <a:lstStyle/>
          <a:p>
            <a:pPr eaLnBrk="1" hangingPunct="1">
              <a:defRPr/>
            </a:pPr>
            <a:r>
              <a:rPr lang="en-US" sz="4400" b="1" u="sng" dirty="0" smtClean="0"/>
              <a:t>“205</a:t>
            </a:r>
            <a:r>
              <a:rPr lang="ar-SA" sz="4400" b="1" u="sng" dirty="0" smtClean="0"/>
              <a:t>مبادئ الاقتصاد الزراعي قصر ”</a:t>
            </a:r>
            <a:r>
              <a:rPr lang="en-US" sz="4400" b="1" dirty="0" smtClean="0"/>
              <a:t/>
            </a:r>
            <a:br>
              <a:rPr lang="en-US" sz="4400" b="1" dirty="0" smtClean="0"/>
            </a:br>
            <a:r>
              <a:rPr lang="en-US" sz="4400" b="1" dirty="0" smtClean="0"/>
              <a:t/>
            </a:r>
            <a:br>
              <a:rPr lang="en-US" sz="4400" b="1" dirty="0" smtClean="0"/>
            </a:br>
            <a:r>
              <a:rPr lang="en-US" sz="4400" b="1" dirty="0" smtClean="0"/>
              <a:t>“Introduction to Agricultural </a:t>
            </a:r>
            <a:br>
              <a:rPr lang="en-US" sz="4400" b="1" dirty="0" smtClean="0"/>
            </a:br>
            <a:r>
              <a:rPr lang="en-US" sz="4400" b="1" dirty="0" smtClean="0"/>
              <a:t>Economics”</a:t>
            </a:r>
            <a:br>
              <a:rPr lang="en-US" sz="4400" b="1" dirty="0" smtClean="0"/>
            </a:br>
            <a:endParaRPr lang="en-GB" sz="4400" b="1" dirty="0" smtClean="0"/>
          </a:p>
        </p:txBody>
      </p:sp>
    </p:spTree>
    <p:extLst>
      <p:ext uri="{BB962C8B-B14F-4D97-AF65-F5344CB8AC3E}">
        <p14:creationId xmlns:p14="http://schemas.microsoft.com/office/powerpoint/2010/main" val="2655001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ar-SA" smtClean="0"/>
              <a:t>تابع</a:t>
            </a:r>
            <a:endParaRPr lang="en-GB" smtClean="0"/>
          </a:p>
        </p:txBody>
      </p:sp>
      <p:sp>
        <p:nvSpPr>
          <p:cNvPr id="12291" name="Rectangle 3"/>
          <p:cNvSpPr>
            <a:spLocks noGrp="1" noChangeArrowheads="1"/>
          </p:cNvSpPr>
          <p:nvPr>
            <p:ph type="body" idx="1"/>
          </p:nvPr>
        </p:nvSpPr>
        <p:spPr/>
        <p:txBody>
          <a:bodyPr/>
          <a:lstStyle/>
          <a:p>
            <a:pPr algn="r" rtl="1" eaLnBrk="1" hangingPunct="1">
              <a:defRPr/>
            </a:pPr>
            <a:r>
              <a:rPr lang="ar-SA" sz="2800" b="1" u="sng" smtClean="0"/>
              <a:t>التغير في الطلب(الكمية المطلوبة) </a:t>
            </a:r>
            <a:r>
              <a:rPr lang="en-GB" sz="2800" b="1" u="sng" smtClean="0"/>
              <a:t>Change in Demand</a:t>
            </a:r>
            <a:r>
              <a:rPr lang="en-US" sz="2800" b="1" u="sng" smtClean="0"/>
              <a:t> (Q</a:t>
            </a:r>
            <a:r>
              <a:rPr lang="en-US" sz="2800" b="1" u="sng" baseline="-25000" smtClean="0"/>
              <a:t>d</a:t>
            </a:r>
            <a:r>
              <a:rPr lang="en-US" sz="2800" b="1" u="sng" smtClean="0"/>
              <a:t>)</a:t>
            </a:r>
            <a:r>
              <a:rPr lang="ar-SA" sz="2800" b="1" u="sng" smtClean="0"/>
              <a:t>:</a:t>
            </a:r>
            <a:endParaRPr lang="ar-SA" sz="2800" u="sng" smtClean="0"/>
          </a:p>
          <a:p>
            <a:pPr algn="r" rtl="1" eaLnBrk="1" hangingPunct="1">
              <a:buFont typeface="Wingdings" pitchFamily="2" charset="2"/>
              <a:buNone/>
              <a:defRPr/>
            </a:pPr>
            <a:r>
              <a:rPr lang="ar-SA" sz="2800" smtClean="0"/>
              <a:t>في الكمية: معناه أن كمية أكبر (أو أقل) تشترى من سلعة معينة عند كل سعر من الأسعار التي تظهر في جدول الطلب.</a:t>
            </a:r>
          </a:p>
          <a:p>
            <a:pPr algn="r" rtl="1" eaLnBrk="1" hangingPunct="1">
              <a:buFont typeface="Wingdings" pitchFamily="2" charset="2"/>
              <a:buNone/>
              <a:defRPr/>
            </a:pPr>
            <a:r>
              <a:rPr lang="ar-SA" sz="2800" smtClean="0"/>
              <a:t>في الطلب: تغير هيكلي في الطلب (تفاصيل لاحقا)</a:t>
            </a:r>
            <a:endParaRPr lang="en-US" sz="2800" smtClean="0"/>
          </a:p>
          <a:p>
            <a:pPr algn="r" rtl="1" eaLnBrk="1" hangingPunct="1">
              <a:defRPr/>
            </a:pPr>
            <a:r>
              <a:rPr lang="ar-SA" sz="2800" b="1" u="sng" smtClean="0"/>
              <a:t>المرونة السعرية للطلب </a:t>
            </a:r>
            <a:r>
              <a:rPr lang="en-GB" sz="2800" b="1" u="sng" smtClean="0"/>
              <a:t>Price Elasticity of Demand</a:t>
            </a:r>
            <a:r>
              <a:rPr lang="ar-SA" sz="2800" b="1" u="sng" smtClean="0"/>
              <a:t>:</a:t>
            </a:r>
            <a:endParaRPr lang="ar-SA" sz="2800" u="sng" smtClean="0"/>
          </a:p>
          <a:p>
            <a:pPr algn="r" rtl="1" eaLnBrk="1" hangingPunct="1">
              <a:buFont typeface="Wingdings" pitchFamily="2" charset="2"/>
              <a:buNone/>
              <a:defRPr/>
            </a:pPr>
            <a:r>
              <a:rPr lang="ar-SA" sz="2800" smtClean="0"/>
              <a:t>	هي رد الفعل الذي يظهرة المشترون تجاه التغيرات الحاصلة في سعر سلعة ما، فمرونة الطلب تقيس التغير النسبي في الكمية المشتراه من سلعة معينة إستجابة لتغيرات نسبية في سعرها.</a:t>
            </a:r>
            <a:endParaRPr lang="en-GB" sz="2800" smtClean="0"/>
          </a:p>
        </p:txBody>
      </p:sp>
    </p:spTree>
    <p:extLst>
      <p:ext uri="{BB962C8B-B14F-4D97-AF65-F5344CB8AC3E}">
        <p14:creationId xmlns:p14="http://schemas.microsoft.com/office/powerpoint/2010/main" val="2934671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ar-SA" smtClean="0"/>
              <a:t>تابع</a:t>
            </a:r>
            <a:endParaRPr lang="en-GB" smtClean="0"/>
          </a:p>
        </p:txBody>
      </p:sp>
      <p:sp>
        <p:nvSpPr>
          <p:cNvPr id="13315" name="Rectangle 3"/>
          <p:cNvSpPr>
            <a:spLocks noGrp="1" noChangeArrowheads="1"/>
          </p:cNvSpPr>
          <p:nvPr>
            <p:ph type="body" idx="1"/>
          </p:nvPr>
        </p:nvSpPr>
        <p:spPr/>
        <p:txBody>
          <a:bodyPr/>
          <a:lstStyle/>
          <a:p>
            <a:pPr algn="r" rtl="1" eaLnBrk="1" hangingPunct="1">
              <a:defRPr/>
            </a:pPr>
            <a:r>
              <a:rPr lang="ar-SA" b="1" u="sng" smtClean="0"/>
              <a:t>المرونة الدخلية للطلب </a:t>
            </a:r>
            <a:r>
              <a:rPr lang="en-GB" b="1" u="sng" smtClean="0"/>
              <a:t>Income Elasticity of Demand</a:t>
            </a:r>
            <a:r>
              <a:rPr lang="ar-SA" b="1" u="sng" smtClean="0"/>
              <a:t>:</a:t>
            </a:r>
            <a:endParaRPr lang="ar-SA" u="sng" smtClean="0"/>
          </a:p>
          <a:p>
            <a:pPr algn="r" rtl="1" eaLnBrk="1" hangingPunct="1">
              <a:buFont typeface="Wingdings" pitchFamily="2" charset="2"/>
              <a:buNone/>
              <a:defRPr/>
            </a:pPr>
            <a:r>
              <a:rPr lang="ar-SA" smtClean="0"/>
              <a:t>	هي العلاقة بين التغيرات النسبية في الكمية المشتراة عند أسعار معينة وبين التغيرات النسبية في دخول المشترين.</a:t>
            </a:r>
            <a:endParaRPr lang="en-GB" smtClean="0"/>
          </a:p>
        </p:txBody>
      </p:sp>
    </p:spTree>
    <p:extLst>
      <p:ext uri="{BB962C8B-B14F-4D97-AF65-F5344CB8AC3E}">
        <p14:creationId xmlns:p14="http://schemas.microsoft.com/office/powerpoint/2010/main" val="3536065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ar-SA" smtClean="0"/>
              <a:t>العرض/التغير في العرض</a:t>
            </a:r>
            <a:endParaRPr lang="en-GB" smtClean="0"/>
          </a:p>
        </p:txBody>
      </p:sp>
      <p:sp>
        <p:nvSpPr>
          <p:cNvPr id="14339" name="Rectangle 3"/>
          <p:cNvSpPr>
            <a:spLocks noGrp="1" noChangeArrowheads="1"/>
          </p:cNvSpPr>
          <p:nvPr>
            <p:ph type="body" idx="1"/>
          </p:nvPr>
        </p:nvSpPr>
        <p:spPr/>
        <p:txBody>
          <a:bodyPr/>
          <a:lstStyle/>
          <a:p>
            <a:pPr algn="r" rtl="1" eaLnBrk="1" hangingPunct="1">
              <a:defRPr/>
            </a:pPr>
            <a:r>
              <a:rPr lang="ar-SA" b="1" u="sng" smtClean="0"/>
              <a:t>العرض:</a:t>
            </a:r>
          </a:p>
          <a:p>
            <a:pPr algn="r" rtl="1" eaLnBrk="1" hangingPunct="1">
              <a:buFont typeface="Wingdings" pitchFamily="2" charset="2"/>
              <a:buNone/>
              <a:defRPr/>
            </a:pPr>
            <a:r>
              <a:rPr lang="ar-SA" sz="2400" b="1" smtClean="0"/>
              <a:t>الكمية المعروضة بواسطة الباائع في وقت معين ومكان معين</a:t>
            </a:r>
          </a:p>
          <a:p>
            <a:pPr algn="r" rtl="1" eaLnBrk="1" hangingPunct="1">
              <a:defRPr/>
            </a:pPr>
            <a:endParaRPr lang="ar-SA" sz="2400" b="1" smtClean="0"/>
          </a:p>
          <a:p>
            <a:pPr algn="r" rtl="1" eaLnBrk="1" hangingPunct="1">
              <a:defRPr/>
            </a:pPr>
            <a:r>
              <a:rPr lang="ar-SA" b="1" u="sng" smtClean="0"/>
              <a:t>التغير في كمية العرض </a:t>
            </a:r>
            <a:r>
              <a:rPr lang="en-GB" b="1" u="sng" smtClean="0"/>
              <a:t>Change in </a:t>
            </a:r>
            <a:r>
              <a:rPr lang="en-US" b="1" u="sng" smtClean="0"/>
              <a:t>Q </a:t>
            </a:r>
            <a:r>
              <a:rPr lang="en-GB" b="1" u="sng" smtClean="0"/>
              <a:t>Supplied</a:t>
            </a:r>
            <a:r>
              <a:rPr lang="ar-SA" b="1" u="sng" smtClean="0"/>
              <a:t>:</a:t>
            </a:r>
            <a:endParaRPr lang="ar-SA" u="sng" smtClean="0"/>
          </a:p>
          <a:p>
            <a:pPr algn="r" rtl="1" eaLnBrk="1" hangingPunct="1">
              <a:buFont typeface="Wingdings" pitchFamily="2" charset="2"/>
              <a:buNone/>
              <a:defRPr/>
            </a:pPr>
            <a:r>
              <a:rPr lang="ar-SA" smtClean="0"/>
              <a:t>ويعني أن المزرعة على إستعداد لإنتاج وبيع كمية أكبر (أو أقل) من سلعة ما عند كل سعر من الأسعار التي تظهر في جدول العرض.</a:t>
            </a:r>
            <a:endParaRPr lang="en-GB" smtClean="0"/>
          </a:p>
        </p:txBody>
      </p:sp>
    </p:spTree>
    <p:extLst>
      <p:ext uri="{BB962C8B-B14F-4D97-AF65-F5344CB8AC3E}">
        <p14:creationId xmlns:p14="http://schemas.microsoft.com/office/powerpoint/2010/main" val="1525808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ar-SA" smtClean="0"/>
              <a:t> </a:t>
            </a:r>
            <a:r>
              <a:rPr lang="en-US" smtClean="0"/>
              <a:t>(Equilibrium) </a:t>
            </a:r>
            <a:r>
              <a:rPr lang="ar-SA" smtClean="0"/>
              <a:t> التوازن</a:t>
            </a:r>
            <a:endParaRPr lang="en-GB" smtClean="0"/>
          </a:p>
        </p:txBody>
      </p:sp>
      <p:sp>
        <p:nvSpPr>
          <p:cNvPr id="15363" name="Rectangle 3"/>
          <p:cNvSpPr>
            <a:spLocks noGrp="1" noChangeArrowheads="1"/>
          </p:cNvSpPr>
          <p:nvPr>
            <p:ph type="body" idx="1"/>
          </p:nvPr>
        </p:nvSpPr>
        <p:spPr/>
        <p:txBody>
          <a:bodyPr/>
          <a:lstStyle/>
          <a:p>
            <a:pPr algn="r" rtl="1" eaLnBrk="1" hangingPunct="1">
              <a:lnSpc>
                <a:spcPct val="90000"/>
              </a:lnSpc>
              <a:defRPr/>
            </a:pPr>
            <a:r>
              <a:rPr lang="ar-SA" b="1" u="sng" smtClean="0"/>
              <a:t>الإنتاج التوازني للمؤسسة (   </a:t>
            </a:r>
            <a:r>
              <a:rPr lang="en-US" b="1" u="sng" smtClean="0"/>
              <a:t>Equilibrium production</a:t>
            </a:r>
            <a:r>
              <a:rPr lang="ar-SA" b="1" u="sng" smtClean="0"/>
              <a:t> ):</a:t>
            </a:r>
            <a:endParaRPr lang="ar-SA" u="sng" smtClean="0"/>
          </a:p>
          <a:p>
            <a:pPr algn="r" rtl="1" eaLnBrk="1" hangingPunct="1">
              <a:lnSpc>
                <a:spcPct val="90000"/>
              </a:lnSpc>
              <a:buFont typeface="Wingdings" pitchFamily="2" charset="2"/>
              <a:buNone/>
              <a:defRPr/>
            </a:pPr>
            <a:r>
              <a:rPr lang="ar-SA" smtClean="0"/>
              <a:t>	هو ذلك الإنتاج الذي تبلغ عنده الإيرادات الصافية أقصاها، والذي تكون عنده الخسائر في أدناها. و الإنتاج التوازني في حالة المنافسة الكاملة هو ذلك الذي تتعادل عنده التكلفة الحدية مع السعر.</a:t>
            </a:r>
            <a:endParaRPr lang="en-US" smtClean="0"/>
          </a:p>
          <a:p>
            <a:pPr algn="r" rtl="1" eaLnBrk="1" hangingPunct="1">
              <a:lnSpc>
                <a:spcPct val="90000"/>
              </a:lnSpc>
              <a:defRPr/>
            </a:pPr>
            <a:r>
              <a:rPr lang="ar-SA" b="1" u="sng" smtClean="0"/>
              <a:t>السعر التوازني </a:t>
            </a:r>
            <a:r>
              <a:rPr lang="en-GB" b="1" u="sng" smtClean="0"/>
              <a:t>Price Equilibrium</a:t>
            </a:r>
            <a:r>
              <a:rPr lang="ar-SA" b="1" u="sng" smtClean="0"/>
              <a:t>:</a:t>
            </a:r>
            <a:endParaRPr lang="ar-SA" u="sng" smtClean="0"/>
          </a:p>
          <a:p>
            <a:pPr algn="r" rtl="1" eaLnBrk="1" hangingPunct="1">
              <a:lnSpc>
                <a:spcPct val="90000"/>
              </a:lnSpc>
              <a:buFont typeface="Wingdings" pitchFamily="2" charset="2"/>
              <a:buNone/>
              <a:defRPr/>
            </a:pPr>
            <a:r>
              <a:rPr lang="ar-SA" smtClean="0"/>
              <a:t>	هو السعر الذي يساوي بين الكمية المطلوبة من سلعة ما و الكمية المعروضة منها في وقت معين.</a:t>
            </a:r>
            <a:endParaRPr lang="en-GB" smtClean="0"/>
          </a:p>
        </p:txBody>
      </p:sp>
    </p:spTree>
    <p:extLst>
      <p:ext uri="{BB962C8B-B14F-4D97-AF65-F5344CB8AC3E}">
        <p14:creationId xmlns:p14="http://schemas.microsoft.com/office/powerpoint/2010/main" val="2083043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(Costs) </a:t>
            </a:r>
            <a:r>
              <a:rPr lang="ar-SA" smtClean="0"/>
              <a:t>التكاليف</a:t>
            </a:r>
            <a:endParaRPr lang="en-GB" smtClean="0"/>
          </a:p>
        </p:txBody>
      </p:sp>
      <p:sp>
        <p:nvSpPr>
          <p:cNvPr id="16387" name="Rectangle 3"/>
          <p:cNvSpPr>
            <a:spLocks noGrp="1" noChangeArrowheads="1"/>
          </p:cNvSpPr>
          <p:nvPr>
            <p:ph type="body" idx="1"/>
          </p:nvPr>
        </p:nvSpPr>
        <p:spPr/>
        <p:txBody>
          <a:bodyPr>
            <a:normAutofit lnSpcReduction="10000"/>
          </a:bodyPr>
          <a:lstStyle/>
          <a:p>
            <a:pPr algn="r" rtl="1" eaLnBrk="1" hangingPunct="1">
              <a:lnSpc>
                <a:spcPct val="90000"/>
              </a:lnSpc>
              <a:defRPr/>
            </a:pPr>
            <a:r>
              <a:rPr lang="ar-SA" b="1" u="sng" smtClean="0"/>
              <a:t>التكاليف الثابتة </a:t>
            </a:r>
            <a:r>
              <a:rPr lang="en-GB" b="1" u="sng" smtClean="0"/>
              <a:t>Fixed Costs</a:t>
            </a:r>
            <a:r>
              <a:rPr lang="ar-SA" b="1" u="sng" smtClean="0"/>
              <a:t>:</a:t>
            </a:r>
            <a:endParaRPr lang="ar-SA" u="sng" smtClean="0"/>
          </a:p>
          <a:p>
            <a:pPr algn="r" rtl="1" eaLnBrk="1" hangingPunct="1">
              <a:lnSpc>
                <a:spcPct val="90000"/>
              </a:lnSpc>
              <a:buFont typeface="Wingdings" pitchFamily="2" charset="2"/>
              <a:buNone/>
              <a:defRPr/>
            </a:pPr>
            <a:r>
              <a:rPr lang="ar-SA" smtClean="0"/>
              <a:t>	هي التكاليف التي لاتتغير بتغير مقدار  الإنتاج، و التي تدفعها المؤسسة سواء أنتجت أو لم ينتج.</a:t>
            </a:r>
            <a:endParaRPr lang="ar-SA" b="1" smtClean="0"/>
          </a:p>
          <a:p>
            <a:pPr algn="r" rtl="1" eaLnBrk="1" hangingPunct="1">
              <a:lnSpc>
                <a:spcPct val="90000"/>
              </a:lnSpc>
              <a:defRPr/>
            </a:pPr>
            <a:r>
              <a:rPr lang="ar-SA" b="1" u="sng" smtClean="0"/>
              <a:t>التكاليف المتغيرة </a:t>
            </a:r>
            <a:r>
              <a:rPr lang="en-GB" b="1" u="sng" smtClean="0"/>
              <a:t>Variable Costs</a:t>
            </a:r>
            <a:r>
              <a:rPr lang="ar-SA" b="1" u="sng" smtClean="0"/>
              <a:t>:</a:t>
            </a:r>
            <a:endParaRPr lang="ar-SA" u="sng" smtClean="0"/>
          </a:p>
          <a:p>
            <a:pPr algn="r" rtl="1" eaLnBrk="1" hangingPunct="1">
              <a:lnSpc>
                <a:spcPct val="90000"/>
              </a:lnSpc>
              <a:buFont typeface="Wingdings" pitchFamily="2" charset="2"/>
              <a:buNone/>
              <a:defRPr/>
            </a:pPr>
            <a:r>
              <a:rPr lang="ar-SA" smtClean="0"/>
              <a:t>	هي التكاليف التي تتغير مع الإنتاج وهي تقيس تكاليف العناصر المتغيرة للمؤسسة.</a:t>
            </a:r>
            <a:endParaRPr lang="ar-SA" b="1" smtClean="0"/>
          </a:p>
          <a:p>
            <a:pPr algn="r" rtl="1" eaLnBrk="1" hangingPunct="1">
              <a:lnSpc>
                <a:spcPct val="90000"/>
              </a:lnSpc>
              <a:defRPr/>
            </a:pPr>
            <a:r>
              <a:rPr lang="ar-SA" b="1" u="sng" smtClean="0"/>
              <a:t>التكاليف الحدية </a:t>
            </a:r>
            <a:r>
              <a:rPr lang="en-GB" b="1" u="sng" smtClean="0"/>
              <a:t>Marginal Costs</a:t>
            </a:r>
            <a:r>
              <a:rPr lang="ar-SA" b="1" u="sng" smtClean="0"/>
              <a:t>:</a:t>
            </a:r>
            <a:endParaRPr lang="ar-SA" u="sng" smtClean="0"/>
          </a:p>
          <a:p>
            <a:pPr algn="r" rtl="1" eaLnBrk="1" hangingPunct="1">
              <a:lnSpc>
                <a:spcPct val="90000"/>
              </a:lnSpc>
              <a:buFont typeface="Wingdings" pitchFamily="2" charset="2"/>
              <a:buNone/>
              <a:defRPr/>
            </a:pPr>
            <a:r>
              <a:rPr lang="ar-SA" smtClean="0"/>
              <a:t>هي الزيادة في مجموع الكلفة الناتجة عن زيادة إنتاج المؤسسة بمقدار وحدة واحدة</a:t>
            </a:r>
            <a:endParaRPr lang="en-GB" smtClean="0"/>
          </a:p>
        </p:txBody>
      </p:sp>
    </p:spTree>
    <p:extLst>
      <p:ext uri="{BB962C8B-B14F-4D97-AF65-F5344CB8AC3E}">
        <p14:creationId xmlns:p14="http://schemas.microsoft.com/office/powerpoint/2010/main" val="3210945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17411" name="Rectangle 3"/>
          <p:cNvSpPr>
            <a:spLocks noGrp="1" noChangeArrowheads="1"/>
          </p:cNvSpPr>
          <p:nvPr>
            <p:ph type="body" idx="1"/>
          </p:nvPr>
        </p:nvSpPr>
        <p:spPr/>
        <p:txBody>
          <a:bodyPr/>
          <a:lstStyle/>
          <a:p>
            <a:pPr algn="r" rtl="1" eaLnBrk="1" hangingPunct="1">
              <a:lnSpc>
                <a:spcPct val="80000"/>
              </a:lnSpc>
              <a:defRPr/>
            </a:pPr>
            <a:r>
              <a:rPr lang="ar-SA" sz="2800" b="1" u="sng" smtClean="0"/>
              <a:t>الإيرادات </a:t>
            </a:r>
            <a:r>
              <a:rPr lang="en-GB" sz="2800" b="1" u="sng" smtClean="0"/>
              <a:t>Revenues</a:t>
            </a:r>
            <a:r>
              <a:rPr lang="ar-SA" sz="2800" b="1" u="sng" smtClean="0"/>
              <a:t>:</a:t>
            </a:r>
          </a:p>
          <a:p>
            <a:pPr algn="r" rtl="1" eaLnBrk="1" hangingPunct="1">
              <a:lnSpc>
                <a:spcPct val="80000"/>
              </a:lnSpc>
              <a:buFont typeface="Wingdings" pitchFamily="2" charset="2"/>
              <a:buNone/>
              <a:defRPr/>
            </a:pPr>
            <a:r>
              <a:rPr lang="ar-SA" sz="2800" smtClean="0"/>
              <a:t>هي المقادير التي تستلم من قبل المنتج نتيجة لبيع منتوجاته.</a:t>
            </a:r>
            <a:endParaRPr lang="ar-SA" sz="2800" b="1" smtClean="0"/>
          </a:p>
          <a:p>
            <a:pPr algn="r" rtl="1" eaLnBrk="1" hangingPunct="1">
              <a:lnSpc>
                <a:spcPct val="80000"/>
              </a:lnSpc>
              <a:buFont typeface="Wingdings" pitchFamily="2" charset="2"/>
              <a:buNone/>
              <a:defRPr/>
            </a:pPr>
            <a:r>
              <a:rPr lang="ar-SA" sz="2800" b="1" u="sng" smtClean="0"/>
              <a:t>الإيراد الكلي </a:t>
            </a:r>
            <a:r>
              <a:rPr lang="en-GB" sz="2800" b="1" u="sng" smtClean="0"/>
              <a:t>Total Revenue</a:t>
            </a:r>
            <a:r>
              <a:rPr lang="ar-SA" sz="2800" b="1" u="sng" smtClean="0"/>
              <a:t>:</a:t>
            </a:r>
            <a:endParaRPr lang="ar-SA" sz="2800" u="sng" smtClean="0"/>
          </a:p>
          <a:p>
            <a:pPr algn="r" rtl="1" eaLnBrk="1" hangingPunct="1">
              <a:lnSpc>
                <a:spcPct val="80000"/>
              </a:lnSpc>
              <a:buFont typeface="Wingdings" pitchFamily="2" charset="2"/>
              <a:buNone/>
              <a:defRPr/>
            </a:pPr>
            <a:r>
              <a:rPr lang="ar-SA" sz="2800" smtClean="0"/>
              <a:t>	هو مجموع الإيرادات.</a:t>
            </a:r>
            <a:endParaRPr lang="ar-SA" sz="2800" b="1" smtClean="0"/>
          </a:p>
          <a:p>
            <a:pPr algn="r" rtl="1" eaLnBrk="1" hangingPunct="1">
              <a:lnSpc>
                <a:spcPct val="80000"/>
              </a:lnSpc>
              <a:defRPr/>
            </a:pPr>
            <a:r>
              <a:rPr lang="ar-SA" sz="2800" b="1" u="sng" smtClean="0"/>
              <a:t>الإيرادات الحدية </a:t>
            </a:r>
            <a:r>
              <a:rPr lang="en-GB" sz="2800" b="1" u="sng" smtClean="0"/>
              <a:t>Marginal Revenues</a:t>
            </a:r>
            <a:r>
              <a:rPr lang="ar-SA" sz="2800" b="1" u="sng" smtClean="0"/>
              <a:t>:</a:t>
            </a:r>
            <a:endParaRPr lang="ar-SA" sz="2800" u="sng" smtClean="0"/>
          </a:p>
          <a:p>
            <a:pPr algn="r" rtl="1" eaLnBrk="1" hangingPunct="1">
              <a:lnSpc>
                <a:spcPct val="80000"/>
              </a:lnSpc>
              <a:buFont typeface="Wingdings" pitchFamily="2" charset="2"/>
              <a:buNone/>
              <a:defRPr/>
            </a:pPr>
            <a:r>
              <a:rPr lang="ar-SA" sz="2800" smtClean="0"/>
              <a:t>	هي الزيادة في مجموع الإيرادات الناتجة عن بيع السلعة بعد أن زادت كميتها، أو هو الإيراد الذي يمكن الحصول عليه نتيجة لبيع وحدة أخرى (حدية) من ناتج المؤسسة عند أي مستوى من مستويات إنتاجها.</a:t>
            </a:r>
            <a:endParaRPr lang="ar-SA" sz="2800" b="1" smtClean="0"/>
          </a:p>
          <a:p>
            <a:pPr algn="r" rtl="1" eaLnBrk="1" hangingPunct="1">
              <a:lnSpc>
                <a:spcPct val="80000"/>
              </a:lnSpc>
              <a:defRPr/>
            </a:pPr>
            <a:r>
              <a:rPr lang="ar-SA" sz="2800" b="1" u="sng" smtClean="0"/>
              <a:t>معدل (متوسط)الإيرادات:</a:t>
            </a:r>
            <a:endParaRPr lang="ar-SA" sz="2800" u="sng" smtClean="0"/>
          </a:p>
          <a:p>
            <a:pPr algn="r" rtl="1" eaLnBrk="1" hangingPunct="1">
              <a:lnSpc>
                <a:spcPct val="80000"/>
              </a:lnSpc>
              <a:buFont typeface="Wingdings" pitchFamily="2" charset="2"/>
              <a:buNone/>
              <a:defRPr/>
            </a:pPr>
            <a:r>
              <a:rPr lang="ar-SA" sz="2800" smtClean="0"/>
              <a:t>	هو الحاصل من قسمة مجموع الإيرادات على عدد الوحدات المبيعة.</a:t>
            </a:r>
            <a:endParaRPr lang="en-GB" sz="2800" smtClean="0"/>
          </a:p>
        </p:txBody>
      </p:sp>
    </p:spTree>
    <p:extLst>
      <p:ext uri="{BB962C8B-B14F-4D97-AF65-F5344CB8AC3E}">
        <p14:creationId xmlns:p14="http://schemas.microsoft.com/office/powerpoint/2010/main" val="3257244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(Income) </a:t>
            </a:r>
            <a:r>
              <a:rPr lang="ar-SA" smtClean="0"/>
              <a:t>الدخل</a:t>
            </a:r>
            <a:endParaRPr lang="en-GB" smtClean="0"/>
          </a:p>
        </p:txBody>
      </p:sp>
      <p:sp>
        <p:nvSpPr>
          <p:cNvPr id="18435" name="Rectangle 3"/>
          <p:cNvSpPr>
            <a:spLocks noGrp="1" noChangeArrowheads="1"/>
          </p:cNvSpPr>
          <p:nvPr>
            <p:ph type="body" idx="1"/>
          </p:nvPr>
        </p:nvSpPr>
        <p:spPr/>
        <p:txBody>
          <a:bodyPr/>
          <a:lstStyle/>
          <a:p>
            <a:pPr algn="r" rtl="1" eaLnBrk="1" hangingPunct="1">
              <a:defRPr/>
            </a:pPr>
            <a:r>
              <a:rPr lang="ar-SA" b="1" u="sng" smtClean="0"/>
              <a:t>الدخل القابل للتصرف:</a:t>
            </a:r>
            <a:r>
              <a:rPr lang="en-US" b="1" u="sng" smtClean="0"/>
              <a:t>Disposable Income</a:t>
            </a:r>
            <a:endParaRPr lang="ar-SA" u="sng" smtClean="0"/>
          </a:p>
          <a:p>
            <a:pPr algn="r" rtl="1" eaLnBrk="1" hangingPunct="1">
              <a:buFont typeface="Wingdings" pitchFamily="2" charset="2"/>
              <a:buNone/>
              <a:defRPr/>
            </a:pPr>
            <a:r>
              <a:rPr lang="ar-SA" smtClean="0"/>
              <a:t>	هو ذلك الجزء من الدخل الشخصي الذي يبقى في حوزة الأفراد بعد دفع الضرائب الشخصية، وهو في متناولهم يتصرفون به للإنفاق الإستهلاكي أو للإدخار الشخصي.</a:t>
            </a:r>
            <a:endParaRPr lang="ar-SA" b="1" smtClean="0"/>
          </a:p>
          <a:p>
            <a:pPr algn="r" rtl="1" eaLnBrk="1" hangingPunct="1">
              <a:defRPr/>
            </a:pPr>
            <a:r>
              <a:rPr lang="ar-SA" b="1" u="sng" smtClean="0"/>
              <a:t>الدخل الشخصي </a:t>
            </a:r>
            <a:r>
              <a:rPr lang="en-US" b="1" u="sng" smtClean="0"/>
              <a:t>Personal Income</a:t>
            </a:r>
            <a:r>
              <a:rPr lang="ar-SA" b="1" u="sng" smtClean="0"/>
              <a:t>:</a:t>
            </a:r>
            <a:endParaRPr lang="ar-SA" u="sng" smtClean="0"/>
          </a:p>
          <a:p>
            <a:pPr algn="r" rtl="1" eaLnBrk="1" hangingPunct="1">
              <a:buFont typeface="Wingdings" pitchFamily="2" charset="2"/>
              <a:buNone/>
              <a:defRPr/>
            </a:pPr>
            <a:r>
              <a:rPr lang="ar-SA" smtClean="0"/>
              <a:t>	هو مجموع الدخول التي يتناولها الأفراد في المجتمع وهو دائماً أقل من الدخل القومي.</a:t>
            </a:r>
            <a:endParaRPr lang="en-GB" smtClean="0"/>
          </a:p>
        </p:txBody>
      </p:sp>
    </p:spTree>
    <p:extLst>
      <p:ext uri="{BB962C8B-B14F-4D97-AF65-F5344CB8AC3E}">
        <p14:creationId xmlns:p14="http://schemas.microsoft.com/office/powerpoint/2010/main" val="1983662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19459" name="Rectangle 3"/>
          <p:cNvSpPr>
            <a:spLocks noGrp="1" noChangeArrowheads="1"/>
          </p:cNvSpPr>
          <p:nvPr>
            <p:ph type="body" idx="1"/>
          </p:nvPr>
        </p:nvSpPr>
        <p:spPr/>
        <p:txBody>
          <a:bodyPr/>
          <a:lstStyle/>
          <a:p>
            <a:pPr algn="r" rtl="1" eaLnBrk="1" hangingPunct="1">
              <a:lnSpc>
                <a:spcPct val="80000"/>
              </a:lnSpc>
              <a:defRPr/>
            </a:pPr>
            <a:r>
              <a:rPr lang="ar-SA" sz="2800" b="1" u="sng" smtClean="0"/>
              <a:t>الإدخار </a:t>
            </a:r>
            <a:r>
              <a:rPr lang="en-GB" sz="2800" b="1" u="sng" smtClean="0"/>
              <a:t>Saving</a:t>
            </a:r>
            <a:r>
              <a:rPr lang="ar-SA" sz="2800" b="1" u="sng" smtClean="0"/>
              <a:t>:</a:t>
            </a:r>
            <a:endParaRPr lang="ar-SA" sz="2800" u="sng" smtClean="0"/>
          </a:p>
          <a:p>
            <a:pPr algn="r" rtl="1" eaLnBrk="1" hangingPunct="1">
              <a:lnSpc>
                <a:spcPct val="80000"/>
              </a:lnSpc>
              <a:buFont typeface="Wingdings" pitchFamily="2" charset="2"/>
              <a:buNone/>
              <a:defRPr/>
            </a:pPr>
            <a:r>
              <a:rPr lang="ar-SA" sz="2800" smtClean="0"/>
              <a:t>	هو المقدار من الدخل الذي لايصرف على الإستهلاك.</a:t>
            </a:r>
            <a:endParaRPr lang="ar-SA" sz="2800" b="1" smtClean="0"/>
          </a:p>
          <a:p>
            <a:pPr algn="r" rtl="1" eaLnBrk="1" hangingPunct="1">
              <a:lnSpc>
                <a:spcPct val="80000"/>
              </a:lnSpc>
              <a:defRPr/>
            </a:pPr>
            <a:r>
              <a:rPr lang="ar-SA" sz="2800" b="1" u="sng" smtClean="0"/>
              <a:t>الإستثمار </a:t>
            </a:r>
            <a:r>
              <a:rPr lang="en-GB" sz="2800" b="1" u="sng" smtClean="0"/>
              <a:t>Investment</a:t>
            </a:r>
            <a:r>
              <a:rPr lang="ar-SA" sz="2800" b="1" u="sng" smtClean="0"/>
              <a:t>:</a:t>
            </a:r>
            <a:endParaRPr lang="ar-SA" sz="2800" u="sng" smtClean="0"/>
          </a:p>
          <a:p>
            <a:pPr algn="r" rtl="1" eaLnBrk="1" hangingPunct="1">
              <a:lnSpc>
                <a:spcPct val="80000"/>
              </a:lnSpc>
              <a:buFont typeface="Wingdings" pitchFamily="2" charset="2"/>
              <a:buNone/>
              <a:defRPr/>
            </a:pPr>
            <a:r>
              <a:rPr lang="ar-SA" sz="2800" smtClean="0"/>
              <a:t>	هو المقدار من الدخل الذي لايصرف على الإستهلاك، وعلى هذا فالإدخار يساوي الإستثمار بشرط أن كل ما يدخر يستثمر.</a:t>
            </a:r>
            <a:endParaRPr lang="ar-SA" sz="2800" b="1" smtClean="0"/>
          </a:p>
          <a:p>
            <a:pPr algn="r" rtl="1" eaLnBrk="1" hangingPunct="1">
              <a:lnSpc>
                <a:spcPct val="80000"/>
              </a:lnSpc>
              <a:defRPr/>
            </a:pPr>
            <a:r>
              <a:rPr lang="ar-SA" sz="2800" b="1" u="sng" smtClean="0"/>
              <a:t>الريع </a:t>
            </a:r>
            <a:r>
              <a:rPr lang="en-GB" sz="2800" b="1" u="sng" smtClean="0"/>
              <a:t>Rent</a:t>
            </a:r>
            <a:r>
              <a:rPr lang="ar-SA" sz="2800" b="1" u="sng" smtClean="0"/>
              <a:t>:</a:t>
            </a:r>
            <a:endParaRPr lang="ar-SA" sz="2800" u="sng" smtClean="0"/>
          </a:p>
          <a:p>
            <a:pPr algn="r" rtl="1" eaLnBrk="1" hangingPunct="1">
              <a:lnSpc>
                <a:spcPct val="80000"/>
              </a:lnSpc>
              <a:buFont typeface="Wingdings" pitchFamily="2" charset="2"/>
              <a:buNone/>
              <a:defRPr/>
            </a:pPr>
            <a:r>
              <a:rPr lang="ar-SA" sz="2800" smtClean="0"/>
              <a:t>	هو المقدار الذي يدفع لعنصر يكون عرضه غير مرن كالأرض.</a:t>
            </a:r>
            <a:endParaRPr lang="ar-SA" sz="2800" b="1" smtClean="0"/>
          </a:p>
          <a:p>
            <a:pPr algn="r" rtl="1" eaLnBrk="1" hangingPunct="1">
              <a:lnSpc>
                <a:spcPct val="80000"/>
              </a:lnSpc>
              <a:defRPr/>
            </a:pPr>
            <a:r>
              <a:rPr lang="ar-SA" sz="2800" b="1" u="sng" smtClean="0"/>
              <a:t>شبه الريع:</a:t>
            </a:r>
            <a:r>
              <a:rPr lang="en-US" sz="2800" b="1" u="sng" smtClean="0"/>
              <a:t>Quasi-rent</a:t>
            </a:r>
            <a:endParaRPr lang="ar-SA" sz="2800" u="sng" smtClean="0"/>
          </a:p>
          <a:p>
            <a:pPr algn="r" rtl="1" eaLnBrk="1" hangingPunct="1">
              <a:lnSpc>
                <a:spcPct val="80000"/>
              </a:lnSpc>
              <a:buFont typeface="Wingdings" pitchFamily="2" charset="2"/>
              <a:buNone/>
              <a:defRPr/>
            </a:pPr>
            <a:r>
              <a:rPr lang="ar-SA" sz="2800" smtClean="0"/>
              <a:t>	هو المقدار الذي يدفع لعنصر ما (عدا الأرض ) يكون عرضه غير مرن خلال الفترة موضوع البحث.</a:t>
            </a:r>
            <a:endParaRPr lang="en-GB" sz="2800" smtClean="0"/>
          </a:p>
        </p:txBody>
      </p:sp>
    </p:spTree>
    <p:extLst>
      <p:ext uri="{BB962C8B-B14F-4D97-AF65-F5344CB8AC3E}">
        <p14:creationId xmlns:p14="http://schemas.microsoft.com/office/powerpoint/2010/main" val="3034769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20483" name="Rectangle 3"/>
          <p:cNvSpPr>
            <a:spLocks noGrp="1" noChangeArrowheads="1"/>
          </p:cNvSpPr>
          <p:nvPr>
            <p:ph type="body" idx="1"/>
          </p:nvPr>
        </p:nvSpPr>
        <p:spPr/>
        <p:txBody>
          <a:bodyPr/>
          <a:lstStyle/>
          <a:p>
            <a:pPr algn="r" rtl="1" eaLnBrk="1" hangingPunct="1">
              <a:defRPr/>
            </a:pPr>
            <a:r>
              <a:rPr lang="ar-SA" b="1" u="sng" smtClean="0"/>
              <a:t>قانون تناقص الغلة </a:t>
            </a:r>
            <a:r>
              <a:rPr lang="en-GB" b="1" u="sng" smtClean="0"/>
              <a:t>Law of Diminishing Returns</a:t>
            </a:r>
            <a:r>
              <a:rPr lang="ar-SA" b="1" u="sng" smtClean="0"/>
              <a:t>:</a:t>
            </a:r>
            <a:endParaRPr lang="ar-SA" u="sng" smtClean="0"/>
          </a:p>
          <a:p>
            <a:pPr algn="r" rtl="1" eaLnBrk="1" hangingPunct="1">
              <a:buFont typeface="Wingdings" pitchFamily="2" charset="2"/>
              <a:buNone/>
              <a:defRPr/>
            </a:pPr>
            <a:r>
              <a:rPr lang="ar-SA" smtClean="0"/>
              <a:t>	عندما تستغل وحدات إضافية متساوية من أحد العناصر الإنتاجية بالإشتراك مع مقدار معين أو ثابت من العناصر الأخرى يبدأ الناتج الحدي للعنصر المتغير بالإنخفاض عند نقطة معينة.</a:t>
            </a:r>
            <a:endParaRPr lang="en-GB" smtClean="0"/>
          </a:p>
        </p:txBody>
      </p:sp>
    </p:spTree>
    <p:extLst>
      <p:ext uri="{BB962C8B-B14F-4D97-AF65-F5344CB8AC3E}">
        <p14:creationId xmlns:p14="http://schemas.microsoft.com/office/powerpoint/2010/main" val="292818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ar-SA" smtClean="0"/>
              <a:t>النقود</a:t>
            </a:r>
            <a:endParaRPr lang="en-GB" smtClean="0"/>
          </a:p>
        </p:txBody>
      </p:sp>
      <p:sp>
        <p:nvSpPr>
          <p:cNvPr id="21507" name="Rectangle 3"/>
          <p:cNvSpPr>
            <a:spLocks noGrp="1" noChangeArrowheads="1"/>
          </p:cNvSpPr>
          <p:nvPr>
            <p:ph type="body" idx="1"/>
          </p:nvPr>
        </p:nvSpPr>
        <p:spPr/>
        <p:txBody>
          <a:bodyPr/>
          <a:lstStyle/>
          <a:p>
            <a:pPr algn="r" rtl="1" eaLnBrk="1" hangingPunct="1">
              <a:lnSpc>
                <a:spcPct val="90000"/>
              </a:lnSpc>
              <a:defRPr/>
            </a:pPr>
            <a:r>
              <a:rPr lang="ar-SA" sz="2800" b="1" u="sng" dirty="0" smtClean="0"/>
              <a:t>النقود </a:t>
            </a:r>
            <a:r>
              <a:rPr lang="en-GB" sz="2800" b="1" u="sng" dirty="0" smtClean="0"/>
              <a:t>Money</a:t>
            </a:r>
            <a:r>
              <a:rPr lang="ar-SA" sz="2800" b="1" u="sng" dirty="0" smtClean="0"/>
              <a:t>:</a:t>
            </a:r>
            <a:endParaRPr lang="ar-SA" sz="2800" u="sng" dirty="0" smtClean="0"/>
          </a:p>
          <a:p>
            <a:pPr algn="r" rtl="1" eaLnBrk="1" hangingPunct="1">
              <a:lnSpc>
                <a:spcPct val="90000"/>
              </a:lnSpc>
              <a:buFont typeface="Wingdings" pitchFamily="2" charset="2"/>
              <a:buNone/>
              <a:defRPr/>
            </a:pPr>
            <a:r>
              <a:rPr lang="ar-SA" sz="2800" dirty="0" smtClean="0"/>
              <a:t>	هي مقياس أو وحدة للحسابات وأنها واسطة يجرى تداولها لتسديد المعاملات الإقتصادية أو تسويتها.</a:t>
            </a:r>
            <a:endParaRPr lang="ar-SA" sz="2800" b="1" dirty="0" smtClean="0"/>
          </a:p>
          <a:p>
            <a:pPr algn="r" rtl="1" eaLnBrk="1" hangingPunct="1">
              <a:lnSpc>
                <a:spcPct val="90000"/>
              </a:lnSpc>
              <a:defRPr/>
            </a:pPr>
            <a:r>
              <a:rPr lang="ar-SA" sz="2800" b="1" u="sng" dirty="0" smtClean="0"/>
              <a:t>قيمة النقد:</a:t>
            </a:r>
            <a:endParaRPr lang="ar-SA" sz="2800" u="sng" dirty="0" smtClean="0"/>
          </a:p>
          <a:p>
            <a:pPr algn="r" rtl="1" eaLnBrk="1" hangingPunct="1">
              <a:lnSpc>
                <a:spcPct val="90000"/>
              </a:lnSpc>
              <a:buFont typeface="Wingdings" pitchFamily="2" charset="2"/>
              <a:buNone/>
              <a:defRPr/>
            </a:pPr>
            <a:r>
              <a:rPr lang="ar-SA" sz="2800" dirty="0" smtClean="0"/>
              <a:t>	هي قوته الشرائية وتتناسب هذه القوة الشرائية عكساً مع إختلاف مستويات الأسعار.</a:t>
            </a:r>
            <a:endParaRPr lang="ar-SA" sz="2800" b="1" dirty="0" smtClean="0"/>
          </a:p>
          <a:p>
            <a:pPr algn="r" rtl="1" eaLnBrk="1" hangingPunct="1">
              <a:lnSpc>
                <a:spcPct val="90000"/>
              </a:lnSpc>
              <a:defRPr/>
            </a:pPr>
            <a:r>
              <a:rPr lang="ar-SA" sz="2800" b="1" u="sng" dirty="0" smtClean="0"/>
              <a:t>وظائف النقود:</a:t>
            </a:r>
            <a:endParaRPr lang="ar-SA" sz="2800" u="sng" dirty="0" smtClean="0"/>
          </a:p>
          <a:p>
            <a:pPr lvl="1" algn="r" rtl="1" eaLnBrk="1" hangingPunct="1">
              <a:lnSpc>
                <a:spcPct val="90000"/>
              </a:lnSpc>
              <a:defRPr/>
            </a:pPr>
            <a:r>
              <a:rPr lang="ar-SA" sz="2400" dirty="0" smtClean="0"/>
              <a:t>وسيلة لتبادل السلع و الخدمات.</a:t>
            </a:r>
          </a:p>
          <a:p>
            <a:pPr lvl="1" algn="r" rtl="1" eaLnBrk="1" hangingPunct="1">
              <a:lnSpc>
                <a:spcPct val="90000"/>
              </a:lnSpc>
              <a:defRPr/>
            </a:pPr>
            <a:r>
              <a:rPr lang="ar-SA" sz="2400" dirty="0" smtClean="0"/>
              <a:t>مقياس للقيم.</a:t>
            </a:r>
          </a:p>
          <a:p>
            <a:pPr lvl="1" algn="r" rtl="1" eaLnBrk="1" hangingPunct="1">
              <a:lnSpc>
                <a:spcPct val="90000"/>
              </a:lnSpc>
              <a:defRPr/>
            </a:pPr>
            <a:r>
              <a:rPr lang="ar-SA" sz="2400" dirty="0" smtClean="0"/>
              <a:t>وسيلة للإدخار.</a:t>
            </a:r>
            <a:endParaRPr lang="en-GB" sz="2400" dirty="0" smtClean="0"/>
          </a:p>
        </p:txBody>
      </p:sp>
    </p:spTree>
    <p:extLst>
      <p:ext uri="{BB962C8B-B14F-4D97-AF65-F5344CB8AC3E}">
        <p14:creationId xmlns:p14="http://schemas.microsoft.com/office/powerpoint/2010/main" val="3601063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5" end="5"/>
                                            </p:txEl>
                                          </p:spTgt>
                                        </p:tgtEl>
                                        <p:attrNameLst>
                                          <p:attrName>style.visibility</p:attrName>
                                        </p:attrNameLst>
                                      </p:cBhvr>
                                      <p:to>
                                        <p:strVal val="visible"/>
                                      </p:to>
                                    </p:set>
                                    <p:anim calcmode="lin" valueType="num">
                                      <p:cBhvr additive="base">
                                        <p:cTn id="7"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7">
                                            <p:txEl>
                                              <p:pRg st="6" end="6"/>
                                            </p:txEl>
                                          </p:spTgt>
                                        </p:tgtEl>
                                        <p:attrNameLst>
                                          <p:attrName>style.visibility</p:attrName>
                                        </p:attrNameLst>
                                      </p:cBhvr>
                                      <p:to>
                                        <p:strVal val="visible"/>
                                      </p:to>
                                    </p:set>
                                    <p:anim calcmode="lin" valueType="num">
                                      <p:cBhvr additive="base">
                                        <p:cTn id="11"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507">
                                            <p:txEl>
                                              <p:pRg st="7" end="7"/>
                                            </p:txEl>
                                          </p:spTgt>
                                        </p:tgtEl>
                                        <p:attrNameLst>
                                          <p:attrName>style.visibility</p:attrName>
                                        </p:attrNameLst>
                                      </p:cBhvr>
                                      <p:to>
                                        <p:strVal val="visible"/>
                                      </p:to>
                                    </p:set>
                                    <p:anim calcmode="lin" valueType="num">
                                      <p:cBhvr additive="base">
                                        <p:cTn id="15"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defRPr/>
            </a:pPr>
            <a:r>
              <a:rPr lang="ar-SA" sz="4000" b="1" smtClean="0"/>
              <a:t>المصطلحات و المفاهيم في</a:t>
            </a:r>
            <a:r>
              <a:rPr lang="en-GB" sz="4000" smtClean="0"/>
              <a:t> </a:t>
            </a:r>
            <a:r>
              <a:rPr lang="ar-SA" sz="4000" smtClean="0"/>
              <a:t>بعض</a:t>
            </a:r>
            <a:r>
              <a:rPr lang="ar-SA" sz="4000" b="1" smtClean="0"/>
              <a:t/>
            </a:r>
            <a:br>
              <a:rPr lang="ar-SA" sz="4000" b="1" smtClean="0"/>
            </a:br>
            <a:r>
              <a:rPr lang="ar-SA" sz="4000" b="1" smtClean="0"/>
              <a:t>الاقتصاد الزراعي</a:t>
            </a:r>
            <a:endParaRPr lang="en-GB" sz="4000" b="1" smtClean="0"/>
          </a:p>
        </p:txBody>
      </p:sp>
      <p:sp>
        <p:nvSpPr>
          <p:cNvPr id="4099" name="Rectangle 3"/>
          <p:cNvSpPr>
            <a:spLocks noGrp="1" noChangeArrowheads="1"/>
          </p:cNvSpPr>
          <p:nvPr>
            <p:ph type="body" idx="1"/>
          </p:nvPr>
        </p:nvSpPr>
        <p:spPr/>
        <p:txBody>
          <a:bodyPr/>
          <a:lstStyle/>
          <a:p>
            <a:pPr algn="r" rtl="1" eaLnBrk="1" hangingPunct="1">
              <a:defRPr/>
            </a:pPr>
            <a:r>
              <a:rPr lang="ar-SA" b="1" u="sng" smtClean="0"/>
              <a:t>الندرة </a:t>
            </a:r>
            <a:r>
              <a:rPr lang="en-GB" b="1" u="sng" smtClean="0"/>
              <a:t>Scarcity</a:t>
            </a:r>
            <a:r>
              <a:rPr lang="ar-SA" b="1" u="sng" smtClean="0"/>
              <a:t>:</a:t>
            </a:r>
            <a:r>
              <a:rPr lang="en-GB" u="sng" smtClean="0"/>
              <a:t> </a:t>
            </a:r>
            <a:endParaRPr lang="ar-SA" u="sng" smtClean="0"/>
          </a:p>
          <a:p>
            <a:pPr algn="r" rtl="1" eaLnBrk="1" hangingPunct="1">
              <a:buFont typeface="Wingdings" pitchFamily="2" charset="2"/>
              <a:buNone/>
              <a:defRPr/>
            </a:pPr>
            <a:r>
              <a:rPr lang="ar-SA" smtClean="0"/>
              <a:t>هي العلاقة بين الحاجات و الأشياء القادرة على إشباعها، ويعتبر الشيء نادراً عندما لاتوجد منه الكمية الكافية لإشباع جميع الحاجات، والسلع النادرة هي السلع الإقتصادية.</a:t>
            </a:r>
          </a:p>
          <a:p>
            <a:pPr algn="r" rtl="1" eaLnBrk="1" hangingPunct="1">
              <a:defRPr/>
            </a:pPr>
            <a:r>
              <a:rPr lang="ar-SA" b="1" u="sng" smtClean="0"/>
              <a:t>المنفعة </a:t>
            </a:r>
            <a:r>
              <a:rPr lang="en-GB" b="1" u="sng" smtClean="0"/>
              <a:t>Utility</a:t>
            </a:r>
            <a:r>
              <a:rPr lang="ar-SA" b="1" u="sng" smtClean="0"/>
              <a:t>:</a:t>
            </a:r>
            <a:r>
              <a:rPr lang="en-GB" smtClean="0"/>
              <a:t> </a:t>
            </a:r>
            <a:endParaRPr lang="ar-SA" smtClean="0"/>
          </a:p>
          <a:p>
            <a:pPr algn="r" rtl="1" eaLnBrk="1" hangingPunct="1">
              <a:buFont typeface="Wingdings" pitchFamily="2" charset="2"/>
              <a:buNone/>
              <a:defRPr/>
            </a:pPr>
            <a:r>
              <a:rPr lang="ar-SA" smtClean="0"/>
              <a:t>هي المقدرة على إشباع الحاجات، ومن خصائصها وجود حاجة عند الإنسان يريد إشباعها، وأن يكون المال محدود الكمية وقابلاً للتملك</a:t>
            </a:r>
            <a:r>
              <a:rPr lang="en-GB" smtClean="0"/>
              <a:t> </a:t>
            </a:r>
            <a:endParaRPr lang="ar-SA" smtClean="0"/>
          </a:p>
          <a:p>
            <a:pPr algn="r" rtl="1" eaLnBrk="1" hangingPunct="1">
              <a:buFont typeface="Wingdings" pitchFamily="2" charset="2"/>
              <a:buNone/>
              <a:defRPr/>
            </a:pPr>
            <a:endParaRPr lang="en-GB" smtClean="0"/>
          </a:p>
        </p:txBody>
      </p:sp>
    </p:spTree>
    <p:extLst>
      <p:ext uri="{BB962C8B-B14F-4D97-AF65-F5344CB8AC3E}">
        <p14:creationId xmlns:p14="http://schemas.microsoft.com/office/powerpoint/2010/main" val="1577956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24579" name="Rectangle 3"/>
          <p:cNvSpPr>
            <a:spLocks noGrp="1" noChangeArrowheads="1"/>
          </p:cNvSpPr>
          <p:nvPr>
            <p:ph type="body" idx="1"/>
          </p:nvPr>
        </p:nvSpPr>
        <p:spPr/>
        <p:txBody>
          <a:bodyPr/>
          <a:lstStyle/>
          <a:p>
            <a:pPr algn="r" rtl="1" eaLnBrk="1" hangingPunct="1">
              <a:defRPr/>
            </a:pPr>
            <a:r>
              <a:rPr lang="ar-SA" sz="2800" b="1" u="sng" dirty="0" smtClean="0"/>
              <a:t>الإئتمان </a:t>
            </a:r>
            <a:r>
              <a:rPr lang="en-GB" sz="2800" b="1" u="sng" dirty="0" smtClean="0"/>
              <a:t>Credit</a:t>
            </a:r>
            <a:r>
              <a:rPr lang="ar-SA" sz="2800" b="1" u="sng" dirty="0" smtClean="0"/>
              <a:t>:</a:t>
            </a:r>
          </a:p>
          <a:p>
            <a:pPr algn="r" rtl="1" eaLnBrk="1" hangingPunct="1">
              <a:buFont typeface="Wingdings" pitchFamily="2" charset="2"/>
              <a:buNone/>
              <a:defRPr/>
            </a:pPr>
            <a:r>
              <a:rPr lang="ar-SA" sz="2800" dirty="0" smtClean="0"/>
              <a:t>قرض أو حساب يمنحه المصرف لشخص ما، و حجم الإئتمان هو المقدار الكلي للقروض أو السلف الممنوحة.</a:t>
            </a:r>
          </a:p>
          <a:p>
            <a:pPr algn="r" rtl="1" eaLnBrk="1" hangingPunct="1">
              <a:defRPr/>
            </a:pPr>
            <a:r>
              <a:rPr lang="ar-SA" sz="2800" b="1" u="sng" dirty="0" smtClean="0"/>
              <a:t>إجمالي قيمة الإنتاج:</a:t>
            </a:r>
            <a:r>
              <a:rPr lang="en-US" sz="2800" b="1" u="sng" dirty="0" smtClean="0"/>
              <a:t>Total Value of Production</a:t>
            </a:r>
          </a:p>
          <a:p>
            <a:pPr algn="r" rtl="1" eaLnBrk="1" hangingPunct="1">
              <a:buFont typeface="Wingdings" pitchFamily="2" charset="2"/>
              <a:buNone/>
              <a:defRPr/>
            </a:pPr>
            <a:r>
              <a:rPr lang="ar-SA" sz="2800" dirty="0" smtClean="0"/>
              <a:t>قيمة المنتجات من السلع و الخدمات بأسعار البيع، ويعبر عن هذه الأسعار بسعر السوق.</a:t>
            </a:r>
          </a:p>
          <a:p>
            <a:pPr algn="r" rtl="1" eaLnBrk="1" hangingPunct="1">
              <a:defRPr/>
            </a:pPr>
            <a:r>
              <a:rPr lang="ar-SA" sz="2800" b="1" u="sng" dirty="0" smtClean="0"/>
              <a:t>الأجور </a:t>
            </a:r>
            <a:r>
              <a:rPr lang="en-GB" sz="2800" b="1" u="sng" dirty="0" smtClean="0"/>
              <a:t>Wages</a:t>
            </a:r>
            <a:r>
              <a:rPr lang="ar-SA" sz="2800" b="1" u="sng" dirty="0" smtClean="0"/>
              <a:t>:</a:t>
            </a:r>
          </a:p>
          <a:p>
            <a:pPr algn="r" rtl="1" eaLnBrk="1" hangingPunct="1">
              <a:buFont typeface="Wingdings" pitchFamily="2" charset="2"/>
              <a:buNone/>
              <a:defRPr/>
            </a:pPr>
            <a:r>
              <a:rPr lang="ar-SA" sz="2800" dirty="0" smtClean="0"/>
              <a:t>عوائد العمل سواء كان ذهنياً أو يدوياً، و أهم أنواع الأجور: الأجور التي تدفع على أساس الوقت، الأجور التي تدفع بالقطعه.</a:t>
            </a:r>
            <a:endParaRPr lang="en-GB" sz="2800" dirty="0" smtClean="0"/>
          </a:p>
        </p:txBody>
      </p:sp>
    </p:spTree>
    <p:extLst>
      <p:ext uri="{BB962C8B-B14F-4D97-AF65-F5344CB8AC3E}">
        <p14:creationId xmlns:p14="http://schemas.microsoft.com/office/powerpoint/2010/main" val="238508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fade">
                                      <p:cBhvr>
                                        <p:cTn id="7"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25603" name="Rectangle 3"/>
          <p:cNvSpPr>
            <a:spLocks noGrp="1" noChangeArrowheads="1"/>
          </p:cNvSpPr>
          <p:nvPr>
            <p:ph type="body" idx="1"/>
          </p:nvPr>
        </p:nvSpPr>
        <p:spPr/>
        <p:txBody>
          <a:bodyPr>
            <a:normAutofit lnSpcReduction="10000"/>
          </a:bodyPr>
          <a:lstStyle/>
          <a:p>
            <a:pPr algn="r" rtl="1" eaLnBrk="1" hangingPunct="1">
              <a:lnSpc>
                <a:spcPct val="90000"/>
              </a:lnSpc>
              <a:defRPr/>
            </a:pPr>
            <a:r>
              <a:rPr lang="ar-SA" b="1" u="sng" dirty="0" smtClean="0"/>
              <a:t>أجور اسمية:</a:t>
            </a:r>
            <a:r>
              <a:rPr lang="en-US" b="1" u="sng" dirty="0" smtClean="0"/>
              <a:t>Nominal wages</a:t>
            </a:r>
          </a:p>
          <a:p>
            <a:pPr algn="r" rtl="1" eaLnBrk="1" hangingPunct="1">
              <a:lnSpc>
                <a:spcPct val="90000"/>
              </a:lnSpc>
              <a:buFont typeface="Wingdings" pitchFamily="2" charset="2"/>
              <a:buNone/>
              <a:defRPr/>
            </a:pPr>
            <a:r>
              <a:rPr lang="ar-SA" b="1" dirty="0" smtClean="0"/>
              <a:t>المبلغ الفعلي من النقود الذي يكسبه الشخص دون أن يؤخذ في الإعتبار التضخم.</a:t>
            </a:r>
          </a:p>
          <a:p>
            <a:pPr algn="r" rtl="1" eaLnBrk="1" hangingPunct="1">
              <a:lnSpc>
                <a:spcPct val="90000"/>
              </a:lnSpc>
              <a:defRPr/>
            </a:pPr>
            <a:r>
              <a:rPr lang="ar-SA" b="1" u="sng" dirty="0" smtClean="0"/>
              <a:t>أجور حقيقية:</a:t>
            </a:r>
            <a:r>
              <a:rPr lang="en-US" b="1" u="sng" dirty="0" smtClean="0"/>
              <a:t>Real wages</a:t>
            </a:r>
          </a:p>
          <a:p>
            <a:pPr algn="r" rtl="1" eaLnBrk="1" hangingPunct="1">
              <a:lnSpc>
                <a:spcPct val="90000"/>
              </a:lnSpc>
              <a:buFont typeface="Wingdings" pitchFamily="2" charset="2"/>
              <a:buNone/>
              <a:defRPr/>
            </a:pPr>
            <a:r>
              <a:rPr lang="ar-SA" b="1" dirty="0" smtClean="0"/>
              <a:t>المبلغ من النقود الذي يكسبه الشخص مع الأخذ في الاعتبار التضخم</a:t>
            </a:r>
            <a:endParaRPr lang="en-US" b="1" dirty="0" smtClean="0"/>
          </a:p>
          <a:p>
            <a:pPr algn="r" rtl="1" eaLnBrk="1" hangingPunct="1">
              <a:lnSpc>
                <a:spcPct val="90000"/>
              </a:lnSpc>
              <a:defRPr/>
            </a:pPr>
            <a:r>
              <a:rPr lang="ar-SA" b="1" u="sng" dirty="0" smtClean="0"/>
              <a:t>إحصاء الإنتاج </a:t>
            </a:r>
            <a:r>
              <a:rPr lang="en-GB" b="1" u="sng" dirty="0" smtClean="0"/>
              <a:t>Census of Production</a:t>
            </a:r>
            <a:r>
              <a:rPr lang="ar-SA" b="1" u="sng" dirty="0" smtClean="0"/>
              <a:t>:</a:t>
            </a:r>
          </a:p>
          <a:p>
            <a:pPr algn="r" rtl="1" eaLnBrk="1" hangingPunct="1">
              <a:lnSpc>
                <a:spcPct val="90000"/>
              </a:lnSpc>
              <a:buFont typeface="Wingdings" pitchFamily="2" charset="2"/>
              <a:buNone/>
              <a:defRPr/>
            </a:pPr>
            <a:r>
              <a:rPr lang="ar-SA" b="1" dirty="0" smtClean="0"/>
              <a:t>	تقديرات حجم الإنتاج </a:t>
            </a:r>
            <a:r>
              <a:rPr lang="en-US" b="1" dirty="0" smtClean="0"/>
              <a:t>)</a:t>
            </a:r>
            <a:r>
              <a:rPr lang="ar-SA" b="1" dirty="0" smtClean="0"/>
              <a:t>الزراعي</a:t>
            </a:r>
            <a:r>
              <a:rPr lang="en-US" b="1" dirty="0" smtClean="0"/>
              <a:t>(</a:t>
            </a:r>
            <a:r>
              <a:rPr lang="ar-SA" b="1" dirty="0" smtClean="0"/>
              <a:t> داخل الدولة على  مدار فترة معينة، هي عادة سنة، وتقوم بإجرائها الدولة.</a:t>
            </a:r>
            <a:endParaRPr lang="en-US" b="1" dirty="0" smtClean="0"/>
          </a:p>
          <a:p>
            <a:pPr algn="r" rtl="1" eaLnBrk="1" hangingPunct="1">
              <a:lnSpc>
                <a:spcPct val="90000"/>
              </a:lnSpc>
              <a:buFont typeface="Wingdings" pitchFamily="2" charset="2"/>
              <a:buNone/>
              <a:defRPr/>
            </a:pPr>
            <a:endParaRPr lang="en-GB" b="1" dirty="0" smtClean="0"/>
          </a:p>
        </p:txBody>
      </p:sp>
    </p:spTree>
    <p:extLst>
      <p:ext uri="{BB962C8B-B14F-4D97-AF65-F5344CB8AC3E}">
        <p14:creationId xmlns:p14="http://schemas.microsoft.com/office/powerpoint/2010/main" val="2563104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fade">
                                      <p:cBhvr>
                                        <p:cTn id="7" dur="500"/>
                                        <p:tgtEl>
                                          <p:spTgt spid="2560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3" end="3"/>
                                            </p:txEl>
                                          </p:spTgt>
                                        </p:tgtEl>
                                        <p:attrNameLst>
                                          <p:attrName>style.visibility</p:attrName>
                                        </p:attrNameLst>
                                      </p:cBhvr>
                                      <p:to>
                                        <p:strVal val="visible"/>
                                      </p:to>
                                    </p:set>
                                    <p:animEffect transition="in" filter="fade">
                                      <p:cBhvr>
                                        <p:cTn id="1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26627" name="Rectangle 3"/>
          <p:cNvSpPr>
            <a:spLocks noGrp="1" noChangeArrowheads="1"/>
          </p:cNvSpPr>
          <p:nvPr>
            <p:ph type="body" idx="1"/>
          </p:nvPr>
        </p:nvSpPr>
        <p:spPr/>
        <p:txBody>
          <a:bodyPr/>
          <a:lstStyle/>
          <a:p>
            <a:pPr algn="r" rtl="1" eaLnBrk="1" hangingPunct="1">
              <a:defRPr/>
            </a:pPr>
            <a:r>
              <a:rPr lang="ar-SA" b="1" u="sng" dirty="0" smtClean="0"/>
              <a:t>الأرباح </a:t>
            </a:r>
            <a:r>
              <a:rPr lang="en-GB" b="1" u="sng" dirty="0" smtClean="0"/>
              <a:t>Profits</a:t>
            </a:r>
            <a:r>
              <a:rPr lang="ar-SA" b="1" u="sng" dirty="0" smtClean="0"/>
              <a:t>:</a:t>
            </a:r>
            <a:endParaRPr lang="ar-SA" u="sng" dirty="0" smtClean="0"/>
          </a:p>
          <a:p>
            <a:pPr algn="r" rtl="1" eaLnBrk="1" hangingPunct="1">
              <a:buFont typeface="Wingdings" pitchFamily="2" charset="2"/>
              <a:buNone/>
              <a:defRPr/>
            </a:pPr>
            <a:r>
              <a:rPr lang="ar-SA" dirty="0" smtClean="0"/>
              <a:t>	هي الفرق بين الإيرادات الكلية و التكاليف الكلية في المنشأة.</a:t>
            </a:r>
          </a:p>
          <a:p>
            <a:pPr algn="r" rtl="1" eaLnBrk="1" hangingPunct="1">
              <a:defRPr/>
            </a:pPr>
            <a:r>
              <a:rPr lang="ar-SA" b="1" u="sng" dirty="0" smtClean="0"/>
              <a:t>الأرض </a:t>
            </a:r>
            <a:r>
              <a:rPr lang="en-GB" b="1" u="sng" dirty="0" smtClean="0"/>
              <a:t>Land</a:t>
            </a:r>
            <a:r>
              <a:rPr lang="ar-SA" b="1" u="sng" dirty="0" smtClean="0"/>
              <a:t>:</a:t>
            </a:r>
          </a:p>
          <a:p>
            <a:pPr algn="r" rtl="1" eaLnBrk="1" hangingPunct="1">
              <a:buFont typeface="Wingdings" pitchFamily="2" charset="2"/>
              <a:buNone/>
              <a:defRPr/>
            </a:pPr>
            <a:r>
              <a:rPr lang="ar-SA" dirty="0" smtClean="0"/>
              <a:t>أحد عوامل الإنتاج في التحليل الإقتصادي (عوامل أخري؟؟)</a:t>
            </a:r>
          </a:p>
          <a:p>
            <a:pPr algn="r" rtl="1" eaLnBrk="1" hangingPunct="1">
              <a:defRPr/>
            </a:pPr>
            <a:r>
              <a:rPr lang="ar-SA" b="1" u="sng" dirty="0" smtClean="0"/>
              <a:t>أرض حدية (هامشية)</a:t>
            </a:r>
            <a:r>
              <a:rPr lang="en-US" b="1" u="sng" dirty="0" smtClean="0"/>
              <a:t>Marginal Land</a:t>
            </a:r>
            <a:r>
              <a:rPr lang="ar-SA" b="1" u="sng" dirty="0" smtClean="0"/>
              <a:t>:</a:t>
            </a:r>
            <a:endParaRPr lang="ar-SA" u="sng" dirty="0" smtClean="0"/>
          </a:p>
          <a:p>
            <a:pPr algn="r" rtl="1" eaLnBrk="1" hangingPunct="1">
              <a:buFont typeface="Wingdings" pitchFamily="2" charset="2"/>
              <a:buNone/>
              <a:defRPr/>
            </a:pPr>
            <a:r>
              <a:rPr lang="ar-SA" dirty="0" smtClean="0"/>
              <a:t>	الأرض تكاد تكون أصلاً للزراعة، أو الأرض التي بالكاد يغطي العائد منها نفقات الإنتاج.</a:t>
            </a:r>
          </a:p>
          <a:p>
            <a:pPr algn="r" rtl="1" eaLnBrk="1" hangingPunct="1">
              <a:buFont typeface="Wingdings" pitchFamily="2" charset="2"/>
              <a:buNone/>
              <a:defRPr/>
            </a:pPr>
            <a:endParaRPr lang="en-GB" dirty="0" smtClean="0"/>
          </a:p>
        </p:txBody>
      </p:sp>
    </p:spTree>
    <p:extLst>
      <p:ext uri="{BB962C8B-B14F-4D97-AF65-F5344CB8AC3E}">
        <p14:creationId xmlns:p14="http://schemas.microsoft.com/office/powerpoint/2010/main" val="3566543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barn(inVertical)">
                                      <p:cBhvr>
                                        <p:cTn id="7"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27651" name="Rectangle 3"/>
          <p:cNvSpPr>
            <a:spLocks noGrp="1" noChangeArrowheads="1"/>
          </p:cNvSpPr>
          <p:nvPr>
            <p:ph type="body" idx="1"/>
          </p:nvPr>
        </p:nvSpPr>
        <p:spPr>
          <a:xfrm>
            <a:off x="457200" y="1600200"/>
            <a:ext cx="8291513" cy="4525963"/>
          </a:xfrm>
        </p:spPr>
        <p:txBody>
          <a:bodyPr/>
          <a:lstStyle/>
          <a:p>
            <a:pPr algn="r" rtl="1" eaLnBrk="1" hangingPunct="1">
              <a:defRPr/>
            </a:pPr>
            <a:r>
              <a:rPr lang="ar-SA" b="1" u="sng" dirty="0" smtClean="0"/>
              <a:t>البطالة المقنّعة </a:t>
            </a:r>
            <a:r>
              <a:rPr lang="en-GB" b="1" u="sng" dirty="0" smtClean="0"/>
              <a:t>Disguised Unemployment</a:t>
            </a:r>
            <a:r>
              <a:rPr lang="ar-SA" b="1" u="sng" dirty="0" smtClean="0"/>
              <a:t>:</a:t>
            </a:r>
          </a:p>
          <a:p>
            <a:pPr algn="r" rtl="1" eaLnBrk="1" hangingPunct="1">
              <a:buFont typeface="Wingdings" pitchFamily="2" charset="2"/>
              <a:buNone/>
              <a:defRPr/>
            </a:pPr>
            <a:r>
              <a:rPr lang="ar-SA" sz="2800" b="1" dirty="0" smtClean="0"/>
              <a:t>تحدث عندما يكون عدد العاملين اكبر من الحاجة (تحت أي ظروف؟؟)</a:t>
            </a:r>
          </a:p>
          <a:p>
            <a:pPr algn="r" rtl="1" eaLnBrk="1" hangingPunct="1">
              <a:defRPr/>
            </a:pPr>
            <a:r>
              <a:rPr lang="ar-SA" b="1" u="sng" dirty="0" smtClean="0"/>
              <a:t>التوسعي الأفقي </a:t>
            </a:r>
            <a:r>
              <a:rPr lang="en-GB" b="1" u="sng" dirty="0" smtClean="0"/>
              <a:t>Horizontal Expansion</a:t>
            </a:r>
            <a:r>
              <a:rPr lang="ar-SA" b="1" u="sng" dirty="0" smtClean="0"/>
              <a:t>:</a:t>
            </a:r>
          </a:p>
          <a:p>
            <a:pPr algn="r" rtl="1" eaLnBrk="1" hangingPunct="1">
              <a:buFont typeface="Wingdings" pitchFamily="2" charset="2"/>
              <a:buNone/>
              <a:defRPr/>
            </a:pPr>
            <a:r>
              <a:rPr lang="ar-SA" sz="2800" b="1" dirty="0" smtClean="0"/>
              <a:t>ويقصد به زيادة النشاط الاقتصادي عن طريق زيادة مساحة الأرض الزراعية (إستصلاح الأرضي بتحسين وسائل الري و الصرف).</a:t>
            </a:r>
          </a:p>
          <a:p>
            <a:pPr algn="r" rtl="1" eaLnBrk="1" hangingPunct="1">
              <a:defRPr/>
            </a:pPr>
            <a:r>
              <a:rPr lang="ar-SA" b="1" u="sng" dirty="0" smtClean="0"/>
              <a:t>التوسع الرأسي </a:t>
            </a:r>
            <a:r>
              <a:rPr lang="en-GB" b="1" u="sng" dirty="0" smtClean="0"/>
              <a:t>Vertical Expansion</a:t>
            </a:r>
            <a:r>
              <a:rPr lang="ar-SA" b="1" u="sng" dirty="0" smtClean="0"/>
              <a:t>:</a:t>
            </a:r>
          </a:p>
          <a:p>
            <a:pPr algn="r" rtl="1" eaLnBrk="1" hangingPunct="1">
              <a:buFont typeface="Wingdings" pitchFamily="2" charset="2"/>
              <a:buNone/>
              <a:defRPr/>
            </a:pPr>
            <a:r>
              <a:rPr lang="ar-SA" sz="2800" b="1" dirty="0" smtClean="0"/>
              <a:t>	ويقصد به زيادة غلة الأرض الزراعية دون زيادة المساحة (كيف؟؟).</a:t>
            </a:r>
            <a:endParaRPr lang="en-GB" sz="2800" b="1" dirty="0" smtClean="0"/>
          </a:p>
        </p:txBody>
      </p:sp>
    </p:spTree>
    <p:extLst>
      <p:ext uri="{BB962C8B-B14F-4D97-AF65-F5344CB8AC3E}">
        <p14:creationId xmlns:p14="http://schemas.microsoft.com/office/powerpoint/2010/main" val="3414158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additive="base">
                                        <p:cTn id="7"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animEffect transition="in" filter="fade">
                                      <p:cBhvr>
                                        <p:cTn id="13" dur="500"/>
                                        <p:tgtEl>
                                          <p:spTgt spid="27651">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27651">
                                            <p:txEl>
                                              <p:pRg st="5" end="5"/>
                                            </p:txEl>
                                          </p:spTgt>
                                        </p:tgtEl>
                                        <p:attrNameLst>
                                          <p:attrName>style.visibility</p:attrName>
                                        </p:attrNameLst>
                                      </p:cBhvr>
                                      <p:to>
                                        <p:strVal val="visible"/>
                                      </p:to>
                                    </p:set>
                                    <p:animEffect transition="in" filter="fade">
                                      <p:cBhvr>
                                        <p:cTn id="18" dur="1000"/>
                                        <p:tgtEl>
                                          <p:spTgt spid="27651">
                                            <p:txEl>
                                              <p:pRg st="5" end="5"/>
                                            </p:txEl>
                                          </p:spTgt>
                                        </p:tgtEl>
                                      </p:cBhvr>
                                    </p:animEffect>
                                    <p:anim calcmode="lin" valueType="num">
                                      <p:cBhvr>
                                        <p:cTn id="19" dur="10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2765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28675" name="Rectangle 3"/>
          <p:cNvSpPr>
            <a:spLocks noGrp="1" noChangeArrowheads="1"/>
          </p:cNvSpPr>
          <p:nvPr>
            <p:ph type="body" idx="1"/>
          </p:nvPr>
        </p:nvSpPr>
        <p:spPr/>
        <p:txBody>
          <a:bodyPr/>
          <a:lstStyle/>
          <a:p>
            <a:pPr algn="r" rtl="1" eaLnBrk="1" hangingPunct="1">
              <a:defRPr/>
            </a:pPr>
            <a:r>
              <a:rPr lang="ar-SA" b="1" u="sng" smtClean="0"/>
              <a:t>دالة الإنتاج </a:t>
            </a:r>
            <a:r>
              <a:rPr lang="en-GB" b="1" u="sng" smtClean="0"/>
              <a:t>Production Function</a:t>
            </a:r>
            <a:r>
              <a:rPr lang="ar-SA" b="1" u="sng" smtClean="0"/>
              <a:t>:</a:t>
            </a:r>
            <a:endParaRPr lang="ar-SA" u="sng" smtClean="0"/>
          </a:p>
          <a:p>
            <a:pPr algn="r" rtl="1" eaLnBrk="1" hangingPunct="1">
              <a:buFont typeface="Wingdings" pitchFamily="2" charset="2"/>
              <a:buNone/>
              <a:defRPr/>
            </a:pPr>
            <a:r>
              <a:rPr lang="ar-SA" smtClean="0"/>
              <a:t>	هي العلاقة بين مدخلات الإنتاج و المنتجات النهائية الخارجة وتعطي المقدار من الناتج الذي يتسنى للمزرعة أن تنتجه، إذا كانت لديها مقادير معينة من الخدمات الإنتاجية.</a:t>
            </a:r>
            <a:endParaRPr lang="en-GB" smtClean="0"/>
          </a:p>
        </p:txBody>
      </p:sp>
    </p:spTree>
    <p:extLst>
      <p:ext uri="{BB962C8B-B14F-4D97-AF65-F5344CB8AC3E}">
        <p14:creationId xmlns:p14="http://schemas.microsoft.com/office/powerpoint/2010/main" val="1711288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29699" name="Rectangle 3"/>
          <p:cNvSpPr>
            <a:spLocks noGrp="1" noChangeArrowheads="1"/>
          </p:cNvSpPr>
          <p:nvPr>
            <p:ph type="body" idx="1"/>
          </p:nvPr>
        </p:nvSpPr>
        <p:spPr/>
        <p:txBody>
          <a:bodyPr/>
          <a:lstStyle/>
          <a:p>
            <a:pPr algn="r" rtl="1" eaLnBrk="1" hangingPunct="1">
              <a:defRPr/>
            </a:pPr>
            <a:r>
              <a:rPr lang="ar-SA" b="1" u="sng" dirty="0" smtClean="0"/>
              <a:t>الفائدة </a:t>
            </a:r>
            <a:r>
              <a:rPr lang="en-GB" b="1" u="sng" dirty="0" smtClean="0"/>
              <a:t>Interest Rates </a:t>
            </a:r>
            <a:r>
              <a:rPr lang="ar-SA" b="1" u="sng" dirty="0" smtClean="0"/>
              <a:t>:</a:t>
            </a:r>
            <a:endParaRPr lang="ar-SA" u="sng" dirty="0" smtClean="0"/>
          </a:p>
          <a:p>
            <a:pPr algn="r" rtl="1" eaLnBrk="1" hangingPunct="1">
              <a:buFont typeface="Wingdings" pitchFamily="2" charset="2"/>
              <a:buNone/>
              <a:defRPr/>
            </a:pPr>
            <a:r>
              <a:rPr lang="ar-SA" dirty="0" smtClean="0"/>
              <a:t>	الثمن الذي يدفعه المقترض في مقابل استخدام نقود المقرض كنسبة مئوية في السنة تسمى معدل أو سعر الفائدة.</a:t>
            </a:r>
          </a:p>
          <a:p>
            <a:pPr algn="r" rtl="1" eaLnBrk="1" hangingPunct="1">
              <a:defRPr/>
            </a:pPr>
            <a:r>
              <a:rPr lang="ar-SA" b="1" u="sng" dirty="0" smtClean="0"/>
              <a:t>محاصيل نقدية</a:t>
            </a:r>
            <a:r>
              <a:rPr lang="en-US" b="1" u="sng" dirty="0" smtClean="0"/>
              <a:t> (Cash crops) </a:t>
            </a:r>
            <a:r>
              <a:rPr lang="ar-SA" b="1" u="sng" dirty="0" smtClean="0"/>
              <a:t>:</a:t>
            </a:r>
            <a:endParaRPr lang="ar-SA" u="sng" dirty="0" smtClean="0"/>
          </a:p>
          <a:p>
            <a:pPr algn="r" rtl="1" eaLnBrk="1" hangingPunct="1">
              <a:buFont typeface="Wingdings" pitchFamily="2" charset="2"/>
              <a:buNone/>
              <a:defRPr/>
            </a:pPr>
            <a:r>
              <a:rPr lang="ar-SA" dirty="0" smtClean="0"/>
              <a:t>	محاصيل يتم إنتاجها وجنيها أساساً من أجل تسويقها وهي في العادة قابلة للبيع بسهولة في الأسواق، كالقطن، الفواكه و الخضروات وغيرها.</a:t>
            </a:r>
            <a:endParaRPr lang="en-GB" dirty="0" smtClean="0"/>
          </a:p>
        </p:txBody>
      </p:sp>
    </p:spTree>
    <p:extLst>
      <p:ext uri="{BB962C8B-B14F-4D97-AF65-F5344CB8AC3E}">
        <p14:creationId xmlns:p14="http://schemas.microsoft.com/office/powerpoint/2010/main" val="521127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barn(inVertical)">
                                      <p:cBhvr>
                                        <p:cTn id="7" dur="500"/>
                                        <p:tgtEl>
                                          <p:spTgt spid="296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9699">
                                            <p:txEl>
                                              <p:pRg st="3" end="3"/>
                                            </p:txEl>
                                          </p:spTgt>
                                        </p:tgtEl>
                                        <p:attrNameLst>
                                          <p:attrName>style.visibility</p:attrName>
                                        </p:attrNameLst>
                                      </p:cBhvr>
                                      <p:to>
                                        <p:strVal val="visible"/>
                                      </p:to>
                                    </p:set>
                                    <p:animEffect transition="in" filter="barn(inVertical)">
                                      <p:cBhvr>
                                        <p:cTn id="12"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ar-SA" b="1" smtClean="0"/>
              <a:t>مفاهيم اقتصادية</a:t>
            </a:r>
            <a:endParaRPr lang="en-GB" b="1" smtClean="0"/>
          </a:p>
        </p:txBody>
      </p:sp>
      <p:sp>
        <p:nvSpPr>
          <p:cNvPr id="30723" name="Rectangle 3"/>
          <p:cNvSpPr>
            <a:spLocks noGrp="1" noChangeArrowheads="1"/>
          </p:cNvSpPr>
          <p:nvPr>
            <p:ph type="body" idx="1"/>
          </p:nvPr>
        </p:nvSpPr>
        <p:spPr/>
        <p:txBody>
          <a:bodyPr/>
          <a:lstStyle/>
          <a:p>
            <a:pPr algn="r" rtl="1" eaLnBrk="1" hangingPunct="1">
              <a:defRPr/>
            </a:pPr>
            <a:r>
              <a:rPr lang="ar-SA" smtClean="0"/>
              <a:t>نتناول في هذا الجزء :</a:t>
            </a:r>
          </a:p>
          <a:p>
            <a:pPr lvl="1" algn="r" rtl="1" eaLnBrk="1" hangingPunct="1">
              <a:defRPr/>
            </a:pPr>
            <a:r>
              <a:rPr lang="ar-SA" smtClean="0"/>
              <a:t>تعريف علم الاقتصاد</a:t>
            </a:r>
          </a:p>
          <a:p>
            <a:pPr lvl="1" algn="r" rtl="1" eaLnBrk="1" hangingPunct="1">
              <a:defRPr/>
            </a:pPr>
            <a:r>
              <a:rPr lang="ar-SA" smtClean="0"/>
              <a:t> و مراحل تطوره، </a:t>
            </a:r>
          </a:p>
          <a:p>
            <a:pPr lvl="1" algn="r" rtl="1" eaLnBrk="1" hangingPunct="1">
              <a:defRPr/>
            </a:pPr>
            <a:r>
              <a:rPr lang="ar-SA" smtClean="0"/>
              <a:t>و نطاق هذا العلم و أهدافه،</a:t>
            </a:r>
          </a:p>
          <a:p>
            <a:pPr lvl="1" algn="r" rtl="1" eaLnBrk="1" hangingPunct="1">
              <a:defRPr/>
            </a:pPr>
            <a:r>
              <a:rPr lang="ar-SA" smtClean="0"/>
              <a:t> و أقسام النظرية الاقتصادية ،</a:t>
            </a:r>
          </a:p>
          <a:p>
            <a:pPr lvl="1" algn="r" rtl="1" eaLnBrk="1" hangingPunct="1">
              <a:defRPr/>
            </a:pPr>
            <a:r>
              <a:rPr lang="ar-SA" smtClean="0"/>
              <a:t> و طرق و أدوات التحليل الاقتصادي، </a:t>
            </a:r>
          </a:p>
          <a:p>
            <a:pPr lvl="1" algn="r" rtl="1" eaLnBrk="1" hangingPunct="1">
              <a:defRPr/>
            </a:pPr>
            <a:r>
              <a:rPr lang="ar-SA" smtClean="0"/>
              <a:t>عناصر المشكلة الاقتصادية .</a:t>
            </a:r>
            <a:endParaRPr lang="en-GB" smtClean="0"/>
          </a:p>
        </p:txBody>
      </p:sp>
    </p:spTree>
    <p:extLst>
      <p:ext uri="{BB962C8B-B14F-4D97-AF65-F5344CB8AC3E}">
        <p14:creationId xmlns:p14="http://schemas.microsoft.com/office/powerpoint/2010/main" val="540071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ar-SA" b="1" smtClean="0"/>
              <a:t>تعريف علم الاقتصاد</a:t>
            </a:r>
            <a:endParaRPr lang="en-GB" b="1" smtClean="0"/>
          </a:p>
        </p:txBody>
      </p:sp>
      <p:sp>
        <p:nvSpPr>
          <p:cNvPr id="31747" name="Rectangle 3"/>
          <p:cNvSpPr>
            <a:spLocks noGrp="1" noChangeArrowheads="1"/>
          </p:cNvSpPr>
          <p:nvPr>
            <p:ph type="body" idx="1"/>
          </p:nvPr>
        </p:nvSpPr>
        <p:spPr/>
        <p:txBody>
          <a:bodyPr/>
          <a:lstStyle/>
          <a:p>
            <a:pPr marL="609600" indent="-609600" algn="r" rtl="1" eaLnBrk="1" hangingPunct="1">
              <a:lnSpc>
                <a:spcPct val="90000"/>
              </a:lnSpc>
              <a:buFont typeface="Wingdings" pitchFamily="2" charset="2"/>
              <a:buNone/>
              <a:defRPr/>
            </a:pPr>
            <a:r>
              <a:rPr lang="ar-SA" smtClean="0"/>
              <a:t>من التعريفات واسعة الانتشار لعلم الاقتصاد: </a:t>
            </a:r>
          </a:p>
          <a:p>
            <a:pPr marL="609600" indent="-609600" algn="r" rtl="1" eaLnBrk="1" hangingPunct="1">
              <a:lnSpc>
                <a:spcPct val="90000"/>
              </a:lnSpc>
              <a:buFont typeface="Wingdings" pitchFamily="2" charset="2"/>
              <a:buNone/>
              <a:defRPr/>
            </a:pPr>
            <a:r>
              <a:rPr lang="ar-SA" smtClean="0"/>
              <a:t>" ذلك العلم الذي يدرس السلوك الانساني كعلاقة بين </a:t>
            </a:r>
            <a:r>
              <a:rPr lang="ar-SA" u="sng" smtClean="0"/>
              <a:t>أهداف</a:t>
            </a:r>
            <a:r>
              <a:rPr lang="ar-SA" smtClean="0"/>
              <a:t>، و بين </a:t>
            </a:r>
            <a:r>
              <a:rPr lang="ar-SA" u="sng" smtClean="0"/>
              <a:t>وسائل نادرة</a:t>
            </a:r>
            <a:r>
              <a:rPr lang="ar-SA" smtClean="0"/>
              <a:t> ذات </a:t>
            </a:r>
            <a:r>
              <a:rPr lang="ar-SA" u="sng" smtClean="0"/>
              <a:t>استعمالات بديلة</a:t>
            </a:r>
            <a:r>
              <a:rPr lang="ar-SA" smtClean="0"/>
              <a:t>".</a:t>
            </a:r>
          </a:p>
          <a:p>
            <a:pPr marL="990600" lvl="1" indent="-533400" algn="r" rtl="1" eaLnBrk="1" hangingPunct="1">
              <a:lnSpc>
                <a:spcPct val="90000"/>
              </a:lnSpc>
              <a:buFont typeface="Wingdings" pitchFamily="2" charset="2"/>
              <a:buChar char="Ø"/>
              <a:defRPr/>
            </a:pPr>
            <a:r>
              <a:rPr lang="ar-SA" smtClean="0"/>
              <a:t>علم الاقتصاد يرتبط بصورة مباشرة بحياة الإنسان</a:t>
            </a:r>
          </a:p>
          <a:p>
            <a:pPr marL="990600" lvl="1" indent="-533400" algn="r" rtl="1" eaLnBrk="1" hangingPunct="1">
              <a:lnSpc>
                <a:spcPct val="90000"/>
              </a:lnSpc>
              <a:buFont typeface="Wingdings" pitchFamily="2" charset="2"/>
              <a:buChar char="Ø"/>
              <a:defRPr/>
            </a:pPr>
            <a:r>
              <a:rPr lang="ar-SA" smtClean="0"/>
              <a:t>الانسان يواجه باستمرار قرارات اقتصادية مختلفة</a:t>
            </a:r>
          </a:p>
          <a:p>
            <a:pPr marL="990600" lvl="1" indent="-533400" algn="r" rtl="1" eaLnBrk="1" hangingPunct="1">
              <a:lnSpc>
                <a:spcPct val="90000"/>
              </a:lnSpc>
              <a:buFont typeface="Wingdings" pitchFamily="2" charset="2"/>
              <a:buChar char="Ø"/>
              <a:defRPr/>
            </a:pPr>
            <a:r>
              <a:rPr lang="ar-SA" smtClean="0"/>
              <a:t>حاجات الإنسان متنوعة و موارده محدودة لذلك تظهر الحاجة إلى تطبيق علم الاقتصاد </a:t>
            </a:r>
          </a:p>
          <a:p>
            <a:pPr marL="990600" lvl="1" indent="-533400" algn="r" rtl="1" eaLnBrk="1" hangingPunct="1">
              <a:lnSpc>
                <a:spcPct val="90000"/>
              </a:lnSpc>
              <a:buFont typeface="Wingdings" pitchFamily="2" charset="2"/>
              <a:buChar char="Ø"/>
              <a:defRPr/>
            </a:pPr>
            <a:r>
              <a:rPr lang="ar-SA" smtClean="0"/>
              <a:t>علم الاقتصاد يهدف إلى إشباع أكبر قدر من حاجات و رغبات الإنسان في حدود موارده المحدودة. </a:t>
            </a:r>
            <a:endParaRPr lang="en-GB" smtClean="0"/>
          </a:p>
        </p:txBody>
      </p:sp>
    </p:spTree>
    <p:extLst>
      <p:ext uri="{BB962C8B-B14F-4D97-AF65-F5344CB8AC3E}">
        <p14:creationId xmlns:p14="http://schemas.microsoft.com/office/powerpoint/2010/main" val="6176880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ar-SA" b="1" smtClean="0"/>
              <a:t>مراحل تطور علم الاقتصاد</a:t>
            </a:r>
            <a:endParaRPr lang="en-GB" b="1" smtClean="0"/>
          </a:p>
        </p:txBody>
      </p:sp>
      <p:sp>
        <p:nvSpPr>
          <p:cNvPr id="32771" name="Rectangle 3"/>
          <p:cNvSpPr>
            <a:spLocks noGrp="1" noChangeArrowheads="1"/>
          </p:cNvSpPr>
          <p:nvPr>
            <p:ph type="body" idx="1"/>
          </p:nvPr>
        </p:nvSpPr>
        <p:spPr>
          <a:xfrm>
            <a:off x="457200" y="1600200"/>
            <a:ext cx="8362950" cy="4525963"/>
          </a:xfrm>
        </p:spPr>
        <p:txBody>
          <a:bodyPr/>
          <a:lstStyle/>
          <a:p>
            <a:pPr marL="609600" indent="-609600" algn="r" rtl="1" eaLnBrk="1" hangingPunct="1">
              <a:lnSpc>
                <a:spcPct val="90000"/>
              </a:lnSpc>
              <a:buFont typeface="Wingdings" pitchFamily="2" charset="2"/>
              <a:buNone/>
              <a:defRPr/>
            </a:pPr>
            <a:r>
              <a:rPr lang="ar-SA" smtClean="0"/>
              <a:t>يمكن إيجاز تطور علم الاقتصاد في أربع مراحل أو مدارس على النحو التالي:</a:t>
            </a:r>
          </a:p>
          <a:p>
            <a:pPr marL="609600" indent="-609600" algn="r" rtl="1" eaLnBrk="1" hangingPunct="1">
              <a:lnSpc>
                <a:spcPct val="90000"/>
              </a:lnSpc>
              <a:buFont typeface="Wingdings" pitchFamily="2" charset="2"/>
              <a:buAutoNum type="arabicPeriod"/>
              <a:defRPr/>
            </a:pPr>
            <a:r>
              <a:rPr lang="ar-SA" b="1" smtClean="0"/>
              <a:t>أولاً: مدرسة التجاريين</a:t>
            </a:r>
            <a:r>
              <a:rPr lang="en-US" b="1" smtClean="0"/>
              <a:t> (Mercantilist) </a:t>
            </a:r>
            <a:r>
              <a:rPr lang="ar-SA" b="1" smtClean="0"/>
              <a:t>:</a:t>
            </a:r>
          </a:p>
          <a:p>
            <a:pPr marL="609600" indent="-609600" algn="r" rtl="1" eaLnBrk="1" hangingPunct="1">
              <a:lnSpc>
                <a:spcPct val="90000"/>
              </a:lnSpc>
              <a:buFont typeface="Wingdings" pitchFamily="2" charset="2"/>
              <a:buNone/>
              <a:defRPr/>
            </a:pPr>
            <a:r>
              <a:rPr lang="ar-SA" b="1" smtClean="0"/>
              <a:t>و من أهم أفكارها:</a:t>
            </a:r>
          </a:p>
          <a:p>
            <a:pPr marL="990600" lvl="1" indent="-533400" algn="r" rtl="1" eaLnBrk="1" hangingPunct="1">
              <a:lnSpc>
                <a:spcPct val="90000"/>
              </a:lnSpc>
              <a:defRPr/>
            </a:pPr>
            <a:r>
              <a:rPr lang="ar-SA" b="1" smtClean="0"/>
              <a:t>احتلال التجارة المركز الأول في التفكير الإقتصادي.</a:t>
            </a:r>
          </a:p>
          <a:p>
            <a:pPr marL="990600" lvl="1" indent="-533400" algn="r" rtl="1" eaLnBrk="1" hangingPunct="1">
              <a:lnSpc>
                <a:spcPct val="90000"/>
              </a:lnSpc>
              <a:defRPr/>
            </a:pPr>
            <a:r>
              <a:rPr lang="ar-SA" b="1" smtClean="0"/>
              <a:t>الاهتمام بقطاع الصناعة و ليس الزراعة.</a:t>
            </a:r>
          </a:p>
          <a:p>
            <a:pPr marL="990600" lvl="1" indent="-533400" algn="r" rtl="1" eaLnBrk="1" hangingPunct="1">
              <a:lnSpc>
                <a:spcPct val="90000"/>
              </a:lnSpc>
              <a:defRPr/>
            </a:pPr>
            <a:r>
              <a:rPr lang="ar-SA" b="1" smtClean="0"/>
              <a:t>مركز الدولة و قوتها يتحدد بمقدار ما تملكه الدولة من معادن .</a:t>
            </a:r>
          </a:p>
          <a:p>
            <a:pPr marL="990600" lvl="1" indent="-533400" algn="r" rtl="1" eaLnBrk="1" hangingPunct="1">
              <a:lnSpc>
                <a:spcPct val="90000"/>
              </a:lnSpc>
              <a:defRPr/>
            </a:pPr>
            <a:r>
              <a:rPr lang="ar-SA" b="1" smtClean="0"/>
              <a:t>أن السياسة الإقتصادية تأتي بقوة الدولة و عظمتها بينما رفاهية الفرد لم تكن من أهدافهم.</a:t>
            </a:r>
            <a:endParaRPr lang="en-GB" b="1" smtClean="0"/>
          </a:p>
        </p:txBody>
      </p:sp>
    </p:spTree>
    <p:extLst>
      <p:ext uri="{BB962C8B-B14F-4D97-AF65-F5344CB8AC3E}">
        <p14:creationId xmlns:p14="http://schemas.microsoft.com/office/powerpoint/2010/main" val="322059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ar-SA" smtClean="0"/>
              <a:t>تابع</a:t>
            </a:r>
            <a:endParaRPr lang="en-GB" smtClean="0"/>
          </a:p>
        </p:txBody>
      </p:sp>
      <p:sp>
        <p:nvSpPr>
          <p:cNvPr id="33795" name="Rectangle 3"/>
          <p:cNvSpPr>
            <a:spLocks noGrp="1" noChangeArrowheads="1"/>
          </p:cNvSpPr>
          <p:nvPr>
            <p:ph type="body" idx="1"/>
          </p:nvPr>
        </p:nvSpPr>
        <p:spPr/>
        <p:txBody>
          <a:bodyPr/>
          <a:lstStyle/>
          <a:p>
            <a:pPr marL="533400" indent="-533400" algn="r" rtl="1" eaLnBrk="1" hangingPunct="1">
              <a:lnSpc>
                <a:spcPct val="90000"/>
              </a:lnSpc>
              <a:buFont typeface="Wingdings" pitchFamily="2" charset="2"/>
              <a:buAutoNum type="arabicPeriod" startAt="2"/>
              <a:defRPr/>
            </a:pPr>
            <a:r>
              <a:rPr lang="ar-SA" b="1" smtClean="0"/>
              <a:t>ثانيا: مدرسة الطبيعيين</a:t>
            </a:r>
            <a:r>
              <a:rPr lang="en-US" b="1" smtClean="0"/>
              <a:t> (Naturalists) </a:t>
            </a:r>
            <a:r>
              <a:rPr lang="ar-SA" b="1" smtClean="0"/>
              <a:t>:</a:t>
            </a:r>
            <a:endParaRPr lang="ar-SA" smtClean="0"/>
          </a:p>
          <a:p>
            <a:pPr marL="914400" lvl="1" indent="-457200" algn="r" rtl="1" eaLnBrk="1" hangingPunct="1">
              <a:lnSpc>
                <a:spcPct val="90000"/>
              </a:lnSpc>
              <a:buFont typeface="Wingdings" pitchFamily="2" charset="2"/>
              <a:buNone/>
              <a:defRPr/>
            </a:pPr>
            <a:r>
              <a:rPr lang="ar-SA" smtClean="0"/>
              <a:t>نشأت في  منتصف القرن الثامن عشر في الفترة 1756-1778م.</a:t>
            </a:r>
          </a:p>
          <a:p>
            <a:pPr marL="914400" lvl="1" indent="-457200" algn="r" rtl="1" eaLnBrk="1" hangingPunct="1">
              <a:lnSpc>
                <a:spcPct val="90000"/>
              </a:lnSpc>
              <a:buFont typeface="Wingdings" pitchFamily="2" charset="2"/>
              <a:buNone/>
              <a:defRPr/>
            </a:pPr>
            <a:r>
              <a:rPr lang="ar-SA" smtClean="0"/>
              <a:t>ومن أفكارهم:</a:t>
            </a:r>
          </a:p>
          <a:p>
            <a:pPr marL="914400" lvl="1" indent="-457200" algn="r" rtl="1" eaLnBrk="1" hangingPunct="1">
              <a:lnSpc>
                <a:spcPct val="90000"/>
              </a:lnSpc>
              <a:defRPr/>
            </a:pPr>
            <a:r>
              <a:rPr lang="ar-SA" smtClean="0"/>
              <a:t>أن الظواهر الاقتصادية يسيطر عليها نظام طبيعي.</a:t>
            </a:r>
          </a:p>
          <a:p>
            <a:pPr marL="914400" lvl="1" indent="-457200" algn="r" rtl="1" eaLnBrk="1" hangingPunct="1">
              <a:lnSpc>
                <a:spcPct val="90000"/>
              </a:lnSpc>
              <a:defRPr/>
            </a:pPr>
            <a:r>
              <a:rPr lang="ar-SA" smtClean="0"/>
              <a:t>يؤكدون على النشاط الزراعي و ليس النشاط الصناعي.</a:t>
            </a:r>
          </a:p>
          <a:p>
            <a:pPr marL="914400" lvl="1" indent="-457200" algn="r" rtl="1" eaLnBrk="1" hangingPunct="1">
              <a:lnSpc>
                <a:spcPct val="90000"/>
              </a:lnSpc>
              <a:defRPr/>
            </a:pPr>
            <a:r>
              <a:rPr lang="ar-SA" smtClean="0"/>
              <a:t>يعتبرون الأرض هي المصدر الأساسي للإنتاج.</a:t>
            </a:r>
          </a:p>
          <a:p>
            <a:pPr marL="914400" lvl="1" indent="-457200" algn="r" rtl="1" eaLnBrk="1" hangingPunct="1">
              <a:lnSpc>
                <a:spcPct val="90000"/>
              </a:lnSpc>
              <a:defRPr/>
            </a:pPr>
            <a:r>
              <a:rPr lang="ar-SA" smtClean="0"/>
              <a:t>يعتبرون أن انشطة الصناعة و التجارة غير منتجة مقارنة بنشاط الزراعة.</a:t>
            </a:r>
          </a:p>
          <a:p>
            <a:pPr marL="914400" lvl="1" indent="-457200" algn="r" rtl="1" eaLnBrk="1" hangingPunct="1">
              <a:lnSpc>
                <a:spcPct val="90000"/>
              </a:lnSpc>
              <a:defRPr/>
            </a:pPr>
            <a:r>
              <a:rPr lang="ar-SA" smtClean="0"/>
              <a:t>ينادون بالحرية الاقتصادية و عدم تدخل الدولة.</a:t>
            </a:r>
            <a:endParaRPr lang="en-GB" smtClean="0"/>
          </a:p>
        </p:txBody>
      </p:sp>
    </p:spTree>
    <p:extLst>
      <p:ext uri="{BB962C8B-B14F-4D97-AF65-F5344CB8AC3E}">
        <p14:creationId xmlns:p14="http://schemas.microsoft.com/office/powerpoint/2010/main" val="1178462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6147" name="Rectangle 3"/>
          <p:cNvSpPr>
            <a:spLocks noGrp="1" noChangeArrowheads="1"/>
          </p:cNvSpPr>
          <p:nvPr>
            <p:ph type="body" idx="1"/>
          </p:nvPr>
        </p:nvSpPr>
        <p:spPr/>
        <p:txBody>
          <a:bodyPr/>
          <a:lstStyle/>
          <a:p>
            <a:pPr marL="609600" indent="-609600" algn="r" rtl="1" eaLnBrk="1" hangingPunct="1">
              <a:defRPr/>
            </a:pPr>
            <a:r>
              <a:rPr lang="ar-SA" sz="2800" b="1" smtClean="0"/>
              <a:t>أنواع المنافع </a:t>
            </a:r>
            <a:r>
              <a:rPr lang="en-GB" sz="2800" b="1" smtClean="0"/>
              <a:t>Type</a:t>
            </a:r>
            <a:r>
              <a:rPr lang="en-US" sz="2800" b="1" smtClean="0"/>
              <a:t>s</a:t>
            </a:r>
            <a:r>
              <a:rPr lang="en-GB" sz="2800" b="1" smtClean="0"/>
              <a:t> of Utility</a:t>
            </a:r>
            <a:r>
              <a:rPr lang="ar-SA" sz="2800" b="1" smtClean="0"/>
              <a:t>:</a:t>
            </a:r>
            <a:endParaRPr lang="ar-SA" sz="2800" smtClean="0"/>
          </a:p>
          <a:p>
            <a:pPr marL="990600" lvl="1" indent="-533400" algn="r" rtl="1" eaLnBrk="1" hangingPunct="1">
              <a:defRPr/>
            </a:pPr>
            <a:r>
              <a:rPr lang="ar-SA" sz="2400" b="1" smtClean="0"/>
              <a:t>المنفعة الشكلية: وهي المنفعة التي تحصل نتيجة التغيير في شكل المادة.</a:t>
            </a:r>
          </a:p>
          <a:p>
            <a:pPr marL="990600" lvl="1" indent="-533400" algn="r" rtl="1" eaLnBrk="1" hangingPunct="1">
              <a:defRPr/>
            </a:pPr>
            <a:r>
              <a:rPr lang="ar-SA" sz="2400" b="1" smtClean="0"/>
              <a:t>المنفعة المكانية: هي المنفعة التي تحصل نتيجة التغير في مكان المادة.</a:t>
            </a:r>
          </a:p>
          <a:p>
            <a:pPr marL="990600" lvl="1" indent="-533400" algn="r" rtl="1" eaLnBrk="1" hangingPunct="1">
              <a:defRPr/>
            </a:pPr>
            <a:r>
              <a:rPr lang="ar-SA" sz="2400" b="1" smtClean="0"/>
              <a:t>المنفعة التملكية: هي المنفعة التي تحصل نتيجة إنتقال الملكية من شخص لآخر.</a:t>
            </a:r>
          </a:p>
          <a:p>
            <a:pPr marL="990600" lvl="1" indent="-533400" algn="r" rtl="1" eaLnBrk="1" hangingPunct="1">
              <a:defRPr/>
            </a:pPr>
            <a:r>
              <a:rPr lang="ar-SA" sz="2400" b="1" smtClean="0"/>
              <a:t>المنفعة الزمنية: هي المنفعة التي تحصل نتيجة التفاوت في الزمن.</a:t>
            </a:r>
          </a:p>
          <a:p>
            <a:pPr marL="990600" lvl="1" indent="-533400" algn="r" rtl="1" eaLnBrk="1" hangingPunct="1">
              <a:defRPr/>
            </a:pPr>
            <a:r>
              <a:rPr lang="ar-SA" sz="2400" b="1" smtClean="0"/>
              <a:t>المنفعة الخدمية: هي المنفعة التي تحصل نتيجة تقديم الخدمة، كخدمة المهندس، المدرس،…ألخ.</a:t>
            </a:r>
            <a:endParaRPr lang="en-GB" sz="2400" b="1" smtClean="0"/>
          </a:p>
        </p:txBody>
      </p:sp>
    </p:spTree>
    <p:extLst>
      <p:ext uri="{BB962C8B-B14F-4D97-AF65-F5344CB8AC3E}">
        <p14:creationId xmlns:p14="http://schemas.microsoft.com/office/powerpoint/2010/main" val="3850932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ar-SA" smtClean="0"/>
              <a:t>تابع</a:t>
            </a:r>
            <a:endParaRPr lang="en-GB" smtClean="0"/>
          </a:p>
        </p:txBody>
      </p:sp>
      <p:sp>
        <p:nvSpPr>
          <p:cNvPr id="34819" name="Rectangle 3"/>
          <p:cNvSpPr>
            <a:spLocks noGrp="1" noChangeArrowheads="1"/>
          </p:cNvSpPr>
          <p:nvPr>
            <p:ph type="body" idx="1"/>
          </p:nvPr>
        </p:nvSpPr>
        <p:spPr/>
        <p:txBody>
          <a:bodyPr/>
          <a:lstStyle/>
          <a:p>
            <a:pPr marL="609600" indent="-609600" algn="r" rtl="1" eaLnBrk="1" hangingPunct="1">
              <a:buFont typeface="Wingdings" pitchFamily="2" charset="2"/>
              <a:buAutoNum type="arabicPeriod" startAt="3"/>
              <a:defRPr/>
            </a:pPr>
            <a:r>
              <a:rPr lang="ar-SA" b="1" smtClean="0"/>
              <a:t>ثالثا: مدرسة التقليديين(الكلاسيك)</a:t>
            </a:r>
            <a:r>
              <a:rPr lang="en-US" b="1" smtClean="0"/>
              <a:t>—Classicists </a:t>
            </a:r>
            <a:r>
              <a:rPr lang="ar-SA" b="1" smtClean="0"/>
              <a:t>:</a:t>
            </a:r>
          </a:p>
          <a:p>
            <a:pPr marL="609600" indent="-609600" algn="r" rtl="1" eaLnBrk="1" hangingPunct="1">
              <a:buFont typeface="Wingdings" pitchFamily="2" charset="2"/>
              <a:buNone/>
              <a:defRPr/>
            </a:pPr>
            <a:r>
              <a:rPr lang="ar-SA" sz="2800" b="1" smtClean="0"/>
              <a:t>(الكثير من أسس هذه المدرسة الفكرية و ضعه آدم سميث و ريكاردو).</a:t>
            </a:r>
          </a:p>
          <a:p>
            <a:pPr marL="609600" indent="-609600" algn="r" rtl="1" eaLnBrk="1" hangingPunct="1">
              <a:buFont typeface="Wingdings" pitchFamily="2" charset="2"/>
              <a:buNone/>
              <a:defRPr/>
            </a:pPr>
            <a:r>
              <a:rPr lang="ar-SA" sz="2800" b="1" smtClean="0"/>
              <a:t>و من أهم أفكارهم:</a:t>
            </a:r>
          </a:p>
          <a:p>
            <a:pPr marL="990600" lvl="1" indent="-533400" algn="r" rtl="1" eaLnBrk="1" hangingPunct="1">
              <a:defRPr/>
            </a:pPr>
            <a:r>
              <a:rPr lang="ar-SA" sz="2400" b="1" smtClean="0"/>
              <a:t>1- أن الظواهر الاقتصادية يسيطر عليها نظام طبيعي.</a:t>
            </a:r>
          </a:p>
          <a:p>
            <a:pPr marL="990600" lvl="1" indent="-533400" algn="r" rtl="1" eaLnBrk="1" hangingPunct="1">
              <a:defRPr/>
            </a:pPr>
            <a:r>
              <a:rPr lang="ar-SA" sz="2400" b="1" smtClean="0"/>
              <a:t>2- المنفعة الشخصية هي التي تقود الإنسان في تصرفاته.</a:t>
            </a:r>
          </a:p>
          <a:p>
            <a:pPr marL="990600" lvl="1" indent="-533400" algn="r" rtl="1" eaLnBrk="1" hangingPunct="1">
              <a:defRPr/>
            </a:pPr>
            <a:r>
              <a:rPr lang="ar-SA" sz="2400" b="1" smtClean="0"/>
              <a:t>3- دافعوا عن الحرية الاقتصادية و اعتبروا ان قوة الدولة ليس في مقدار متملكة من ذهب و فضه و إنما في مقدار ما تملكه من قوة عاملة و إنتاج.</a:t>
            </a:r>
          </a:p>
          <a:p>
            <a:pPr marL="990600" lvl="1" indent="-533400" algn="r" rtl="1" eaLnBrk="1" hangingPunct="1">
              <a:defRPr/>
            </a:pPr>
            <a:r>
              <a:rPr lang="ar-SA" sz="2400" b="1" smtClean="0"/>
              <a:t>4- يقرون بمبدأ الانسجام بين سعي الأفراد لمصالحهم الخاصة و بين مصلحة الجماعة.</a:t>
            </a:r>
            <a:endParaRPr lang="en-GB" sz="2400" b="1" smtClean="0"/>
          </a:p>
        </p:txBody>
      </p:sp>
    </p:spTree>
    <p:extLst>
      <p:ext uri="{BB962C8B-B14F-4D97-AF65-F5344CB8AC3E}">
        <p14:creationId xmlns:p14="http://schemas.microsoft.com/office/powerpoint/2010/main" val="773674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ar-SA" smtClean="0"/>
              <a:t>تابع</a:t>
            </a:r>
            <a:endParaRPr lang="en-GB" smtClean="0"/>
          </a:p>
        </p:txBody>
      </p:sp>
      <p:sp>
        <p:nvSpPr>
          <p:cNvPr id="35843" name="Rectangle 3"/>
          <p:cNvSpPr>
            <a:spLocks noGrp="1" noChangeArrowheads="1"/>
          </p:cNvSpPr>
          <p:nvPr>
            <p:ph type="body" idx="1"/>
          </p:nvPr>
        </p:nvSpPr>
        <p:spPr/>
        <p:txBody>
          <a:bodyPr/>
          <a:lstStyle/>
          <a:p>
            <a:pPr marL="609600" indent="-609600" algn="r" rtl="1" eaLnBrk="1" hangingPunct="1">
              <a:buFont typeface="Wingdings" pitchFamily="2" charset="2"/>
              <a:buAutoNum type="arabicPeriod" startAt="4"/>
              <a:defRPr/>
            </a:pPr>
            <a:r>
              <a:rPr lang="ar-SA" b="1" smtClean="0"/>
              <a:t>رابعا: المدرسة الحديثة</a:t>
            </a:r>
            <a:r>
              <a:rPr lang="en-US" b="1" smtClean="0"/>
              <a:t> Neoclassicists </a:t>
            </a:r>
            <a:r>
              <a:rPr lang="ar-SA" b="1" smtClean="0"/>
              <a:t>:</a:t>
            </a:r>
            <a:endParaRPr lang="ar-SA" smtClean="0"/>
          </a:p>
          <a:p>
            <a:pPr marL="609600" indent="-609600" algn="r" rtl="1" eaLnBrk="1" hangingPunct="1">
              <a:buFont typeface="Wingdings" pitchFamily="2" charset="2"/>
              <a:buNone/>
              <a:defRPr/>
            </a:pPr>
            <a:r>
              <a:rPr lang="ar-SA" smtClean="0"/>
              <a:t>( من أبرز مفكريها كينز)</a:t>
            </a:r>
          </a:p>
          <a:p>
            <a:pPr marL="609600" indent="-609600" algn="r" rtl="1" eaLnBrk="1" hangingPunct="1">
              <a:buFont typeface="Wingdings" pitchFamily="2" charset="2"/>
              <a:buNone/>
              <a:defRPr/>
            </a:pPr>
            <a:r>
              <a:rPr lang="ar-SA" smtClean="0"/>
              <a:t>و من أهم أفكارها:</a:t>
            </a:r>
          </a:p>
          <a:p>
            <a:pPr marL="609600" indent="-609600" algn="r" rtl="1" eaLnBrk="1" hangingPunct="1">
              <a:defRPr/>
            </a:pPr>
            <a:r>
              <a:rPr lang="ar-SA" smtClean="0"/>
              <a:t>الاهتمام بمشاكل التنمية و حل مشاكل البطالة و معالجة الأوضاع الاقتصادية (التضخم، الكساد، مشاكل النقود والسياسات النقدية و المالية).</a:t>
            </a:r>
            <a:endParaRPr lang="en-GB" smtClean="0"/>
          </a:p>
        </p:txBody>
      </p:sp>
    </p:spTree>
    <p:extLst>
      <p:ext uri="{BB962C8B-B14F-4D97-AF65-F5344CB8AC3E}">
        <p14:creationId xmlns:p14="http://schemas.microsoft.com/office/powerpoint/2010/main" val="3401272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ar-SA" smtClean="0"/>
              <a:t>تابع</a:t>
            </a:r>
            <a:endParaRPr lang="en-GB" smtClean="0"/>
          </a:p>
        </p:txBody>
      </p:sp>
      <p:sp>
        <p:nvSpPr>
          <p:cNvPr id="36867" name="Rectangle 3"/>
          <p:cNvSpPr>
            <a:spLocks noGrp="1" noChangeArrowheads="1"/>
          </p:cNvSpPr>
          <p:nvPr>
            <p:ph type="body" idx="1"/>
          </p:nvPr>
        </p:nvSpPr>
        <p:spPr/>
        <p:txBody>
          <a:bodyPr/>
          <a:lstStyle/>
          <a:p>
            <a:pPr marL="609600" indent="-609600" algn="r" rtl="1" eaLnBrk="1" hangingPunct="1">
              <a:buFont typeface="Wingdings" pitchFamily="2" charset="2"/>
              <a:buAutoNum type="arabicPeriod" startAt="5"/>
              <a:defRPr/>
            </a:pPr>
            <a:r>
              <a:rPr lang="ar-SA" b="1" smtClean="0"/>
              <a:t>خامسا: المدرسة الإشتراكية</a:t>
            </a:r>
            <a:r>
              <a:rPr lang="en-US" b="1" smtClean="0"/>
              <a:t> (Socialists) </a:t>
            </a:r>
            <a:r>
              <a:rPr lang="ar-SA" b="1" smtClean="0"/>
              <a:t>:</a:t>
            </a:r>
            <a:endParaRPr lang="ar-SA" smtClean="0"/>
          </a:p>
          <a:p>
            <a:pPr marL="609600" indent="-609600" algn="r" rtl="1" eaLnBrk="1" hangingPunct="1">
              <a:buFont typeface="Wingdings" pitchFamily="2" charset="2"/>
              <a:buNone/>
              <a:defRPr/>
            </a:pPr>
            <a:r>
              <a:rPr lang="ar-SA" smtClean="0"/>
              <a:t>(أسسها كارل ماركس و فريدريك انجلنز و طبقها لينين بعد الثورة البلشفية في روسيا سنة 1917م).</a:t>
            </a:r>
          </a:p>
          <a:p>
            <a:pPr marL="609600" indent="-609600" algn="r" rtl="1" eaLnBrk="1" hangingPunct="1">
              <a:buFont typeface="Wingdings" pitchFamily="2" charset="2"/>
              <a:buNone/>
              <a:defRPr/>
            </a:pPr>
            <a:r>
              <a:rPr lang="ar-SA" smtClean="0"/>
              <a:t>و من أهم أفكارها:</a:t>
            </a:r>
          </a:p>
          <a:p>
            <a:pPr marL="990600" lvl="1" indent="-533400" algn="r" rtl="1" eaLnBrk="1" hangingPunct="1">
              <a:defRPr/>
            </a:pPr>
            <a:r>
              <a:rPr lang="ar-SA" smtClean="0"/>
              <a:t>سيطرة الدولة على وسائل الإنتاج و أحلال التخطيط المركزي في توجيه الإنتاج و الاستهلاك بدلا من الأسعار و آلية السوق.</a:t>
            </a:r>
            <a:endParaRPr lang="en-GB" smtClean="0"/>
          </a:p>
        </p:txBody>
      </p:sp>
    </p:spTree>
    <p:extLst>
      <p:ext uri="{BB962C8B-B14F-4D97-AF65-F5344CB8AC3E}">
        <p14:creationId xmlns:p14="http://schemas.microsoft.com/office/powerpoint/2010/main" val="858055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defRPr/>
            </a:pPr>
            <a:r>
              <a:rPr lang="ar-SA" sz="4000" b="1" smtClean="0"/>
              <a:t>المنفعة الكلية /المنفعة الحدية /المنفعة الحدية المتناقصة</a:t>
            </a:r>
            <a:r>
              <a:rPr lang="en-US" sz="4000" b="1" u="sng" smtClean="0"/>
              <a:t> </a:t>
            </a:r>
            <a:endParaRPr lang="en-GB" sz="4000" b="1" u="sng" smtClean="0"/>
          </a:p>
        </p:txBody>
      </p:sp>
      <p:sp>
        <p:nvSpPr>
          <p:cNvPr id="7171" name="Rectangle 3"/>
          <p:cNvSpPr>
            <a:spLocks noGrp="1" noChangeArrowheads="1"/>
          </p:cNvSpPr>
          <p:nvPr>
            <p:ph type="body" idx="1"/>
          </p:nvPr>
        </p:nvSpPr>
        <p:spPr>
          <a:xfrm>
            <a:off x="457200" y="1600200"/>
            <a:ext cx="8229600" cy="4781550"/>
          </a:xfrm>
        </p:spPr>
        <p:txBody>
          <a:bodyPr/>
          <a:lstStyle/>
          <a:p>
            <a:pPr algn="r" rtl="1" eaLnBrk="1" hangingPunct="1">
              <a:lnSpc>
                <a:spcPct val="90000"/>
              </a:lnSpc>
              <a:defRPr/>
            </a:pPr>
            <a:r>
              <a:rPr lang="ar-SA" b="1" u="sng" smtClean="0"/>
              <a:t>المنفعة الكلية </a:t>
            </a:r>
            <a:r>
              <a:rPr lang="en-GB" b="1" u="sng" smtClean="0"/>
              <a:t>Total Utility</a:t>
            </a:r>
            <a:r>
              <a:rPr lang="ar-SA" b="1" u="sng" smtClean="0"/>
              <a:t>:</a:t>
            </a:r>
          </a:p>
          <a:p>
            <a:pPr algn="r" rtl="1" eaLnBrk="1" hangingPunct="1">
              <a:lnSpc>
                <a:spcPct val="90000"/>
              </a:lnSpc>
              <a:buFont typeface="Wingdings" pitchFamily="2" charset="2"/>
              <a:buNone/>
              <a:defRPr/>
            </a:pPr>
            <a:r>
              <a:rPr lang="ar-SA" sz="2400" b="1" smtClean="0"/>
              <a:t>مجموع الوحدات من المنافع التي حصل عليها المستهلك من جراء إقتنائه مختلف الوحدات من السلع و الخدمات.</a:t>
            </a:r>
            <a:r>
              <a:rPr lang="en-GB" sz="2400" smtClean="0"/>
              <a:t> </a:t>
            </a:r>
            <a:endParaRPr lang="ar-SA" sz="2400" b="1" smtClean="0"/>
          </a:p>
          <a:p>
            <a:pPr algn="r" rtl="1" eaLnBrk="1" hangingPunct="1">
              <a:lnSpc>
                <a:spcPct val="90000"/>
              </a:lnSpc>
              <a:defRPr/>
            </a:pPr>
            <a:r>
              <a:rPr lang="ar-SA" b="1" u="sng" smtClean="0"/>
              <a:t>المنفعة الحدية </a:t>
            </a:r>
            <a:r>
              <a:rPr lang="en-GB" b="1" u="sng" smtClean="0"/>
              <a:t>Marginal Utility</a:t>
            </a:r>
            <a:r>
              <a:rPr lang="ar-SA" b="1" u="sng" smtClean="0"/>
              <a:t>:</a:t>
            </a:r>
          </a:p>
          <a:p>
            <a:pPr algn="r" rtl="1" eaLnBrk="1" hangingPunct="1">
              <a:lnSpc>
                <a:spcPct val="90000"/>
              </a:lnSpc>
              <a:buFont typeface="Wingdings" pitchFamily="2" charset="2"/>
              <a:buNone/>
              <a:defRPr/>
            </a:pPr>
            <a:r>
              <a:rPr lang="ar-SA" sz="2400" b="1" smtClean="0"/>
              <a:t>هي فرق المنفعة بين كميتين من سلعة ما عندما تتفاوت هاتين الكميتين بمقدار وحدة واحدة من السلعة المعينة</a:t>
            </a:r>
            <a:r>
              <a:rPr lang="en-GB" sz="2400" smtClean="0"/>
              <a:t> </a:t>
            </a:r>
            <a:endParaRPr lang="ar-SA" sz="2400" b="1" smtClean="0"/>
          </a:p>
          <a:p>
            <a:pPr algn="r" rtl="1" eaLnBrk="1" hangingPunct="1">
              <a:lnSpc>
                <a:spcPct val="90000"/>
              </a:lnSpc>
              <a:defRPr/>
            </a:pPr>
            <a:r>
              <a:rPr lang="ar-SA" b="1" u="sng" smtClean="0"/>
              <a:t>المنفعة الحدية المتناقصة </a:t>
            </a:r>
            <a:r>
              <a:rPr lang="en-GB" b="1" u="sng" smtClean="0"/>
              <a:t>Diminishing Marginal Utility</a:t>
            </a:r>
            <a:r>
              <a:rPr lang="en-GB" smtClean="0"/>
              <a:t> </a:t>
            </a:r>
            <a:endParaRPr lang="ar-SA" smtClean="0"/>
          </a:p>
          <a:p>
            <a:pPr algn="r" rtl="1" eaLnBrk="1" hangingPunct="1">
              <a:lnSpc>
                <a:spcPct val="90000"/>
              </a:lnSpc>
              <a:buFont typeface="Wingdings" pitchFamily="2" charset="2"/>
              <a:buNone/>
              <a:defRPr/>
            </a:pPr>
            <a:r>
              <a:rPr lang="ar-SA" smtClean="0"/>
              <a:t>هي ظاهرة تناقص المنفعة الحدية بالنسبة لشخص ما , كلما زاد لديه عدد وحدات سلعة ما.</a:t>
            </a:r>
            <a:r>
              <a:rPr lang="en-GB" smtClean="0"/>
              <a:t> </a:t>
            </a:r>
          </a:p>
        </p:txBody>
      </p:sp>
    </p:spTree>
    <p:extLst>
      <p:ext uri="{BB962C8B-B14F-4D97-AF65-F5344CB8AC3E}">
        <p14:creationId xmlns:p14="http://schemas.microsoft.com/office/powerpoint/2010/main" val="344741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8195" name="Rectangle 3"/>
          <p:cNvSpPr>
            <a:spLocks noGrp="1" noChangeArrowheads="1"/>
          </p:cNvSpPr>
          <p:nvPr>
            <p:ph type="body" idx="1"/>
          </p:nvPr>
        </p:nvSpPr>
        <p:spPr/>
        <p:txBody>
          <a:bodyPr/>
          <a:lstStyle/>
          <a:p>
            <a:pPr algn="r" rtl="1" eaLnBrk="1" hangingPunct="1">
              <a:lnSpc>
                <a:spcPct val="80000"/>
              </a:lnSpc>
              <a:defRPr/>
            </a:pPr>
            <a:r>
              <a:rPr lang="ar-SA" sz="2800" b="1" u="sng" smtClean="0"/>
              <a:t>السلع </a:t>
            </a:r>
            <a:r>
              <a:rPr lang="en-GB" sz="2800" b="1" u="sng" smtClean="0"/>
              <a:t>Goods</a:t>
            </a:r>
            <a:r>
              <a:rPr lang="ar-SA" sz="2800" b="1" u="sng" smtClean="0"/>
              <a:t>:</a:t>
            </a:r>
            <a:endParaRPr lang="ar-SA" sz="2800" u="sng" smtClean="0"/>
          </a:p>
          <a:p>
            <a:pPr algn="r" rtl="1" eaLnBrk="1" hangingPunct="1">
              <a:lnSpc>
                <a:spcPct val="80000"/>
              </a:lnSpc>
              <a:buFont typeface="Wingdings" pitchFamily="2" charset="2"/>
              <a:buNone/>
              <a:defRPr/>
            </a:pPr>
            <a:r>
              <a:rPr lang="ar-SA" sz="2800" smtClean="0"/>
              <a:t>هي الأشياء القادرة على إشباع الحاجات، وتنقسم إلى عدة أنواع هي:</a:t>
            </a:r>
          </a:p>
          <a:p>
            <a:pPr algn="r" rtl="1" eaLnBrk="1" hangingPunct="1">
              <a:lnSpc>
                <a:spcPct val="80000"/>
              </a:lnSpc>
              <a:defRPr/>
            </a:pPr>
            <a:r>
              <a:rPr lang="ar-SA" sz="2800" smtClean="0"/>
              <a:t>السلع المجانية </a:t>
            </a:r>
            <a:r>
              <a:rPr lang="en-GB" sz="2800" smtClean="0"/>
              <a:t>Free Goods</a:t>
            </a:r>
            <a:r>
              <a:rPr lang="ar-SA" sz="2800" smtClean="0"/>
              <a:t>: وهي السلع القادرة على إشباع الحاجات و المتوفرة مجاناً بكثرة.</a:t>
            </a:r>
          </a:p>
          <a:p>
            <a:pPr algn="r" rtl="1" eaLnBrk="1" hangingPunct="1">
              <a:lnSpc>
                <a:spcPct val="80000"/>
              </a:lnSpc>
              <a:defRPr/>
            </a:pPr>
            <a:r>
              <a:rPr lang="ar-SA" sz="2800" smtClean="0"/>
              <a:t>السلع الإقتصادية </a:t>
            </a:r>
            <a:r>
              <a:rPr lang="en-GB" sz="2800" smtClean="0"/>
              <a:t>Economic Goods</a:t>
            </a:r>
            <a:r>
              <a:rPr lang="ar-SA" sz="2800" smtClean="0"/>
              <a:t>: وهي السلع و الخدمات النادرة و القادرة على إشباع الحاجات.</a:t>
            </a:r>
          </a:p>
          <a:p>
            <a:pPr algn="r" rtl="1" eaLnBrk="1" hangingPunct="1">
              <a:lnSpc>
                <a:spcPct val="80000"/>
              </a:lnSpc>
              <a:defRPr/>
            </a:pPr>
            <a:r>
              <a:rPr lang="ar-SA" sz="2800" smtClean="0"/>
              <a:t>السلع الإستهلاكية </a:t>
            </a:r>
            <a:r>
              <a:rPr lang="en-GB" sz="2800" smtClean="0"/>
              <a:t>Consume</a:t>
            </a:r>
            <a:r>
              <a:rPr lang="en-US" sz="2800" smtClean="0"/>
              <a:t>r</a:t>
            </a:r>
            <a:r>
              <a:rPr lang="en-GB" sz="2800" smtClean="0"/>
              <a:t> Goods</a:t>
            </a:r>
            <a:r>
              <a:rPr lang="ar-SA" sz="2800" smtClean="0"/>
              <a:t>: هي السلع الإقتصادية القادرة على إشباع الحاجات مباشرةً.</a:t>
            </a:r>
          </a:p>
          <a:p>
            <a:pPr algn="r" rtl="1" eaLnBrk="1" hangingPunct="1">
              <a:lnSpc>
                <a:spcPct val="80000"/>
              </a:lnSpc>
              <a:defRPr/>
            </a:pPr>
            <a:r>
              <a:rPr lang="ar-SA" sz="2800" smtClean="0"/>
              <a:t>السلع الإنتاجية </a:t>
            </a:r>
            <a:r>
              <a:rPr lang="en-GB" sz="2800" smtClean="0"/>
              <a:t>Product Goods</a:t>
            </a:r>
            <a:r>
              <a:rPr lang="ar-SA" sz="2800" smtClean="0"/>
              <a:t>: هي السلع الإقتصادية من صنع الإنسان تشبع الحاجات بصورة غير مباشرة عن طريق مساعدتها في إنتاج سلع أخرى وتشمل سلع الإنتاج رأس المال الحقيقي.</a:t>
            </a:r>
            <a:endParaRPr lang="en-GB" sz="2800" smtClean="0"/>
          </a:p>
        </p:txBody>
      </p:sp>
    </p:spTree>
    <p:extLst>
      <p:ext uri="{BB962C8B-B14F-4D97-AF65-F5344CB8AC3E}">
        <p14:creationId xmlns:p14="http://schemas.microsoft.com/office/powerpoint/2010/main" val="351690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9219" name="Rectangle 3"/>
          <p:cNvSpPr>
            <a:spLocks noGrp="1" noChangeArrowheads="1"/>
          </p:cNvSpPr>
          <p:nvPr>
            <p:ph type="body" idx="1"/>
          </p:nvPr>
        </p:nvSpPr>
        <p:spPr/>
        <p:txBody>
          <a:bodyPr/>
          <a:lstStyle/>
          <a:p>
            <a:pPr algn="r" rtl="1" eaLnBrk="1" hangingPunct="1">
              <a:defRPr/>
            </a:pPr>
            <a:r>
              <a:rPr lang="ar-SA" b="1" u="sng" smtClean="0"/>
              <a:t>القيمة </a:t>
            </a:r>
            <a:r>
              <a:rPr lang="en-GB" b="1" u="sng" smtClean="0"/>
              <a:t>Value</a:t>
            </a:r>
            <a:r>
              <a:rPr lang="ar-SA" b="1" u="sng" smtClean="0"/>
              <a:t>:</a:t>
            </a:r>
            <a:endParaRPr lang="ar-SA" u="sng" smtClean="0"/>
          </a:p>
          <a:p>
            <a:pPr algn="r" rtl="1" eaLnBrk="1" hangingPunct="1">
              <a:buFont typeface="Wingdings" pitchFamily="2" charset="2"/>
              <a:buNone/>
              <a:defRPr/>
            </a:pPr>
            <a:r>
              <a:rPr lang="ar-SA" smtClean="0"/>
              <a:t>القيمة هي قوة السلعة في طلب سلع أخرى في التبادل الإختياري وتقسّم إلى قسمين القيمة الإستبدالية و القيمة الإستعمالية.</a:t>
            </a:r>
            <a:endParaRPr lang="en-US" smtClean="0"/>
          </a:p>
          <a:p>
            <a:pPr algn="r" rtl="1" eaLnBrk="1" hangingPunct="1">
              <a:buFont typeface="Wingdings" pitchFamily="2" charset="2"/>
              <a:buNone/>
              <a:defRPr/>
            </a:pPr>
            <a:endParaRPr lang="en-US" smtClean="0"/>
          </a:p>
          <a:p>
            <a:pPr algn="r" rtl="1" eaLnBrk="1" hangingPunct="1">
              <a:defRPr/>
            </a:pPr>
            <a:r>
              <a:rPr lang="ar-SA" b="1" u="sng" smtClean="0"/>
              <a:t>الثمن </a:t>
            </a:r>
            <a:r>
              <a:rPr lang="en-GB" b="1" u="sng" smtClean="0"/>
              <a:t>Price</a:t>
            </a:r>
            <a:r>
              <a:rPr lang="ar-SA" b="1" u="sng" smtClean="0"/>
              <a:t>:</a:t>
            </a:r>
            <a:endParaRPr lang="ar-SA" u="sng" smtClean="0"/>
          </a:p>
          <a:p>
            <a:pPr algn="r" rtl="1" eaLnBrk="1" hangingPunct="1">
              <a:buFont typeface="Wingdings" pitchFamily="2" charset="2"/>
              <a:buNone/>
              <a:defRPr/>
            </a:pPr>
            <a:r>
              <a:rPr lang="ar-SA" smtClean="0"/>
              <a:t>	قيمة السلعة معبراً عنها في صورة نقود.</a:t>
            </a:r>
            <a:endParaRPr lang="en-GB" smtClean="0"/>
          </a:p>
        </p:txBody>
      </p:sp>
    </p:spTree>
    <p:extLst>
      <p:ext uri="{BB962C8B-B14F-4D97-AF65-F5344CB8AC3E}">
        <p14:creationId xmlns:p14="http://schemas.microsoft.com/office/powerpoint/2010/main" val="199393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10243" name="Rectangle 3"/>
          <p:cNvSpPr>
            <a:spLocks noGrp="1" noChangeArrowheads="1"/>
          </p:cNvSpPr>
          <p:nvPr>
            <p:ph type="body" idx="1"/>
          </p:nvPr>
        </p:nvSpPr>
        <p:spPr/>
        <p:txBody>
          <a:bodyPr/>
          <a:lstStyle/>
          <a:p>
            <a:pPr algn="r" rtl="1" eaLnBrk="1" hangingPunct="1">
              <a:defRPr/>
            </a:pPr>
            <a:r>
              <a:rPr lang="ar-SA" b="1" u="sng" smtClean="0"/>
              <a:t>الثروة </a:t>
            </a:r>
            <a:r>
              <a:rPr lang="en-GB" b="1" u="sng" smtClean="0"/>
              <a:t>Wealth</a:t>
            </a:r>
            <a:r>
              <a:rPr lang="ar-SA" b="1" u="sng" smtClean="0"/>
              <a:t>:</a:t>
            </a:r>
            <a:endParaRPr lang="ar-SA" u="sng" smtClean="0"/>
          </a:p>
          <a:p>
            <a:pPr algn="r" rtl="1" eaLnBrk="1" hangingPunct="1">
              <a:buFont typeface="Wingdings" pitchFamily="2" charset="2"/>
              <a:buNone/>
              <a:defRPr/>
            </a:pPr>
            <a:r>
              <a:rPr lang="ar-SA" smtClean="0"/>
              <a:t>	هي الأشياء التي تشبع حاجات الإنسان بصورة مباشرة أو غير مباشرة.</a:t>
            </a:r>
          </a:p>
          <a:p>
            <a:pPr algn="r" rtl="1" eaLnBrk="1" hangingPunct="1">
              <a:defRPr/>
            </a:pPr>
            <a:r>
              <a:rPr lang="ar-SA" smtClean="0"/>
              <a:t>أهم أنواع الثروة: الثروة الفردية، القومية، العالمية.</a:t>
            </a:r>
          </a:p>
          <a:p>
            <a:pPr algn="r" rtl="1" eaLnBrk="1" hangingPunct="1">
              <a:defRPr/>
            </a:pPr>
            <a:r>
              <a:rPr lang="ar-SA" smtClean="0"/>
              <a:t>أهم خصائصها: أن يكون للشيء قيمة تجارية، أن يكون قابلاً للتملك، أن يكون قابلاً لإشباع حاجة، أن يكون محدود الكمية، أن يكون منفصلاً عن الإنسان.</a:t>
            </a:r>
            <a:endParaRPr lang="en-GB" smtClean="0"/>
          </a:p>
        </p:txBody>
      </p:sp>
    </p:spTree>
    <p:extLst>
      <p:ext uri="{BB962C8B-B14F-4D97-AF65-F5344CB8AC3E}">
        <p14:creationId xmlns:p14="http://schemas.microsoft.com/office/powerpoint/2010/main" val="4040507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ar-SA" smtClean="0"/>
              <a:t>تابع: مصطلحات</a:t>
            </a:r>
            <a:endParaRPr lang="en-GB" smtClean="0"/>
          </a:p>
        </p:txBody>
      </p:sp>
      <p:sp>
        <p:nvSpPr>
          <p:cNvPr id="5123" name="Rectangle 3"/>
          <p:cNvSpPr>
            <a:spLocks noGrp="1" noChangeArrowheads="1"/>
          </p:cNvSpPr>
          <p:nvPr>
            <p:ph type="body" idx="1"/>
          </p:nvPr>
        </p:nvSpPr>
        <p:spPr/>
        <p:txBody>
          <a:bodyPr/>
          <a:lstStyle/>
          <a:p>
            <a:pPr algn="r" rtl="1" eaLnBrk="1" hangingPunct="1">
              <a:lnSpc>
                <a:spcPct val="90000"/>
              </a:lnSpc>
              <a:defRPr/>
            </a:pPr>
            <a:r>
              <a:rPr lang="ar-SA" b="1" u="sng" smtClean="0"/>
              <a:t>الإنتاج </a:t>
            </a:r>
            <a:r>
              <a:rPr lang="en-GB" b="1" u="sng" smtClean="0"/>
              <a:t>Production</a:t>
            </a:r>
            <a:r>
              <a:rPr lang="ar-SA" b="1" u="sng" smtClean="0"/>
              <a:t>:</a:t>
            </a:r>
            <a:endParaRPr lang="en-US" b="1" u="sng" smtClean="0"/>
          </a:p>
          <a:p>
            <a:pPr algn="r" rtl="1" eaLnBrk="1" hangingPunct="1">
              <a:lnSpc>
                <a:spcPct val="90000"/>
              </a:lnSpc>
              <a:buFont typeface="Wingdings" pitchFamily="2" charset="2"/>
              <a:buNone/>
              <a:defRPr/>
            </a:pPr>
            <a:r>
              <a:rPr lang="ar-SA" sz="2400" b="1" smtClean="0"/>
              <a:t>هو خلق المنفعة أو زيادتها، أي هو عملية إستعمال الموارد الإقتصادية لخلق المنفعة.</a:t>
            </a:r>
            <a:endParaRPr lang="en-US" sz="2400" b="1" smtClean="0"/>
          </a:p>
          <a:p>
            <a:pPr algn="r" rtl="1" eaLnBrk="1" hangingPunct="1">
              <a:lnSpc>
                <a:spcPct val="90000"/>
              </a:lnSpc>
              <a:buFont typeface="Wingdings" pitchFamily="2" charset="2"/>
              <a:buNone/>
              <a:defRPr/>
            </a:pPr>
            <a:r>
              <a:rPr lang="ar-SA" b="1" u="sng" smtClean="0"/>
              <a:t>عناصر الإنتاج </a:t>
            </a:r>
            <a:r>
              <a:rPr lang="en-GB" b="1" u="sng" smtClean="0"/>
              <a:t>Factors of Production</a:t>
            </a:r>
            <a:r>
              <a:rPr lang="ar-SA" b="1" u="sng" smtClean="0"/>
              <a:t>:</a:t>
            </a:r>
            <a:endParaRPr lang="ar-SA" u="sng" smtClean="0"/>
          </a:p>
          <a:p>
            <a:pPr algn="r" rtl="1" eaLnBrk="1" hangingPunct="1">
              <a:lnSpc>
                <a:spcPct val="90000"/>
              </a:lnSpc>
              <a:buFont typeface="Wingdings" pitchFamily="2" charset="2"/>
              <a:buNone/>
              <a:defRPr/>
            </a:pPr>
            <a:r>
              <a:rPr lang="ar-SA" smtClean="0"/>
              <a:t>	هي موارد إقتصادية جرت العادة على تصنيفها كما يلي: الأرض، رأس المال، العمل، و التنظيم (الإدارة).</a:t>
            </a:r>
            <a:r>
              <a:rPr lang="en-GB" smtClean="0"/>
              <a:t> </a:t>
            </a:r>
            <a:endParaRPr lang="ar-SA" smtClean="0"/>
          </a:p>
          <a:p>
            <a:pPr algn="r" rtl="1" eaLnBrk="1" hangingPunct="1">
              <a:lnSpc>
                <a:spcPct val="90000"/>
              </a:lnSpc>
              <a:defRPr/>
            </a:pPr>
            <a:r>
              <a:rPr lang="ar-SA" b="1" u="sng" smtClean="0"/>
              <a:t>الموارد الإقتصادية </a:t>
            </a:r>
            <a:r>
              <a:rPr lang="en-GB" b="1" u="sng" smtClean="0"/>
              <a:t>Economic Resources</a:t>
            </a:r>
            <a:r>
              <a:rPr lang="ar-SA" b="1" u="sng" smtClean="0"/>
              <a:t>:</a:t>
            </a:r>
            <a:endParaRPr lang="ar-SA" u="sng" smtClean="0"/>
          </a:p>
          <a:p>
            <a:pPr algn="r" rtl="1" eaLnBrk="1" hangingPunct="1">
              <a:lnSpc>
                <a:spcPct val="90000"/>
              </a:lnSpc>
              <a:buFont typeface="Wingdings" pitchFamily="2" charset="2"/>
              <a:buNone/>
              <a:defRPr/>
            </a:pPr>
            <a:r>
              <a:rPr lang="ar-SA" smtClean="0"/>
              <a:t>	هي تلك الموارد التي تشمل الموارد الطبيعية، الموارد الرأسمالية و الموارد البشرية.</a:t>
            </a:r>
          </a:p>
          <a:p>
            <a:pPr algn="r" rtl="1" eaLnBrk="1" hangingPunct="1">
              <a:lnSpc>
                <a:spcPct val="90000"/>
              </a:lnSpc>
              <a:defRPr/>
            </a:pPr>
            <a:endParaRPr lang="ar-SA" smtClean="0"/>
          </a:p>
          <a:p>
            <a:pPr algn="r" rtl="1" eaLnBrk="1" hangingPunct="1">
              <a:lnSpc>
                <a:spcPct val="90000"/>
              </a:lnSpc>
              <a:defRPr/>
            </a:pPr>
            <a:endParaRPr lang="ar-SA" smtClean="0"/>
          </a:p>
          <a:p>
            <a:pPr algn="r" rtl="1" eaLnBrk="1" hangingPunct="1">
              <a:lnSpc>
                <a:spcPct val="90000"/>
              </a:lnSpc>
              <a:defRPr/>
            </a:pPr>
            <a:endParaRPr lang="en-GB" smtClean="0"/>
          </a:p>
        </p:txBody>
      </p:sp>
    </p:spTree>
    <p:extLst>
      <p:ext uri="{BB962C8B-B14F-4D97-AF65-F5344CB8AC3E}">
        <p14:creationId xmlns:p14="http://schemas.microsoft.com/office/powerpoint/2010/main" val="334749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ar-SA" smtClean="0"/>
              <a:t>الطلب/المرونة</a:t>
            </a:r>
            <a:endParaRPr lang="en-GB" smtClean="0"/>
          </a:p>
        </p:txBody>
      </p:sp>
      <p:sp>
        <p:nvSpPr>
          <p:cNvPr id="11267" name="Rectangle 3"/>
          <p:cNvSpPr>
            <a:spLocks noGrp="1" noChangeArrowheads="1"/>
          </p:cNvSpPr>
          <p:nvPr>
            <p:ph type="body" idx="1"/>
          </p:nvPr>
        </p:nvSpPr>
        <p:spPr/>
        <p:txBody>
          <a:bodyPr/>
          <a:lstStyle/>
          <a:p>
            <a:pPr algn="r" rtl="1" eaLnBrk="1" hangingPunct="1">
              <a:defRPr/>
            </a:pPr>
            <a:r>
              <a:rPr lang="ar-SA" b="1" u="sng" smtClean="0"/>
              <a:t>جدول الطلب </a:t>
            </a:r>
            <a:r>
              <a:rPr lang="en-GB" b="1" u="sng" smtClean="0"/>
              <a:t>Schedule</a:t>
            </a:r>
            <a:r>
              <a:rPr lang="ar-SA" b="1" u="sng" smtClean="0"/>
              <a:t> </a:t>
            </a:r>
            <a:r>
              <a:rPr lang="en-GB" b="1" u="sng" smtClean="0"/>
              <a:t>Demand</a:t>
            </a:r>
            <a:r>
              <a:rPr lang="ar-SA" b="1" u="sng" smtClean="0"/>
              <a:t> :</a:t>
            </a:r>
            <a:endParaRPr lang="ar-SA" u="sng" smtClean="0"/>
          </a:p>
          <a:p>
            <a:pPr algn="r" rtl="1" eaLnBrk="1" hangingPunct="1">
              <a:buFont typeface="Wingdings" pitchFamily="2" charset="2"/>
              <a:buNone/>
              <a:defRPr/>
            </a:pPr>
            <a:r>
              <a:rPr lang="ar-SA" smtClean="0"/>
              <a:t>هو الجدول الذي يظهر الكميات التي تشترى من سلعة ما عند أسعار مختلفة، أي الجدول الذي يوضح العلاقة بين كمية السلعة و السعر.</a:t>
            </a:r>
            <a:endParaRPr lang="en-US" smtClean="0"/>
          </a:p>
          <a:p>
            <a:pPr algn="r" rtl="1" eaLnBrk="1" hangingPunct="1">
              <a:defRPr/>
            </a:pPr>
            <a:r>
              <a:rPr lang="ar-SA" b="1" u="sng" smtClean="0"/>
              <a:t>قانون الطلب </a:t>
            </a:r>
            <a:r>
              <a:rPr lang="en-GB" b="1" u="sng" smtClean="0"/>
              <a:t>Law of Demand</a:t>
            </a:r>
            <a:r>
              <a:rPr lang="ar-SA" b="1" u="sng" smtClean="0"/>
              <a:t>:</a:t>
            </a:r>
            <a:endParaRPr lang="ar-SA" u="sng" smtClean="0"/>
          </a:p>
          <a:p>
            <a:pPr algn="r" rtl="1" eaLnBrk="1" hangingPunct="1">
              <a:buFont typeface="Wingdings" pitchFamily="2" charset="2"/>
              <a:buNone/>
              <a:defRPr/>
            </a:pPr>
            <a:r>
              <a:rPr lang="ar-SA" smtClean="0"/>
              <a:t>	هو القانون الذي يوضح العلاقة العكسية بين الأسعار و الكميات المشتراة.</a:t>
            </a:r>
            <a:endParaRPr lang="en-GB" smtClean="0"/>
          </a:p>
        </p:txBody>
      </p:sp>
    </p:spTree>
    <p:extLst>
      <p:ext uri="{BB962C8B-B14F-4D97-AF65-F5344CB8AC3E}">
        <p14:creationId xmlns:p14="http://schemas.microsoft.com/office/powerpoint/2010/main" val="602364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1229</Words>
  <Application>Microsoft Office PowerPoint</Application>
  <PresentationFormat>On-screen Show (4:3)</PresentationFormat>
  <Paragraphs>199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“205مبادئ الاقتصاد الزراعي قصر ”  “Introduction to Agricultural  Economics” </vt:lpstr>
      <vt:lpstr>المصطلحات و المفاهيم في بعض الاقتصاد الزراعي</vt:lpstr>
      <vt:lpstr>تابع: مصطلحات</vt:lpstr>
      <vt:lpstr>المنفعة الكلية /المنفعة الحدية /المنفعة الحدية المتناقصة </vt:lpstr>
      <vt:lpstr>تابع: مصطلحات</vt:lpstr>
      <vt:lpstr>تابع: مصطلحات</vt:lpstr>
      <vt:lpstr>تابع: مصطلحات</vt:lpstr>
      <vt:lpstr>تابع: مصطلحات</vt:lpstr>
      <vt:lpstr>الطلب/المرونة</vt:lpstr>
      <vt:lpstr>تابع</vt:lpstr>
      <vt:lpstr>تابع</vt:lpstr>
      <vt:lpstr>العرض/التغير في العرض</vt:lpstr>
      <vt:lpstr> (Equilibrium)  التوازن</vt:lpstr>
      <vt:lpstr>(Costs) التكاليف</vt:lpstr>
      <vt:lpstr>تابع مصطلحات</vt:lpstr>
      <vt:lpstr>(Income) الدخل</vt:lpstr>
      <vt:lpstr>تابع مصطلحات</vt:lpstr>
      <vt:lpstr>تابع مصطلحات</vt:lpstr>
      <vt:lpstr>النقود</vt:lpstr>
      <vt:lpstr>تابع مصطلحات</vt:lpstr>
      <vt:lpstr>تابع مصطلحات</vt:lpstr>
      <vt:lpstr>تابع مصطلحات</vt:lpstr>
      <vt:lpstr>تابع مصطلحات</vt:lpstr>
      <vt:lpstr>تابع مصطلحات</vt:lpstr>
      <vt:lpstr>تابع مصطلحات</vt:lpstr>
      <vt:lpstr>مفاهيم اقتصادية</vt:lpstr>
      <vt:lpstr>تعريف علم الاقتصاد</vt:lpstr>
      <vt:lpstr>مراحل تطور علم الاقتصاد</vt:lpstr>
      <vt:lpstr>تابع</vt:lpstr>
      <vt:lpstr>تابع</vt:lpstr>
      <vt:lpstr>تابع</vt:lpstr>
      <vt:lpstr>تابع</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“205مبادئ الاقتصاد الزراعي قصر ”  “Introduction to Agricultural  Economics” </dc:title>
  <dc:creator>User</dc:creator>
  <cp:lastModifiedBy>User</cp:lastModifiedBy>
  <cp:revision>2</cp:revision>
  <dcterms:created xsi:type="dcterms:W3CDTF">2014-01-30T05:44:11Z</dcterms:created>
  <dcterms:modified xsi:type="dcterms:W3CDTF">2014-02-03T07:47:40Z</dcterms:modified>
</cp:coreProperties>
</file>