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63333" autoAdjust="0"/>
  </p:normalViewPr>
  <p:slideViewPr>
    <p:cSldViewPr>
      <p:cViewPr varScale="1">
        <p:scale>
          <a:sx n="58" d="100"/>
          <a:sy n="58" d="100"/>
        </p:scale>
        <p:origin x="19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DDB423-9665-4C55-AE6E-F6BFF3125897}" type="datetimeFigureOut">
              <a:rPr lang="ar-SA" smtClean="0"/>
              <a:pPr/>
              <a:t>28/06/37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400D08-4DC5-4FCD-8DD8-25E292F7F2A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5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زيادة النشاط الصناعي والتعديني والتجاري:</a:t>
            </a:r>
          </a:p>
          <a:p>
            <a:pPr lvl="1"/>
            <a:r>
              <a:rPr lang="ar-SA" dirty="0" smtClean="0"/>
              <a:t>استخدام الأراضي.</a:t>
            </a:r>
          </a:p>
          <a:p>
            <a:pPr lvl="1"/>
            <a:r>
              <a:rPr lang="ar-SA" dirty="0" smtClean="0"/>
              <a:t>التلوث البيئي للترب الحضرية.</a:t>
            </a:r>
          </a:p>
          <a:p>
            <a:r>
              <a:rPr lang="en-US" dirty="0" smtClean="0"/>
              <a:t>Polycyclic Aromatic Hydrocarbons</a:t>
            </a:r>
          </a:p>
          <a:p>
            <a:r>
              <a:rPr lang="en-US" dirty="0" smtClean="0"/>
              <a:t>Polychlorinated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Biphenyles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97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محطات وقود،</a:t>
            </a:r>
            <a:r>
              <a:rPr lang="ar-SA" baseline="0" dirty="0" smtClean="0"/>
              <a:t> معدات لمعالجة مخلفات النفايات البلدية، مواقع الإصلاح والمعادن في الموانئ، مستودع بالقرب من صومعة الحبوب في منطقة الميناء، منطقة سكنية، حدائق أطفال.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08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سيؤول</a:t>
            </a:r>
            <a:r>
              <a:rPr lang="ar-SA" baseline="0" dirty="0" smtClean="0"/>
              <a:t>: 9.7 مليون، 5000 مصنع، 1.6 مليون سيارة.</a:t>
            </a:r>
          </a:p>
          <a:p>
            <a:r>
              <a:rPr lang="ar-SA" baseline="0" dirty="0" smtClean="0"/>
              <a:t>بكين (12.2)، نانجيج (5.3 مليون)، هونكوك (7.3).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96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محطات تدفئة مركزية،</a:t>
            </a:r>
            <a:r>
              <a:rPr lang="ar-SA" baseline="0" dirty="0" smtClean="0"/>
              <a:t> وكثافة مرورية (ليوبليانا (0.26): عاصمة سلوفيا).</a:t>
            </a:r>
          </a:p>
          <a:p>
            <a:r>
              <a:rPr lang="ar-SA" baseline="0" dirty="0" smtClean="0"/>
              <a:t>مصانع أسمدة ومواد بناء ومنتجات زراعية (إشبيلية (0.7): أسبانيا).</a:t>
            </a:r>
          </a:p>
          <a:p>
            <a:r>
              <a:rPr lang="ar-SA" baseline="0" dirty="0" smtClean="0"/>
              <a:t>تاريخ طويل للمصانع خاصة السيارات وإنتاج المواد (تورينو (1.7): إيطاليا).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06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دكا (10) مليون.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807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والله </a:t>
            </a:r>
            <a:r>
              <a:rPr lang="ar-SA" smtClean="0"/>
              <a:t>أعلم ليست كل مدينة لها نتائج لكل العناصر.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616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0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معرفة الحدود للعناصر في القشرة الأرضية.</a:t>
            </a:r>
          </a:p>
          <a:p>
            <a:r>
              <a:rPr lang="ar-SA" dirty="0" smtClean="0"/>
              <a:t>توقع التركيز</a:t>
            </a:r>
            <a:r>
              <a:rPr lang="ar-SA" baseline="0" dirty="0" smtClean="0"/>
              <a:t> ذو المصدر الطبيعي في المنطقة المدروسة.</a:t>
            </a:r>
          </a:p>
          <a:p>
            <a:r>
              <a:rPr lang="ar-SA" baseline="0" dirty="0" smtClean="0"/>
              <a:t>مراجعة دقة تركيز النيكل والكروم في </a:t>
            </a:r>
            <a:r>
              <a:rPr lang="ar-SA" baseline="0" dirty="0" err="1" smtClean="0"/>
              <a:t>السيربنتايت</a:t>
            </a:r>
            <a:r>
              <a:rPr lang="ar-SA" baseline="0" dirty="0" smtClean="0"/>
              <a:t>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4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العوالق الأصغر تكون الأعلى تلوثاً لأنها الأكثر</a:t>
            </a:r>
            <a:r>
              <a:rPr lang="ar-SA" baseline="0" dirty="0" smtClean="0"/>
              <a:t> نشاطاً والأقدر على </a:t>
            </a:r>
            <a:r>
              <a:rPr lang="ar-SA" baseline="0" dirty="0" err="1" smtClean="0"/>
              <a:t>إدمصاص</a:t>
            </a:r>
            <a:r>
              <a:rPr lang="ar-SA" baseline="0" dirty="0" smtClean="0"/>
              <a:t> الملوثات الأخرى (العضوية).</a:t>
            </a:r>
          </a:p>
          <a:p>
            <a:r>
              <a:rPr lang="ar-SA" baseline="0" dirty="0" err="1" smtClean="0"/>
              <a:t>الأسبست</a:t>
            </a:r>
            <a:r>
              <a:rPr lang="ar-SA" baseline="0" dirty="0" smtClean="0"/>
              <a:t> أو </a:t>
            </a:r>
            <a:r>
              <a:rPr lang="ar-SA" baseline="0" dirty="0" err="1" smtClean="0"/>
              <a:t>الأميانت</a:t>
            </a:r>
            <a:r>
              <a:rPr lang="ar-SA" baseline="0" dirty="0" smtClean="0"/>
              <a:t> مجموعة معادن من زمرة </a:t>
            </a:r>
            <a:r>
              <a:rPr lang="ar-SA" baseline="0" dirty="0" err="1" smtClean="0"/>
              <a:t>التريموليت</a:t>
            </a:r>
            <a:r>
              <a:rPr lang="ar-SA" baseline="0" dirty="0" smtClean="0"/>
              <a:t> (بالإنجليزية) تتألف من ألياف يتم استخراجها من مناجم خاصة، وهي مواد غير عضوية تحتوي على العديد من المعادن الطبيعية التي يدخل في تركيبها أملاح </a:t>
            </a:r>
            <a:r>
              <a:rPr lang="ar-SA" baseline="0" dirty="0" err="1" smtClean="0"/>
              <a:t>السيليكات</a:t>
            </a:r>
            <a:r>
              <a:rPr lang="ar-SA" baseline="0" dirty="0" smtClean="0"/>
              <a:t> إلا أنها تختلف عن بعضها في التركيب الكيميائي والخواص الطبيعية لاختلاف كميات الماغنسيوم والحديد والصوديوم والأوكسجين والهيدروجين فيها.</a:t>
            </a:r>
          </a:p>
          <a:p>
            <a:r>
              <a:rPr lang="ar-SA" baseline="0" dirty="0" smtClean="0"/>
              <a:t>ستخدم </a:t>
            </a:r>
            <a:r>
              <a:rPr lang="ar-SA" baseline="0" dirty="0" err="1" smtClean="0"/>
              <a:t>الأسبست</a:t>
            </a:r>
            <a:r>
              <a:rPr lang="ar-SA" baseline="0" dirty="0" smtClean="0"/>
              <a:t> في مجال البناء وتسقيف المنازل والعوازل الداخلية والخارجية وأنابيب صرف المياه والأدخنة والتهوية، وتعتبر صناعة </a:t>
            </a:r>
            <a:r>
              <a:rPr lang="ar-SA" baseline="0" dirty="0" err="1" smtClean="0"/>
              <a:t>الأسمنت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الأسبستي</a:t>
            </a:r>
            <a:r>
              <a:rPr lang="ar-SA" baseline="0" dirty="0" smtClean="0"/>
              <a:t> من أكثر الصناعات استهلاكاً </a:t>
            </a:r>
            <a:r>
              <a:rPr lang="ar-SA" baseline="0" dirty="0" err="1" smtClean="0"/>
              <a:t>للكريسوتايل</a:t>
            </a:r>
            <a:r>
              <a:rPr lang="ar-SA" baseline="0" dirty="0" smtClean="0"/>
              <a:t> إذ تصل نسبتها إلى 85%. وتدخل ألياف </a:t>
            </a:r>
            <a:r>
              <a:rPr lang="ar-SA" baseline="0" dirty="0" err="1" smtClean="0"/>
              <a:t>الأسبست</a:t>
            </a:r>
            <a:r>
              <a:rPr lang="ar-SA" baseline="0" dirty="0" smtClean="0"/>
              <a:t> في صناعة أغلفة الأبواب المقاومة للحريق والخزائن الفولاذية، كما تستخدم في صناعة الملابس الواقية من الحريق وكوابح السيارات وبعض أجزاء السيارات وكذلك كمادة عازلة للكابلات والأسلاك واللوحات الكهربائية.</a:t>
            </a:r>
          </a:p>
          <a:p>
            <a:endParaRPr lang="ar-SA" baseline="0" dirty="0" smtClean="0"/>
          </a:p>
          <a:p>
            <a:r>
              <a:rPr lang="ar-SA" dirty="0" smtClean="0"/>
              <a:t>انخفاض</a:t>
            </a:r>
            <a:r>
              <a:rPr lang="ar-SA" baseline="0" dirty="0" smtClean="0"/>
              <a:t> تركيز الرصاص مع البعد عن منهاتن في نيويورك. (بحث 2005).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141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مما يعني إمكانية</a:t>
            </a:r>
            <a:r>
              <a:rPr lang="ar-SA" baseline="0" dirty="0" smtClean="0"/>
              <a:t> أن نجد الطبقات السفلية أعلى في التلوث من السطحية.</a:t>
            </a:r>
          </a:p>
          <a:p>
            <a:r>
              <a:rPr lang="ar-SA" baseline="0" dirty="0" smtClean="0"/>
              <a:t>الخليل، 2008. مراكش (1.2 مليون) (يوجد للكادميوم، والنحاس والنيكل). التربة (0-5سم) (تسع مواقع)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57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السكان 8000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8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الهيدروكربونات</a:t>
            </a:r>
            <a:r>
              <a:rPr lang="ar-SA" baseline="0" dirty="0" smtClean="0"/>
              <a:t> العطرية </a:t>
            </a:r>
            <a:r>
              <a:rPr lang="en-US" baseline="0" dirty="0" smtClean="0"/>
              <a:t>PAH</a:t>
            </a:r>
            <a:r>
              <a:rPr lang="ar-SA" baseline="0" dirty="0" smtClean="0"/>
              <a:t> وثنائي </a:t>
            </a:r>
            <a:r>
              <a:rPr lang="ar-SA" baseline="0" dirty="0" err="1" smtClean="0"/>
              <a:t>الفينيل</a:t>
            </a:r>
            <a:r>
              <a:rPr lang="ar-SA" baseline="0" dirty="0" smtClean="0"/>
              <a:t> متعدد الكلور </a:t>
            </a:r>
            <a:r>
              <a:rPr lang="en-US" baseline="0" dirty="0" smtClean="0"/>
              <a:t>PCB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54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 smtClean="0"/>
              <a:t>بيرغن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وتروندهايم</a:t>
            </a:r>
            <a:r>
              <a:rPr lang="ar-SA" baseline="0" dirty="0" smtClean="0"/>
              <a:t> (</a:t>
            </a:r>
            <a:r>
              <a:rPr lang="ar-SA" baseline="0" dirty="0" err="1" smtClean="0"/>
              <a:t>النيرويج</a:t>
            </a:r>
            <a:r>
              <a:rPr lang="ar-SA" baseline="0" dirty="0" smtClean="0"/>
              <a:t>).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54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صوفيا عاصمة</a:t>
            </a:r>
            <a:r>
              <a:rPr lang="ar-SA" baseline="0" dirty="0" smtClean="0"/>
              <a:t> </a:t>
            </a:r>
            <a:r>
              <a:rPr lang="ar-SA" dirty="0" smtClean="0"/>
              <a:t>بلغاريا):</a:t>
            </a:r>
            <a:r>
              <a:rPr lang="ar-SA" baseline="0" dirty="0" smtClean="0"/>
              <a:t> مليون ومائة ألف.</a:t>
            </a:r>
          </a:p>
          <a:p>
            <a:r>
              <a:rPr lang="ar-SA" baseline="0" dirty="0" err="1" smtClean="0"/>
              <a:t>تشيتشن</a:t>
            </a:r>
            <a:r>
              <a:rPr lang="ar-SA" baseline="0" dirty="0" smtClean="0"/>
              <a:t> (بولندا): نصف مليون.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0D08-4DC5-4FCD-8DD8-25E292F7F2A4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05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B1-DD6D-44D7-876D-4314A89AAFEB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FDC2-7973-4B68-B69E-FED284015BC3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E8BB-CCB0-4C9E-BB2F-1E35D95603FD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B20E-3BE6-44B1-9D24-D3949089F81A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F796-DC58-4FA6-ABD0-E358488FC5AE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0288-7EBB-4224-BDBB-4C43C019CFEC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3440-CA55-42EA-9D44-75BD2B3B7DB2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EC63-6ED3-4C41-8D2D-5946894378A6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9F4-803D-43C2-9A74-E050CF95710D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26DD-3CD1-4B03-9F15-32472A2D7D3B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CF550-3FC6-4AA8-AD8C-CFBB63CDA413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C2C37-5B48-4D33-AE73-52BB1C74A8F9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تلوت التربة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أسباب تلوث التربة في البيئات الحضرية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01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أثر اختلاف النشاط البشري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88840"/>
            <a:ext cx="5061269" cy="3240360"/>
          </a:xfrm>
          <a:prstGeom prst="rect">
            <a:avLst/>
          </a:prstGeom>
        </p:spPr>
      </p:pic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34888"/>
              </p:ext>
            </p:extLst>
          </p:nvPr>
        </p:nvGraphicFramePr>
        <p:xfrm>
          <a:off x="5240780" y="2276872"/>
          <a:ext cx="3048000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Trondheim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Bergen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160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230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مصانع منتجات زراعية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aseline="0" dirty="0" smtClean="0"/>
                        <a:t>صناعة و</a:t>
                      </a:r>
                      <a:r>
                        <a:rPr lang="ar-SA" dirty="0" smtClean="0"/>
                        <a:t>نقل 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بحري،</a:t>
                      </a:r>
                      <a:r>
                        <a:rPr lang="ar-SA" baseline="0" dirty="0" smtClean="0"/>
                        <a:t> تجارة</a:t>
                      </a:r>
                      <a:endParaRPr lang="ar-S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المواقع</a:t>
                      </a:r>
                      <a:r>
                        <a:rPr lang="ar-SA" baseline="0" dirty="0" smtClean="0"/>
                        <a:t> القديمة من المدينة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أوسلو فاقت</a:t>
                      </a:r>
                      <a:r>
                        <a:rPr lang="ar-SA" baseline="0" dirty="0" smtClean="0"/>
                        <a:t> متوسط أي منهما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تأثير العمق والمسافة عن المصدر</a:t>
            </a:r>
            <a:endParaRPr lang="ar-SA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25540" cy="2967608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26056"/>
            <a:ext cx="4145427" cy="2799088"/>
          </a:xfrm>
          <a:prstGeom prst="rect">
            <a:avLst/>
          </a:prstGeom>
        </p:spPr>
      </p:pic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4941168"/>
            <a:ext cx="8229600" cy="138343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 smtClean="0"/>
              <a:t>لا يمكن وضع حد فاصل بين مصادر التلوث (حركة مرور أو مصانع) عندما تكون كلها في المدينة.</a:t>
            </a:r>
          </a:p>
          <a:p>
            <a:r>
              <a:rPr lang="ar-SA" sz="2000" dirty="0" smtClean="0"/>
              <a:t>البعد متساوي عن المصدر في (2، 3، 4) ولكن التركيز اختلف.</a:t>
            </a:r>
          </a:p>
          <a:p>
            <a:r>
              <a:rPr lang="ar-SA" sz="2000" dirty="0" smtClean="0"/>
              <a:t>الأقل عمقا في الأولى والأبعد في الثاني كانا الأقل تركيزاً.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7424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6012160" cy="2302875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اختلاف المصادر في المدنية نفسها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96136" y="1935480"/>
            <a:ext cx="2890664" cy="4389120"/>
          </a:xfrm>
        </p:spPr>
        <p:txBody>
          <a:bodyPr>
            <a:normAutofit/>
          </a:bodyPr>
          <a:lstStyle/>
          <a:p>
            <a:r>
              <a:rPr lang="ar-SA" sz="2400" dirty="0" smtClean="0"/>
              <a:t>المصادر قد تؤثر على تدرج اختلاف التركيز مع البعد عن مصدر محتمل (الطرق مثلاً).</a:t>
            </a:r>
          </a:p>
          <a:p>
            <a:r>
              <a:rPr lang="ar-SA" sz="2400" dirty="0" smtClean="0"/>
              <a:t>لا يوجد توجه واحد للتركيز.</a:t>
            </a:r>
          </a:p>
          <a:p>
            <a:r>
              <a:rPr lang="ar-SA" sz="2400" dirty="0" smtClean="0"/>
              <a:t>مناطق معالجة النفايات البلدية والإصلاح في الموانيء مرتفعة التركيز.</a:t>
            </a:r>
            <a:endParaRPr lang="ar-SA" sz="24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4716016" y="3429000"/>
            <a:ext cx="1080120" cy="14401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10" name="Picture 9" descr="Table 3.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4896544" cy="417342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16016" y="1935480"/>
            <a:ext cx="397078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2000" dirty="0" smtClean="0"/>
              <a:t>بين الغبار والتربة.</a:t>
            </a:r>
          </a:p>
          <a:p>
            <a:pPr>
              <a:buNone/>
            </a:pPr>
            <a:r>
              <a:rPr lang="ar-SA" sz="2000" dirty="0" smtClean="0"/>
              <a:t>84 للنحاس مرتفع.</a:t>
            </a:r>
          </a:p>
          <a:p>
            <a:pPr>
              <a:buNone/>
            </a:pPr>
            <a:r>
              <a:rPr lang="ar-SA" sz="2000" dirty="0" smtClean="0"/>
              <a:t>الزيادة في الغبار عنها في التربة للنحاس خاصة.</a:t>
            </a:r>
          </a:p>
          <a:p>
            <a:pPr>
              <a:buNone/>
            </a:pPr>
            <a:r>
              <a:rPr lang="ar-SA" sz="2000" dirty="0" smtClean="0"/>
              <a:t>مقارنة مع بولندا، كان التركيز في الغبار أقل (هنا شبكة، لا يوجد تحيز).</a:t>
            </a:r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r>
              <a:rPr lang="ar-SA" sz="2000" dirty="0" smtClean="0"/>
              <a:t>بين المدينة والريف لثلاث مدن صينية.</a:t>
            </a:r>
          </a:p>
          <a:p>
            <a:pPr>
              <a:buNone/>
            </a:pPr>
            <a:r>
              <a:rPr lang="ar-SA" sz="2000" dirty="0" smtClean="0"/>
              <a:t>بكين الأعلى بالمتوسط أو/و بالمدى الأعلى.</a:t>
            </a:r>
          </a:p>
          <a:p>
            <a:pPr>
              <a:buNone/>
            </a:pPr>
            <a:r>
              <a:rPr lang="ar-SA" sz="2000" dirty="0" smtClean="0"/>
              <a:t>القيم القصوى بعيدة عن المتوسط (قرب مصادر تلوث).</a:t>
            </a:r>
          </a:p>
          <a:p>
            <a:pPr>
              <a:buNone/>
            </a:pPr>
            <a:r>
              <a:rPr lang="ar-SA" sz="2000" dirty="0" smtClean="0"/>
              <a:t>الرصاص مرتفع في المدن الثلاث (المرور).</a:t>
            </a:r>
          </a:p>
          <a:p>
            <a:pPr>
              <a:buNone/>
            </a:pPr>
            <a:endParaRPr lang="ar-S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able 3.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332917" cy="27414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716016" y="1935480"/>
            <a:ext cx="3970784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ثلاث مدن أوروبية.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SA" sz="2000" dirty="0" smtClean="0"/>
              <a:t>قارن بالمتوسط العالمي.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ar-SA" sz="2000" dirty="0" smtClean="0"/>
              <a:t>أثر الكثافة السكانية والنشاط:</a:t>
            </a:r>
          </a:p>
          <a:p>
            <a:pPr>
              <a:buFont typeface="Wingdings" pitchFamily="2" charset="2"/>
              <a:buChar char="ü"/>
            </a:pPr>
            <a:r>
              <a:rPr lang="ar-SA" sz="2000" dirty="0" smtClean="0"/>
              <a:t>ليوبليانا (0.26): عاصمة سلوفيا.</a:t>
            </a:r>
          </a:p>
          <a:p>
            <a:pPr>
              <a:buFont typeface="Wingdings" pitchFamily="2" charset="2"/>
              <a:buChar char="ü"/>
            </a:pPr>
            <a:r>
              <a:rPr lang="ar-SA" sz="2000" dirty="0" smtClean="0"/>
              <a:t>إشبيلية (0.7): أسبانيا.</a:t>
            </a:r>
          </a:p>
          <a:p>
            <a:pPr>
              <a:buFont typeface="Wingdings" pitchFamily="2" charset="2"/>
              <a:buChar char="ü"/>
            </a:pPr>
            <a:r>
              <a:rPr lang="ar-SA" sz="2000" dirty="0" smtClean="0"/>
              <a:t>تورينو (1.7): إيطاليا.</a:t>
            </a:r>
            <a:endParaRPr lang="en-US" sz="2000" dirty="0" smtClean="0"/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 3.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5724128" cy="249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التلوث الخطي  </a:t>
            </a:r>
            <a:r>
              <a:rPr lang="en-US" dirty="0" smtClean="0"/>
              <a:t>Linear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طرق المرور:</a:t>
            </a:r>
          </a:p>
          <a:p>
            <a:r>
              <a:rPr lang="ar-SA" sz="2400" dirty="0" smtClean="0"/>
              <a:t>الطرق البرية:</a:t>
            </a:r>
          </a:p>
          <a:p>
            <a:pPr lvl="1"/>
            <a:r>
              <a:rPr lang="ar-SA" sz="2000" dirty="0" smtClean="0"/>
              <a:t>زيادة الزرنيخ في مراكز مدن بنغلاديش.</a:t>
            </a:r>
          </a:p>
          <a:p>
            <a:pPr lvl="1"/>
            <a:r>
              <a:rPr lang="ar-SA" sz="2000" dirty="0" smtClean="0"/>
              <a:t>دكا: </a:t>
            </a:r>
            <a:r>
              <a:rPr lang="en-US" sz="2000" dirty="0" err="1" smtClean="0"/>
              <a:t>Pb</a:t>
            </a:r>
            <a:r>
              <a:rPr lang="en-US" sz="2000" dirty="0" smtClean="0"/>
              <a:t> (96-212); Zn (346-365)</a:t>
            </a:r>
            <a:r>
              <a:rPr lang="ar-SA" sz="2000" dirty="0" smtClean="0"/>
              <a:t> قرب الطرق.</a:t>
            </a:r>
            <a:endParaRPr lang="en-US" sz="2000" dirty="0" smtClean="0"/>
          </a:p>
          <a:p>
            <a:pPr lvl="1"/>
            <a:r>
              <a:rPr lang="ar-SA" sz="2000" dirty="0" smtClean="0"/>
              <a:t>حركة المرور ملوث (عوادم السيارات: بنزين وديزل).</a:t>
            </a:r>
          </a:p>
          <a:p>
            <a:pPr lvl="1"/>
            <a:r>
              <a:rPr lang="ar-SA" sz="2000" dirty="0" smtClean="0"/>
              <a:t>الهيدروكربونات العطرية </a:t>
            </a:r>
            <a:r>
              <a:rPr lang="en-US" sz="2000" dirty="0" smtClean="0"/>
              <a:t>(PAH)</a:t>
            </a:r>
            <a:r>
              <a:rPr lang="ar-SA" sz="2000" dirty="0" smtClean="0"/>
              <a:t>.</a:t>
            </a:r>
          </a:p>
          <a:p>
            <a:pPr lvl="1"/>
            <a:r>
              <a:rPr lang="ar-SA" sz="2000" dirty="0" smtClean="0"/>
              <a:t>البلاتين والروديوم (ألمانيا).</a:t>
            </a:r>
          </a:p>
          <a:p>
            <a:pPr lvl="1"/>
            <a:r>
              <a:rPr lang="ar-SA" sz="1800" dirty="0" smtClean="0">
                <a:solidFill>
                  <a:srgbClr val="FF0000"/>
                </a:solidFill>
              </a:rPr>
              <a:t>أنواع الملوثات ومصادرها على الطرق.</a:t>
            </a:r>
          </a:p>
          <a:p>
            <a:pPr lvl="1"/>
            <a:r>
              <a:rPr lang="ar-SA" sz="1800" dirty="0" smtClean="0">
                <a:solidFill>
                  <a:srgbClr val="FF0000"/>
                </a:solidFill>
              </a:rPr>
              <a:t>10% من </a:t>
            </a:r>
            <a:r>
              <a:rPr lang="en-US" sz="1800" dirty="0" err="1" smtClean="0">
                <a:solidFill>
                  <a:srgbClr val="FF0000"/>
                </a:solidFill>
              </a:rPr>
              <a:t>Pb</a:t>
            </a:r>
            <a:r>
              <a:rPr lang="ar-SA" sz="1800" dirty="0" smtClean="0">
                <a:solidFill>
                  <a:srgbClr val="FF0000"/>
                </a:solidFill>
              </a:rPr>
              <a:t> يترسب (100م).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 3.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65104"/>
            <a:ext cx="5761774" cy="2121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أثر الحركة المرورية</a:t>
            </a:r>
            <a:endParaRPr lang="en-US" dirty="0"/>
          </a:p>
        </p:txBody>
      </p:sp>
      <p:pic>
        <p:nvPicPr>
          <p:cNvPr id="7" name="Content Placeholder 6" descr="Table 3.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5" y="1988840"/>
            <a:ext cx="3077087" cy="25202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935480"/>
            <a:ext cx="8291264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مدينتين مقابل</a:t>
            </a:r>
            <a:r>
              <a:rPr kumimoji="0" lang="ar-S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ثلاث عناصر!!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lang="ar-SA" sz="2400" noProof="0" dirty="0" smtClean="0"/>
              <a:t>مع العمق.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ar-SA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مع</a:t>
            </a:r>
            <a:r>
              <a:rPr kumimoji="0" lang="ar-SA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البعد.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lang="ar-SA" sz="2400" smtClean="0"/>
              <a:t>الزنك!!</a:t>
            </a:r>
            <a:endParaRPr kumimoji="0" lang="ar-S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سهم لأعلى 10"/>
          <p:cNvSpPr/>
          <p:nvPr/>
        </p:nvSpPr>
        <p:spPr>
          <a:xfrm>
            <a:off x="1115616" y="2996952"/>
            <a:ext cx="45719" cy="2520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سهم لأعلى 11"/>
          <p:cNvSpPr/>
          <p:nvPr/>
        </p:nvSpPr>
        <p:spPr>
          <a:xfrm>
            <a:off x="1115616" y="3501008"/>
            <a:ext cx="45719" cy="3083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سهم لأعلى 12"/>
          <p:cNvSpPr/>
          <p:nvPr/>
        </p:nvSpPr>
        <p:spPr>
          <a:xfrm>
            <a:off x="1115616" y="4005064"/>
            <a:ext cx="45719" cy="2716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سهم إلى اليسار 14"/>
          <p:cNvSpPr/>
          <p:nvPr/>
        </p:nvSpPr>
        <p:spPr>
          <a:xfrm>
            <a:off x="1233343" y="2852936"/>
            <a:ext cx="1754481" cy="55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716016" y="5445224"/>
            <a:ext cx="36004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مقدمة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/>
              <a:t>أنواع </a:t>
            </a:r>
            <a:r>
              <a:rPr lang="ar-SA" sz="3200" dirty="0"/>
              <a:t>و</a:t>
            </a:r>
            <a:r>
              <a:rPr lang="ar-SA" sz="3200" dirty="0" smtClean="0"/>
              <a:t>مصادر الملوثات:</a:t>
            </a:r>
          </a:p>
          <a:p>
            <a:pPr lvl="1"/>
            <a:r>
              <a:rPr lang="ar-SA" sz="3200" dirty="0" smtClean="0"/>
              <a:t>العناصر الثقيلة.</a:t>
            </a:r>
          </a:p>
          <a:p>
            <a:pPr lvl="1"/>
            <a:r>
              <a:rPr lang="ar-SA" sz="3200" dirty="0" smtClean="0"/>
              <a:t>الملوثات العضوية </a:t>
            </a:r>
            <a:r>
              <a:rPr lang="en-US" sz="3200" dirty="0" smtClean="0"/>
              <a:t>PAH, PCB</a:t>
            </a:r>
            <a:r>
              <a:rPr lang="ar-SA" sz="3200" dirty="0" smtClean="0"/>
              <a:t>.</a:t>
            </a:r>
          </a:p>
          <a:p>
            <a:r>
              <a:rPr lang="ar-SA" sz="3200" dirty="0" smtClean="0"/>
              <a:t>تأثير البعد والعمق.</a:t>
            </a:r>
          </a:p>
          <a:p>
            <a:r>
              <a:rPr lang="ar-SA" sz="3200" dirty="0" smtClean="0"/>
              <a:t>أثر استخدامات الأراضي.</a:t>
            </a:r>
          </a:p>
          <a:p>
            <a:r>
              <a:rPr lang="ar-SA" sz="3200" dirty="0" smtClean="0"/>
              <a:t>أثر الحروب.</a:t>
            </a:r>
          </a:p>
          <a:p>
            <a:r>
              <a:rPr lang="ar-SA" sz="3200" dirty="0" smtClean="0"/>
              <a:t>الهجرة (الرحيل).</a:t>
            </a:r>
          </a:p>
          <a:p>
            <a:endParaRPr lang="ar-SA" sz="32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18D4-4D3B-437E-8095-4A012889EBAD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33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cs typeface="+mn-cs"/>
              </a:rPr>
              <a:t>تصنيف مصادر التلوث حسب الأثر</a:t>
            </a:r>
            <a:endParaRPr lang="ar-SA" dirty="0"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غير محدودة </a:t>
            </a:r>
            <a:r>
              <a:rPr lang="en-US" dirty="0" smtClean="0"/>
              <a:t>Non-site </a:t>
            </a:r>
            <a:r>
              <a:rPr lang="ar-SA" dirty="0" smtClean="0"/>
              <a:t>:</a:t>
            </a:r>
          </a:p>
          <a:p>
            <a:pPr lvl="1"/>
            <a:r>
              <a:rPr lang="ar-SA" dirty="0" smtClean="0"/>
              <a:t>تلوث منتشر:</a:t>
            </a:r>
          </a:p>
          <a:p>
            <a:pPr lvl="2"/>
            <a:r>
              <a:rPr lang="ar-SA" dirty="0" smtClean="0">
                <a:solidFill>
                  <a:srgbClr val="FF0000"/>
                </a:solidFill>
              </a:rPr>
              <a:t>مواد الأصل</a:t>
            </a:r>
            <a:r>
              <a:rPr lang="ar-SA" dirty="0" smtClean="0"/>
              <a:t>، ترسيب الغبار.</a:t>
            </a:r>
          </a:p>
          <a:p>
            <a:pPr lvl="1"/>
            <a:r>
              <a:rPr lang="ar-SA" dirty="0" smtClean="0"/>
              <a:t>تلوث خطي:</a:t>
            </a:r>
          </a:p>
          <a:p>
            <a:pPr lvl="2"/>
            <a:r>
              <a:rPr lang="ar-SA" dirty="0" smtClean="0"/>
              <a:t>المرور (النقل)، شبكات الأنابيب، الفيضانات.</a:t>
            </a:r>
            <a:endParaRPr lang="en-US" dirty="0" smtClean="0"/>
          </a:p>
          <a:p>
            <a:r>
              <a:rPr lang="ar-SA" dirty="0" smtClean="0"/>
              <a:t>محدودة </a:t>
            </a:r>
            <a:r>
              <a:rPr lang="en-US" dirty="0" smtClean="0"/>
              <a:t>Site</a:t>
            </a:r>
            <a:r>
              <a:rPr lang="ar-SA" dirty="0" smtClean="0"/>
              <a:t>:</a:t>
            </a:r>
            <a:endParaRPr lang="en-US" dirty="0" smtClean="0"/>
          </a:p>
          <a:p>
            <a:pPr lvl="1"/>
            <a:r>
              <a:rPr lang="ar-SA" dirty="0" smtClean="0"/>
              <a:t>زراعية:</a:t>
            </a:r>
          </a:p>
          <a:p>
            <a:pPr lvl="2"/>
            <a:r>
              <a:rPr lang="ar-SA" dirty="0" smtClean="0"/>
              <a:t>تسميد، إضافات مخلفات الصرف، المبيدات.</a:t>
            </a:r>
          </a:p>
          <a:p>
            <a:pPr lvl="1"/>
            <a:r>
              <a:rPr lang="ar-SA" dirty="0" smtClean="0"/>
              <a:t>التأثير الحضري:</a:t>
            </a:r>
          </a:p>
          <a:p>
            <a:pPr lvl="2"/>
            <a:r>
              <a:rPr lang="ar-SA" dirty="0" smtClean="0"/>
              <a:t>حوادث، تسريب،   ...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CEE-DB63-4DEE-9D12-3DA96F747A42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2648"/>
            <a:ext cx="3024336" cy="42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مواد الأصل للتربة والمهد الصخري</a:t>
            </a:r>
            <a:endParaRPr lang="ar-SA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219256" cy="2490684"/>
          </a:xfrm>
        </p:spPr>
      </p:pic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>
          <a:xfrm>
            <a:off x="467544" y="4365105"/>
            <a:ext cx="8219256" cy="1989820"/>
          </a:xfrm>
        </p:spPr>
        <p:txBody>
          <a:bodyPr>
            <a:normAutofit lnSpcReduction="10000"/>
          </a:bodyPr>
          <a:lstStyle/>
          <a:p>
            <a:r>
              <a:rPr lang="ar-SA" sz="2400" dirty="0" smtClean="0"/>
              <a:t>مادة </a:t>
            </a:r>
            <a:r>
              <a:rPr lang="ar-SA" sz="2400" dirty="0"/>
              <a:t>الأصل والمهد الصخري </a:t>
            </a:r>
            <a:r>
              <a:rPr lang="ar-SA" sz="2400" dirty="0" smtClean="0"/>
              <a:t>منخفضة </a:t>
            </a:r>
            <a:r>
              <a:rPr lang="ar-SA" sz="2400" dirty="0"/>
              <a:t>مقارنة بالمتوقع في البيئات الحضرية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ماذا نستفيد من الجدول؟ </a:t>
            </a:r>
            <a:r>
              <a:rPr lang="ar-SA" sz="2400" dirty="0" smtClean="0">
                <a:solidFill>
                  <a:srgbClr val="FF0000"/>
                </a:solidFill>
              </a:rPr>
              <a:t>(بين الدرع العربي والرف العربي).</a:t>
            </a:r>
          </a:p>
          <a:p>
            <a:r>
              <a:rPr lang="ar-SA" sz="2400" dirty="0" smtClean="0"/>
              <a:t>أثر الغبار المنقول في تغيير تركيز الملوثات.</a:t>
            </a:r>
          </a:p>
          <a:p>
            <a:r>
              <a:rPr lang="ar-SA" sz="2400" dirty="0" smtClean="0"/>
              <a:t>التجوية، الغسيل، الحموضة، النقل == إعادة توزيع وتركيز الملوثات في قطاع التربة.</a:t>
            </a:r>
            <a:endParaRPr lang="ar-SA" sz="24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3" name="شكل بيضاوي 2"/>
          <p:cNvSpPr/>
          <p:nvPr/>
        </p:nvSpPr>
        <p:spPr>
          <a:xfrm>
            <a:off x="5868144" y="3212976"/>
            <a:ext cx="1516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41" y="3715595"/>
            <a:ext cx="157659" cy="217461"/>
          </a:xfrm>
          <a:prstGeom prst="rect">
            <a:avLst/>
          </a:prstGeom>
        </p:spPr>
      </p:pic>
      <p:cxnSp>
        <p:nvCxnSpPr>
          <p:cNvPr id="12" name="رابط كسهم مستقيم 11"/>
          <p:cNvCxnSpPr/>
          <p:nvPr/>
        </p:nvCxnSpPr>
        <p:spPr>
          <a:xfrm flipH="1">
            <a:off x="6019800" y="2420888"/>
            <a:ext cx="35240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سهم إلى اليسار 13"/>
          <p:cNvSpPr/>
          <p:nvPr/>
        </p:nvSpPr>
        <p:spPr>
          <a:xfrm>
            <a:off x="8490613" y="3652614"/>
            <a:ext cx="22636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01" y="3933056"/>
            <a:ext cx="249958" cy="6706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01" y="2965714"/>
            <a:ext cx="249958" cy="67062"/>
          </a:xfrm>
          <a:prstGeom prst="rect">
            <a:avLst/>
          </a:prstGeom>
        </p:spPr>
      </p:pic>
      <p:sp>
        <p:nvSpPr>
          <p:cNvPr id="18" name="سهم إلى اليمين 17"/>
          <p:cNvSpPr/>
          <p:nvPr/>
        </p:nvSpPr>
        <p:spPr>
          <a:xfrm>
            <a:off x="251520" y="3715595"/>
            <a:ext cx="288033" cy="21746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" y="4365104"/>
            <a:ext cx="2715961" cy="201622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ترسيب الغبار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dirty="0" smtClean="0"/>
              <a:t>انبعاثات المصانع </a:t>
            </a:r>
            <a:r>
              <a:rPr lang="en-US" sz="2400" dirty="0" smtClean="0"/>
              <a:t>(PM</a:t>
            </a:r>
            <a:r>
              <a:rPr lang="en-US" sz="2400" baseline="-25000" dirty="0" smtClean="0"/>
              <a:t>10, 2.5, 1</a:t>
            </a:r>
            <a:r>
              <a:rPr lang="en-US" sz="2400" dirty="0" smtClean="0"/>
              <a:t>)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مصانع الإسمنت.</a:t>
            </a:r>
          </a:p>
          <a:p>
            <a:r>
              <a:rPr lang="ar-SA" sz="2400" dirty="0" smtClean="0"/>
              <a:t>الأسبستوس (</a:t>
            </a:r>
            <a:r>
              <a:rPr lang="ar-SA" sz="2400" dirty="0" err="1" smtClean="0"/>
              <a:t>الأسبتس</a:t>
            </a:r>
            <a:r>
              <a:rPr lang="ar-SA" sz="2400" dirty="0" smtClean="0"/>
              <a:t>).</a:t>
            </a:r>
          </a:p>
          <a:p>
            <a:r>
              <a:rPr lang="ar-SA" sz="2400" dirty="0" smtClean="0"/>
              <a:t>دخان محطات توليد الطاقة.</a:t>
            </a:r>
          </a:p>
          <a:p>
            <a:r>
              <a:rPr lang="ar-SA" sz="2400" dirty="0"/>
              <a:t>(</a:t>
            </a:r>
            <a:r>
              <a:rPr lang="en-US" sz="2400" dirty="0"/>
              <a:t>Cd, Cu, </a:t>
            </a:r>
            <a:r>
              <a:rPr lang="en-US" sz="2400" dirty="0" err="1"/>
              <a:t>Pb</a:t>
            </a:r>
            <a:r>
              <a:rPr lang="en-US" sz="2400" dirty="0"/>
              <a:t>, Zn</a:t>
            </a:r>
            <a:r>
              <a:rPr lang="ar-SA" sz="2400" dirty="0"/>
              <a:t>) </a:t>
            </a:r>
            <a:r>
              <a:rPr lang="ar-SA" sz="2400" dirty="0" smtClean="0"/>
              <a:t>في ترب </a:t>
            </a:r>
            <a:r>
              <a:rPr lang="ar-SA" sz="2400" dirty="0"/>
              <a:t>الحدائق </a:t>
            </a:r>
            <a:r>
              <a:rPr lang="ar-SA" sz="2400" dirty="0" smtClean="0"/>
              <a:t>أقل من الغبار </a:t>
            </a:r>
            <a:r>
              <a:rPr lang="ar-SA" sz="2400" dirty="0"/>
              <a:t>داخل </a:t>
            </a:r>
            <a:r>
              <a:rPr lang="ar-SA" sz="2400"/>
              <a:t>المنازل </a:t>
            </a:r>
            <a:r>
              <a:rPr lang="ar-SA" sz="2400" smtClean="0"/>
              <a:t>(إنجلترا) </a:t>
            </a:r>
            <a:r>
              <a:rPr lang="ar-SA" sz="2400" smtClean="0">
                <a:solidFill>
                  <a:srgbClr val="FF0000"/>
                </a:solidFill>
              </a:rPr>
              <a:t>(موضوع </a:t>
            </a:r>
            <a:r>
              <a:rPr lang="ar-SA" sz="2400" dirty="0">
                <a:solidFill>
                  <a:srgbClr val="FF0000"/>
                </a:solidFill>
              </a:rPr>
              <a:t>بحث).</a:t>
            </a:r>
          </a:p>
          <a:p>
            <a:r>
              <a:rPr lang="ar-SA" sz="2400" dirty="0"/>
              <a:t>5</a:t>
            </a:r>
            <a:r>
              <a:rPr lang="ar-SA" sz="2400" dirty="0" smtClean="0"/>
              <a:t>-8سم </a:t>
            </a:r>
            <a:r>
              <a:rPr lang="ar-SA" sz="2400" dirty="0"/>
              <a:t>غبار متراكم =50سنة (هانوفر بألمانيا،520 ألف).</a:t>
            </a:r>
          </a:p>
          <a:p>
            <a:r>
              <a:rPr lang="ar-SA" sz="2400" dirty="0" smtClean="0"/>
              <a:t>50 </a:t>
            </a:r>
            <a:r>
              <a:rPr lang="ar-SA" sz="2400" dirty="0"/>
              <a:t>سم (مصنع تجهيز فحم</a:t>
            </a:r>
            <a:r>
              <a:rPr lang="ar-SA" sz="2400" dirty="0" smtClean="0"/>
              <a:t>).</a:t>
            </a:r>
          </a:p>
          <a:p>
            <a:r>
              <a:rPr lang="ar-SA" sz="2400" dirty="0" smtClean="0"/>
              <a:t>منهاتن (الرصاص: 130؛ 40 (50-60 كم)؛30 ملجم ك</a:t>
            </a:r>
            <a:r>
              <a:rPr lang="ar-SA" sz="2400" dirty="0" smtClean="0">
                <a:solidFill>
                  <a:schemeClr val="bg1"/>
                </a:solidFill>
              </a:rPr>
              <a:t>جم</a:t>
            </a:r>
            <a:r>
              <a:rPr lang="ar-SA" sz="2400" dirty="0" smtClean="0"/>
              <a:t> </a:t>
            </a:r>
            <a:r>
              <a:rPr lang="ar-SA" sz="2400" dirty="0" smtClean="0">
                <a:solidFill>
                  <a:schemeClr val="bg1"/>
                </a:solidFill>
              </a:rPr>
              <a:t>(120- </a:t>
            </a:r>
            <a:r>
              <a:rPr lang="ar-SA" sz="2400" dirty="0" smtClean="0"/>
              <a:t>13</a:t>
            </a:r>
            <a:r>
              <a:rPr lang="ar-SA" sz="2400" dirty="0" smtClean="0">
                <a:solidFill>
                  <a:schemeClr val="bg1"/>
                </a:solidFill>
              </a:rPr>
              <a:t>0</a:t>
            </a:r>
            <a:r>
              <a:rPr lang="ar-SA" sz="2400" dirty="0" smtClean="0"/>
              <a:t> كم).</a:t>
            </a:r>
            <a:endParaRPr lang="ar-SA" sz="24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5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المناطق الحضرية عرضة لتلوث التربة</a:t>
            </a:r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66658"/>
            <a:ext cx="3240360" cy="187451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dirty="0" smtClean="0"/>
              <a:t>عناصر ثقيلة:</a:t>
            </a:r>
          </a:p>
          <a:p>
            <a:pPr lvl="1"/>
            <a:r>
              <a:rPr lang="ar-SA" sz="2200" dirty="0" smtClean="0"/>
              <a:t>تركيز الرصاص بين 5 مدن وضواحيها.</a:t>
            </a:r>
          </a:p>
          <a:p>
            <a:pPr lvl="1"/>
            <a:r>
              <a:rPr lang="ar-SA" sz="2200" dirty="0" smtClean="0"/>
              <a:t>الهباء المعدني </a:t>
            </a:r>
            <a:r>
              <a:rPr lang="en-US" sz="2200" dirty="0" smtClean="0"/>
              <a:t>metallic aerosols</a:t>
            </a:r>
            <a:r>
              <a:rPr lang="ar-SA" sz="2200" dirty="0" smtClean="0"/>
              <a:t>: الصناعات الثقيلة واحتراق الوقود.</a:t>
            </a:r>
          </a:p>
          <a:p>
            <a:pPr lvl="1"/>
            <a:r>
              <a:rPr lang="ar-SA" sz="2200" dirty="0" smtClean="0"/>
              <a:t>الديدان والنمل: خلط الطبقات =انتقال الملوثات.</a:t>
            </a:r>
          </a:p>
          <a:p>
            <a:pPr lvl="1"/>
            <a:r>
              <a:rPr lang="ar-SA" dirty="0" smtClean="0"/>
              <a:t>عوالق قابلة للاستنشاق </a:t>
            </a:r>
            <a:r>
              <a:rPr lang="en-US" dirty="0" smtClean="0"/>
              <a:t>PM</a:t>
            </a:r>
            <a:r>
              <a:rPr lang="en-US" baseline="-25000" dirty="0" smtClean="0"/>
              <a:t>10, 2.5, 1</a:t>
            </a:r>
            <a:endParaRPr lang="ar-SA" baseline="-25000" dirty="0" smtClean="0"/>
          </a:p>
          <a:p>
            <a:pPr lvl="1"/>
            <a:r>
              <a:rPr lang="ar-SA" sz="2200" dirty="0" smtClean="0"/>
              <a:t>في الهند </a:t>
            </a:r>
            <a:r>
              <a:rPr lang="en-US" sz="2200" dirty="0" smtClean="0"/>
              <a:t>PM</a:t>
            </a:r>
            <a:r>
              <a:rPr lang="en-US" sz="2200" baseline="-25000" dirty="0" smtClean="0"/>
              <a:t>10</a:t>
            </a:r>
            <a:r>
              <a:rPr lang="ar-SA" sz="2200" dirty="0" smtClean="0"/>
              <a:t>:</a:t>
            </a:r>
          </a:p>
          <a:p>
            <a:pPr lvl="2"/>
            <a:r>
              <a:rPr lang="ar-SA" sz="1900" dirty="0" smtClean="0"/>
              <a:t>120-150ملجم م</a:t>
            </a:r>
            <a:r>
              <a:rPr lang="ar-SA" sz="1900" baseline="30000" dirty="0" smtClean="0"/>
              <a:t>3</a:t>
            </a:r>
            <a:r>
              <a:rPr lang="ar-SA" sz="1900" dirty="0" smtClean="0"/>
              <a:t> (صناعية).</a:t>
            </a:r>
          </a:p>
          <a:p>
            <a:pPr lvl="2"/>
            <a:r>
              <a:rPr lang="ar-SA" sz="1900" dirty="0" smtClean="0"/>
              <a:t>60-100(سكنية وريفية).</a:t>
            </a:r>
          </a:p>
          <a:p>
            <a:endParaRPr lang="ar-SA" sz="24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3" y="4797152"/>
            <a:ext cx="2019405" cy="16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Pirdop</a:t>
            </a:r>
            <a:r>
              <a:rPr lang="ar-SA" dirty="0" smtClean="0"/>
              <a:t> (بلغاريا):</a:t>
            </a:r>
          </a:p>
          <a:p>
            <a:pPr lvl="1"/>
            <a:r>
              <a:rPr lang="ar-SA" dirty="0" smtClean="0"/>
              <a:t>انخفاض التركيز مع العمق والبعد.</a:t>
            </a:r>
          </a:p>
          <a:p>
            <a:pPr lvl="1"/>
            <a:r>
              <a:rPr lang="ar-SA" dirty="0"/>
              <a:t>ثلاثة أبعاد.</a:t>
            </a:r>
          </a:p>
          <a:p>
            <a:pPr lvl="1"/>
            <a:r>
              <a:rPr lang="ar-SA" dirty="0" smtClean="0"/>
              <a:t>إمكانية تأثير الخلط.</a:t>
            </a:r>
          </a:p>
          <a:p>
            <a:pPr lvl="1"/>
            <a:r>
              <a:rPr lang="ar-SA" dirty="0" smtClean="0"/>
              <a:t>تأثير </a:t>
            </a:r>
            <a:r>
              <a:rPr lang="ar-SA" dirty="0"/>
              <a:t>الهواء حتى 5 كم.</a:t>
            </a:r>
          </a:p>
          <a:p>
            <a:pPr lvl="1"/>
            <a:r>
              <a:rPr lang="ar-SA" dirty="0" smtClean="0"/>
              <a:t>الرياح مؤثرة (</a:t>
            </a:r>
            <a:r>
              <a:rPr lang="en-US" dirty="0" smtClean="0"/>
              <a:t>b: weak wind</a:t>
            </a:r>
            <a:r>
              <a:rPr lang="ar-SA" dirty="0" smtClean="0"/>
              <a:t>).</a:t>
            </a:r>
          </a:p>
          <a:p>
            <a:pPr lvl="1"/>
            <a:r>
              <a:rPr lang="ar-SA" dirty="0" smtClean="0"/>
              <a:t>0-2 و 0-10 سم (تخفيف للتلوث).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" y="1958987"/>
            <a:ext cx="3195244" cy="4494349"/>
          </a:xfrm>
          <a:prstGeom prst="rect">
            <a:avLst/>
          </a:prstGeom>
        </p:spPr>
      </p:pic>
      <p:sp>
        <p:nvSpPr>
          <p:cNvPr id="8" name="سهم للأسفل 7"/>
          <p:cNvSpPr/>
          <p:nvPr/>
        </p:nvSpPr>
        <p:spPr>
          <a:xfrm>
            <a:off x="1043608" y="2996952"/>
            <a:ext cx="144016" cy="2880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" y="2060848"/>
            <a:ext cx="4659223" cy="359041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“High concentration, never </a:t>
            </a:r>
            <a:r>
              <a:rPr lang="en-US" sz="3200" dirty="0"/>
              <a:t>have been found in </a:t>
            </a:r>
            <a:r>
              <a:rPr lang="en-US" sz="3200" dirty="0" smtClean="0"/>
              <a:t>the </a:t>
            </a:r>
            <a:r>
              <a:rPr lang="en-US" sz="3200" dirty="0"/>
              <a:t>absence of </a:t>
            </a:r>
            <a:r>
              <a:rPr lang="en-US" sz="3200" dirty="0" smtClean="0"/>
              <a:t>industrial </a:t>
            </a:r>
            <a:r>
              <a:rPr lang="en-US" sz="3200" dirty="0"/>
              <a:t>development</a:t>
            </a:r>
            <a:r>
              <a:rPr lang="en-US" sz="3200" dirty="0" smtClean="0"/>
              <a:t>”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55976" y="1935480"/>
            <a:ext cx="4330824" cy="4389120"/>
          </a:xfrm>
        </p:spPr>
        <p:txBody>
          <a:bodyPr/>
          <a:lstStyle/>
          <a:p>
            <a:r>
              <a:rPr lang="ar-SA" dirty="0" smtClean="0"/>
              <a:t>   لندن أعلى من جميع المواقع الأخرى.</a:t>
            </a:r>
          </a:p>
          <a:p>
            <a:r>
              <a:rPr lang="ar-SA" dirty="0" smtClean="0"/>
              <a:t>المفاجأة أن القرى التي لديها تعدين، فاقت ترب لندن.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ملوثات عضوية:</a:t>
            </a:r>
          </a:p>
          <a:p>
            <a:pPr lvl="1"/>
            <a:r>
              <a:rPr lang="ar-SA" dirty="0" smtClean="0"/>
              <a:t>يقل التركيز مع</a:t>
            </a:r>
          </a:p>
          <a:p>
            <a:pPr marL="393192" lvl="1" indent="0">
              <a:buNone/>
            </a:pPr>
            <a:r>
              <a:rPr lang="ar-SA" dirty="0" smtClean="0"/>
              <a:t>زيادة العمق.</a:t>
            </a:r>
          </a:p>
          <a:p>
            <a:pPr lvl="1"/>
            <a:r>
              <a:rPr lang="ar-SA" dirty="0" smtClean="0"/>
              <a:t>الأقرب أعلى </a:t>
            </a:r>
          </a:p>
          <a:p>
            <a:pPr marL="393192" lvl="1" indent="0">
              <a:buNone/>
            </a:pPr>
            <a:r>
              <a:rPr lang="ar-SA" dirty="0" smtClean="0"/>
              <a:t>تركيز.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D80-7513-4CE8-B060-D05912284EE1}" type="datetime3">
              <a:rPr lang="ar-SA" smtClean="0"/>
              <a:pPr/>
              <a:t>28/جمادى الثانية/1437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تلوث التربة    عبدالله سليمان الفراج، أستاذ معادن وكيمياء التربة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2C37-5B48-4D33-AE73-52BB1C74A8F9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" y="1927417"/>
            <a:ext cx="64454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شبكة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1316</TotalTime>
  <Words>1224</Words>
  <Application>Microsoft Office PowerPoint</Application>
  <PresentationFormat>عرض على الشاشة (3:4)‏</PresentationFormat>
  <Paragraphs>195</Paragraphs>
  <Slides>16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Arial Bold</vt:lpstr>
      <vt:lpstr>Calibri</vt:lpstr>
      <vt:lpstr>Franklin Gothic Medium</vt:lpstr>
      <vt:lpstr>Wingdings</vt:lpstr>
      <vt:lpstr>Wingdings 2</vt:lpstr>
      <vt:lpstr>تدفق</vt:lpstr>
      <vt:lpstr>تلوت التربة</vt:lpstr>
      <vt:lpstr>مقدمة</vt:lpstr>
      <vt:lpstr>تصنيف مصادر التلوث حسب الأثر</vt:lpstr>
      <vt:lpstr>مواد الأصل للتربة والمهد الصخري</vt:lpstr>
      <vt:lpstr>ترسيب الغبار</vt:lpstr>
      <vt:lpstr>المناطق الحضرية عرضة لتلوث التربة</vt:lpstr>
      <vt:lpstr>عرض تقديمي في PowerPoint</vt:lpstr>
      <vt:lpstr>“High concentration, never have been found in the absence of industrial development”</vt:lpstr>
      <vt:lpstr>عرض تقديمي في PowerPoint</vt:lpstr>
      <vt:lpstr>أثر اختلاف النشاط البشري</vt:lpstr>
      <vt:lpstr>تأثير العمق والمسافة عن المصدر</vt:lpstr>
      <vt:lpstr>اختلاف المصادر في المدنية نفسها</vt:lpstr>
      <vt:lpstr>عرض تقديمي في PowerPoint</vt:lpstr>
      <vt:lpstr>عرض تقديمي في PowerPoint</vt:lpstr>
      <vt:lpstr>التلوث الخطي  Linear Contamination</vt:lpstr>
      <vt:lpstr>أثر الحركة المرورية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تلوت التربة</dc:title>
  <dc:creator>د. عبدالله س. الفراج</dc:creator>
  <cp:lastModifiedBy>Abdullah Al-Farraj</cp:lastModifiedBy>
  <cp:revision>84</cp:revision>
  <dcterms:created xsi:type="dcterms:W3CDTF">2014-02-14T13:55:07Z</dcterms:created>
  <dcterms:modified xsi:type="dcterms:W3CDTF">2016-04-06T09:28:27Z</dcterms:modified>
</cp:coreProperties>
</file>