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sldIdLst>
    <p:sldId id="256" r:id="rId2"/>
    <p:sldId id="304" r:id="rId3"/>
    <p:sldId id="306" r:id="rId4"/>
    <p:sldId id="289" r:id="rId5"/>
    <p:sldId id="290" r:id="rId6"/>
    <p:sldId id="312" r:id="rId7"/>
    <p:sldId id="313" r:id="rId8"/>
    <p:sldId id="292" r:id="rId9"/>
    <p:sldId id="307" r:id="rId10"/>
    <p:sldId id="308" r:id="rId11"/>
    <p:sldId id="309" r:id="rId12"/>
    <p:sldId id="310" r:id="rId13"/>
    <p:sldId id="293" r:id="rId14"/>
    <p:sldId id="302" r:id="rId15"/>
    <p:sldId id="303" r:id="rId16"/>
    <p:sldId id="305" r:id="rId17"/>
    <p:sldId id="311" r:id="rId1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SA" sz="2000"/>
              <a:t>علاقة طردية</a:t>
            </a:r>
          </a:p>
        </c:rich>
      </c:tx>
      <c:layout>
        <c:manualLayout>
          <c:xMode val="edge"/>
          <c:yMode val="edge"/>
          <c:x val="0.40287769784172739"/>
          <c:y val="0.27241379310344965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3741010802001097"/>
          <c:y val="1.3902625229171241E-2"/>
          <c:w val="0.76258992805755399"/>
          <c:h val="0.60344827586206851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شرق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Sheet1!$B$1:$J$1</c:f>
              <c:numCache>
                <c:formatCode>General</c:formatCode>
                <c:ptCount val="9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val>
        </c:ser>
        <c:marker val="1"/>
        <c:axId val="63416960"/>
        <c:axId val="64297216"/>
      </c:lineChart>
      <c:catAx>
        <c:axId val="63416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ar-SA" sz="2000"/>
                  <a:t>الكمية المعروضة</a:t>
                </a:r>
              </a:p>
            </c:rich>
          </c:tx>
          <c:layout>
            <c:manualLayout>
              <c:xMode val="edge"/>
              <c:yMode val="edge"/>
              <c:x val="0.5"/>
              <c:y val="0.8965517241379293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297216"/>
        <c:crosses val="autoZero"/>
        <c:auto val="1"/>
        <c:lblAlgn val="ctr"/>
        <c:lblOffset val="100"/>
        <c:tickLblSkip val="1"/>
        <c:tickMarkSkip val="1"/>
      </c:catAx>
      <c:valAx>
        <c:axId val="642972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ar-SA" sz="2000"/>
                  <a:t>السعر بالريال السعودي</a:t>
                </a:r>
              </a:p>
            </c:rich>
          </c:tx>
          <c:layout>
            <c:manualLayout>
              <c:xMode val="edge"/>
              <c:yMode val="edge"/>
              <c:x val="8.2733812949640523E-2"/>
              <c:y val="0.4068965517241379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169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57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SA"/>
              <a:t>علاقة عكسية</a:t>
            </a:r>
          </a:p>
        </c:rich>
      </c:tx>
      <c:layout>
        <c:manualLayout>
          <c:xMode val="edge"/>
          <c:yMode val="edge"/>
          <c:x val="0.51937984496123957"/>
          <c:y val="0.31606217616580523"/>
        </c:manualLayout>
      </c:layout>
      <c:spPr>
        <a:noFill/>
        <a:ln w="23910">
          <a:noFill/>
        </a:ln>
      </c:spPr>
    </c:title>
    <c:plotArea>
      <c:layout>
        <c:manualLayout>
          <c:layoutTarget val="inner"/>
          <c:xMode val="edge"/>
          <c:yMode val="edge"/>
          <c:x val="0.17829457364341086"/>
          <c:y val="0.21761658031088091"/>
          <c:w val="0.80232558139534849"/>
          <c:h val="0.54663212435232977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شرق</c:v>
                </c:pt>
              </c:strCache>
            </c:strRef>
          </c:tx>
          <c:spPr>
            <a:ln w="11955">
              <a:solidFill>
                <a:srgbClr val="00000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Sheet1!$B$1:$J$1</c:f>
              <c:numCache>
                <c:formatCode>General</c:formatCode>
                <c:ptCount val="9"/>
                <c:pt idx="0">
                  <c:v>50</c:v>
                </c:pt>
                <c:pt idx="1">
                  <c:v>70</c:v>
                </c:pt>
                <c:pt idx="2">
                  <c:v>100</c:v>
                </c:pt>
                <c:pt idx="3">
                  <c:v>150</c:v>
                </c:pt>
                <c:pt idx="4">
                  <c:v>220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marker val="1"/>
        <c:axId val="62485248"/>
        <c:axId val="62462208"/>
      </c:lineChart>
      <c:catAx>
        <c:axId val="62485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3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ar-SA"/>
                  <a:t>الكمية المطلوبة</a:t>
                </a:r>
              </a:p>
            </c:rich>
          </c:tx>
          <c:layout>
            <c:manualLayout>
              <c:xMode val="edge"/>
              <c:yMode val="edge"/>
              <c:x val="0.4941860465116279"/>
              <c:y val="0.88601036269430078"/>
            </c:manualLayout>
          </c:layout>
          <c:spPr>
            <a:noFill/>
            <a:ln w="23910">
              <a:noFill/>
            </a:ln>
          </c:spPr>
        </c:title>
        <c:numFmt formatCode="General" sourceLinked="1"/>
        <c:tickLblPos val="nextTo"/>
        <c:spPr>
          <a:ln w="298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88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62208"/>
        <c:crosses val="autoZero"/>
        <c:auto val="1"/>
        <c:lblAlgn val="ctr"/>
        <c:lblOffset val="100"/>
        <c:tickLblSkip val="1"/>
        <c:tickMarkSkip val="1"/>
      </c:catAx>
      <c:valAx>
        <c:axId val="6246220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1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ar-SA" dirty="0" smtClean="0"/>
                  <a:t>السعر بالريال</a:t>
                </a:r>
                <a:endParaRPr lang="ar-SA" dirty="0"/>
              </a:p>
            </c:rich>
          </c:tx>
          <c:layout>
            <c:manualLayout>
              <c:xMode val="edge"/>
              <c:yMode val="edge"/>
              <c:x val="2.9069767441860492E-2"/>
              <c:y val="0.36787564766839381"/>
            </c:manualLayout>
          </c:layout>
          <c:spPr>
            <a:noFill/>
            <a:ln w="23910">
              <a:noFill/>
            </a:ln>
          </c:spPr>
        </c:title>
        <c:numFmt formatCode="General" sourceLinked="1"/>
        <c:tickLblPos val="nextTo"/>
        <c:spPr>
          <a:ln w="298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88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85248"/>
        <c:crosses val="autoZero"/>
        <c:crossBetween val="between"/>
      </c:valAx>
      <c:spPr>
        <a:noFill/>
        <a:ln w="2391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38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3789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789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6DDB129-8752-4AA9-9F50-B7757677A976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379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89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89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89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89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90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C72BA-6628-4678-A1E6-A673799E976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8074F-3B49-40C0-BA82-4DEBA97332B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9C895-1FFD-44D1-910A-3F36011595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4AAB2-478C-45D3-B9A4-0946AABA7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C042C-6204-4373-B791-AACF15D7B0F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A9F5C-AF5D-498B-B01C-5C24C988DEE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0F579-1FD8-4E5A-91F2-A7340FA1341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7FB67-63B9-4713-B348-59992FF753B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5AFFF-25B7-40BF-8D75-1B176B8B878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ADF2C-C15B-471D-9040-B25121D6F5B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CE673-1F11-4B42-8812-1B3F7EE396C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E034C-2AB9-4868-B067-59FFD32A63F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686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686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6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687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687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87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endParaRPr 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rtl="0">
              <a:defRPr sz="2600" b="1">
                <a:solidFill>
                  <a:schemeClr val="bg1"/>
                </a:solidFill>
              </a:defRPr>
            </a:lvl1pPr>
          </a:lstStyle>
          <a:p>
            <a:fld id="{BC59DDFC-8582-407A-A9FA-62BDA7D750FF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/>
      <p:bldP spid="36874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87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87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87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87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87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جامعة </a:t>
            </a:r>
            <a:r>
              <a:rPr lang="ar-SA" dirty="0" smtClean="0"/>
              <a:t>الملك سعود</a:t>
            </a:r>
            <a:br>
              <a:rPr lang="ar-SA" dirty="0" smtClean="0"/>
            </a:br>
            <a:r>
              <a:rPr lang="ar-SA" dirty="0" smtClean="0"/>
              <a:t>كلية علوم الأغذية والزراعة</a:t>
            </a:r>
            <a:br>
              <a:rPr lang="ar-SA" dirty="0" smtClean="0"/>
            </a:br>
            <a:r>
              <a:rPr lang="ar-SA" dirty="0" smtClean="0"/>
              <a:t>قسم الاقتصاد الزراعي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3573016"/>
            <a:ext cx="4002856" cy="1176784"/>
          </a:xfrm>
        </p:spPr>
        <p:txBody>
          <a:bodyPr/>
          <a:lstStyle/>
          <a:p>
            <a:pPr algn="ctr"/>
            <a:r>
              <a:rPr lang="ar-SA" sz="3200" b="1" dirty="0" smtClean="0"/>
              <a:t>إستخدام الرسم البياني في التحليل الاقتصادي</a:t>
            </a:r>
            <a:endParaRPr lang="en-US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ar-SA" dirty="0" smtClean="0"/>
              <a:t>مكونات مهمة في الرسم البياني</a:t>
            </a:r>
            <a:endParaRPr lang="en-GB" dirty="0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3573016"/>
            <a:ext cx="7632848" cy="3024336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dirty="0" smtClean="0"/>
              <a:t>عنوان</a:t>
            </a:r>
          </a:p>
          <a:p>
            <a:pPr algn="r" rtl="1" eaLnBrk="1" hangingPunct="1">
              <a:defRPr/>
            </a:pPr>
            <a:r>
              <a:rPr lang="ar-SA" dirty="0" smtClean="0"/>
              <a:t>تسمية المحورين</a:t>
            </a:r>
          </a:p>
          <a:p>
            <a:pPr algn="r" rtl="1" eaLnBrk="1" hangingPunct="1">
              <a:defRPr/>
            </a:pPr>
            <a:r>
              <a:rPr lang="ar-SA" dirty="0" smtClean="0"/>
              <a:t>مقياس المتغيرين</a:t>
            </a:r>
            <a:endParaRPr lang="en-GB" dirty="0" smtClean="0"/>
          </a:p>
        </p:txBody>
      </p:sp>
      <p:sp>
        <p:nvSpPr>
          <p:cNvPr id="142340" name="Line 5"/>
          <p:cNvSpPr>
            <a:spLocks noChangeShapeType="1"/>
          </p:cNvSpPr>
          <p:nvPr/>
        </p:nvSpPr>
        <p:spPr bwMode="auto">
          <a:xfrm flipV="1">
            <a:off x="1259632" y="3068960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41" name="Line 6"/>
          <p:cNvSpPr>
            <a:spLocks noChangeShapeType="1"/>
          </p:cNvSpPr>
          <p:nvPr/>
        </p:nvSpPr>
        <p:spPr bwMode="auto">
          <a:xfrm>
            <a:off x="1259632" y="6165304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42" name="Text Box 7"/>
          <p:cNvSpPr txBox="1">
            <a:spLocks noChangeArrowheads="1"/>
          </p:cNvSpPr>
          <p:nvPr/>
        </p:nvSpPr>
        <p:spPr bwMode="auto">
          <a:xfrm>
            <a:off x="2555776" y="2420888"/>
            <a:ext cx="2735263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ar-SA" b="1" dirty="0" smtClean="0"/>
              <a:t>رسم </a:t>
            </a:r>
            <a:r>
              <a:rPr lang="ar-SA" altLang="ar-SA" b="1" dirty="0"/>
              <a:t>بياني يوضح العلاقة بين ...</a:t>
            </a:r>
            <a:endParaRPr lang="en-GB" altLang="ar-SA" b="1" dirty="0"/>
          </a:p>
        </p:txBody>
      </p:sp>
      <p:sp>
        <p:nvSpPr>
          <p:cNvPr id="142343" name="Text Box 8"/>
          <p:cNvSpPr txBox="1">
            <a:spLocks noChangeArrowheads="1"/>
          </p:cNvSpPr>
          <p:nvPr/>
        </p:nvSpPr>
        <p:spPr bwMode="auto">
          <a:xfrm>
            <a:off x="4716016" y="6237312"/>
            <a:ext cx="1441450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ar-SA" b="1"/>
              <a:t>الكمية</a:t>
            </a:r>
            <a:endParaRPr lang="en-GB" altLang="ar-SA" b="1"/>
          </a:p>
        </p:txBody>
      </p:sp>
      <p:sp>
        <p:nvSpPr>
          <p:cNvPr id="142344" name="Text Box 9"/>
          <p:cNvSpPr txBox="1">
            <a:spLocks noChangeArrowheads="1"/>
          </p:cNvSpPr>
          <p:nvPr/>
        </p:nvSpPr>
        <p:spPr bwMode="auto">
          <a:xfrm>
            <a:off x="395536" y="2636912"/>
            <a:ext cx="792162" cy="376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ar-SA" b="1"/>
              <a:t>السعر</a:t>
            </a:r>
            <a:endParaRPr lang="en-GB" altLang="ar-SA" b="1"/>
          </a:p>
        </p:txBody>
      </p:sp>
      <p:sp>
        <p:nvSpPr>
          <p:cNvPr id="142345" name="Text Box 10"/>
          <p:cNvSpPr txBox="1">
            <a:spLocks noChangeArrowheads="1"/>
          </p:cNvSpPr>
          <p:nvPr/>
        </p:nvSpPr>
        <p:spPr bwMode="auto">
          <a:xfrm>
            <a:off x="395288" y="3284538"/>
            <a:ext cx="792162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ar-SA" b="1"/>
              <a:t>ريال</a:t>
            </a:r>
            <a:endParaRPr lang="en-GB" altLang="ar-SA" b="1"/>
          </a:p>
        </p:txBody>
      </p:sp>
      <p:sp>
        <p:nvSpPr>
          <p:cNvPr id="142346" name="Text Box 11"/>
          <p:cNvSpPr txBox="1">
            <a:spLocks noChangeArrowheads="1"/>
          </p:cNvSpPr>
          <p:nvPr/>
        </p:nvSpPr>
        <p:spPr bwMode="auto">
          <a:xfrm>
            <a:off x="3635896" y="6309320"/>
            <a:ext cx="936625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ar-SA" b="1"/>
              <a:t>طن</a:t>
            </a:r>
            <a:endParaRPr lang="en-GB" altLang="ar-SA" b="1"/>
          </a:p>
        </p:txBody>
      </p:sp>
      <p:sp>
        <p:nvSpPr>
          <p:cNvPr id="142347" name="Line 12"/>
          <p:cNvSpPr>
            <a:spLocks noChangeShapeType="1"/>
          </p:cNvSpPr>
          <p:nvPr/>
        </p:nvSpPr>
        <p:spPr bwMode="auto">
          <a:xfrm flipH="1" flipV="1">
            <a:off x="5724127" y="2852936"/>
            <a:ext cx="2160239" cy="10081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48" name="Line 13"/>
          <p:cNvSpPr>
            <a:spLocks noChangeShapeType="1"/>
          </p:cNvSpPr>
          <p:nvPr/>
        </p:nvSpPr>
        <p:spPr bwMode="auto">
          <a:xfrm flipH="1">
            <a:off x="5580112" y="4365104"/>
            <a:ext cx="1080119" cy="172819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49" name="Line 14"/>
          <p:cNvSpPr>
            <a:spLocks noChangeShapeType="1"/>
          </p:cNvSpPr>
          <p:nvPr/>
        </p:nvSpPr>
        <p:spPr bwMode="auto">
          <a:xfrm flipH="1" flipV="1">
            <a:off x="1259632" y="2852936"/>
            <a:ext cx="5400600" cy="151216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50" name="Line 15"/>
          <p:cNvSpPr>
            <a:spLocks noChangeShapeType="1"/>
          </p:cNvSpPr>
          <p:nvPr/>
        </p:nvSpPr>
        <p:spPr bwMode="auto">
          <a:xfrm flipH="1">
            <a:off x="4572000" y="4869160"/>
            <a:ext cx="2016224" cy="1368152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51" name="Line 16"/>
          <p:cNvSpPr>
            <a:spLocks noChangeShapeType="1"/>
          </p:cNvSpPr>
          <p:nvPr/>
        </p:nvSpPr>
        <p:spPr bwMode="auto">
          <a:xfrm flipH="1" flipV="1">
            <a:off x="1619672" y="3501008"/>
            <a:ext cx="4968552" cy="1368152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ar-SA" dirty="0" smtClean="0"/>
              <a:t>بعض العلاقات الاقتصادية الممكنة</a:t>
            </a:r>
            <a:endParaRPr lang="en-GB" dirty="0" smtClean="0"/>
          </a:p>
        </p:txBody>
      </p:sp>
      <p:sp>
        <p:nvSpPr>
          <p:cNvPr id="143366" name="Line 10"/>
          <p:cNvSpPr>
            <a:spLocks noChangeShapeType="1"/>
          </p:cNvSpPr>
          <p:nvPr/>
        </p:nvSpPr>
        <p:spPr bwMode="auto">
          <a:xfrm flipV="1">
            <a:off x="1547813" y="1628775"/>
            <a:ext cx="0" cy="1944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67" name="Line 11"/>
          <p:cNvSpPr>
            <a:spLocks noChangeShapeType="1"/>
          </p:cNvSpPr>
          <p:nvPr/>
        </p:nvSpPr>
        <p:spPr bwMode="auto">
          <a:xfrm>
            <a:off x="1547813" y="3573463"/>
            <a:ext cx="251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25" name="Rectangle 21"/>
          <p:cNvSpPr>
            <a:spLocks noChangeArrowheads="1"/>
          </p:cNvSpPr>
          <p:nvPr/>
        </p:nvSpPr>
        <p:spPr bwMode="auto">
          <a:xfrm>
            <a:off x="611188" y="1700213"/>
            <a:ext cx="4038600" cy="2185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369" name="Line 22"/>
          <p:cNvSpPr>
            <a:spLocks noChangeShapeType="1"/>
          </p:cNvSpPr>
          <p:nvPr/>
        </p:nvSpPr>
        <p:spPr bwMode="auto">
          <a:xfrm flipV="1">
            <a:off x="5076825" y="1700213"/>
            <a:ext cx="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70" name="Line 23"/>
          <p:cNvSpPr>
            <a:spLocks noChangeShapeType="1"/>
          </p:cNvSpPr>
          <p:nvPr/>
        </p:nvSpPr>
        <p:spPr bwMode="auto">
          <a:xfrm>
            <a:off x="5076825" y="3644900"/>
            <a:ext cx="2519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28" name="Rectangle 24"/>
          <p:cNvSpPr>
            <a:spLocks noChangeArrowheads="1"/>
          </p:cNvSpPr>
          <p:nvPr/>
        </p:nvSpPr>
        <p:spPr bwMode="auto">
          <a:xfrm>
            <a:off x="250825" y="4149725"/>
            <a:ext cx="4038600" cy="2185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2" name="Line 25"/>
          <p:cNvSpPr>
            <a:spLocks noChangeShapeType="1"/>
          </p:cNvSpPr>
          <p:nvPr/>
        </p:nvSpPr>
        <p:spPr bwMode="auto">
          <a:xfrm flipV="1">
            <a:off x="1258888" y="4005263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73" name="Line 26"/>
          <p:cNvSpPr>
            <a:spLocks noChangeShapeType="1"/>
          </p:cNvSpPr>
          <p:nvPr/>
        </p:nvSpPr>
        <p:spPr bwMode="auto">
          <a:xfrm>
            <a:off x="1258888" y="5949950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31" name="Rectangle 27"/>
          <p:cNvSpPr>
            <a:spLocks noChangeArrowheads="1"/>
          </p:cNvSpPr>
          <p:nvPr/>
        </p:nvSpPr>
        <p:spPr bwMode="auto">
          <a:xfrm>
            <a:off x="3995738" y="4005263"/>
            <a:ext cx="4038600" cy="2185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5" name="Line 28"/>
          <p:cNvSpPr>
            <a:spLocks noChangeShapeType="1"/>
          </p:cNvSpPr>
          <p:nvPr/>
        </p:nvSpPr>
        <p:spPr bwMode="auto">
          <a:xfrm flipV="1">
            <a:off x="5076825" y="3933825"/>
            <a:ext cx="0" cy="1944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76" name="Line 29"/>
          <p:cNvSpPr>
            <a:spLocks noChangeShapeType="1"/>
          </p:cNvSpPr>
          <p:nvPr/>
        </p:nvSpPr>
        <p:spPr bwMode="auto">
          <a:xfrm>
            <a:off x="5076825" y="5876925"/>
            <a:ext cx="2519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377" name="Line 30"/>
          <p:cNvSpPr>
            <a:spLocks noChangeShapeType="1"/>
          </p:cNvSpPr>
          <p:nvPr/>
        </p:nvSpPr>
        <p:spPr bwMode="auto">
          <a:xfrm flipV="1">
            <a:off x="1763713" y="1628775"/>
            <a:ext cx="1800225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78" name="Line 31"/>
          <p:cNvSpPr>
            <a:spLocks noChangeShapeType="1"/>
          </p:cNvSpPr>
          <p:nvPr/>
        </p:nvSpPr>
        <p:spPr bwMode="auto">
          <a:xfrm>
            <a:off x="5508625" y="1916113"/>
            <a:ext cx="1943100" cy="136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79" name="Freeform 32"/>
          <p:cNvSpPr>
            <a:spLocks/>
          </p:cNvSpPr>
          <p:nvPr/>
        </p:nvSpPr>
        <p:spPr bwMode="auto">
          <a:xfrm>
            <a:off x="1404938" y="4089400"/>
            <a:ext cx="2474912" cy="1263650"/>
          </a:xfrm>
          <a:custGeom>
            <a:avLst/>
            <a:gdLst>
              <a:gd name="T0" fmla="*/ 0 w 1559"/>
              <a:gd name="T1" fmla="*/ 2147483647 h 796"/>
              <a:gd name="T2" fmla="*/ 2147483647 w 1559"/>
              <a:gd name="T3" fmla="*/ 2147483647 h 796"/>
              <a:gd name="T4" fmla="*/ 2147483647 w 1559"/>
              <a:gd name="T5" fmla="*/ 2147483647 h 796"/>
              <a:gd name="T6" fmla="*/ 2147483647 w 1559"/>
              <a:gd name="T7" fmla="*/ 2147483647 h 796"/>
              <a:gd name="T8" fmla="*/ 2147483647 w 1559"/>
              <a:gd name="T9" fmla="*/ 2147483647 h 796"/>
              <a:gd name="T10" fmla="*/ 2147483647 w 1559"/>
              <a:gd name="T11" fmla="*/ 2147483647 h 7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59"/>
              <a:gd name="T19" fmla="*/ 0 h 796"/>
              <a:gd name="T20" fmla="*/ 1559 w 1559"/>
              <a:gd name="T21" fmla="*/ 796 h 7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59" h="796">
                <a:moveTo>
                  <a:pt x="0" y="796"/>
                </a:moveTo>
                <a:cubicBezTo>
                  <a:pt x="13" y="753"/>
                  <a:pt x="17" y="649"/>
                  <a:pt x="90" y="537"/>
                </a:cubicBezTo>
                <a:cubicBezTo>
                  <a:pt x="163" y="425"/>
                  <a:pt x="325" y="207"/>
                  <a:pt x="436" y="121"/>
                </a:cubicBezTo>
                <a:cubicBezTo>
                  <a:pt x="547" y="35"/>
                  <a:pt x="623" y="0"/>
                  <a:pt x="759" y="23"/>
                </a:cubicBezTo>
                <a:cubicBezTo>
                  <a:pt x="895" y="46"/>
                  <a:pt x="1117" y="152"/>
                  <a:pt x="1250" y="262"/>
                </a:cubicBezTo>
                <a:cubicBezTo>
                  <a:pt x="1383" y="372"/>
                  <a:pt x="1495" y="595"/>
                  <a:pt x="1559" y="683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80" name="Arc 33"/>
          <p:cNvSpPr>
            <a:spLocks/>
          </p:cNvSpPr>
          <p:nvPr/>
        </p:nvSpPr>
        <p:spPr bwMode="auto">
          <a:xfrm rot="3010227" flipV="1">
            <a:off x="5982494" y="3402806"/>
            <a:ext cx="1800225" cy="2239963"/>
          </a:xfrm>
          <a:custGeom>
            <a:avLst/>
            <a:gdLst>
              <a:gd name="T0" fmla="*/ 0 w 21600"/>
              <a:gd name="T1" fmla="*/ 0 h 24875"/>
              <a:gd name="T2" fmla="*/ 2147483647 w 21600"/>
              <a:gd name="T3" fmla="*/ 2147483647 h 24875"/>
              <a:gd name="T4" fmla="*/ 0 w 21600"/>
              <a:gd name="T5" fmla="*/ 2147483647 h 24875"/>
              <a:gd name="T6" fmla="*/ 0 60000 65536"/>
              <a:gd name="T7" fmla="*/ 0 60000 65536"/>
              <a:gd name="T8" fmla="*/ 0 60000 65536"/>
              <a:gd name="T9" fmla="*/ 0 w 21600"/>
              <a:gd name="T10" fmla="*/ 0 h 24875"/>
              <a:gd name="T11" fmla="*/ 21600 w 21600"/>
              <a:gd name="T12" fmla="*/ 24875 h 248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8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96"/>
                  <a:pt x="21516" y="23791"/>
                  <a:pt x="21350" y="24875"/>
                </a:cubicBezTo>
              </a:path>
              <a:path w="21600" h="248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96"/>
                  <a:pt x="21516" y="23791"/>
                  <a:pt x="21350" y="248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81" name="Text Box 34"/>
          <p:cNvSpPr txBox="1">
            <a:spLocks noChangeArrowheads="1"/>
          </p:cNvSpPr>
          <p:nvPr/>
        </p:nvSpPr>
        <p:spPr bwMode="auto">
          <a:xfrm>
            <a:off x="3995738" y="32845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/>
              <a:t>X</a:t>
            </a:r>
            <a:endParaRPr lang="en-GB" altLang="ar-SA"/>
          </a:p>
        </p:txBody>
      </p:sp>
      <p:sp>
        <p:nvSpPr>
          <p:cNvPr id="143382" name="Text Box 35"/>
          <p:cNvSpPr txBox="1">
            <a:spLocks noChangeArrowheads="1"/>
          </p:cNvSpPr>
          <p:nvPr/>
        </p:nvSpPr>
        <p:spPr bwMode="auto">
          <a:xfrm>
            <a:off x="1403350" y="13414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/>
              <a:t>Y</a:t>
            </a:r>
            <a:endParaRPr lang="en-GB" altLang="ar-SA"/>
          </a:p>
        </p:txBody>
      </p:sp>
      <p:sp>
        <p:nvSpPr>
          <p:cNvPr id="143384" name="Text Box 37"/>
          <p:cNvSpPr txBox="1">
            <a:spLocks noChangeArrowheads="1"/>
          </p:cNvSpPr>
          <p:nvPr/>
        </p:nvSpPr>
        <p:spPr bwMode="auto">
          <a:xfrm>
            <a:off x="3779838" y="57340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/>
              <a:t>X</a:t>
            </a:r>
            <a:endParaRPr lang="en-GB" altLang="ar-SA"/>
          </a:p>
        </p:txBody>
      </p:sp>
      <p:sp>
        <p:nvSpPr>
          <p:cNvPr id="143385" name="Text Box 38"/>
          <p:cNvSpPr txBox="1">
            <a:spLocks noChangeArrowheads="1"/>
          </p:cNvSpPr>
          <p:nvPr/>
        </p:nvSpPr>
        <p:spPr bwMode="auto">
          <a:xfrm>
            <a:off x="7596188" y="57340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/>
              <a:t>X</a:t>
            </a:r>
            <a:endParaRPr lang="en-GB" altLang="ar-SA"/>
          </a:p>
        </p:txBody>
      </p:sp>
      <p:sp>
        <p:nvSpPr>
          <p:cNvPr id="143386" name="Text Box 39"/>
          <p:cNvSpPr txBox="1">
            <a:spLocks noChangeArrowheads="1"/>
          </p:cNvSpPr>
          <p:nvPr/>
        </p:nvSpPr>
        <p:spPr bwMode="auto">
          <a:xfrm>
            <a:off x="7596188" y="34290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/>
              <a:t>X</a:t>
            </a:r>
            <a:endParaRPr lang="en-GB" altLang="ar-SA"/>
          </a:p>
        </p:txBody>
      </p:sp>
      <p:sp>
        <p:nvSpPr>
          <p:cNvPr id="143387" name="Text Box 40"/>
          <p:cNvSpPr txBox="1">
            <a:spLocks noChangeArrowheads="1"/>
          </p:cNvSpPr>
          <p:nvPr/>
        </p:nvSpPr>
        <p:spPr bwMode="auto">
          <a:xfrm>
            <a:off x="4859338" y="37163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/>
              <a:t>Y</a:t>
            </a:r>
            <a:endParaRPr lang="en-GB" altLang="ar-SA"/>
          </a:p>
        </p:txBody>
      </p:sp>
      <p:sp>
        <p:nvSpPr>
          <p:cNvPr id="143388" name="Text Box 41"/>
          <p:cNvSpPr txBox="1">
            <a:spLocks noChangeArrowheads="1"/>
          </p:cNvSpPr>
          <p:nvPr/>
        </p:nvSpPr>
        <p:spPr bwMode="auto">
          <a:xfrm>
            <a:off x="1042988" y="36449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ar-SA"/>
              <a:t>Y</a:t>
            </a:r>
            <a:endParaRPr lang="en-GB" altLang="ar-SA"/>
          </a:p>
        </p:txBody>
      </p:sp>
      <p:sp>
        <p:nvSpPr>
          <p:cNvPr id="143389" name="Text Box 42"/>
          <p:cNvSpPr txBox="1">
            <a:spLocks noChangeArrowheads="1"/>
          </p:cNvSpPr>
          <p:nvPr/>
        </p:nvSpPr>
        <p:spPr bwMode="auto">
          <a:xfrm>
            <a:off x="4859338" y="13414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ar-SA"/>
              <a:t>Y</a:t>
            </a:r>
            <a:endParaRPr lang="en-GB" alt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ar-SA" b="1" dirty="0" smtClean="0"/>
              <a:t>إفتراضات إستخدام الرسوم البيانية</a:t>
            </a:r>
            <a:endParaRPr lang="en-GB" b="1" dirty="0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algn="just" rtl="1" eaLnBrk="1" hangingPunct="1">
              <a:buFont typeface="+mj-lt"/>
              <a:buAutoNum type="arabicPeriod"/>
              <a:defRPr/>
            </a:pPr>
            <a:r>
              <a:rPr lang="ar-SA" b="1" dirty="0" smtClean="0"/>
              <a:t>جميع العوامل الاخرى (التي لم تمثل على المحورين) تظل على حالها (ثابتة).</a:t>
            </a:r>
          </a:p>
          <a:p>
            <a:pPr marL="514350" indent="-514350" algn="just" rtl="1" eaLnBrk="1" hangingPunct="1">
              <a:buFont typeface="+mj-lt"/>
              <a:buAutoNum type="arabicPeriod"/>
              <a:defRPr/>
            </a:pPr>
            <a:r>
              <a:rPr lang="ar-SA" b="1" dirty="0" smtClean="0"/>
              <a:t>تجانس الوحدات لكل متغيــر ممثل بالــرسـم البيانى.</a:t>
            </a:r>
          </a:p>
          <a:p>
            <a:pPr marL="514350" indent="-514350" algn="just" rtl="1" eaLnBrk="1" hangingPunct="1">
              <a:buFont typeface="+mj-lt"/>
              <a:buAutoNum type="arabicPeriod"/>
              <a:defRPr/>
            </a:pPr>
            <a:r>
              <a:rPr lang="ar-SA" b="1" dirty="0" smtClean="0"/>
              <a:t>يمكن تجزئة الوحدات للمتغيرين </a:t>
            </a:r>
            <a:r>
              <a:rPr lang="en-GB" b="1" dirty="0" smtClean="0"/>
              <a:t> </a:t>
            </a:r>
            <a:r>
              <a:rPr lang="en-GB" b="1" i="1" dirty="0" smtClean="0"/>
              <a:t>X</a:t>
            </a:r>
            <a:r>
              <a:rPr lang="ar-SA" b="1" dirty="0" smtClean="0"/>
              <a:t>و </a:t>
            </a:r>
            <a:r>
              <a:rPr lang="en-GB" b="1" i="1" dirty="0" smtClean="0"/>
              <a:t>Y</a:t>
            </a:r>
            <a:r>
              <a:rPr lang="en-GB" b="1" dirty="0" smtClean="0"/>
              <a:t> </a:t>
            </a:r>
            <a:r>
              <a:rPr lang="ar-SA" b="1" dirty="0" smtClean="0"/>
              <a:t> إلى كســور صغيـرة جداً مما يمكن من رسـم منحنى متواصــل .</a:t>
            </a:r>
            <a:r>
              <a:rPr lang="en-GB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SA" dirty="0" smtClean="0"/>
              <a:t>تمرين لبيان العلاقة الطردية والعكسية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971600" y="2924944"/>
          <a:ext cx="7704856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528059">
                <a:tc>
                  <a:txBody>
                    <a:bodyPr/>
                    <a:lstStyle/>
                    <a:p>
                      <a:pPr marL="0" marR="0" algn="ctr" rtl="0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الكمية المعروضة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 fontAlgn="base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السعر </a:t>
                      </a: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بالريال</a:t>
                      </a:r>
                      <a:r>
                        <a:rPr lang="ar-SA" sz="2000" b="1" kern="1200" baseline="0" dirty="0" smtClean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 السعودي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marL="0" marR="0" algn="ctr" rtl="1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16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9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marL="0" marR="0" algn="ctr" rtl="1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14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8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marL="0" marR="0" algn="ctr" rtl="1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10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6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marL="0" marR="0" algn="ctr" rtl="1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6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4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marL="0" marR="0" algn="ctr" rtl="1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2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ea typeface="Calibri"/>
                          <a:cs typeface="Simplified Arabic"/>
                        </a:rPr>
                        <a:t>2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89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SA" dirty="0" smtClean="0"/>
              <a:t>منحني العلاقة العكسية (منحني الطلب)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SA" dirty="0" smtClean="0"/>
              <a:t>أسئلة وتمارين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838256" cy="4091136"/>
          </a:xfrm>
        </p:spPr>
        <p:txBody>
          <a:bodyPr/>
          <a:lstStyle/>
          <a:p>
            <a:pPr algn="just"/>
            <a:r>
              <a:rPr lang="ar-SA" b="1" dirty="0" smtClean="0"/>
              <a:t>أذكر بعض الأمثلة للعلاقة بين متغيرين في مجال الزراعة غير تلك التي وردت في الشرح السابق.</a:t>
            </a:r>
          </a:p>
          <a:p>
            <a:pPr algn="just"/>
            <a:r>
              <a:rPr lang="ar-SA" b="1" dirty="0" smtClean="0"/>
              <a:t>ما هو إتجاه هذه العلاقات؟</a:t>
            </a:r>
          </a:p>
          <a:p>
            <a:pPr algn="just"/>
            <a:r>
              <a:rPr lang="ar-SA" b="1" dirty="0" smtClean="0"/>
              <a:t>ما هو برأيك الفرق بين المعادلة الرياضية لدالة معينة والرسم البياني</a:t>
            </a:r>
            <a:r>
              <a:rPr lang="ar-SA" b="1" dirty="0" smtClean="0"/>
              <a:t>؟</a:t>
            </a:r>
          </a:p>
          <a:p>
            <a:pPr algn="just">
              <a:buNone/>
            </a:pPr>
            <a:r>
              <a:rPr lang="ar-SA" sz="3600" b="1" dirty="0" smtClean="0">
                <a:solidFill>
                  <a:srgbClr val="0000CC"/>
                </a:solidFill>
              </a:rPr>
              <a:t>تمرين</a:t>
            </a:r>
            <a:endParaRPr lang="ar-SA" sz="3600" b="1" dirty="0" smtClean="0">
              <a:solidFill>
                <a:srgbClr val="0000CC"/>
              </a:solidFill>
            </a:endParaRPr>
          </a:p>
          <a:p>
            <a:pPr algn="just"/>
            <a:r>
              <a:rPr lang="ar-SA" b="1" dirty="0" smtClean="0">
                <a:solidFill>
                  <a:srgbClr val="0000CC"/>
                </a:solidFill>
              </a:rPr>
              <a:t>ما هي العلاقة بين جدول الكميات للمتغيرات، دالة العلاقة بين تلك المتغيرات، والرسم البياني للعلاقة بينها؟ أذكر مثالاً لذلك.</a:t>
            </a:r>
          </a:p>
          <a:p>
            <a:pPr algn="just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sz="4000" b="1" dirty="0" smtClean="0"/>
              <a:t>لكم جزيل الشكر علي</a:t>
            </a:r>
          </a:p>
          <a:p>
            <a:pPr algn="ctr">
              <a:buNone/>
            </a:pPr>
            <a:r>
              <a:rPr lang="ar-SA" sz="4000" b="1" dirty="0" smtClean="0"/>
              <a:t> حسن المتابعة</a:t>
            </a:r>
            <a:endParaRPr lang="en-US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SA" dirty="0" smtClean="0"/>
              <a:t>الأهداف: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ar-SA" b="1" dirty="0" smtClean="0">
                <a:solidFill>
                  <a:schemeClr val="tx1">
                    <a:lumMod val="75000"/>
                  </a:schemeClr>
                </a:solidFill>
              </a:rPr>
              <a:t>إعداد خلفية تساعد في فهم التحليل الإقتصادي الجزئي الخاص بالمقرر والمقررات ذات العلاقة</a:t>
            </a:r>
          </a:p>
          <a:p>
            <a:pPr algn="just">
              <a:buFont typeface="Wingdings" pitchFamily="2" charset="2"/>
              <a:buChar char="v"/>
            </a:pPr>
            <a:r>
              <a:rPr lang="ar-SA" b="1" dirty="0" smtClean="0">
                <a:solidFill>
                  <a:schemeClr val="tx1">
                    <a:lumMod val="75000"/>
                  </a:schemeClr>
                </a:solidFill>
              </a:rPr>
              <a:t>تدريب الطالب علي الإهتمام بالتفاصيل الدقيقة للعلاقات بين المتغيرات، والتعبير عنها بصورة وافية</a:t>
            </a:r>
            <a:endParaRPr lang="en-US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ar-SA" b="1" dirty="0" smtClean="0"/>
              <a:t>إستخدام الرسـوم البيانية في التحليـل الاقتصادي</a:t>
            </a:r>
            <a:endParaRPr lang="en-GB" b="1" dirty="0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48880"/>
            <a:ext cx="8388424" cy="4320480"/>
          </a:xfrm>
        </p:spPr>
        <p:txBody>
          <a:bodyPr/>
          <a:lstStyle/>
          <a:p>
            <a:pPr marL="609600" indent="-609600" algn="just" rtl="1" eaLnBrk="1" hangingPunct="1">
              <a:defRPr/>
            </a:pPr>
            <a:r>
              <a:rPr lang="ar-SA" sz="2800" b="1" dirty="0" smtClean="0"/>
              <a:t>يهدف التحليل الاقتصادي لتوضيح العلاقة بين متغيرين (أو أكثر)، و </a:t>
            </a:r>
            <a:r>
              <a:rPr lang="ar-SA" b="1" dirty="0" smtClean="0"/>
              <a:t>توقع ردود الافعال المستقبلية لهذه المتغيرات بدرجة معقولة من الدقة. ومن وسائل هذا التحليل ما يلي:</a:t>
            </a:r>
          </a:p>
          <a:p>
            <a:pPr marL="1390650" lvl="2" indent="-533400">
              <a:buFont typeface="Courier New" pitchFamily="49" charset="0"/>
              <a:buChar char="o"/>
              <a:defRPr/>
            </a:pPr>
            <a:r>
              <a:rPr lang="ar-SA" sz="2400" b="1" dirty="0" smtClean="0"/>
              <a:t>التحليل اللفظي </a:t>
            </a:r>
          </a:p>
          <a:p>
            <a:pPr marL="1390650" lvl="2" indent="-533400">
              <a:buFont typeface="Courier New" pitchFamily="49" charset="0"/>
              <a:buChar char="o"/>
              <a:defRPr/>
            </a:pPr>
            <a:r>
              <a:rPr lang="ar-SA" sz="2400" b="1" dirty="0" smtClean="0"/>
              <a:t>الرسوم البيانية</a:t>
            </a:r>
          </a:p>
          <a:p>
            <a:pPr marL="1390650" lvl="2" indent="-533400">
              <a:buFont typeface="Courier New" pitchFamily="49" charset="0"/>
              <a:buChar char="o"/>
              <a:defRPr/>
            </a:pPr>
            <a:r>
              <a:rPr lang="ar-SA" sz="2400" b="1" dirty="0" smtClean="0"/>
              <a:t>الجداول الكمية </a:t>
            </a:r>
          </a:p>
          <a:p>
            <a:pPr marL="1390650" lvl="2" indent="-533400">
              <a:buFont typeface="Courier New" pitchFamily="49" charset="0"/>
              <a:buChar char="o"/>
              <a:defRPr/>
            </a:pPr>
            <a:r>
              <a:rPr lang="ar-SA" sz="2400" b="1" dirty="0" smtClean="0"/>
              <a:t>المعادلات الرياضية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SA" dirty="0" smtClean="0"/>
              <a:t>الرسوم والأشكال البيانية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الشكل البياني يمثل عدة أمور، تشمل الآتي:</a:t>
            </a:r>
            <a:endParaRPr lang="en-US" b="1" dirty="0" smtClean="0"/>
          </a:p>
          <a:p>
            <a:pPr lvl="1">
              <a:buNone/>
            </a:pPr>
            <a:r>
              <a:rPr lang="ar-SA" b="1" dirty="0" smtClean="0"/>
              <a:t>1. طبيعة المتغيرات.</a:t>
            </a:r>
            <a:endParaRPr lang="en-US" b="1" dirty="0" smtClean="0"/>
          </a:p>
          <a:p>
            <a:pPr lvl="1">
              <a:buNone/>
            </a:pPr>
            <a:r>
              <a:rPr lang="ar-SA" b="1" dirty="0" smtClean="0"/>
              <a:t>3. طبيعة العلاقة بين المتغيرات.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3</a:t>
            </a:r>
            <a:r>
              <a:rPr lang="ar-SA" b="1" dirty="0" smtClean="0"/>
              <a:t>. اتجاه العلاقة بين المتغيرات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SA" dirty="0" smtClean="0"/>
              <a:t>أولاً: طبيعة المتغيرات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910264" cy="4091136"/>
          </a:xfrm>
        </p:spPr>
        <p:txBody>
          <a:bodyPr/>
          <a:lstStyle/>
          <a:p>
            <a:pPr algn="just">
              <a:buNone/>
            </a:pPr>
            <a:r>
              <a:rPr lang="ar-SA" b="1" dirty="0" smtClean="0"/>
              <a:t>يمكن تصنيف المتغيرات الي نوعين: متغير تابع (متأثر) ومتغير مستقل (مؤثر). </a:t>
            </a:r>
          </a:p>
          <a:p>
            <a:pPr algn="just">
              <a:buNone/>
            </a:pPr>
            <a:r>
              <a:rPr lang="ar-SA" b="1" dirty="0" smtClean="0"/>
              <a:t>مثال: العلاقة  التالية تمثل منحني الطلب علي السلعة أ:</a:t>
            </a:r>
          </a:p>
          <a:p>
            <a:pPr algn="ctr">
              <a:buNone/>
            </a:pPr>
            <a:r>
              <a:rPr lang="ar-SA" b="1" dirty="0" smtClean="0"/>
              <a:t>     ط ( أ ) = د (س أ) </a:t>
            </a:r>
            <a:endParaRPr lang="en-US" b="1" dirty="0" smtClean="0"/>
          </a:p>
          <a:p>
            <a:pPr algn="just">
              <a:buNone/>
            </a:pPr>
            <a:r>
              <a:rPr lang="ar-SA" b="1" dirty="0" smtClean="0">
                <a:solidFill>
                  <a:srgbClr val="0000CC"/>
                </a:solidFill>
              </a:rPr>
              <a:t>حيث أن:</a:t>
            </a:r>
          </a:p>
          <a:p>
            <a:pPr algn="just"/>
            <a:r>
              <a:rPr lang="ar-SA" b="1" dirty="0" smtClean="0">
                <a:solidFill>
                  <a:srgbClr val="0000CC"/>
                </a:solidFill>
              </a:rPr>
              <a:t>ط ( أ )    : الكمية المطلوبة من السلعة أ (متغير تابع/متأثر)</a:t>
            </a:r>
            <a:endParaRPr lang="en-US" b="1" dirty="0" smtClean="0">
              <a:solidFill>
                <a:srgbClr val="0000CC"/>
              </a:solidFill>
            </a:endParaRPr>
          </a:p>
          <a:p>
            <a:pPr algn="just"/>
            <a:r>
              <a:rPr lang="ar-SA" b="1" dirty="0" smtClean="0">
                <a:solidFill>
                  <a:srgbClr val="0000CC"/>
                </a:solidFill>
              </a:rPr>
              <a:t> د 	      : دالة أي علاقة بين متغيرين أو أكثر.</a:t>
            </a:r>
            <a:endParaRPr lang="en-US" b="1" dirty="0" smtClean="0">
              <a:solidFill>
                <a:srgbClr val="0000CC"/>
              </a:solidFill>
            </a:endParaRPr>
          </a:p>
          <a:p>
            <a:pPr algn="just"/>
            <a:r>
              <a:rPr lang="ar-SA" b="1" dirty="0" smtClean="0">
                <a:solidFill>
                  <a:srgbClr val="0000CC"/>
                </a:solidFill>
              </a:rPr>
              <a:t> ( س أ ) : سعر السلعة أ ( متغير مستقل/ مؤثر)</a:t>
            </a:r>
            <a:endParaRPr lang="en-US" b="1" dirty="0" smtClean="0">
              <a:solidFill>
                <a:srgbClr val="0000CC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SA" dirty="0" smtClean="0"/>
              <a:t>ملاحظات مهمة: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b="1" dirty="0" smtClean="0"/>
              <a:t>الدالة السابقة تعبِّر عن علاقة غير محددة بصورة كاملة، أي أن معامل المتغير المستقل و المعامل الثابت غير محددة.</a:t>
            </a:r>
          </a:p>
          <a:p>
            <a:pPr algn="just"/>
            <a:r>
              <a:rPr lang="ar-SA" b="1" dirty="0" smtClean="0"/>
              <a:t>لكي تأخذ العلاقة شكل معادلة محددة يجب تقدير المعاملات سابقة الذكر.</a:t>
            </a:r>
          </a:p>
          <a:p>
            <a:pPr algn="just"/>
            <a:r>
              <a:rPr lang="ar-SA" b="1" dirty="0" smtClean="0"/>
              <a:t>بعد تحديد العلاقة بصورة كاملة يمكن حساب قيمة المتغير التابع عند أي قيمة للمتغير المستقل.</a:t>
            </a:r>
          </a:p>
          <a:p>
            <a:pPr algn="just">
              <a:buNone/>
            </a:pPr>
            <a:r>
              <a:rPr lang="ar-SA" b="1" dirty="0" smtClean="0">
                <a:solidFill>
                  <a:srgbClr val="0000CC"/>
                </a:solidFill>
              </a:rPr>
              <a:t>تمرين: هات مثالاً لعلاقة محددة بين متغيرين</a:t>
            </a:r>
            <a:endParaRPr lang="en-US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SA" dirty="0" smtClean="0"/>
              <a:t>ثانياً، طبيعة العلاقة بين المتغيرات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982272" cy="4163144"/>
          </a:xfrm>
        </p:spPr>
        <p:txBody>
          <a:bodyPr/>
          <a:lstStyle/>
          <a:p>
            <a:r>
              <a:rPr lang="ar-SA" b="1" dirty="0" smtClean="0"/>
              <a:t>علاقة خطية وغير خطية: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068960"/>
            <a:ext cx="8172400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SA" dirty="0" smtClean="0"/>
              <a:t>ثالثاً، إتجاه العلاقة بين المتغيرات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ar-SA" b="1" dirty="0" smtClean="0"/>
              <a:t>علاقة طردية:</a:t>
            </a:r>
            <a:r>
              <a:rPr lang="ar-SA" dirty="0" smtClean="0"/>
              <a:t> هي العلاقة</a:t>
            </a:r>
            <a:r>
              <a:rPr lang="ar-SA" b="1" dirty="0" smtClean="0"/>
              <a:t> </a:t>
            </a:r>
            <a:r>
              <a:rPr lang="ar-SA" dirty="0" smtClean="0"/>
              <a:t>التي يزداد فيها المتغير التابع بزيادة المتغير المستقل</a:t>
            </a:r>
            <a:endParaRPr lang="en-US" dirty="0" smtClean="0"/>
          </a:p>
          <a:p>
            <a:pPr algn="just"/>
            <a:r>
              <a:rPr lang="ar-SA" dirty="0" smtClean="0"/>
              <a:t>طردية :   ع (أ) =  د (س أ )   (مثل دالة العرض)</a:t>
            </a:r>
            <a:endParaRPr lang="en-US" dirty="0" smtClean="0"/>
          </a:p>
          <a:p>
            <a:pPr lvl="0" algn="just"/>
            <a:r>
              <a:rPr lang="ar-SA" b="1" dirty="0" smtClean="0"/>
              <a:t>علاقة عكسية:</a:t>
            </a:r>
            <a:r>
              <a:rPr lang="ar-SA" dirty="0" smtClean="0"/>
              <a:t> هي العلاقة</a:t>
            </a:r>
            <a:r>
              <a:rPr lang="ar-SA" b="1" dirty="0" smtClean="0"/>
              <a:t> </a:t>
            </a:r>
            <a:r>
              <a:rPr lang="ar-SA" dirty="0" smtClean="0"/>
              <a:t>التي ينقص فيها المتغير التابع بزيادة</a:t>
            </a:r>
            <a:r>
              <a:rPr lang="ar-SA" b="1" dirty="0" smtClean="0"/>
              <a:t> </a:t>
            </a:r>
            <a:r>
              <a:rPr lang="ar-SA" dirty="0" smtClean="0"/>
              <a:t>المتغير المستقل </a:t>
            </a:r>
            <a:endParaRPr lang="en-US" dirty="0" smtClean="0"/>
          </a:p>
          <a:p>
            <a:pPr algn="just"/>
            <a:r>
              <a:rPr lang="ar-SA" dirty="0" smtClean="0"/>
              <a:t> عكسية:   ط (أ) =  د(س أ) 	    (مثل دالة الطلب)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816" y="692696"/>
            <a:ext cx="5760640" cy="724942"/>
          </a:xfrm>
        </p:spPr>
        <p:txBody>
          <a:bodyPr/>
          <a:lstStyle/>
          <a:p>
            <a:pPr algn="just" eaLnBrk="1" hangingPunct="1">
              <a:defRPr/>
            </a:pPr>
            <a:r>
              <a:rPr lang="ar-SA" dirty="0" smtClean="0"/>
              <a:t>ملخص: أساسيات الرسوم البيانية</a:t>
            </a:r>
            <a:endParaRPr lang="en-GB" dirty="0" smtClean="0"/>
          </a:p>
        </p:txBody>
      </p:sp>
      <p:graphicFrame>
        <p:nvGraphicFramePr>
          <p:cNvPr id="2050" name="Object 42"/>
          <p:cNvGraphicFramePr>
            <a:graphicFrameLocks noChangeAspect="1"/>
          </p:cNvGraphicFramePr>
          <p:nvPr>
            <p:ph sz="half" idx="1"/>
          </p:nvPr>
        </p:nvGraphicFramePr>
        <p:xfrm>
          <a:off x="457200" y="1704975"/>
          <a:ext cx="4052888" cy="4445000"/>
        </p:xfrm>
        <a:graphic>
          <a:graphicData uri="http://schemas.openxmlformats.org/presentationml/2006/ole">
            <p:oleObj spid="_x0000_s1026" name="Chart" r:id="rId3" imgW="4038585" imgH="4429070" progId="MSGraph.Chart.8">
              <p:embed followColorScheme="full"/>
            </p:oleObj>
          </a:graphicData>
        </a:graphic>
      </p:graphicFrame>
      <p:sp>
        <p:nvSpPr>
          <p:cNvPr id="119851" name="Rectangle 43"/>
          <p:cNvSpPr>
            <a:spLocks noGrp="1" noChangeArrowheads="1"/>
          </p:cNvSpPr>
          <p:nvPr>
            <p:ph type="body" sz="half" idx="2"/>
          </p:nvPr>
        </p:nvSpPr>
        <p:spPr>
          <a:xfrm>
            <a:off x="4932040" y="2564904"/>
            <a:ext cx="4038600" cy="396044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2800" b="1" dirty="0" smtClean="0"/>
              <a:t>المتغيرين: </a:t>
            </a:r>
            <a:r>
              <a:rPr lang="en-US" sz="2800" b="1" dirty="0" smtClean="0"/>
              <a:t>X / Y</a:t>
            </a:r>
            <a:r>
              <a:rPr lang="ar-SA" sz="2800" b="1" dirty="0" smtClean="0"/>
              <a:t> (مستقل / تابع)</a:t>
            </a:r>
          </a:p>
          <a:p>
            <a:pPr algn="r" rtl="1" eaLnBrk="1" hangingPunct="1">
              <a:defRPr/>
            </a:pPr>
            <a:r>
              <a:rPr lang="ar-SA" sz="2800" b="1" dirty="0" smtClean="0"/>
              <a:t>المحورين: الأفقي / الرأسي؛ السيني / الصادي</a:t>
            </a:r>
          </a:p>
          <a:p>
            <a:pPr algn="r" rtl="1" eaLnBrk="1" hangingPunct="1">
              <a:defRPr/>
            </a:pPr>
            <a:r>
              <a:rPr lang="ar-SA" sz="2800" b="1" dirty="0" smtClean="0"/>
              <a:t>الأرباع الأربعة</a:t>
            </a:r>
          </a:p>
          <a:p>
            <a:pPr algn="r" rtl="1" eaLnBrk="1" hangingPunct="1">
              <a:defRPr/>
            </a:pPr>
            <a:r>
              <a:rPr lang="ar-SA" sz="2800" b="1" dirty="0" smtClean="0"/>
              <a:t>الكميات الاقتصادية: مثلا: الكمية / السعر /الدخل...موجبة</a:t>
            </a:r>
          </a:p>
          <a:p>
            <a:pPr algn="r" rtl="1" eaLnBrk="1" hangingPunct="1">
              <a:defRPr/>
            </a:pPr>
            <a:r>
              <a:rPr lang="ar-SA" sz="2800" b="1" dirty="0" smtClean="0"/>
              <a:t>الربع الأول√</a:t>
            </a:r>
          </a:p>
        </p:txBody>
      </p:sp>
      <p:sp>
        <p:nvSpPr>
          <p:cNvPr id="2053" name="Line 37"/>
          <p:cNvSpPr>
            <a:spLocks noChangeShapeType="1"/>
          </p:cNvSpPr>
          <p:nvPr/>
        </p:nvSpPr>
        <p:spPr bwMode="auto">
          <a:xfrm>
            <a:off x="2339975" y="2133600"/>
            <a:ext cx="0" cy="3455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38"/>
          <p:cNvSpPr>
            <a:spLocks noChangeShapeType="1"/>
          </p:cNvSpPr>
          <p:nvPr/>
        </p:nvSpPr>
        <p:spPr bwMode="auto">
          <a:xfrm>
            <a:off x="684213" y="3933825"/>
            <a:ext cx="360045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39"/>
          <p:cNvSpPr txBox="1">
            <a:spLocks noChangeArrowheads="1"/>
          </p:cNvSpPr>
          <p:nvPr/>
        </p:nvSpPr>
        <p:spPr bwMode="auto">
          <a:xfrm>
            <a:off x="4284663" y="3789363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sz="2000" b="1"/>
              <a:t>X</a:t>
            </a:r>
            <a:endParaRPr lang="en-GB" altLang="ar-SA" sz="2000" b="1"/>
          </a:p>
        </p:txBody>
      </p:sp>
      <p:sp>
        <p:nvSpPr>
          <p:cNvPr id="2056" name="Text Box 40"/>
          <p:cNvSpPr txBox="1">
            <a:spLocks noChangeArrowheads="1"/>
          </p:cNvSpPr>
          <p:nvPr/>
        </p:nvSpPr>
        <p:spPr bwMode="auto">
          <a:xfrm>
            <a:off x="2051050" y="170021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sz="2000" b="1"/>
              <a:t>Y</a:t>
            </a:r>
            <a:endParaRPr lang="en-GB" altLang="ar-SA" sz="2000" b="1"/>
          </a:p>
        </p:txBody>
      </p:sp>
      <p:sp>
        <p:nvSpPr>
          <p:cNvPr id="2057" name="Text Box 44"/>
          <p:cNvSpPr txBox="1">
            <a:spLocks noChangeArrowheads="1"/>
          </p:cNvSpPr>
          <p:nvPr/>
        </p:nvSpPr>
        <p:spPr bwMode="auto">
          <a:xfrm>
            <a:off x="3924300" y="33575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b="1"/>
              <a:t>+</a:t>
            </a:r>
            <a:endParaRPr lang="en-GB" altLang="ar-SA" b="1"/>
          </a:p>
        </p:txBody>
      </p:sp>
      <p:sp>
        <p:nvSpPr>
          <p:cNvPr id="2058" name="Text Box 45"/>
          <p:cNvSpPr txBox="1">
            <a:spLocks noChangeArrowheads="1"/>
          </p:cNvSpPr>
          <p:nvPr/>
        </p:nvSpPr>
        <p:spPr bwMode="auto">
          <a:xfrm>
            <a:off x="2555875" y="19891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b="1"/>
              <a:t>+</a:t>
            </a:r>
            <a:endParaRPr lang="en-GB" altLang="ar-SA" b="1"/>
          </a:p>
        </p:txBody>
      </p:sp>
      <p:sp>
        <p:nvSpPr>
          <p:cNvPr id="2059" name="Text Box 46"/>
          <p:cNvSpPr txBox="1">
            <a:spLocks noChangeArrowheads="1"/>
          </p:cNvSpPr>
          <p:nvPr/>
        </p:nvSpPr>
        <p:spPr bwMode="auto">
          <a:xfrm>
            <a:off x="250825" y="37893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b="1"/>
              <a:t>-</a:t>
            </a:r>
            <a:endParaRPr lang="en-GB" altLang="ar-SA" b="1"/>
          </a:p>
        </p:txBody>
      </p:sp>
      <p:sp>
        <p:nvSpPr>
          <p:cNvPr id="2060" name="Text Box 47"/>
          <p:cNvSpPr txBox="1">
            <a:spLocks noChangeArrowheads="1"/>
          </p:cNvSpPr>
          <p:nvPr/>
        </p:nvSpPr>
        <p:spPr bwMode="auto">
          <a:xfrm>
            <a:off x="2195513" y="55895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b="1"/>
              <a:t>-</a:t>
            </a:r>
            <a:endParaRPr lang="en-GB" altLang="ar-SA" b="1"/>
          </a:p>
        </p:txBody>
      </p:sp>
      <p:sp>
        <p:nvSpPr>
          <p:cNvPr id="2061" name="Text Box 48"/>
          <p:cNvSpPr txBox="1">
            <a:spLocks noChangeArrowheads="1"/>
          </p:cNvSpPr>
          <p:nvPr/>
        </p:nvSpPr>
        <p:spPr bwMode="auto">
          <a:xfrm>
            <a:off x="2916238" y="45815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b="1"/>
              <a:t>Q4</a:t>
            </a:r>
            <a:endParaRPr lang="en-GB" altLang="ar-SA" b="1"/>
          </a:p>
        </p:txBody>
      </p:sp>
      <p:sp>
        <p:nvSpPr>
          <p:cNvPr id="2062" name="Text Box 49"/>
          <p:cNvSpPr txBox="1">
            <a:spLocks noChangeArrowheads="1"/>
          </p:cNvSpPr>
          <p:nvPr/>
        </p:nvSpPr>
        <p:spPr bwMode="auto">
          <a:xfrm>
            <a:off x="1331913" y="30686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b="1"/>
              <a:t>Q2</a:t>
            </a:r>
            <a:endParaRPr lang="en-GB" altLang="ar-SA" b="1"/>
          </a:p>
        </p:txBody>
      </p:sp>
      <p:sp>
        <p:nvSpPr>
          <p:cNvPr id="2063" name="Text Box 50"/>
          <p:cNvSpPr txBox="1">
            <a:spLocks noChangeArrowheads="1"/>
          </p:cNvSpPr>
          <p:nvPr/>
        </p:nvSpPr>
        <p:spPr bwMode="auto">
          <a:xfrm>
            <a:off x="2916238" y="30686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b="1"/>
              <a:t>Q1</a:t>
            </a:r>
            <a:endParaRPr lang="en-GB" altLang="ar-SA" b="1"/>
          </a:p>
        </p:txBody>
      </p:sp>
      <p:sp>
        <p:nvSpPr>
          <p:cNvPr id="2064" name="Text Box 51"/>
          <p:cNvSpPr txBox="1">
            <a:spLocks noChangeArrowheads="1"/>
          </p:cNvSpPr>
          <p:nvPr/>
        </p:nvSpPr>
        <p:spPr bwMode="auto">
          <a:xfrm>
            <a:off x="1331913" y="45085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b="1"/>
              <a:t>Q3</a:t>
            </a:r>
            <a:endParaRPr lang="en-GB" altLang="ar-SA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751</TotalTime>
  <Words>541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Capsules</vt:lpstr>
      <vt:lpstr>Chart</vt:lpstr>
      <vt:lpstr>جامعة الملك سعود كلية علوم الأغذية والزراعة قسم الاقتصاد الزراعي</vt:lpstr>
      <vt:lpstr>الأهداف:</vt:lpstr>
      <vt:lpstr>إستخدام الرسـوم البيانية في التحليـل الاقتصادي</vt:lpstr>
      <vt:lpstr>الرسوم والأشكال البيانية</vt:lpstr>
      <vt:lpstr>أولاً: طبيعة المتغيرات </vt:lpstr>
      <vt:lpstr>ملاحظات مهمة:</vt:lpstr>
      <vt:lpstr>ثانياً، طبيعة العلاقة بين المتغيرات</vt:lpstr>
      <vt:lpstr>ثالثاً، إتجاه العلاقة بين المتغيرات</vt:lpstr>
      <vt:lpstr>ملخص: أساسيات الرسوم البيانية</vt:lpstr>
      <vt:lpstr>مكونات مهمة في الرسم البياني</vt:lpstr>
      <vt:lpstr>بعض العلاقات الاقتصادية الممكنة</vt:lpstr>
      <vt:lpstr>إفتراضات إستخدام الرسوم البيانية</vt:lpstr>
      <vt:lpstr>تمرين لبيان العلاقة الطردية والعكسية</vt:lpstr>
      <vt:lpstr>Slide 14</vt:lpstr>
      <vt:lpstr>منحني العلاقة العكسية (منحني الطلب)</vt:lpstr>
      <vt:lpstr>أسئلة وتمارين</vt:lpstr>
      <vt:lpstr>Slide 17</vt:lpstr>
    </vt:vector>
  </TitlesOfParts>
  <Company>ali81@maktoob.com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الرباط الوطني كلية ال</dc:title>
  <dc:creator>Omer Elgaili Elsheikh</dc:creator>
  <cp:lastModifiedBy>Omer</cp:lastModifiedBy>
  <cp:revision>97</cp:revision>
  <dcterms:created xsi:type="dcterms:W3CDTF">2007-11-05T00:36:17Z</dcterms:created>
  <dcterms:modified xsi:type="dcterms:W3CDTF">2014-01-19T07:09:40Z</dcterms:modified>
</cp:coreProperties>
</file>