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8" r:id="rId3"/>
    <p:sldId id="281" r:id="rId4"/>
    <p:sldId id="268" r:id="rId5"/>
    <p:sldId id="269" r:id="rId6"/>
    <p:sldId id="270" r:id="rId7"/>
    <p:sldId id="271" r:id="rId8"/>
    <p:sldId id="293" r:id="rId9"/>
    <p:sldId id="288" r:id="rId10"/>
    <p:sldId id="272" r:id="rId11"/>
    <p:sldId id="273" r:id="rId12"/>
    <p:sldId id="274" r:id="rId13"/>
    <p:sldId id="292" r:id="rId14"/>
    <p:sldId id="275" r:id="rId15"/>
    <p:sldId id="276" r:id="rId16"/>
    <p:sldId id="277" r:id="rId17"/>
    <p:sldId id="295" r:id="rId18"/>
    <p:sldId id="296" r:id="rId19"/>
    <p:sldId id="290" r:id="rId20"/>
    <p:sldId id="291" r:id="rId21"/>
    <p:sldId id="294" r:id="rId22"/>
    <p:sldId id="289" r:id="rId2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2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5867400" cy="6858000"/>
            <a:chOff x="0" y="0"/>
            <a:chExt cx="3696" cy="4320"/>
          </a:xfrm>
        </p:grpSpPr>
        <p:sp>
          <p:nvSpPr>
            <p:cNvPr id="37891"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endParaRPr kumimoji="1" lang="en-US" sz="2400">
                <a:latin typeface="Times New Roman" pitchFamily="18" charset="0"/>
              </a:endParaRPr>
            </a:p>
          </p:txBody>
        </p:sp>
        <p:sp>
          <p:nvSpPr>
            <p:cNvPr id="37892"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endParaRPr kumimoji="1" lang="en-US" sz="2400">
                <a:latin typeface="Times New Roman" pitchFamily="18" charset="0"/>
              </a:endParaRPr>
            </a:p>
          </p:txBody>
        </p:sp>
      </p:grpSp>
      <p:grpSp>
        <p:nvGrpSpPr>
          <p:cNvPr id="37893" name="Group 5"/>
          <p:cNvGrpSpPr>
            <a:grpSpLocks/>
          </p:cNvGrpSpPr>
          <p:nvPr/>
        </p:nvGrpSpPr>
        <p:grpSpPr bwMode="auto">
          <a:xfrm>
            <a:off x="3632200" y="4889500"/>
            <a:ext cx="4876800" cy="319088"/>
            <a:chOff x="2288" y="3080"/>
            <a:chExt cx="3072" cy="201"/>
          </a:xfrm>
        </p:grpSpPr>
        <p:sp>
          <p:nvSpPr>
            <p:cNvPr id="37894"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37895"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3789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37897"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37898" name="Rectangle 10"/>
          <p:cNvSpPr>
            <a:spLocks noGrp="1" noChangeArrowheads="1"/>
          </p:cNvSpPr>
          <p:nvPr>
            <p:ph type="ftr" sz="quarter" idx="3"/>
          </p:nvPr>
        </p:nvSpPr>
        <p:spPr/>
        <p:txBody>
          <a:bodyPr/>
          <a:lstStyle>
            <a:lvl1pPr algn="r">
              <a:defRPr/>
            </a:lvl1pPr>
          </a:lstStyle>
          <a:p>
            <a:endParaRPr lang="en-US"/>
          </a:p>
        </p:txBody>
      </p:sp>
      <p:sp>
        <p:nvSpPr>
          <p:cNvPr id="37899" name="Rectangle 11"/>
          <p:cNvSpPr>
            <a:spLocks noGrp="1" noChangeArrowheads="1"/>
          </p:cNvSpPr>
          <p:nvPr>
            <p:ph type="sldNum" sz="quarter" idx="4"/>
          </p:nvPr>
        </p:nvSpPr>
        <p:spPr>
          <a:xfrm>
            <a:off x="76200" y="6248400"/>
            <a:ext cx="587375" cy="488950"/>
          </a:xfrm>
        </p:spPr>
        <p:txBody>
          <a:bodyPr anchorCtr="0"/>
          <a:lstStyle>
            <a:lvl1pPr>
              <a:defRPr/>
            </a:lvl1pPr>
          </a:lstStyle>
          <a:p>
            <a:fld id="{16DDB129-8752-4AA9-9F50-B7757677A976}" type="slidenum">
              <a:rPr lang="ar-SA"/>
              <a:pPr/>
              <a:t>‹#›</a:t>
            </a:fld>
            <a:endParaRPr lang="en-US"/>
          </a:p>
        </p:txBody>
      </p:sp>
      <p:sp>
        <p:nvSpPr>
          <p:cNvPr id="379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7900"/>
                                        </p:tgtEl>
                                        <p:attrNameLst>
                                          <p:attrName>style.visibility</p:attrName>
                                        </p:attrNameLst>
                                      </p:cBhvr>
                                      <p:to>
                                        <p:strVal val="visible"/>
                                      </p:to>
                                    </p:set>
                                    <p:anim calcmode="lin" valueType="num">
                                      <p:cBhvr>
                                        <p:cTn id="7" dur="500" fill="hold"/>
                                        <p:tgtEl>
                                          <p:spTgt spid="37900"/>
                                        </p:tgtEl>
                                        <p:attrNameLst>
                                          <p:attrName>ppt_w</p:attrName>
                                        </p:attrNameLst>
                                      </p:cBhvr>
                                      <p:tavLst>
                                        <p:tav tm="0">
                                          <p:val>
                                            <p:fltVal val="0"/>
                                          </p:val>
                                        </p:tav>
                                        <p:tav tm="100000">
                                          <p:val>
                                            <p:strVal val="#ppt_w"/>
                                          </p:val>
                                        </p:tav>
                                      </p:tavLst>
                                    </p:anim>
                                    <p:anim calcmode="lin" valueType="num">
                                      <p:cBhvr>
                                        <p:cTn id="8" dur="500" fill="hold"/>
                                        <p:tgtEl>
                                          <p:spTgt spid="37900"/>
                                        </p:tgtEl>
                                        <p:attrNameLst>
                                          <p:attrName>ppt_h</p:attrName>
                                        </p:attrNameLst>
                                      </p:cBhvr>
                                      <p:tavLst>
                                        <p:tav tm="0">
                                          <p:val>
                                            <p:fltVal val="0"/>
                                          </p:val>
                                        </p:tav>
                                        <p:tav tm="100000">
                                          <p:val>
                                            <p:strVal val="#ppt_h"/>
                                          </p:val>
                                        </p:tav>
                                      </p:tavLst>
                                    </p:anim>
                                    <p:anim calcmode="lin" valueType="num">
                                      <p:cBhvr>
                                        <p:cTn id="9" dur="500" fill="hold"/>
                                        <p:tgtEl>
                                          <p:spTgt spid="37900"/>
                                        </p:tgtEl>
                                        <p:attrNameLst>
                                          <p:attrName>style.rotation</p:attrName>
                                        </p:attrNameLst>
                                      </p:cBhvr>
                                      <p:tavLst>
                                        <p:tav tm="0">
                                          <p:val>
                                            <p:fltVal val="360"/>
                                          </p:val>
                                        </p:tav>
                                        <p:tav tm="100000">
                                          <p:val>
                                            <p:fltVal val="0"/>
                                          </p:val>
                                        </p:tav>
                                      </p:tavLst>
                                    </p:anim>
                                    <p:animEffect transition="in" filter="fade">
                                      <p:cBhvr>
                                        <p:cTn id="10" dur="500"/>
                                        <p:tgtEl>
                                          <p:spTgt spid="3790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7896">
                                            <p:txEl>
                                              <p:pRg st="0" end="0"/>
                                            </p:txEl>
                                          </p:spTgt>
                                        </p:tgtEl>
                                        <p:attrNameLst>
                                          <p:attrName>style.visibility</p:attrName>
                                        </p:attrNameLst>
                                      </p:cBhvr>
                                      <p:to>
                                        <p:strVal val="visible"/>
                                      </p:to>
                                    </p:set>
                                    <p:anim calcmode="lin" valueType="num">
                                      <p:cBhvr>
                                        <p:cTn id="15" dur="500" fill="hold"/>
                                        <p:tgtEl>
                                          <p:spTgt spid="3789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7896">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7896">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78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6"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7896"/>
                        </p:tgtEl>
                        <p:attrNameLst>
                          <p:attrName>style.visibility</p:attrName>
                        </p:attrNameLst>
                      </p:cBhvr>
                      <p:to>
                        <p:strVal val="visible"/>
                      </p:to>
                    </p:set>
                    <p:anim calcmode="lin" valueType="num">
                      <p:cBhvr>
                        <p:cTn dur="500" fill="hold"/>
                        <p:tgtEl>
                          <p:spTgt spid="37896"/>
                        </p:tgtEl>
                        <p:attrNameLst>
                          <p:attrName>ppt_w</p:attrName>
                        </p:attrNameLst>
                      </p:cBhvr>
                      <p:tavLst>
                        <p:tav tm="0">
                          <p:val>
                            <p:fltVal val="0"/>
                          </p:val>
                        </p:tav>
                        <p:tav tm="100000">
                          <p:val>
                            <p:strVal val="#ppt_w"/>
                          </p:val>
                        </p:tav>
                      </p:tavLst>
                    </p:anim>
                    <p:anim calcmode="lin" valueType="num">
                      <p:cBhvr>
                        <p:cTn dur="500" fill="hold"/>
                        <p:tgtEl>
                          <p:spTgt spid="37896"/>
                        </p:tgtEl>
                        <p:attrNameLst>
                          <p:attrName>ppt_h</p:attrName>
                        </p:attrNameLst>
                      </p:cBhvr>
                      <p:tavLst>
                        <p:tav tm="0">
                          <p:val>
                            <p:fltVal val="0"/>
                          </p:val>
                        </p:tav>
                        <p:tav tm="100000">
                          <p:val>
                            <p:strVal val="#ppt_h"/>
                          </p:val>
                        </p:tav>
                      </p:tavLst>
                    </p:anim>
                    <p:anim calcmode="lin" valueType="num">
                      <p:cBhvr>
                        <p:cTn dur="500" fill="hold"/>
                        <p:tgtEl>
                          <p:spTgt spid="37896"/>
                        </p:tgtEl>
                        <p:attrNameLst>
                          <p:attrName>style.rotation</p:attrName>
                        </p:attrNameLst>
                      </p:cBhvr>
                      <p:tavLst>
                        <p:tav tm="0">
                          <p:val>
                            <p:fltVal val="360"/>
                          </p:val>
                        </p:tav>
                        <p:tav tm="100000">
                          <p:val>
                            <p:fltVal val="0"/>
                          </p:val>
                        </p:tav>
                      </p:tavLst>
                    </p:anim>
                    <p:animEffect transition="in" filter="fade">
                      <p:cBhvr>
                        <p:cTn dur="500"/>
                        <p:tgtEl>
                          <p:spTgt spid="37896"/>
                        </p:tgtEl>
                      </p:cBhvr>
                    </p:animEffect>
                  </p:childTnLst>
                </p:cTn>
              </p:par>
            </p:tnLst>
          </p:tmpl>
        </p:tmplLst>
      </p:bldP>
      <p:bldP spid="3790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FC72BA-6628-4678-A1E6-A673799E9762}"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28074F-3B49-40C0-BA82-4DEBA97332B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4C042C-6204-4373-B791-AACF15D7B0F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2A9F5C-AF5D-498B-B01C-5C24C988DEE4}"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70F579-1FD8-4E5A-91F2-A7340FA13411}"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C7FB67-63B9-4713-B348-59992FF753B6}"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55AFFF-25B7-40BF-8D75-1B176B8B8787}"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79ADF2C-C15B-471D-9040-B25121D6F5B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6CE673-1F11-4B42-8812-1B3F7EE396CF}"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3E034C-2AB9-4868-B067-59FFD32A63F8}"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0"/>
            <a:ext cx="7620000" cy="6858000"/>
            <a:chOff x="0" y="0"/>
            <a:chExt cx="4800" cy="4320"/>
          </a:xfrm>
        </p:grpSpPr>
        <p:grpSp>
          <p:nvGrpSpPr>
            <p:cNvPr id="36867" name="Group 3"/>
            <p:cNvGrpSpPr>
              <a:grpSpLocks/>
            </p:cNvGrpSpPr>
            <p:nvPr userDrawn="1"/>
          </p:nvGrpSpPr>
          <p:grpSpPr bwMode="auto">
            <a:xfrm>
              <a:off x="0" y="0"/>
              <a:ext cx="2016" cy="4320"/>
              <a:chOff x="0" y="0"/>
              <a:chExt cx="2016" cy="4320"/>
            </a:xfrm>
          </p:grpSpPr>
          <p:sp>
            <p:nvSpPr>
              <p:cNvPr id="3686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3686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36870" name="Group 6"/>
            <p:cNvGrpSpPr>
              <a:grpSpLocks/>
            </p:cNvGrpSpPr>
            <p:nvPr/>
          </p:nvGrpSpPr>
          <p:grpSpPr bwMode="auto">
            <a:xfrm>
              <a:off x="144" y="1248"/>
              <a:ext cx="4656" cy="201"/>
              <a:chOff x="144" y="1248"/>
              <a:chExt cx="4656" cy="201"/>
            </a:xfrm>
          </p:grpSpPr>
          <p:sp>
            <p:nvSpPr>
              <p:cNvPr id="3687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3687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3687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7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endParaRPr lang="en-US"/>
          </a:p>
        </p:txBody>
      </p:sp>
      <p:sp>
        <p:nvSpPr>
          <p:cNvPr id="3687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endParaRPr lang="en-US"/>
          </a:p>
        </p:txBody>
      </p:sp>
      <p:sp>
        <p:nvSpPr>
          <p:cNvPr id="3687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fld id="{BC59DDFC-8582-407A-A9FA-62BDA7D750FF}"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6873"/>
                                        </p:tgtEl>
                                        <p:attrNameLst>
                                          <p:attrName>style.visibility</p:attrName>
                                        </p:attrNameLst>
                                      </p:cBhvr>
                                      <p:to>
                                        <p:strVal val="visible"/>
                                      </p:to>
                                    </p:set>
                                    <p:anim calcmode="lin" valueType="num">
                                      <p:cBhvr>
                                        <p:cTn id="7" dur="500" fill="hold"/>
                                        <p:tgtEl>
                                          <p:spTgt spid="36873"/>
                                        </p:tgtEl>
                                        <p:attrNameLst>
                                          <p:attrName>ppt_w</p:attrName>
                                        </p:attrNameLst>
                                      </p:cBhvr>
                                      <p:tavLst>
                                        <p:tav tm="0">
                                          <p:val>
                                            <p:fltVal val="0"/>
                                          </p:val>
                                        </p:tav>
                                        <p:tav tm="100000">
                                          <p:val>
                                            <p:strVal val="#ppt_w"/>
                                          </p:val>
                                        </p:tav>
                                      </p:tavLst>
                                    </p:anim>
                                    <p:anim calcmode="lin" valueType="num">
                                      <p:cBhvr>
                                        <p:cTn id="8" dur="500" fill="hold"/>
                                        <p:tgtEl>
                                          <p:spTgt spid="36873"/>
                                        </p:tgtEl>
                                        <p:attrNameLst>
                                          <p:attrName>ppt_h</p:attrName>
                                        </p:attrNameLst>
                                      </p:cBhvr>
                                      <p:tavLst>
                                        <p:tav tm="0">
                                          <p:val>
                                            <p:fltVal val="0"/>
                                          </p:val>
                                        </p:tav>
                                        <p:tav tm="100000">
                                          <p:val>
                                            <p:strVal val="#ppt_h"/>
                                          </p:val>
                                        </p:tav>
                                      </p:tavLst>
                                    </p:anim>
                                    <p:anim calcmode="lin" valueType="num">
                                      <p:cBhvr>
                                        <p:cTn id="9" dur="500" fill="hold"/>
                                        <p:tgtEl>
                                          <p:spTgt spid="36873"/>
                                        </p:tgtEl>
                                        <p:attrNameLst>
                                          <p:attrName>style.rotation</p:attrName>
                                        </p:attrNameLst>
                                      </p:cBhvr>
                                      <p:tavLst>
                                        <p:tav tm="0">
                                          <p:val>
                                            <p:fltVal val="360"/>
                                          </p:val>
                                        </p:tav>
                                        <p:tav tm="100000">
                                          <p:val>
                                            <p:fltVal val="0"/>
                                          </p:val>
                                        </p:tav>
                                      </p:tavLst>
                                    </p:anim>
                                    <p:animEffect transition="in" filter="fade">
                                      <p:cBhvr>
                                        <p:cTn id="10" dur="500"/>
                                        <p:tgtEl>
                                          <p:spTgt spid="3687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6874">
                                            <p:txEl>
                                              <p:pRg st="0" end="0"/>
                                            </p:txEl>
                                          </p:spTgt>
                                        </p:tgtEl>
                                        <p:attrNameLst>
                                          <p:attrName>style.visibility</p:attrName>
                                        </p:attrNameLst>
                                      </p:cBhvr>
                                      <p:to>
                                        <p:strVal val="visible"/>
                                      </p:to>
                                    </p:set>
                                    <p:anim calcmode="lin" valueType="num">
                                      <p:cBhvr>
                                        <p:cTn id="15" dur="500" fill="hold"/>
                                        <p:tgtEl>
                                          <p:spTgt spid="3687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687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687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6874">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36874">
                                            <p:txEl>
                                              <p:pRg st="1" end="1"/>
                                            </p:txEl>
                                          </p:spTgt>
                                        </p:tgtEl>
                                        <p:attrNameLst>
                                          <p:attrName>style.visibility</p:attrName>
                                        </p:attrNameLst>
                                      </p:cBhvr>
                                      <p:to>
                                        <p:strVal val="visible"/>
                                      </p:to>
                                    </p:set>
                                    <p:anim calcmode="lin" valueType="num">
                                      <p:cBhvr>
                                        <p:cTn id="21" dur="500" fill="hold"/>
                                        <p:tgtEl>
                                          <p:spTgt spid="3687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6874">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6874">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6874">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36874">
                                            <p:txEl>
                                              <p:pRg st="2" end="2"/>
                                            </p:txEl>
                                          </p:spTgt>
                                        </p:tgtEl>
                                        <p:attrNameLst>
                                          <p:attrName>style.visibility</p:attrName>
                                        </p:attrNameLst>
                                      </p:cBhvr>
                                      <p:to>
                                        <p:strVal val="visible"/>
                                      </p:to>
                                    </p:set>
                                    <p:anim calcmode="lin" valueType="num">
                                      <p:cBhvr>
                                        <p:cTn id="27" dur="500" fill="hold"/>
                                        <p:tgtEl>
                                          <p:spTgt spid="36874">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6874">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36874">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36874">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36874">
                                            <p:txEl>
                                              <p:pRg st="3" end="3"/>
                                            </p:txEl>
                                          </p:spTgt>
                                        </p:tgtEl>
                                        <p:attrNameLst>
                                          <p:attrName>style.visibility</p:attrName>
                                        </p:attrNameLst>
                                      </p:cBhvr>
                                      <p:to>
                                        <p:strVal val="visible"/>
                                      </p:to>
                                    </p:set>
                                    <p:anim calcmode="lin" valueType="num">
                                      <p:cBhvr>
                                        <p:cTn id="33" dur="500" fill="hold"/>
                                        <p:tgtEl>
                                          <p:spTgt spid="3687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6874">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36874">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36874">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36874">
                                            <p:txEl>
                                              <p:pRg st="4" end="4"/>
                                            </p:txEl>
                                          </p:spTgt>
                                        </p:tgtEl>
                                        <p:attrNameLst>
                                          <p:attrName>style.visibility</p:attrName>
                                        </p:attrNameLst>
                                      </p:cBhvr>
                                      <p:to>
                                        <p:strVal val="visible"/>
                                      </p:to>
                                    </p:set>
                                    <p:anim calcmode="lin" valueType="num">
                                      <p:cBhvr>
                                        <p:cTn id="39" dur="500" fill="hold"/>
                                        <p:tgtEl>
                                          <p:spTgt spid="3687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687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6874">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68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p:bldP spid="36874"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Lst>
      </p:bldP>
    </p:bldLst>
  </p:timing>
  <p:txStyles>
    <p:title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charset="0"/>
          <a:cs typeface="Arial" charset="0"/>
        </a:defRPr>
      </a:lvl2pPr>
      <a:lvl3pPr algn="l" rtl="1" fontAlgn="base">
        <a:lnSpc>
          <a:spcPct val="90000"/>
        </a:lnSpc>
        <a:spcBef>
          <a:spcPct val="0"/>
        </a:spcBef>
        <a:spcAft>
          <a:spcPct val="0"/>
        </a:spcAft>
        <a:defRPr sz="3600" b="1">
          <a:solidFill>
            <a:schemeClr val="tx2"/>
          </a:solidFill>
          <a:latin typeface="Arial" charset="0"/>
          <a:cs typeface="Arial" charset="0"/>
        </a:defRPr>
      </a:lvl3pPr>
      <a:lvl4pPr algn="l" rtl="1" fontAlgn="base">
        <a:lnSpc>
          <a:spcPct val="90000"/>
        </a:lnSpc>
        <a:spcBef>
          <a:spcPct val="0"/>
        </a:spcBef>
        <a:spcAft>
          <a:spcPct val="0"/>
        </a:spcAft>
        <a:defRPr sz="3600" b="1">
          <a:solidFill>
            <a:schemeClr val="tx2"/>
          </a:solidFill>
          <a:latin typeface="Arial" charset="0"/>
          <a:cs typeface="Arial" charset="0"/>
        </a:defRPr>
      </a:lvl4pPr>
      <a:lvl5pPr algn="l" rtl="1" fontAlgn="base">
        <a:lnSpc>
          <a:spcPct val="90000"/>
        </a:lnSpc>
        <a:spcBef>
          <a:spcPct val="0"/>
        </a:spcBef>
        <a:spcAft>
          <a:spcPct val="0"/>
        </a:spcAft>
        <a:defRPr sz="3600" b="1">
          <a:solidFill>
            <a:schemeClr val="tx2"/>
          </a:solidFill>
          <a:latin typeface="Arial" charset="0"/>
          <a:cs typeface="Arial" charset="0"/>
        </a:defRPr>
      </a:lvl5pPr>
      <a:lvl6pPr marL="457200" algn="l" rtl="1" fontAlgn="base">
        <a:lnSpc>
          <a:spcPct val="90000"/>
        </a:lnSpc>
        <a:spcBef>
          <a:spcPct val="0"/>
        </a:spcBef>
        <a:spcAft>
          <a:spcPct val="0"/>
        </a:spcAft>
        <a:defRPr sz="3600" b="1">
          <a:solidFill>
            <a:schemeClr val="tx2"/>
          </a:solidFill>
          <a:latin typeface="Arial" charset="0"/>
          <a:cs typeface="Arial" charset="0"/>
        </a:defRPr>
      </a:lvl6pPr>
      <a:lvl7pPr marL="914400" algn="l" rtl="1" fontAlgn="base">
        <a:lnSpc>
          <a:spcPct val="90000"/>
        </a:lnSpc>
        <a:spcBef>
          <a:spcPct val="0"/>
        </a:spcBef>
        <a:spcAft>
          <a:spcPct val="0"/>
        </a:spcAft>
        <a:defRPr sz="3600" b="1">
          <a:solidFill>
            <a:schemeClr val="tx2"/>
          </a:solidFill>
          <a:latin typeface="Arial" charset="0"/>
          <a:cs typeface="Arial" charset="0"/>
        </a:defRPr>
      </a:lvl7pPr>
      <a:lvl8pPr marL="1371600" algn="l" rtl="1" fontAlgn="base">
        <a:lnSpc>
          <a:spcPct val="90000"/>
        </a:lnSpc>
        <a:spcBef>
          <a:spcPct val="0"/>
        </a:spcBef>
        <a:spcAft>
          <a:spcPct val="0"/>
        </a:spcAft>
        <a:defRPr sz="3600" b="1">
          <a:solidFill>
            <a:schemeClr val="tx2"/>
          </a:solidFill>
          <a:latin typeface="Arial" charset="0"/>
          <a:cs typeface="Arial" charset="0"/>
        </a:defRPr>
      </a:lvl8pPr>
      <a:lvl9pPr marL="1828800" algn="l" rtl="1"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fontAlgn="base">
        <a:spcBef>
          <a:spcPct val="20000"/>
        </a:spcBef>
        <a:spcAft>
          <a:spcPct val="0"/>
        </a:spcAft>
        <a:buClr>
          <a:schemeClr val="tx1"/>
        </a:buClr>
        <a:buSzPct val="80000"/>
        <a:buChar char="–"/>
        <a:defRPr>
          <a:solidFill>
            <a:schemeClr val="tx1"/>
          </a:solidFill>
          <a:latin typeface="+mn-lt"/>
          <a:cs typeface="+mn-cs"/>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ar-SA" dirty="0"/>
              <a:t>جامعة </a:t>
            </a:r>
            <a:r>
              <a:rPr lang="ar-SA" dirty="0" smtClean="0"/>
              <a:t>الملك سعود</a:t>
            </a:r>
            <a:br>
              <a:rPr lang="ar-SA" dirty="0" smtClean="0"/>
            </a:br>
            <a:r>
              <a:rPr lang="ar-SA" dirty="0" smtClean="0"/>
              <a:t>كلية علوم الأغذية والزراعة</a:t>
            </a:r>
            <a:br>
              <a:rPr lang="ar-SA" dirty="0" smtClean="0"/>
            </a:br>
            <a:r>
              <a:rPr lang="ar-SA" dirty="0" smtClean="0"/>
              <a:t>قسم الاقتصاد الزراعي</a:t>
            </a:r>
            <a:endParaRPr lang="en-US" dirty="0"/>
          </a:p>
        </p:txBody>
      </p:sp>
      <p:sp>
        <p:nvSpPr>
          <p:cNvPr id="2051" name="Rectangle 3"/>
          <p:cNvSpPr>
            <a:spLocks noGrp="1" noChangeArrowheads="1"/>
          </p:cNvSpPr>
          <p:nvPr>
            <p:ph type="subTitle" idx="1"/>
          </p:nvPr>
        </p:nvSpPr>
        <p:spPr>
          <a:xfrm>
            <a:off x="4673600" y="3573016"/>
            <a:ext cx="4002856" cy="1176784"/>
          </a:xfrm>
        </p:spPr>
        <p:txBody>
          <a:bodyPr/>
          <a:lstStyle/>
          <a:p>
            <a:pPr algn="ctr"/>
            <a:r>
              <a:rPr lang="ar-SA" sz="3200" b="1" dirty="0" smtClean="0"/>
              <a:t>خصائص الإنتاج الزراعي والمنتجات الزراعية</a:t>
            </a:r>
            <a:endParaRPr lang="ar-SA" sz="3200"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algn="just"/>
            <a:r>
              <a:rPr lang="ar-SA" dirty="0"/>
              <a:t>ثانياً، خصائص عمليات الانتاج الزراعي</a:t>
            </a:r>
            <a:r>
              <a:rPr lang="en-US" dirty="0"/>
              <a:t> </a:t>
            </a:r>
          </a:p>
        </p:txBody>
      </p:sp>
      <p:sp>
        <p:nvSpPr>
          <p:cNvPr id="18435" name="Rectangle 3"/>
          <p:cNvSpPr>
            <a:spLocks noGrp="1" noChangeArrowheads="1"/>
          </p:cNvSpPr>
          <p:nvPr>
            <p:ph type="body" idx="1"/>
          </p:nvPr>
        </p:nvSpPr>
        <p:spPr/>
        <p:txBody>
          <a:bodyPr/>
          <a:lstStyle/>
          <a:p>
            <a:pPr marL="609600" indent="-609600">
              <a:buFontTx/>
              <a:buAutoNum type="arabicPeriod"/>
            </a:pPr>
            <a:r>
              <a:rPr lang="ar-SA" b="1" dirty="0">
                <a:solidFill>
                  <a:srgbClr val="CC3300"/>
                </a:solidFill>
              </a:rPr>
              <a:t>صغر حجم الوحدات الانتاجية الزراعية</a:t>
            </a:r>
          </a:p>
          <a:p>
            <a:pPr marL="609600" indent="-609600" algn="just">
              <a:buFont typeface="Wingdings" pitchFamily="2" charset="2"/>
              <a:buNone/>
            </a:pPr>
            <a:r>
              <a:rPr lang="ar-SA" b="1" dirty="0"/>
              <a:t>	ان الانتاج الزراعي هو محصلة انتاج مختلف المزارع والمنشآت التي تمارس الانتاج الزراعي النباتي والحيواني وغيره. وتتصف المشروعات الزراعية بصغر السعة الانتاجية وضآلة الأهمية النسبية لكل مشروع علي حده في ما يخص الكمية الكلية المنتجة من السلعة، مقارنة مع المشروعات الصناعية.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algn="just"/>
            <a:r>
              <a:rPr lang="ar-SA" b="0" dirty="0">
                <a:solidFill>
                  <a:srgbClr val="CC3300"/>
                </a:solidFill>
              </a:rPr>
              <a:t>2.  </a:t>
            </a:r>
            <a:r>
              <a:rPr lang="ar-SA" dirty="0">
                <a:solidFill>
                  <a:srgbClr val="CC3300"/>
                </a:solidFill>
              </a:rPr>
              <a:t>التقلبات السنوية في الانتاج </a:t>
            </a:r>
            <a:endParaRPr lang="en-US" dirty="0">
              <a:solidFill>
                <a:srgbClr val="CC3300"/>
              </a:solidFill>
            </a:endParaRPr>
          </a:p>
        </p:txBody>
      </p:sp>
      <p:sp>
        <p:nvSpPr>
          <p:cNvPr id="19459" name="Rectangle 3"/>
          <p:cNvSpPr>
            <a:spLocks noGrp="1" noChangeArrowheads="1"/>
          </p:cNvSpPr>
          <p:nvPr>
            <p:ph type="body" idx="1"/>
          </p:nvPr>
        </p:nvSpPr>
        <p:spPr>
          <a:xfrm>
            <a:off x="900113" y="2492375"/>
            <a:ext cx="7693025" cy="3724275"/>
          </a:xfrm>
        </p:spPr>
        <p:txBody>
          <a:bodyPr/>
          <a:lstStyle/>
          <a:p>
            <a:pPr algn="just"/>
            <a:r>
              <a:rPr lang="ar-SA" b="1" dirty="0"/>
              <a:t>يتأثر الانتاج الزراعي بعوامل طبيعية عديدة، مثل كميات وتوزيع الأمطار، درجات الحرارة، الآفات، وغيرها. وينعكس التغير السنوي في هذه العوامل علي انتاج السلع الزراعية (بصورة كبيرة)، وعلي الانتاج الزراعي الكلي (بدرجة أقل). هذه التقلبات لها تأثيرات كبيرة علي دخل المزارع، استراتيجيات التصنيع الزراعي والتسويق، أسواق العمل، الأمن الغذائي، ...الخ.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lgn="just"/>
            <a:r>
              <a:rPr lang="ar-SA" b="0" dirty="0">
                <a:solidFill>
                  <a:srgbClr val="CC3300"/>
                </a:solidFill>
              </a:rPr>
              <a:t>3.  </a:t>
            </a:r>
            <a:r>
              <a:rPr lang="ar-SA" dirty="0">
                <a:solidFill>
                  <a:srgbClr val="CC3300"/>
                </a:solidFill>
              </a:rPr>
              <a:t>التقلبات الموسمية في الانتاج </a:t>
            </a:r>
            <a:endParaRPr lang="en-US" dirty="0">
              <a:solidFill>
                <a:srgbClr val="CC3300"/>
              </a:solidFill>
            </a:endParaRPr>
          </a:p>
        </p:txBody>
      </p:sp>
      <p:sp>
        <p:nvSpPr>
          <p:cNvPr id="20483" name="Rectangle 3"/>
          <p:cNvSpPr>
            <a:spLocks noGrp="1" noChangeArrowheads="1"/>
          </p:cNvSpPr>
          <p:nvPr>
            <p:ph type="body" idx="1"/>
          </p:nvPr>
        </p:nvSpPr>
        <p:spPr/>
        <p:txBody>
          <a:bodyPr/>
          <a:lstStyle/>
          <a:p>
            <a:pPr algn="just"/>
            <a:r>
              <a:rPr lang="ar-SA" b="1" dirty="0"/>
              <a:t>ان العمليات الزراعية تجري في مواسم معينة تحددها الظروف الجوية وطبيعة النبات. فلكل منتج زراعي موسم أو مواسم حصاد معينة خلال السنة، وقابلية للتخزين بدرجة مختلفة عن المنتجات الأخري.</a:t>
            </a:r>
            <a:r>
              <a:rPr lang="en-US" b="1" dirty="0"/>
              <a:t> </a:t>
            </a:r>
            <a:r>
              <a:rPr lang="ar-SA" b="1" dirty="0"/>
              <a:t>ولكن التطور التقني الحديث قد قلّل من هذه التقلبات في الكثير من المنتجات، مثل استخدام البيوت المحمية، التهجين، وانتاج عينات تتغلب علي الظروف الطبيعية، وغيرها.</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838200" y="2362200"/>
            <a:ext cx="8305800" cy="4495800"/>
          </a:xfrm>
        </p:spPr>
        <p:txBody>
          <a:bodyPr/>
          <a:lstStyle/>
          <a:p>
            <a:pPr marL="609600" indent="-609600" algn="r" rtl="1" eaLnBrk="1" hangingPunct="1">
              <a:buNone/>
              <a:defRPr/>
            </a:pPr>
            <a:r>
              <a:rPr lang="ar-SA" sz="2400" b="1" dirty="0" smtClean="0"/>
              <a:t>	ينتج </a:t>
            </a:r>
            <a:r>
              <a:rPr lang="ar-SA" sz="2400" b="1" dirty="0" smtClean="0"/>
              <a:t>عن هذه الموسمية آثار داخلية وخارجية:</a:t>
            </a:r>
          </a:p>
          <a:p>
            <a:pPr marL="990600" lvl="1" indent="-533400" algn="r" rtl="1" eaLnBrk="1" hangingPunct="1">
              <a:buFont typeface="Wingdings" pitchFamily="2" charset="2"/>
              <a:buChar char="v"/>
              <a:defRPr/>
            </a:pPr>
            <a:r>
              <a:rPr lang="ar-SA" sz="2400" b="1" dirty="0" smtClean="0"/>
              <a:t>داخلية (علي مستوي المزرعة): </a:t>
            </a:r>
          </a:p>
          <a:p>
            <a:pPr marL="1371600" lvl="2" indent="-457200" algn="r" rtl="1" eaLnBrk="1" hangingPunct="1">
              <a:buFont typeface="Wingdings" pitchFamily="2" charset="2"/>
              <a:buAutoNum type="arabicPeriod"/>
              <a:defRPr/>
            </a:pPr>
            <a:r>
              <a:rPr lang="ar-SA" b="1" dirty="0" smtClean="0"/>
              <a:t>موسمية العمالة </a:t>
            </a:r>
          </a:p>
          <a:p>
            <a:pPr marL="1371600" lvl="2" indent="-457200" algn="r" rtl="1" eaLnBrk="1" hangingPunct="1">
              <a:buFont typeface="Wingdings" pitchFamily="2" charset="2"/>
              <a:buAutoNum type="arabicPeriod"/>
              <a:defRPr/>
            </a:pPr>
            <a:r>
              <a:rPr lang="ar-SA" b="1" dirty="0" smtClean="0"/>
              <a:t> موسمية الدخل</a:t>
            </a:r>
          </a:p>
          <a:p>
            <a:pPr marL="990600" lvl="1" indent="-533400" algn="r" rtl="1" eaLnBrk="1" hangingPunct="1">
              <a:buFont typeface="Wingdings" pitchFamily="2" charset="2"/>
              <a:buChar char="v"/>
              <a:defRPr/>
            </a:pPr>
            <a:r>
              <a:rPr lang="ar-SA" sz="2400" b="1" dirty="0" smtClean="0"/>
              <a:t>خارجـيـة (علي مستوي الدولة):</a:t>
            </a:r>
          </a:p>
          <a:p>
            <a:pPr marL="1371600" lvl="2" indent="-457200" algn="r" rtl="1" eaLnBrk="1" hangingPunct="1">
              <a:buFont typeface="Wingdings" pitchFamily="2" charset="2"/>
              <a:buAutoNum type="arabicPeriod"/>
              <a:defRPr/>
            </a:pPr>
            <a:r>
              <a:rPr lang="ar-SA" b="1" dirty="0" smtClean="0"/>
              <a:t>موسمية الصناعات التي تعتمـد علـى المواد الخام الزراعية</a:t>
            </a:r>
          </a:p>
          <a:p>
            <a:pPr marL="1371600" lvl="2" indent="-457200" algn="r" rtl="1" eaLnBrk="1" hangingPunct="1">
              <a:buFont typeface="Wingdings" pitchFamily="2" charset="2"/>
              <a:buAutoNum type="arabicPeriod"/>
              <a:defRPr/>
            </a:pPr>
            <a:r>
              <a:rPr lang="ar-SA" b="1" dirty="0" smtClean="0"/>
              <a:t>التوزيع الزمنى للإنتاج الزراعي على شهـور الاستهلاك المختلفة </a:t>
            </a:r>
          </a:p>
          <a:p>
            <a:pPr marL="1371600" lvl="2" indent="-457200" algn="r" rtl="1" eaLnBrk="1" hangingPunct="1">
              <a:buFont typeface="Wingdings" pitchFamily="2" charset="2"/>
              <a:buAutoNum type="arabicPeriod"/>
              <a:defRPr/>
            </a:pPr>
            <a:r>
              <a:rPr lang="ar-SA" b="1" dirty="0" smtClean="0"/>
              <a:t>زيادة الأسعار بسبب تكاليف التخزين</a:t>
            </a:r>
          </a:p>
          <a:p>
            <a:pPr marL="1371600" lvl="2" indent="-457200" algn="r" rtl="1" eaLnBrk="1" hangingPunct="1">
              <a:buFont typeface="Wingdings" pitchFamily="2" charset="2"/>
              <a:buNone/>
              <a:defRPr/>
            </a:pPr>
            <a:endParaRPr lang="ar-SA" b="1" dirty="0" smtClean="0"/>
          </a:p>
          <a:p>
            <a:pPr marL="609600" indent="-609600" algn="r" rtl="1" eaLnBrk="1" hangingPunct="1">
              <a:buFont typeface="Wingdings" pitchFamily="2" charset="2"/>
              <a:buNone/>
              <a:defRPr/>
            </a:pPr>
            <a:endParaRPr lang="en-GB"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63">
                                            <p:txEl>
                                              <p:pRg st="2" end="2"/>
                                            </p:txEl>
                                          </p:spTgt>
                                        </p:tgtEl>
                                        <p:attrNameLst>
                                          <p:attrName>style.visibility</p:attrName>
                                        </p:attrNameLst>
                                      </p:cBhvr>
                                      <p:to>
                                        <p:strVal val="visible"/>
                                      </p:to>
                                    </p:set>
                                    <p:animEffect transition="in" filter="barn(inVertical)">
                                      <p:cBhvr>
                                        <p:cTn id="7" dur="500"/>
                                        <p:tgtEl>
                                          <p:spTgt spid="9216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2163">
                                            <p:txEl>
                                              <p:pRg st="3" end="3"/>
                                            </p:txEl>
                                          </p:spTgt>
                                        </p:tgtEl>
                                        <p:attrNameLst>
                                          <p:attrName>style.visibility</p:attrName>
                                        </p:attrNameLst>
                                      </p:cBhvr>
                                      <p:to>
                                        <p:strVal val="visible"/>
                                      </p:to>
                                    </p:set>
                                    <p:animEffect transition="in" filter="barn(inVertical)">
                                      <p:cBhvr>
                                        <p:cTn id="10" dur="500"/>
                                        <p:tgtEl>
                                          <p:spTgt spid="92163">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92163">
                                            <p:txEl>
                                              <p:pRg st="5" end="5"/>
                                            </p:txEl>
                                          </p:spTgt>
                                        </p:tgtEl>
                                        <p:attrNameLst>
                                          <p:attrName>style.visibility</p:attrName>
                                        </p:attrNameLst>
                                      </p:cBhvr>
                                      <p:to>
                                        <p:strVal val="visible"/>
                                      </p:to>
                                    </p:set>
                                    <p:anim calcmode="lin" valueType="num">
                                      <p:cBhvr additive="base">
                                        <p:cTn id="15" dur="500" fill="hold"/>
                                        <p:tgtEl>
                                          <p:spTgt spid="9216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6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anim calcmode="lin" valueType="num">
                                      <p:cBhvr additive="base">
                                        <p:cTn id="19" dur="500" fill="hold"/>
                                        <p:tgtEl>
                                          <p:spTgt spid="9216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2163">
                                            <p:txEl>
                                              <p:pRg st="7" end="7"/>
                                            </p:txEl>
                                          </p:spTgt>
                                        </p:tgtEl>
                                        <p:attrNameLst>
                                          <p:attrName>style.visibility</p:attrName>
                                        </p:attrNameLst>
                                      </p:cBhvr>
                                      <p:to>
                                        <p:strVal val="visible"/>
                                      </p:to>
                                    </p:set>
                                    <p:anim calcmode="lin" valueType="num">
                                      <p:cBhvr additive="base">
                                        <p:cTn id="23" dur="500" fill="hold"/>
                                        <p:tgtEl>
                                          <p:spTgt spid="9216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algn="just"/>
            <a:r>
              <a:rPr lang="ar-SA" b="0" dirty="0">
                <a:solidFill>
                  <a:srgbClr val="CC3300"/>
                </a:solidFill>
              </a:rPr>
              <a:t>4. </a:t>
            </a:r>
            <a:r>
              <a:rPr lang="ar-SA" dirty="0">
                <a:solidFill>
                  <a:srgbClr val="CC3300"/>
                </a:solidFill>
              </a:rPr>
              <a:t>التركيز الجغرافي للانتاج</a:t>
            </a:r>
            <a:endParaRPr lang="en-US" dirty="0">
              <a:solidFill>
                <a:srgbClr val="CC3300"/>
              </a:solidFill>
            </a:endParaRPr>
          </a:p>
        </p:txBody>
      </p:sp>
      <p:sp>
        <p:nvSpPr>
          <p:cNvPr id="21507" name="Rectangle 3"/>
          <p:cNvSpPr>
            <a:spLocks noGrp="1" noChangeArrowheads="1"/>
          </p:cNvSpPr>
          <p:nvPr>
            <p:ph type="body" idx="1"/>
          </p:nvPr>
        </p:nvSpPr>
        <p:spPr/>
        <p:txBody>
          <a:bodyPr/>
          <a:lstStyle/>
          <a:p>
            <a:pPr algn="just"/>
            <a:r>
              <a:rPr lang="ar-SA" b="1" dirty="0"/>
              <a:t>يتميز الانتاج الزراعي بالتخصص الجغرافي في </a:t>
            </a:r>
            <a:r>
              <a:rPr lang="ar-SA" b="1" dirty="0" smtClean="0"/>
              <a:t>إنتاج </a:t>
            </a:r>
            <a:r>
              <a:rPr lang="ar-SA" b="1" dirty="0"/>
              <a:t>السلع. فكل منطقة جغرافية تناسب </a:t>
            </a:r>
            <a:r>
              <a:rPr lang="ar-SA" b="1" dirty="0" smtClean="0"/>
              <a:t>إنتاج </a:t>
            </a:r>
            <a:r>
              <a:rPr lang="ar-SA" b="1" dirty="0"/>
              <a:t>سلع بعينها بصورة أكبر من المناطق الأخري.</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algn="just"/>
            <a:r>
              <a:rPr lang="ar-SA" b="0" dirty="0">
                <a:solidFill>
                  <a:srgbClr val="CC3300"/>
                </a:solidFill>
              </a:rPr>
              <a:t>5.  </a:t>
            </a:r>
            <a:r>
              <a:rPr lang="ar-SA" dirty="0">
                <a:solidFill>
                  <a:srgbClr val="CC3300"/>
                </a:solidFill>
              </a:rPr>
              <a:t>تفاوت تكاليف الانتاج</a:t>
            </a:r>
            <a:endParaRPr lang="en-US" dirty="0">
              <a:solidFill>
                <a:srgbClr val="CC3300"/>
              </a:solidFill>
            </a:endParaRPr>
          </a:p>
        </p:txBody>
      </p:sp>
      <p:sp>
        <p:nvSpPr>
          <p:cNvPr id="22531" name="Rectangle 3"/>
          <p:cNvSpPr>
            <a:spLocks noGrp="1" noChangeArrowheads="1"/>
          </p:cNvSpPr>
          <p:nvPr>
            <p:ph type="body" idx="1"/>
          </p:nvPr>
        </p:nvSpPr>
        <p:spPr/>
        <p:txBody>
          <a:bodyPr/>
          <a:lstStyle/>
          <a:p>
            <a:pPr algn="just"/>
            <a:r>
              <a:rPr lang="ar-SA" b="1" dirty="0"/>
              <a:t>تختلف تكاليف انتاج السلعة الزراعية الواحدة بين الوحدات الانتاجية المختلفة، ويرجع ذلك لعدة أسباب، نذكر منها: نوعية الأرض ومساحتها، المهارات الادارية للمزارع، المسافة بين المزرعة والسوق وبين المزرعة وسكن المزراع. ولكن من الملاحظ أن المزارعين يقبضون نفس السعر </a:t>
            </a:r>
            <a:r>
              <a:rPr lang="ar-SA" b="1" dirty="0" smtClean="0"/>
              <a:t>تقريباً </a:t>
            </a:r>
            <a:r>
              <a:rPr lang="ar-SA" b="1" dirty="0"/>
              <a:t>علي السلع المتشابهة في النوعية الشئ الذي يؤدي الي تفاوت الأرباح بصورة كبيرة. أضف لذلك فان دراسة الأرباح الزراعية لسلعةٍ ما </a:t>
            </a:r>
            <a:r>
              <a:rPr lang="ar-SA" b="1" dirty="0" smtClean="0"/>
              <a:t>كثيراً </a:t>
            </a:r>
            <a:r>
              <a:rPr lang="ar-SA" b="1" dirty="0"/>
              <a:t>ماتكون مضللة.</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algn="just"/>
            <a:r>
              <a:rPr lang="ar-SA" b="0" dirty="0">
                <a:solidFill>
                  <a:srgbClr val="CC3300"/>
                </a:solidFill>
              </a:rPr>
              <a:t>6.  </a:t>
            </a:r>
            <a:r>
              <a:rPr lang="ar-SA" dirty="0">
                <a:solidFill>
                  <a:srgbClr val="CC3300"/>
                </a:solidFill>
              </a:rPr>
              <a:t>صعوبة التحكم في الناتج الاجمالي</a:t>
            </a:r>
            <a:endParaRPr lang="en-US" dirty="0">
              <a:solidFill>
                <a:srgbClr val="CC3300"/>
              </a:solidFill>
            </a:endParaRPr>
          </a:p>
        </p:txBody>
      </p:sp>
      <p:sp>
        <p:nvSpPr>
          <p:cNvPr id="23555" name="Rectangle 3"/>
          <p:cNvSpPr>
            <a:spLocks noGrp="1" noChangeArrowheads="1"/>
          </p:cNvSpPr>
          <p:nvPr>
            <p:ph type="body" idx="1"/>
          </p:nvPr>
        </p:nvSpPr>
        <p:spPr/>
        <p:txBody>
          <a:bodyPr/>
          <a:lstStyle/>
          <a:p>
            <a:pPr algn="just">
              <a:lnSpc>
                <a:spcPct val="90000"/>
              </a:lnSpc>
            </a:pPr>
            <a:r>
              <a:rPr lang="ar-SA" b="1" dirty="0"/>
              <a:t>الانتاج الزراعي هو مجموع انتاج الوحدات الزراعية، والتي تتصف بالاستقلال الاداري عن بعضها البعض، وبالتشتت الجغرافي، واختلاف البيئة الانتاجية من وحدة لأخري. أضف لذلك طبيعة الانتاج الزراعي. لذلك نجد أنه من الصعب علي القطاع الزراعي الاستجابة لعوامل العرض والطلب وتغيرات الأسعار في المدي  القصير والمتوسط.</a:t>
            </a:r>
            <a:r>
              <a:rPr lang="en-US" b="1" dirty="0"/>
              <a:t> </a:t>
            </a:r>
            <a:r>
              <a:rPr lang="ar-SA" b="1" dirty="0"/>
              <a:t>ولذلك يتحتم علي الأجهزة التسويقية التكيف مع العروض الزراعية لا العكس.</a:t>
            </a:r>
            <a:r>
              <a:rPr lang="en-US" b="1" dirty="0"/>
              <a:t> </a:t>
            </a:r>
            <a:r>
              <a:rPr lang="ar-SA" b="1" dirty="0"/>
              <a:t>هذه الصفات تعتبر من أسباب ارتفاع المخاطر في الاستثمار الزراعي.</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just" eaLnBrk="1" hangingPunct="1">
              <a:defRPr/>
            </a:pPr>
            <a:r>
              <a:rPr lang="ar-SA" dirty="0" smtClean="0">
                <a:solidFill>
                  <a:srgbClr val="CC3300"/>
                </a:solidFill>
              </a:rPr>
              <a:t>7.</a:t>
            </a:r>
            <a:r>
              <a:rPr lang="ar-SA" b="1" dirty="0" smtClean="0">
                <a:solidFill>
                  <a:srgbClr val="CC3300"/>
                </a:solidFill>
              </a:rPr>
              <a:t> ضخامة رأس المال الثابـت في الـزراعـة</a:t>
            </a:r>
            <a:endParaRPr lang="en-GB" dirty="0" smtClean="0">
              <a:solidFill>
                <a:srgbClr val="CC3300"/>
              </a:solidFill>
            </a:endParaRPr>
          </a:p>
        </p:txBody>
      </p:sp>
      <p:sp>
        <p:nvSpPr>
          <p:cNvPr id="115715" name="Rectangle 3"/>
          <p:cNvSpPr>
            <a:spLocks noGrp="1" noChangeArrowheads="1"/>
          </p:cNvSpPr>
          <p:nvPr>
            <p:ph type="body" idx="1"/>
          </p:nvPr>
        </p:nvSpPr>
        <p:spPr/>
        <p:txBody>
          <a:bodyPr/>
          <a:lstStyle/>
          <a:p>
            <a:pPr marL="609600" indent="-609600" algn="r" rtl="1" eaLnBrk="1" hangingPunct="1">
              <a:defRPr/>
            </a:pPr>
            <a:r>
              <a:rPr lang="ar-SA" b="1" dirty="0" smtClean="0"/>
              <a:t>الأرض والمبانى والآبار والتحسينات المزرعية الرأسمالية  تمثل معظم رأس المال المزرعى: ارتفاع التكاليف الثابتة </a:t>
            </a:r>
          </a:p>
          <a:p>
            <a:pPr marL="609600" indent="-609600" algn="r" rtl="1" eaLnBrk="1" hangingPunct="1">
              <a:defRPr/>
            </a:pPr>
            <a:endParaRPr lang="ar-SA" b="1" dirty="0" smtClean="0"/>
          </a:p>
          <a:p>
            <a:pPr marL="609600" indent="-609600" algn="ctr" rtl="1" eaLnBrk="1" hangingPunct="1">
              <a:buFont typeface="Wingdings" pitchFamily="2" charset="2"/>
              <a:buNone/>
              <a:defRPr/>
            </a:pPr>
            <a:r>
              <a:rPr lang="ar-SA" b="1" dirty="0" smtClean="0">
                <a:solidFill>
                  <a:srgbClr val="0000CC"/>
                </a:solidFill>
              </a:rPr>
              <a:t>ما هي أثار ذلك</a:t>
            </a:r>
            <a:r>
              <a:rPr lang="ar-SA" b="1" dirty="0" smtClean="0">
                <a:solidFill>
                  <a:srgbClr val="0000CC"/>
                </a:solidFill>
              </a:rPr>
              <a:t>؟</a:t>
            </a:r>
            <a:endParaRPr lang="ar-SA" b="1" dirty="0" smtClean="0">
              <a:solidFill>
                <a:srgbClr val="0000CC"/>
              </a:solidFill>
            </a:endParaRPr>
          </a:p>
          <a:p>
            <a:pPr marL="609600" indent="-609600" algn="ctr" rtl="1" eaLnBrk="1" hangingPunct="1">
              <a:buFont typeface="Wingdings" pitchFamily="2" charset="2"/>
              <a:buNone/>
              <a:defRPr/>
            </a:pPr>
            <a:endParaRPr lang="ar-SA" b="1" dirty="0" smtClean="0"/>
          </a:p>
          <a:p>
            <a:pPr marL="609600" indent="-609600" algn="r" rtl="1" eaLnBrk="1" hangingPunct="1">
              <a:defRPr/>
            </a:pPr>
            <a:r>
              <a:rPr lang="ar-SA" b="1" dirty="0" smtClean="0"/>
              <a:t>الاستمرار في الانتاج حتى عند تحقيق خسائر في المدي القصير (بعكس الصناعات الأخرى)</a:t>
            </a:r>
            <a:endParaRPr lang="en-GB"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just" eaLnBrk="1" hangingPunct="1">
              <a:defRPr/>
            </a:pPr>
            <a:r>
              <a:rPr lang="ar-SA" b="1" dirty="0" smtClean="0">
                <a:solidFill>
                  <a:srgbClr val="CC3300"/>
                </a:solidFill>
              </a:rPr>
              <a:t> 8. المخاطـرة وصعـوبـة التمـويـل</a:t>
            </a:r>
            <a:r>
              <a:rPr lang="en-US" dirty="0" smtClean="0">
                <a:solidFill>
                  <a:srgbClr val="CC3300"/>
                </a:solidFill>
              </a:rPr>
              <a:t> </a:t>
            </a:r>
            <a:endParaRPr lang="en-GB" dirty="0" smtClean="0">
              <a:solidFill>
                <a:srgbClr val="CC3300"/>
              </a:solidFill>
            </a:endParaRPr>
          </a:p>
        </p:txBody>
      </p:sp>
      <p:sp>
        <p:nvSpPr>
          <p:cNvPr id="116739" name="Rectangle 3"/>
          <p:cNvSpPr>
            <a:spLocks noGrp="1" noChangeArrowheads="1"/>
          </p:cNvSpPr>
          <p:nvPr>
            <p:ph type="body" idx="1"/>
          </p:nvPr>
        </p:nvSpPr>
        <p:spPr/>
        <p:txBody>
          <a:bodyPr/>
          <a:lstStyle/>
          <a:p>
            <a:pPr algn="r" rtl="1" eaLnBrk="1" hangingPunct="1">
              <a:lnSpc>
                <a:spcPct val="90000"/>
              </a:lnSpc>
              <a:defRPr/>
            </a:pPr>
            <a:r>
              <a:rPr lang="ar-SA" b="1" dirty="0" smtClean="0"/>
              <a:t>من الأسباب التي تزيد المخاطرة ومن ثم صعوبة التمويل في الزراعة:</a:t>
            </a:r>
          </a:p>
          <a:p>
            <a:pPr lvl="1" algn="r" rtl="1" eaLnBrk="1" hangingPunct="1">
              <a:lnSpc>
                <a:spcPct val="90000"/>
              </a:lnSpc>
              <a:defRPr/>
            </a:pPr>
            <a:r>
              <a:rPr lang="ar-SA" b="1" dirty="0" smtClean="0"/>
              <a:t>الزراعة صناعة بيولوجية شديدة التأثر بالعوامل الطبيعية</a:t>
            </a:r>
          </a:p>
          <a:p>
            <a:pPr lvl="1" algn="r" rtl="1" eaLnBrk="1" hangingPunct="1">
              <a:lnSpc>
                <a:spcPct val="90000"/>
              </a:lnSpc>
              <a:defRPr/>
            </a:pPr>
            <a:r>
              <a:rPr lang="ar-SA" b="1" dirty="0" smtClean="0"/>
              <a:t>ضخامة نسبة رأس المال الثابت </a:t>
            </a:r>
          </a:p>
          <a:p>
            <a:pPr lvl="1" algn="r" rtl="1" eaLnBrk="1" hangingPunct="1">
              <a:lnSpc>
                <a:spcPct val="90000"/>
              </a:lnSpc>
              <a:defRPr/>
            </a:pPr>
            <a:r>
              <a:rPr lang="ar-SA" b="1" dirty="0" smtClean="0"/>
              <a:t>شـدة تقلبات الأسعار</a:t>
            </a:r>
            <a:r>
              <a:rPr lang="en-GB" b="1" dirty="0" smtClean="0"/>
              <a:t> </a:t>
            </a:r>
            <a:endParaRPr lang="ar-SA" b="1" dirty="0" smtClean="0"/>
          </a:p>
          <a:p>
            <a:pPr lvl="1" algn="r" rtl="1" eaLnBrk="1" hangingPunct="1">
              <a:lnSpc>
                <a:spcPct val="90000"/>
              </a:lnSpc>
              <a:defRPr/>
            </a:pPr>
            <a:r>
              <a:rPr lang="ar-SA" b="1" dirty="0" smtClean="0"/>
              <a:t>المنتجات الزراعية تتسم (عامة) بضخامة الحجم والقابلية السـريعة للتلف والفسـاد</a:t>
            </a:r>
          </a:p>
          <a:p>
            <a:pPr algn="r" rtl="1" eaLnBrk="1" hangingPunct="1">
              <a:lnSpc>
                <a:spcPct val="90000"/>
              </a:lnSpc>
              <a:defRPr/>
            </a:pPr>
            <a:r>
              <a:rPr lang="en-GB" b="1" dirty="0" smtClean="0"/>
              <a:t> </a:t>
            </a:r>
            <a:r>
              <a:rPr lang="ar-SA" b="1" dirty="0" smtClean="0"/>
              <a:t>ومن هنا يأتي دور بنوك الاقراض الزراعي المتخصصة: مثل البنك الزراعي السعودي </a:t>
            </a:r>
            <a:endParaRPr lang="en-GB"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solidFill>
                  <a:srgbClr val="CC3300"/>
                </a:solidFill>
              </a:rPr>
              <a:t>أسئلة وتمارين:</a:t>
            </a:r>
            <a:endParaRPr lang="en-US" dirty="0">
              <a:solidFill>
                <a:srgbClr val="CC3300"/>
              </a:solidFill>
            </a:endParaRPr>
          </a:p>
        </p:txBody>
      </p:sp>
      <p:sp>
        <p:nvSpPr>
          <p:cNvPr id="3" name="Content Placeholder 2"/>
          <p:cNvSpPr>
            <a:spLocks noGrp="1"/>
          </p:cNvSpPr>
          <p:nvPr>
            <p:ph idx="1"/>
          </p:nvPr>
        </p:nvSpPr>
        <p:spPr/>
        <p:txBody>
          <a:bodyPr/>
          <a:lstStyle/>
          <a:p>
            <a:pPr algn="just">
              <a:buNone/>
            </a:pPr>
            <a:r>
              <a:rPr lang="ar-SA" b="1" dirty="0" smtClean="0">
                <a:solidFill>
                  <a:srgbClr val="0000CC"/>
                </a:solidFill>
              </a:rPr>
              <a:t>ما هي برأيك الآثار التي تترتب علي الخواص التالية للإنتاج الزراعي والمنتجات </a:t>
            </a:r>
            <a:r>
              <a:rPr lang="ar-SA" b="1" dirty="0" smtClean="0">
                <a:solidFill>
                  <a:srgbClr val="0000CC"/>
                </a:solidFill>
              </a:rPr>
              <a:t>الزراعية:</a:t>
            </a:r>
          </a:p>
          <a:p>
            <a:pPr algn="just">
              <a:buNone/>
            </a:pPr>
            <a:r>
              <a:rPr lang="ar-SA" b="1" dirty="0" smtClean="0"/>
              <a:t>أولاً، </a:t>
            </a:r>
            <a:r>
              <a:rPr lang="ar-SA" b="1" dirty="0" smtClean="0"/>
              <a:t>الإنتاج الزراعي</a:t>
            </a:r>
            <a:r>
              <a:rPr lang="ar-SA" b="1" dirty="0" smtClean="0"/>
              <a:t>:</a:t>
            </a:r>
          </a:p>
          <a:p>
            <a:pPr lvl="1" algn="just">
              <a:buFont typeface="Courier New" pitchFamily="49" charset="0"/>
              <a:buChar char="o"/>
            </a:pPr>
            <a:r>
              <a:rPr lang="ar-SA" b="1" dirty="0" smtClean="0"/>
              <a:t>صغر وحدات الإنتاج، و كثرة </a:t>
            </a:r>
            <a:r>
              <a:rPr lang="ar-SA" b="1" dirty="0" smtClean="0"/>
              <a:t>أعدادها</a:t>
            </a:r>
          </a:p>
          <a:p>
            <a:pPr lvl="1" algn="just">
              <a:buFont typeface="Courier New" pitchFamily="49" charset="0"/>
              <a:buChar char="o"/>
            </a:pPr>
            <a:r>
              <a:rPr lang="ar-SA" b="1" dirty="0" smtClean="0"/>
              <a:t>التركيز الجغرافي للإنتاج الزراعي</a:t>
            </a:r>
          </a:p>
          <a:p>
            <a:pPr algn="just">
              <a:buNone/>
            </a:pPr>
            <a:endParaRPr lang="ar-SA" b="1" dirty="0" smtClean="0"/>
          </a:p>
          <a:p>
            <a:pPr algn="just">
              <a:buNone/>
            </a:pPr>
            <a:endParaRPr lang="ar-SA" b="1" dirty="0" smtClean="0"/>
          </a:p>
          <a:p>
            <a:pPr algn="just"/>
            <a:endParaRPr lang="ar-SA" b="1" dirty="0" smtClean="0"/>
          </a:p>
          <a:p>
            <a:endParaRPr lang="ar-S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algn="r"/>
            <a:r>
              <a:rPr lang="ar-SA" dirty="0" smtClean="0"/>
              <a:t>الأهداف</a:t>
            </a:r>
            <a:endParaRPr lang="en-US" dirty="0"/>
          </a:p>
        </p:txBody>
      </p:sp>
      <p:sp>
        <p:nvSpPr>
          <p:cNvPr id="4099" name="Rectangle 3"/>
          <p:cNvSpPr>
            <a:spLocks noGrp="1" noChangeArrowheads="1"/>
          </p:cNvSpPr>
          <p:nvPr>
            <p:ph type="body" idx="1"/>
          </p:nvPr>
        </p:nvSpPr>
        <p:spPr/>
        <p:txBody>
          <a:bodyPr/>
          <a:lstStyle/>
          <a:p>
            <a:pPr marL="609600" indent="-609600">
              <a:lnSpc>
                <a:spcPct val="90000"/>
              </a:lnSpc>
              <a:buNone/>
            </a:pPr>
            <a:r>
              <a:rPr lang="ar-SA" sz="2400" b="1" dirty="0" smtClean="0"/>
              <a:t>التعريف بــ :</a:t>
            </a:r>
          </a:p>
          <a:p>
            <a:pPr marL="609600" indent="-609600">
              <a:lnSpc>
                <a:spcPct val="90000"/>
              </a:lnSpc>
              <a:buFont typeface="Wingdings" pitchFamily="2" charset="2"/>
              <a:buChar char="v"/>
            </a:pPr>
            <a:r>
              <a:rPr lang="ar-SA" sz="2400" b="1" dirty="0" smtClean="0"/>
              <a:t>خصائص المنتجات الزراعية </a:t>
            </a:r>
          </a:p>
          <a:p>
            <a:pPr marL="609600" indent="-609600">
              <a:lnSpc>
                <a:spcPct val="90000"/>
              </a:lnSpc>
              <a:buFont typeface="Wingdings" pitchFamily="2" charset="2"/>
              <a:buChar char="v"/>
            </a:pPr>
            <a:r>
              <a:rPr lang="ar-SA" sz="2400" b="1" dirty="0" smtClean="0"/>
              <a:t>خصائص عمليات الانتاج الزراعي </a:t>
            </a:r>
            <a:endParaRPr lang="ar-SA" sz="2400" b="1" dirty="0" smtClean="0"/>
          </a:p>
          <a:p>
            <a:pPr marL="609600" indent="-609600">
              <a:lnSpc>
                <a:spcPct val="90000"/>
              </a:lnSpc>
              <a:buFont typeface="Wingdings" pitchFamily="2" charset="2"/>
              <a:buChar char="v"/>
            </a:pPr>
            <a:r>
              <a:rPr lang="ar-SA" sz="2400" b="1" dirty="0" smtClean="0"/>
              <a:t>الآثار المترتبة علي خصائص الإنتاج الزراعي والمنتجات الزراعية</a:t>
            </a:r>
            <a:endParaRPr lang="ar-SA"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يتبع:</a:t>
            </a:r>
            <a:endParaRPr lang="en-US" dirty="0"/>
          </a:p>
        </p:txBody>
      </p:sp>
      <p:sp>
        <p:nvSpPr>
          <p:cNvPr id="3" name="Content Placeholder 2"/>
          <p:cNvSpPr>
            <a:spLocks noGrp="1"/>
          </p:cNvSpPr>
          <p:nvPr>
            <p:ph idx="1"/>
          </p:nvPr>
        </p:nvSpPr>
        <p:spPr/>
        <p:txBody>
          <a:bodyPr/>
          <a:lstStyle/>
          <a:p>
            <a:pPr>
              <a:buNone/>
            </a:pPr>
            <a:r>
              <a:rPr lang="ar-SA" b="1" dirty="0" smtClean="0"/>
              <a:t>ثانياً، </a:t>
            </a:r>
            <a:r>
              <a:rPr lang="ar-SA" b="1" dirty="0" smtClean="0"/>
              <a:t>المنتجات الزراعية:</a:t>
            </a:r>
          </a:p>
          <a:p>
            <a:pPr lvl="1">
              <a:buFont typeface="Courier New" pitchFamily="49" charset="0"/>
              <a:buChar char="o"/>
            </a:pPr>
            <a:r>
              <a:rPr lang="ar-SA" b="1" dirty="0" smtClean="0"/>
              <a:t>التباين/التفاوت في الجودة</a:t>
            </a:r>
          </a:p>
          <a:p>
            <a:pPr lvl="1">
              <a:buFont typeface="Courier New" pitchFamily="49" charset="0"/>
              <a:buChar char="o"/>
            </a:pPr>
            <a:r>
              <a:rPr lang="ar-SA" b="1" dirty="0" smtClean="0"/>
              <a:t>إنخفاض مرونة العرض والطلب علي المنتجات الزراعية</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SA" b="1" dirty="0" smtClean="0"/>
              <a:t>إذا علمت أن المرونة هي مدي تجاوب الكمية (المعروضة / المطلوبة) مع السعر/الدخل:</a:t>
            </a:r>
          </a:p>
          <a:p>
            <a:pPr algn="just"/>
            <a:r>
              <a:rPr lang="ar-SA" b="1" dirty="0" smtClean="0">
                <a:solidFill>
                  <a:srgbClr val="0000CC"/>
                </a:solidFill>
              </a:rPr>
              <a:t>ما هي أهم الآثار المترتبة علي ضعف مرونة الطلب السعرية والدخلية؟</a:t>
            </a:r>
          </a:p>
          <a:p>
            <a:pPr algn="just"/>
            <a:r>
              <a:rPr lang="ar-SA" b="1" dirty="0" smtClean="0">
                <a:solidFill>
                  <a:srgbClr val="0000CC"/>
                </a:solidFill>
              </a:rPr>
              <a:t>ما هي أهم الآثار المترتبة علي ضعف مرونة العرض السعرية؟</a:t>
            </a:r>
            <a:endParaRPr lang="en-US" b="1" dirty="0">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ar-SA" sz="4800" b="1" dirty="0" smtClean="0"/>
          </a:p>
          <a:p>
            <a:pPr algn="ctr">
              <a:buNone/>
            </a:pPr>
            <a:r>
              <a:rPr lang="ar-SA" sz="4800" b="1" dirty="0" smtClean="0"/>
              <a:t>ولكم جزيل الشكر</a:t>
            </a:r>
            <a:endParaRPr lang="en-US"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algn="just"/>
            <a:r>
              <a:rPr lang="ar-SA" dirty="0" smtClean="0"/>
              <a:t>الإنتاج </a:t>
            </a:r>
            <a:r>
              <a:rPr lang="ar-SA" dirty="0"/>
              <a:t>الزراعي </a:t>
            </a:r>
            <a:endParaRPr lang="en-US" dirty="0"/>
          </a:p>
        </p:txBody>
      </p:sp>
      <p:sp>
        <p:nvSpPr>
          <p:cNvPr id="27651" name="Rectangle 3"/>
          <p:cNvSpPr>
            <a:spLocks noGrp="1" noChangeArrowheads="1"/>
          </p:cNvSpPr>
          <p:nvPr>
            <p:ph type="body" idx="1"/>
          </p:nvPr>
        </p:nvSpPr>
        <p:spPr/>
        <p:txBody>
          <a:bodyPr/>
          <a:lstStyle/>
          <a:p>
            <a:pPr algn="just"/>
            <a:r>
              <a:rPr lang="ar-SA" b="1" dirty="0"/>
              <a:t>هنالك عدة خصائص تتعلق ب</a:t>
            </a:r>
            <a:r>
              <a:rPr lang="ar-SA" b="1" dirty="0">
                <a:solidFill>
                  <a:srgbClr val="0000CC"/>
                </a:solidFill>
              </a:rPr>
              <a:t>المنتج</a:t>
            </a:r>
            <a:r>
              <a:rPr lang="ar-SA" b="1" dirty="0"/>
              <a:t> </a:t>
            </a:r>
            <a:r>
              <a:rPr lang="ar-SA" b="1" dirty="0">
                <a:solidFill>
                  <a:srgbClr val="0000CC"/>
                </a:solidFill>
              </a:rPr>
              <a:t>الزراعي</a:t>
            </a:r>
            <a:r>
              <a:rPr lang="ar-SA" b="1" dirty="0"/>
              <a:t> </a:t>
            </a:r>
            <a:r>
              <a:rPr lang="ar-SA" b="1" dirty="0">
                <a:solidFill>
                  <a:schemeClr val="tx1">
                    <a:lumMod val="60000"/>
                    <a:lumOff val="40000"/>
                  </a:schemeClr>
                </a:solidFill>
              </a:rPr>
              <a:t>وبالعملية الانتاجية </a:t>
            </a:r>
            <a:r>
              <a:rPr lang="ar-SA" b="1" dirty="0"/>
              <a:t>الزراعية تجعل من المشكلة الاقتصادية في مجال الزراعة مشكلة مختلفة عن بقية القطاعات الاقتصادية الأخري كالصناعة والخدمات. فعلي سبيل المثال، ان فهم طبيعة السلعة والالمام بخصائص عملية الانتاج تعتبر من الضرورات قبل ممارسة التسويق الزراعي، فهي تعتبر شرط أساس للنجاح</a:t>
            </a:r>
            <a:r>
              <a:rPr lang="ar-SA" b="1" dirty="0" smtClean="0"/>
              <a: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algn="just"/>
            <a:r>
              <a:rPr lang="ar-SA" dirty="0" smtClean="0"/>
              <a:t>أولاً، </a:t>
            </a:r>
            <a:r>
              <a:rPr lang="ar-SA" dirty="0"/>
              <a:t>خصائص المنتجات الزراعية</a:t>
            </a:r>
            <a:r>
              <a:rPr lang="en-US" dirty="0"/>
              <a:t> </a:t>
            </a:r>
          </a:p>
        </p:txBody>
      </p:sp>
      <p:sp>
        <p:nvSpPr>
          <p:cNvPr id="14339" name="Rectangle 3"/>
          <p:cNvSpPr>
            <a:spLocks noGrp="1" noChangeArrowheads="1"/>
          </p:cNvSpPr>
          <p:nvPr>
            <p:ph type="body" idx="1"/>
          </p:nvPr>
        </p:nvSpPr>
        <p:spPr/>
        <p:txBody>
          <a:bodyPr/>
          <a:lstStyle/>
          <a:p>
            <a:pPr>
              <a:buFont typeface="Wingdings" pitchFamily="2" charset="2"/>
              <a:buNone/>
            </a:pPr>
            <a:r>
              <a:rPr lang="ar-SA" b="1" dirty="0">
                <a:solidFill>
                  <a:srgbClr val="CC3300"/>
                </a:solidFill>
              </a:rPr>
              <a:t>1.  عدم الصلاحية للاستهلاك المباشر</a:t>
            </a:r>
            <a:endParaRPr lang="ar-SA" dirty="0">
              <a:solidFill>
                <a:srgbClr val="CC3300"/>
              </a:solidFill>
            </a:endParaRPr>
          </a:p>
          <a:p>
            <a:pPr algn="just">
              <a:buFont typeface="Wingdings" pitchFamily="2" charset="2"/>
              <a:buNone/>
            </a:pPr>
            <a:r>
              <a:rPr lang="ar-SA" dirty="0"/>
              <a:t>	</a:t>
            </a:r>
            <a:r>
              <a:rPr lang="ar-SA" b="1" dirty="0"/>
              <a:t>ان غالبية المنتجات الزراعية تعتبر مواد خام لا تصلح للاتسهلاك المباشر دون  أن تجري عليها عمليات تجهيزية. وهذه العمليات التجهيزية تختلف من منتج لآخر، فبعضها يعتبر عملا بسيطا كالتقطيع والتقشير، ذبح الحيوان، ...، وغيرها، والبعض الآخر معقد </a:t>
            </a:r>
            <a:r>
              <a:rPr lang="ar-SA" b="1" dirty="0" smtClean="0"/>
              <a:t>نسبياً، </a:t>
            </a:r>
            <a:r>
              <a:rPr lang="ar-SA" b="1" dirty="0"/>
              <a:t>مثل عمل منتجات القمح و الجلود.</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algn="just"/>
            <a:r>
              <a:rPr lang="ar-SA" dirty="0">
                <a:solidFill>
                  <a:srgbClr val="CC3300"/>
                </a:solidFill>
              </a:rPr>
              <a:t>2.  الضخامة</a:t>
            </a:r>
            <a:r>
              <a:rPr lang="en-US" dirty="0">
                <a:solidFill>
                  <a:srgbClr val="CC3300"/>
                </a:solidFill>
              </a:rPr>
              <a:t> </a:t>
            </a:r>
          </a:p>
        </p:txBody>
      </p:sp>
      <p:sp>
        <p:nvSpPr>
          <p:cNvPr id="15363" name="Rectangle 3"/>
          <p:cNvSpPr>
            <a:spLocks noGrp="1" noChangeArrowheads="1"/>
          </p:cNvSpPr>
          <p:nvPr>
            <p:ph type="body" idx="1"/>
          </p:nvPr>
        </p:nvSpPr>
        <p:spPr>
          <a:xfrm>
            <a:off x="827088" y="3141663"/>
            <a:ext cx="7621587" cy="2219325"/>
          </a:xfrm>
        </p:spPr>
        <p:txBody>
          <a:bodyPr/>
          <a:lstStyle/>
          <a:p>
            <a:pPr algn="just">
              <a:buFont typeface="Wingdings" pitchFamily="2" charset="2"/>
              <a:buNone/>
            </a:pPr>
            <a:r>
              <a:rPr lang="ar-SA" b="1" dirty="0"/>
              <a:t>	ان غالبية المنتجات الزراعية تتصف بالضخامة، وهذه الخاصية تؤثر كثيرا في عمليات النقل، التخزين، والتداول، الشئ الذي ينعكس علي تكاليف التسويق والاستهلاك.</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algn="just"/>
            <a:r>
              <a:rPr lang="ar-SA" dirty="0">
                <a:solidFill>
                  <a:srgbClr val="CC3300"/>
                </a:solidFill>
              </a:rPr>
              <a:t>3.  القابلية للتلف</a:t>
            </a:r>
            <a:endParaRPr lang="en-US" dirty="0">
              <a:solidFill>
                <a:srgbClr val="CC3300"/>
              </a:solidFill>
            </a:endParaRPr>
          </a:p>
        </p:txBody>
      </p:sp>
      <p:sp>
        <p:nvSpPr>
          <p:cNvPr id="16387" name="Rectangle 3"/>
          <p:cNvSpPr>
            <a:spLocks noGrp="1" noChangeArrowheads="1"/>
          </p:cNvSpPr>
          <p:nvPr>
            <p:ph type="body" idx="1"/>
          </p:nvPr>
        </p:nvSpPr>
        <p:spPr/>
        <p:txBody>
          <a:bodyPr/>
          <a:lstStyle/>
          <a:p>
            <a:pPr algn="just">
              <a:buFont typeface="Wingdings" pitchFamily="2" charset="2"/>
              <a:buNone/>
            </a:pPr>
            <a:r>
              <a:rPr lang="ar-SA" b="1" dirty="0"/>
              <a:t>	تتباين هذه الخاصية من منتج زراعي لآخر، فبعض المنتجات، مثل اللحوم والخضروات، سريعة التلف ولا يمكن تخزينها الا بتكاليف كبيرة ولفترات محدودة. أما البعض الآخر، مثل الحبوب الغذائية، فيمكن تخزينها بتكلفة أقل ولفترات زمنية أكبر.</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algn="just"/>
            <a:r>
              <a:rPr lang="ar-SA" dirty="0">
                <a:solidFill>
                  <a:srgbClr val="CC3300"/>
                </a:solidFill>
              </a:rPr>
              <a:t>4. التفاوت في الجودة</a:t>
            </a:r>
            <a:endParaRPr lang="en-US" dirty="0">
              <a:solidFill>
                <a:srgbClr val="CC3300"/>
              </a:solidFill>
            </a:endParaRPr>
          </a:p>
        </p:txBody>
      </p:sp>
      <p:sp>
        <p:nvSpPr>
          <p:cNvPr id="17411" name="Rectangle 3"/>
          <p:cNvSpPr>
            <a:spLocks noGrp="1" noChangeArrowheads="1"/>
          </p:cNvSpPr>
          <p:nvPr>
            <p:ph type="body" idx="1"/>
          </p:nvPr>
        </p:nvSpPr>
        <p:spPr/>
        <p:txBody>
          <a:bodyPr/>
          <a:lstStyle/>
          <a:p>
            <a:pPr algn="just"/>
            <a:r>
              <a:rPr lang="ar-SA" sz="2400" b="1" dirty="0"/>
              <a:t>تتصف المنتجات الزراعية بالتفاوت الكبير في الجودة للمنتج الواحد من موسم زراعي للآخر، ومن ظرف مناخي لآخر، ومن مدخلات انتاج معينة لمدخلات أخري. كما ان استخدام الكيماويات والبدائل الطبيعية من الأسمدة العضوية تغير من مواصفات المنتج، وتعتبر من المواضيع المهمة للمستهلك. لذلك نجد أنه من الصعوبة بمكان تحديد مواصفات السلع الزراعية لفترة طويلة. ولكن نجد أن التقدم التقني الذي حدث في الأساليب الزراعية، مثل الزراعات المحمية، وكذلك في وسائل الحصاد، الفرز والتعبئة، قد أحدث تطورا كبيرا في انتاج وتسويق سلع متشابهة في مستوي الجودة.</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827584" y="764704"/>
            <a:ext cx="7924800" cy="1143000"/>
          </a:xfrm>
        </p:spPr>
        <p:txBody>
          <a:bodyPr/>
          <a:lstStyle/>
          <a:p>
            <a:pPr algn="just" eaLnBrk="1" hangingPunct="1">
              <a:defRPr/>
            </a:pPr>
            <a:r>
              <a:rPr lang="ar-SA" dirty="0" smtClean="0">
                <a:solidFill>
                  <a:srgbClr val="C00000"/>
                </a:solidFill>
              </a:rPr>
              <a:t>5. </a:t>
            </a:r>
            <a:r>
              <a:rPr lang="ar-SA" dirty="0" smtClean="0">
                <a:solidFill>
                  <a:srgbClr val="C00000"/>
                </a:solidFill>
              </a:rPr>
              <a:t>إنخفاض </a:t>
            </a:r>
            <a:r>
              <a:rPr lang="ar-SA" dirty="0" smtClean="0">
                <a:solidFill>
                  <a:srgbClr val="C00000"/>
                </a:solidFill>
              </a:rPr>
              <a:t>مرونة العرض والطلب علي المنتجات الزراعية</a:t>
            </a:r>
            <a:endParaRPr lang="en-GB" sz="3600" dirty="0" smtClean="0"/>
          </a:p>
        </p:txBody>
      </p:sp>
      <p:sp>
        <p:nvSpPr>
          <p:cNvPr id="93187" name="Rectangle 3"/>
          <p:cNvSpPr>
            <a:spLocks noGrp="1" noChangeArrowheads="1"/>
          </p:cNvSpPr>
          <p:nvPr>
            <p:ph type="body" idx="1"/>
          </p:nvPr>
        </p:nvSpPr>
        <p:spPr>
          <a:xfrm>
            <a:off x="683568" y="2564904"/>
            <a:ext cx="7992888" cy="2664296"/>
          </a:xfrm>
        </p:spPr>
        <p:txBody>
          <a:bodyPr/>
          <a:lstStyle/>
          <a:p>
            <a:pPr marL="685800" lvl="1" indent="-228600" algn="r" rtl="1" eaLnBrk="1" hangingPunct="1">
              <a:defRPr/>
            </a:pPr>
            <a:endParaRPr lang="ar-SA" b="1" dirty="0" smtClean="0"/>
          </a:p>
          <a:p>
            <a:pPr marL="685800" lvl="1" indent="-228600" algn="r" rtl="1" eaLnBrk="1" hangingPunct="1">
              <a:defRPr/>
            </a:pPr>
            <a:r>
              <a:rPr lang="ar-SA" b="1" dirty="0" smtClean="0"/>
              <a:t>المرونة السعرية للطلب: استجابة الطلب لتغير الأسعار</a:t>
            </a:r>
            <a:r>
              <a:rPr lang="en-US" b="1" dirty="0" smtClean="0"/>
              <a:t>←</a:t>
            </a:r>
            <a:r>
              <a:rPr lang="ar-SA" b="1" dirty="0" smtClean="0"/>
              <a:t> ضعيفة </a:t>
            </a:r>
          </a:p>
          <a:p>
            <a:pPr marL="685800" lvl="1" indent="-228600" algn="r" rtl="1" eaLnBrk="1" hangingPunct="1">
              <a:defRPr/>
            </a:pPr>
            <a:r>
              <a:rPr lang="ar-SA" b="1" dirty="0" smtClean="0"/>
              <a:t>المرونة الدخلية للطلب: استجابة الطلب لتغير الدخل </a:t>
            </a:r>
            <a:r>
              <a:rPr lang="en-US" b="1" dirty="0" smtClean="0"/>
              <a:t>←</a:t>
            </a:r>
            <a:r>
              <a:rPr lang="ar-SA" b="1" dirty="0" smtClean="0"/>
              <a:t> ضعيفة </a:t>
            </a:r>
          </a:p>
          <a:p>
            <a:pPr marL="685800" lvl="1" indent="-228600" algn="r" rtl="1" eaLnBrk="1" hangingPunct="1">
              <a:defRPr/>
            </a:pPr>
            <a:r>
              <a:rPr lang="ar-SA" b="1" dirty="0" smtClean="0"/>
              <a:t>المرونة السعرية للعرض: استجابة العرض لتغير الأسعار </a:t>
            </a:r>
            <a:r>
              <a:rPr lang="en-US" b="1" dirty="0" smtClean="0"/>
              <a:t>←</a:t>
            </a:r>
            <a:r>
              <a:rPr lang="ar-SA" b="1" dirty="0" smtClean="0"/>
              <a:t> ضعيفة </a:t>
            </a:r>
          </a:p>
          <a:p>
            <a:pPr marL="685800" lvl="1" indent="-228600" algn="r" rtl="1" eaLnBrk="1" hangingPunct="1">
              <a:defRPr/>
            </a:pPr>
            <a:endParaRPr lang="ar-SA"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ar-SA" b="1" dirty="0" smtClean="0"/>
              <a:t>يعزي </a:t>
            </a:r>
            <a:r>
              <a:rPr lang="ar-SA" b="1" dirty="0" smtClean="0">
                <a:solidFill>
                  <a:srgbClr val="0000CC"/>
                </a:solidFill>
              </a:rPr>
              <a:t>إنخفاض </a:t>
            </a:r>
            <a:r>
              <a:rPr lang="ar-SA" b="1" dirty="0" smtClean="0">
                <a:solidFill>
                  <a:srgbClr val="0000CC"/>
                </a:solidFill>
              </a:rPr>
              <a:t>مرونة العرض </a:t>
            </a:r>
            <a:r>
              <a:rPr lang="ar-SA" b="1" dirty="0" smtClean="0"/>
              <a:t>الي إرتفاع حجم الاستثمارات اللازمة للانتاج الزراعي وإرتفاع نسبة رأس المال الثابت، خضوع الزراعة للعوامل الطبيعية، وصعوبة الحصول علي المعلومات السوقية للمنتجين. </a:t>
            </a:r>
            <a:endParaRPr lang="ar-SA" b="1" dirty="0" smtClean="0"/>
          </a:p>
          <a:p>
            <a:pPr algn="just">
              <a:buNone/>
            </a:pPr>
            <a:r>
              <a:rPr lang="ar-SA" b="1" dirty="0" smtClean="0"/>
              <a:t>أما </a:t>
            </a:r>
            <a:r>
              <a:rPr lang="ar-SA" b="1" dirty="0" smtClean="0">
                <a:solidFill>
                  <a:srgbClr val="0000CC"/>
                </a:solidFill>
              </a:rPr>
              <a:t>إ</a:t>
            </a:r>
            <a:r>
              <a:rPr lang="ar-SA" b="1" dirty="0" smtClean="0">
                <a:solidFill>
                  <a:srgbClr val="0000CC"/>
                </a:solidFill>
              </a:rPr>
              <a:t>نخفاض </a:t>
            </a:r>
            <a:r>
              <a:rPr lang="ar-SA" b="1" dirty="0" smtClean="0">
                <a:solidFill>
                  <a:srgbClr val="0000CC"/>
                </a:solidFill>
              </a:rPr>
              <a:t>مرونة الطلب </a:t>
            </a:r>
            <a:r>
              <a:rPr lang="ar-SA" b="1" dirty="0" smtClean="0"/>
              <a:t>فهو يعزي </a:t>
            </a:r>
            <a:r>
              <a:rPr lang="ar-SA" b="1" dirty="0" smtClean="0"/>
              <a:t>الي ضرورة الحصول عليها لتلبية الاحتياجات الأساسية للغذاء وغيره، صعوبة انتاج بدائل للسلع الزراعية، وإرتباط إستهلاك المجتمع للسلع الزراعية بعوامل بيولوجية.</a:t>
            </a:r>
            <a:endParaRPr lang="en-US" b="1" dirty="0" smtClean="0"/>
          </a:p>
          <a:p>
            <a:pPr algn="just"/>
            <a:endParaRPr lang="en-US" dirty="0"/>
          </a:p>
        </p:txBody>
      </p:sp>
      <p:sp>
        <p:nvSpPr>
          <p:cNvPr id="4" name="AutoShape 2"/>
          <p:cNvSpPr>
            <a:spLocks noGrp="1" noChangeArrowheads="1"/>
          </p:cNvSpPr>
          <p:nvPr>
            <p:ph type="title"/>
          </p:nvPr>
        </p:nvSpPr>
        <p:spPr>
          <a:xfrm>
            <a:off x="762000" y="762000"/>
            <a:ext cx="7924800" cy="1143000"/>
          </a:xfrm>
        </p:spPr>
        <p:txBody>
          <a:bodyPr/>
          <a:lstStyle/>
          <a:p>
            <a:pPr lvl="0" algn="just"/>
            <a:r>
              <a:rPr lang="ar-SA" dirty="0" smtClean="0">
                <a:solidFill>
                  <a:srgbClr val="C00000"/>
                </a:solidFill>
              </a:rPr>
              <a:t>يتبع</a:t>
            </a:r>
            <a:r>
              <a:rPr lang="ar-SA" dirty="0" smtClean="0">
                <a:solidFill>
                  <a:srgbClr val="C00000"/>
                </a:solidFill>
              </a:rPr>
              <a:t>:</a:t>
            </a:r>
            <a:endParaRPr lang="en-US" dirty="0">
              <a:solidFill>
                <a:srgbClr val="C00000"/>
              </a:solidFill>
            </a:endParaRP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1051</TotalTime>
  <Words>826</Words>
  <Application>Microsoft Office PowerPoint</Application>
  <PresentationFormat>On-screen Show (4:3)</PresentationFormat>
  <Paragraphs>76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Capsules</vt:lpstr>
      <vt:lpstr>جامعة الملك سعود كلية علوم الأغذية والزراعة قسم الاقتصاد الزراعي</vt:lpstr>
      <vt:lpstr>الأهداف</vt:lpstr>
      <vt:lpstr>الإنتاج الزراعي </vt:lpstr>
      <vt:lpstr>أولاً، خصائص المنتجات الزراعية </vt:lpstr>
      <vt:lpstr>2.  الضخامة </vt:lpstr>
      <vt:lpstr>3.  القابلية للتلف</vt:lpstr>
      <vt:lpstr>4. التفاوت في الجودة</vt:lpstr>
      <vt:lpstr>5. إنخفاض مرونة العرض والطلب علي المنتجات الزراعية</vt:lpstr>
      <vt:lpstr>يتبع:</vt:lpstr>
      <vt:lpstr>ثانياً، خصائص عمليات الانتاج الزراعي </vt:lpstr>
      <vt:lpstr>2.  التقلبات السنوية في الانتاج </vt:lpstr>
      <vt:lpstr>3.  التقلبات الموسمية في الانتاج </vt:lpstr>
      <vt:lpstr>Slide 13</vt:lpstr>
      <vt:lpstr>4. التركيز الجغرافي للانتاج</vt:lpstr>
      <vt:lpstr>5.  تفاوت تكاليف الانتاج</vt:lpstr>
      <vt:lpstr>6.  صعوبة التحكم في الناتج الاجمالي</vt:lpstr>
      <vt:lpstr>7. ضخامة رأس المال الثابـت في الـزراعـة</vt:lpstr>
      <vt:lpstr> 8. المخاطـرة وصعـوبـة التمـويـل </vt:lpstr>
      <vt:lpstr>أسئلة وتمارين:</vt:lpstr>
      <vt:lpstr>يتبع:</vt:lpstr>
      <vt:lpstr>Slide 21</vt:lpstr>
      <vt:lpstr>Slide 22</vt:lpstr>
    </vt:vector>
  </TitlesOfParts>
  <Company>ali81@maktoob.com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الرباط الوطني كلية ال</dc:title>
  <dc:creator>Omer Elgaili Elsheikh</dc:creator>
  <cp:lastModifiedBy>Omer</cp:lastModifiedBy>
  <cp:revision>96</cp:revision>
  <dcterms:created xsi:type="dcterms:W3CDTF">2007-11-05T00:36:17Z</dcterms:created>
  <dcterms:modified xsi:type="dcterms:W3CDTF">2014-01-19T06:59:41Z</dcterms:modified>
</cp:coreProperties>
</file>