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sldIdLst>
    <p:sldId id="256" r:id="rId2"/>
    <p:sldId id="258" r:id="rId3"/>
    <p:sldId id="294" r:id="rId4"/>
    <p:sldId id="263" r:id="rId5"/>
    <p:sldId id="298" r:id="rId6"/>
    <p:sldId id="297" r:id="rId7"/>
    <p:sldId id="264" r:id="rId8"/>
    <p:sldId id="278" r:id="rId9"/>
    <p:sldId id="279" r:id="rId10"/>
    <p:sldId id="280" r:id="rId11"/>
    <p:sldId id="266" r:id="rId12"/>
    <p:sldId id="267" r:id="rId13"/>
    <p:sldId id="282" r:id="rId14"/>
    <p:sldId id="283" r:id="rId15"/>
    <p:sldId id="284" r:id="rId16"/>
    <p:sldId id="301" r:id="rId17"/>
    <p:sldId id="285" r:id="rId18"/>
    <p:sldId id="299" r:id="rId19"/>
    <p:sldId id="286" r:id="rId20"/>
    <p:sldId id="287" r:id="rId21"/>
    <p:sldId id="302" r:id="rId22"/>
    <p:sldId id="295" r:id="rId23"/>
    <p:sldId id="296" r:id="rId24"/>
    <p:sldId id="300" r:id="rId25"/>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CC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26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37890" name="Group 2"/>
          <p:cNvGrpSpPr>
            <a:grpSpLocks/>
          </p:cNvGrpSpPr>
          <p:nvPr/>
        </p:nvGrpSpPr>
        <p:grpSpPr bwMode="auto">
          <a:xfrm>
            <a:off x="0" y="0"/>
            <a:ext cx="5867400" cy="6858000"/>
            <a:chOff x="0" y="0"/>
            <a:chExt cx="3696" cy="4320"/>
          </a:xfrm>
        </p:grpSpPr>
        <p:sp>
          <p:nvSpPr>
            <p:cNvPr id="37891"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rtl="0"/>
              <a:endParaRPr kumimoji="1" lang="en-US" sz="2400">
                <a:latin typeface="Times New Roman" pitchFamily="18" charset="0"/>
              </a:endParaRPr>
            </a:p>
          </p:txBody>
        </p:sp>
        <p:sp>
          <p:nvSpPr>
            <p:cNvPr id="37892"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rtl="0"/>
              <a:endParaRPr kumimoji="1" lang="en-US" sz="2400">
                <a:latin typeface="Times New Roman" pitchFamily="18" charset="0"/>
              </a:endParaRPr>
            </a:p>
          </p:txBody>
        </p:sp>
      </p:grpSp>
      <p:grpSp>
        <p:nvGrpSpPr>
          <p:cNvPr id="37893" name="Group 5"/>
          <p:cNvGrpSpPr>
            <a:grpSpLocks/>
          </p:cNvGrpSpPr>
          <p:nvPr/>
        </p:nvGrpSpPr>
        <p:grpSpPr bwMode="auto">
          <a:xfrm>
            <a:off x="3632200" y="4889500"/>
            <a:ext cx="4876800" cy="319088"/>
            <a:chOff x="2288" y="3080"/>
            <a:chExt cx="3072" cy="201"/>
          </a:xfrm>
        </p:grpSpPr>
        <p:sp>
          <p:nvSpPr>
            <p:cNvPr id="37894"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37895"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a:p>
          </p:txBody>
        </p:sp>
      </p:grpSp>
      <p:sp>
        <p:nvSpPr>
          <p:cNvPr id="37896"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37897" name="Rectangle 9"/>
          <p:cNvSpPr>
            <a:spLocks noGrp="1" noChangeArrowheads="1"/>
          </p:cNvSpPr>
          <p:nvPr>
            <p:ph type="dt" sz="quarter" idx="2"/>
          </p:nvPr>
        </p:nvSpPr>
        <p:spPr/>
        <p:txBody>
          <a:bodyPr/>
          <a:lstStyle>
            <a:lvl1pPr>
              <a:defRPr>
                <a:solidFill>
                  <a:schemeClr val="bg1"/>
                </a:solidFill>
              </a:defRPr>
            </a:lvl1pPr>
          </a:lstStyle>
          <a:p>
            <a:endParaRPr lang="en-US"/>
          </a:p>
        </p:txBody>
      </p:sp>
      <p:sp>
        <p:nvSpPr>
          <p:cNvPr id="37898" name="Rectangle 10"/>
          <p:cNvSpPr>
            <a:spLocks noGrp="1" noChangeArrowheads="1"/>
          </p:cNvSpPr>
          <p:nvPr>
            <p:ph type="ftr" sz="quarter" idx="3"/>
          </p:nvPr>
        </p:nvSpPr>
        <p:spPr/>
        <p:txBody>
          <a:bodyPr/>
          <a:lstStyle>
            <a:lvl1pPr algn="r">
              <a:defRPr/>
            </a:lvl1pPr>
          </a:lstStyle>
          <a:p>
            <a:endParaRPr lang="en-US"/>
          </a:p>
        </p:txBody>
      </p:sp>
      <p:sp>
        <p:nvSpPr>
          <p:cNvPr id="37899" name="Rectangle 11"/>
          <p:cNvSpPr>
            <a:spLocks noGrp="1" noChangeArrowheads="1"/>
          </p:cNvSpPr>
          <p:nvPr>
            <p:ph type="sldNum" sz="quarter" idx="4"/>
          </p:nvPr>
        </p:nvSpPr>
        <p:spPr>
          <a:xfrm>
            <a:off x="76200" y="6248400"/>
            <a:ext cx="587375" cy="488950"/>
          </a:xfrm>
        </p:spPr>
        <p:txBody>
          <a:bodyPr anchorCtr="0"/>
          <a:lstStyle>
            <a:lvl1pPr>
              <a:defRPr/>
            </a:lvl1pPr>
          </a:lstStyle>
          <a:p>
            <a:fld id="{16DDB129-8752-4AA9-9F50-B7757677A976}" type="slidenum">
              <a:rPr lang="ar-SA"/>
              <a:pPr/>
              <a:t>‹#›</a:t>
            </a:fld>
            <a:endParaRPr lang="en-US"/>
          </a:p>
        </p:txBody>
      </p:sp>
      <p:sp>
        <p:nvSpPr>
          <p:cNvPr id="3790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7900"/>
                                        </p:tgtEl>
                                        <p:attrNameLst>
                                          <p:attrName>style.visibility</p:attrName>
                                        </p:attrNameLst>
                                      </p:cBhvr>
                                      <p:to>
                                        <p:strVal val="visible"/>
                                      </p:to>
                                    </p:set>
                                    <p:anim calcmode="lin" valueType="num">
                                      <p:cBhvr>
                                        <p:cTn id="7" dur="500" fill="hold"/>
                                        <p:tgtEl>
                                          <p:spTgt spid="37900"/>
                                        </p:tgtEl>
                                        <p:attrNameLst>
                                          <p:attrName>ppt_w</p:attrName>
                                        </p:attrNameLst>
                                      </p:cBhvr>
                                      <p:tavLst>
                                        <p:tav tm="0">
                                          <p:val>
                                            <p:fltVal val="0"/>
                                          </p:val>
                                        </p:tav>
                                        <p:tav tm="100000">
                                          <p:val>
                                            <p:strVal val="#ppt_w"/>
                                          </p:val>
                                        </p:tav>
                                      </p:tavLst>
                                    </p:anim>
                                    <p:anim calcmode="lin" valueType="num">
                                      <p:cBhvr>
                                        <p:cTn id="8" dur="500" fill="hold"/>
                                        <p:tgtEl>
                                          <p:spTgt spid="37900"/>
                                        </p:tgtEl>
                                        <p:attrNameLst>
                                          <p:attrName>ppt_h</p:attrName>
                                        </p:attrNameLst>
                                      </p:cBhvr>
                                      <p:tavLst>
                                        <p:tav tm="0">
                                          <p:val>
                                            <p:fltVal val="0"/>
                                          </p:val>
                                        </p:tav>
                                        <p:tav tm="100000">
                                          <p:val>
                                            <p:strVal val="#ppt_h"/>
                                          </p:val>
                                        </p:tav>
                                      </p:tavLst>
                                    </p:anim>
                                    <p:anim calcmode="lin" valueType="num">
                                      <p:cBhvr>
                                        <p:cTn id="9" dur="500" fill="hold"/>
                                        <p:tgtEl>
                                          <p:spTgt spid="37900"/>
                                        </p:tgtEl>
                                        <p:attrNameLst>
                                          <p:attrName>style.rotation</p:attrName>
                                        </p:attrNameLst>
                                      </p:cBhvr>
                                      <p:tavLst>
                                        <p:tav tm="0">
                                          <p:val>
                                            <p:fltVal val="360"/>
                                          </p:val>
                                        </p:tav>
                                        <p:tav tm="100000">
                                          <p:val>
                                            <p:fltVal val="0"/>
                                          </p:val>
                                        </p:tav>
                                      </p:tavLst>
                                    </p:anim>
                                    <p:animEffect transition="in" filter="fade">
                                      <p:cBhvr>
                                        <p:cTn id="10" dur="500"/>
                                        <p:tgtEl>
                                          <p:spTgt spid="37900"/>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37896">
                                            <p:txEl>
                                              <p:pRg st="0" end="0"/>
                                            </p:txEl>
                                          </p:spTgt>
                                        </p:tgtEl>
                                        <p:attrNameLst>
                                          <p:attrName>style.visibility</p:attrName>
                                        </p:attrNameLst>
                                      </p:cBhvr>
                                      <p:to>
                                        <p:strVal val="visible"/>
                                      </p:to>
                                    </p:set>
                                    <p:anim calcmode="lin" valueType="num">
                                      <p:cBhvr>
                                        <p:cTn id="15" dur="500" fill="hold"/>
                                        <p:tgtEl>
                                          <p:spTgt spid="37896">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7896">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7896">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789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6"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37896"/>
                        </p:tgtEl>
                        <p:attrNameLst>
                          <p:attrName>style.visibility</p:attrName>
                        </p:attrNameLst>
                      </p:cBhvr>
                      <p:to>
                        <p:strVal val="visible"/>
                      </p:to>
                    </p:set>
                    <p:anim calcmode="lin" valueType="num">
                      <p:cBhvr>
                        <p:cTn dur="500" fill="hold"/>
                        <p:tgtEl>
                          <p:spTgt spid="37896"/>
                        </p:tgtEl>
                        <p:attrNameLst>
                          <p:attrName>ppt_w</p:attrName>
                        </p:attrNameLst>
                      </p:cBhvr>
                      <p:tavLst>
                        <p:tav tm="0">
                          <p:val>
                            <p:fltVal val="0"/>
                          </p:val>
                        </p:tav>
                        <p:tav tm="100000">
                          <p:val>
                            <p:strVal val="#ppt_w"/>
                          </p:val>
                        </p:tav>
                      </p:tavLst>
                    </p:anim>
                    <p:anim calcmode="lin" valueType="num">
                      <p:cBhvr>
                        <p:cTn dur="500" fill="hold"/>
                        <p:tgtEl>
                          <p:spTgt spid="37896"/>
                        </p:tgtEl>
                        <p:attrNameLst>
                          <p:attrName>ppt_h</p:attrName>
                        </p:attrNameLst>
                      </p:cBhvr>
                      <p:tavLst>
                        <p:tav tm="0">
                          <p:val>
                            <p:fltVal val="0"/>
                          </p:val>
                        </p:tav>
                        <p:tav tm="100000">
                          <p:val>
                            <p:strVal val="#ppt_h"/>
                          </p:val>
                        </p:tav>
                      </p:tavLst>
                    </p:anim>
                    <p:anim calcmode="lin" valueType="num">
                      <p:cBhvr>
                        <p:cTn dur="500" fill="hold"/>
                        <p:tgtEl>
                          <p:spTgt spid="37896"/>
                        </p:tgtEl>
                        <p:attrNameLst>
                          <p:attrName>style.rotation</p:attrName>
                        </p:attrNameLst>
                      </p:cBhvr>
                      <p:tavLst>
                        <p:tav tm="0">
                          <p:val>
                            <p:fltVal val="360"/>
                          </p:val>
                        </p:tav>
                        <p:tav tm="100000">
                          <p:val>
                            <p:fltVal val="0"/>
                          </p:val>
                        </p:tav>
                      </p:tavLst>
                    </p:anim>
                    <p:animEffect transition="in" filter="fade">
                      <p:cBhvr>
                        <p:cTn dur="500"/>
                        <p:tgtEl>
                          <p:spTgt spid="37896"/>
                        </p:tgtEl>
                      </p:cBhvr>
                    </p:animEffect>
                  </p:childTnLst>
                </p:cTn>
              </p:par>
            </p:tnLst>
          </p:tmpl>
        </p:tmplLst>
      </p:bldP>
      <p:bldP spid="3790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FC72BA-6628-4678-A1E6-A673799E9762}"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28074F-3B49-40C0-BA82-4DEBA97332B3}"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14C042C-6204-4373-B791-AACF15D7B0F2}"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12A9F5C-AF5D-498B-B01C-5C24C988DEE4}"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270F579-1FD8-4E5A-91F2-A7340FA13411}"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BC7FB67-63B9-4713-B348-59992FF753B6}"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B55AFFF-25B7-40BF-8D75-1B176B8B8787}"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79ADF2C-C15B-471D-9040-B25121D6F5BD}"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6CE673-1F11-4B42-8812-1B3F7EE396CF}"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3E034C-2AB9-4868-B067-59FFD32A63F8}"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866" name="Group 2"/>
          <p:cNvGrpSpPr>
            <a:grpSpLocks/>
          </p:cNvGrpSpPr>
          <p:nvPr/>
        </p:nvGrpSpPr>
        <p:grpSpPr bwMode="auto">
          <a:xfrm>
            <a:off x="0" y="0"/>
            <a:ext cx="7620000" cy="6858000"/>
            <a:chOff x="0" y="0"/>
            <a:chExt cx="4800" cy="4320"/>
          </a:xfrm>
        </p:grpSpPr>
        <p:grpSp>
          <p:nvGrpSpPr>
            <p:cNvPr id="36867" name="Group 3"/>
            <p:cNvGrpSpPr>
              <a:grpSpLocks/>
            </p:cNvGrpSpPr>
            <p:nvPr userDrawn="1"/>
          </p:nvGrpSpPr>
          <p:grpSpPr bwMode="auto">
            <a:xfrm>
              <a:off x="0" y="0"/>
              <a:ext cx="2016" cy="4320"/>
              <a:chOff x="0" y="0"/>
              <a:chExt cx="2016" cy="4320"/>
            </a:xfrm>
          </p:grpSpPr>
          <p:sp>
            <p:nvSpPr>
              <p:cNvPr id="36868"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a:p>
            </p:txBody>
          </p:sp>
          <p:sp>
            <p:nvSpPr>
              <p:cNvPr id="36869"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a:p>
            </p:txBody>
          </p:sp>
        </p:grpSp>
        <p:grpSp>
          <p:nvGrpSpPr>
            <p:cNvPr id="36870" name="Group 6"/>
            <p:cNvGrpSpPr>
              <a:grpSpLocks/>
            </p:cNvGrpSpPr>
            <p:nvPr/>
          </p:nvGrpSpPr>
          <p:grpSpPr bwMode="auto">
            <a:xfrm>
              <a:off x="144" y="1248"/>
              <a:ext cx="4656" cy="201"/>
              <a:chOff x="144" y="1248"/>
              <a:chExt cx="4656" cy="201"/>
            </a:xfrm>
          </p:grpSpPr>
          <p:sp>
            <p:nvSpPr>
              <p:cNvPr id="36871"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36872"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US"/>
              </a:p>
            </p:txBody>
          </p:sp>
        </p:grpSp>
      </p:grpSp>
      <p:sp>
        <p:nvSpPr>
          <p:cNvPr id="36873"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6874"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75"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400"/>
            </a:lvl1pPr>
          </a:lstStyle>
          <a:p>
            <a:endParaRPr lang="en-US"/>
          </a:p>
        </p:txBody>
      </p:sp>
      <p:sp>
        <p:nvSpPr>
          <p:cNvPr id="36876"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400"/>
            </a:lvl1pPr>
          </a:lstStyle>
          <a:p>
            <a:endParaRPr lang="en-US"/>
          </a:p>
        </p:txBody>
      </p:sp>
      <p:sp>
        <p:nvSpPr>
          <p:cNvPr id="36877"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rtl="0">
              <a:defRPr sz="2600" b="1">
                <a:solidFill>
                  <a:schemeClr val="bg1"/>
                </a:solidFill>
              </a:defRPr>
            </a:lvl1pPr>
          </a:lstStyle>
          <a:p>
            <a:fld id="{BC59DDFC-8582-407A-A9FA-62BDA7D750FF}"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6873"/>
                                        </p:tgtEl>
                                        <p:attrNameLst>
                                          <p:attrName>style.visibility</p:attrName>
                                        </p:attrNameLst>
                                      </p:cBhvr>
                                      <p:to>
                                        <p:strVal val="visible"/>
                                      </p:to>
                                    </p:set>
                                    <p:anim calcmode="lin" valueType="num">
                                      <p:cBhvr>
                                        <p:cTn id="7" dur="500" fill="hold"/>
                                        <p:tgtEl>
                                          <p:spTgt spid="36873"/>
                                        </p:tgtEl>
                                        <p:attrNameLst>
                                          <p:attrName>ppt_w</p:attrName>
                                        </p:attrNameLst>
                                      </p:cBhvr>
                                      <p:tavLst>
                                        <p:tav tm="0">
                                          <p:val>
                                            <p:fltVal val="0"/>
                                          </p:val>
                                        </p:tav>
                                        <p:tav tm="100000">
                                          <p:val>
                                            <p:strVal val="#ppt_w"/>
                                          </p:val>
                                        </p:tav>
                                      </p:tavLst>
                                    </p:anim>
                                    <p:anim calcmode="lin" valueType="num">
                                      <p:cBhvr>
                                        <p:cTn id="8" dur="500" fill="hold"/>
                                        <p:tgtEl>
                                          <p:spTgt spid="36873"/>
                                        </p:tgtEl>
                                        <p:attrNameLst>
                                          <p:attrName>ppt_h</p:attrName>
                                        </p:attrNameLst>
                                      </p:cBhvr>
                                      <p:tavLst>
                                        <p:tav tm="0">
                                          <p:val>
                                            <p:fltVal val="0"/>
                                          </p:val>
                                        </p:tav>
                                        <p:tav tm="100000">
                                          <p:val>
                                            <p:strVal val="#ppt_h"/>
                                          </p:val>
                                        </p:tav>
                                      </p:tavLst>
                                    </p:anim>
                                    <p:anim calcmode="lin" valueType="num">
                                      <p:cBhvr>
                                        <p:cTn id="9" dur="500" fill="hold"/>
                                        <p:tgtEl>
                                          <p:spTgt spid="36873"/>
                                        </p:tgtEl>
                                        <p:attrNameLst>
                                          <p:attrName>style.rotation</p:attrName>
                                        </p:attrNameLst>
                                      </p:cBhvr>
                                      <p:tavLst>
                                        <p:tav tm="0">
                                          <p:val>
                                            <p:fltVal val="360"/>
                                          </p:val>
                                        </p:tav>
                                        <p:tav tm="100000">
                                          <p:val>
                                            <p:fltVal val="0"/>
                                          </p:val>
                                        </p:tav>
                                      </p:tavLst>
                                    </p:anim>
                                    <p:animEffect transition="in" filter="fade">
                                      <p:cBhvr>
                                        <p:cTn id="10" dur="500"/>
                                        <p:tgtEl>
                                          <p:spTgt spid="36873"/>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36874">
                                            <p:txEl>
                                              <p:pRg st="0" end="0"/>
                                            </p:txEl>
                                          </p:spTgt>
                                        </p:tgtEl>
                                        <p:attrNameLst>
                                          <p:attrName>style.visibility</p:attrName>
                                        </p:attrNameLst>
                                      </p:cBhvr>
                                      <p:to>
                                        <p:strVal val="visible"/>
                                      </p:to>
                                    </p:set>
                                    <p:anim calcmode="lin" valueType="num">
                                      <p:cBhvr>
                                        <p:cTn id="15" dur="500" fill="hold"/>
                                        <p:tgtEl>
                                          <p:spTgt spid="36874">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6874">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6874">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6874">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36874">
                                            <p:txEl>
                                              <p:pRg st="1" end="1"/>
                                            </p:txEl>
                                          </p:spTgt>
                                        </p:tgtEl>
                                        <p:attrNameLst>
                                          <p:attrName>style.visibility</p:attrName>
                                        </p:attrNameLst>
                                      </p:cBhvr>
                                      <p:to>
                                        <p:strVal val="visible"/>
                                      </p:to>
                                    </p:set>
                                    <p:anim calcmode="lin" valueType="num">
                                      <p:cBhvr>
                                        <p:cTn id="21" dur="500" fill="hold"/>
                                        <p:tgtEl>
                                          <p:spTgt spid="36874">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6874">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36874">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36874">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36874">
                                            <p:txEl>
                                              <p:pRg st="2" end="2"/>
                                            </p:txEl>
                                          </p:spTgt>
                                        </p:tgtEl>
                                        <p:attrNameLst>
                                          <p:attrName>style.visibility</p:attrName>
                                        </p:attrNameLst>
                                      </p:cBhvr>
                                      <p:to>
                                        <p:strVal val="visible"/>
                                      </p:to>
                                    </p:set>
                                    <p:anim calcmode="lin" valueType="num">
                                      <p:cBhvr>
                                        <p:cTn id="27" dur="500" fill="hold"/>
                                        <p:tgtEl>
                                          <p:spTgt spid="36874">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6874">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36874">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36874">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36874">
                                            <p:txEl>
                                              <p:pRg st="3" end="3"/>
                                            </p:txEl>
                                          </p:spTgt>
                                        </p:tgtEl>
                                        <p:attrNameLst>
                                          <p:attrName>style.visibility</p:attrName>
                                        </p:attrNameLst>
                                      </p:cBhvr>
                                      <p:to>
                                        <p:strVal val="visible"/>
                                      </p:to>
                                    </p:set>
                                    <p:anim calcmode="lin" valueType="num">
                                      <p:cBhvr>
                                        <p:cTn id="33" dur="500" fill="hold"/>
                                        <p:tgtEl>
                                          <p:spTgt spid="36874">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6874">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36874">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36874">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36874">
                                            <p:txEl>
                                              <p:pRg st="4" end="4"/>
                                            </p:txEl>
                                          </p:spTgt>
                                        </p:tgtEl>
                                        <p:attrNameLst>
                                          <p:attrName>style.visibility</p:attrName>
                                        </p:attrNameLst>
                                      </p:cBhvr>
                                      <p:to>
                                        <p:strVal val="visible"/>
                                      </p:to>
                                    </p:set>
                                    <p:anim calcmode="lin" valueType="num">
                                      <p:cBhvr>
                                        <p:cTn id="39" dur="500" fill="hold"/>
                                        <p:tgtEl>
                                          <p:spTgt spid="36874">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36874">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36874">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3687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3" grpId="0"/>
      <p:bldP spid="36874"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36874"/>
                        </p:tgtEl>
                        <p:attrNameLst>
                          <p:attrName>style.visibility</p:attrName>
                        </p:attrNameLst>
                      </p:cBhvr>
                      <p:to>
                        <p:strVal val="visible"/>
                      </p:to>
                    </p:set>
                    <p:anim calcmode="lin" valueType="num">
                      <p:cBhvr>
                        <p:cTn dur="500" fill="hold"/>
                        <p:tgtEl>
                          <p:spTgt spid="36874"/>
                        </p:tgtEl>
                        <p:attrNameLst>
                          <p:attrName>ppt_w</p:attrName>
                        </p:attrNameLst>
                      </p:cBhvr>
                      <p:tavLst>
                        <p:tav tm="0">
                          <p:val>
                            <p:fltVal val="0"/>
                          </p:val>
                        </p:tav>
                        <p:tav tm="100000">
                          <p:val>
                            <p:strVal val="#ppt_w"/>
                          </p:val>
                        </p:tav>
                      </p:tavLst>
                    </p:anim>
                    <p:anim calcmode="lin" valueType="num">
                      <p:cBhvr>
                        <p:cTn dur="500" fill="hold"/>
                        <p:tgtEl>
                          <p:spTgt spid="36874"/>
                        </p:tgtEl>
                        <p:attrNameLst>
                          <p:attrName>ppt_h</p:attrName>
                        </p:attrNameLst>
                      </p:cBhvr>
                      <p:tavLst>
                        <p:tav tm="0">
                          <p:val>
                            <p:fltVal val="0"/>
                          </p:val>
                        </p:tav>
                        <p:tav tm="100000">
                          <p:val>
                            <p:strVal val="#ppt_h"/>
                          </p:val>
                        </p:tav>
                      </p:tavLst>
                    </p:anim>
                    <p:anim calcmode="lin" valueType="num">
                      <p:cBhvr>
                        <p:cTn dur="500" fill="hold"/>
                        <p:tgtEl>
                          <p:spTgt spid="36874"/>
                        </p:tgtEl>
                        <p:attrNameLst>
                          <p:attrName>style.rotation</p:attrName>
                        </p:attrNameLst>
                      </p:cBhvr>
                      <p:tavLst>
                        <p:tav tm="0">
                          <p:val>
                            <p:fltVal val="360"/>
                          </p:val>
                        </p:tav>
                        <p:tav tm="100000">
                          <p:val>
                            <p:fltVal val="0"/>
                          </p:val>
                        </p:tav>
                      </p:tavLst>
                    </p:anim>
                    <p:animEffect transition="in" filter="fade">
                      <p:cBhvr>
                        <p:cTn dur="500"/>
                        <p:tgtEl>
                          <p:spTgt spid="36874"/>
                        </p:tgtEl>
                      </p:cBhvr>
                    </p:animEffect>
                  </p:childTnLst>
                </p:cTn>
              </p:par>
            </p:tnLst>
          </p:tmpl>
          <p:tmpl lvl="2">
            <p:tnLst>
              <p:par>
                <p:cTn presetID="49" presetClass="entr" presetSubtype="0" decel="100000" fill="hold" nodeType="withEffect">
                  <p:stCondLst>
                    <p:cond delay="0"/>
                  </p:stCondLst>
                  <p:iterate type="lt">
                    <p:tmPct val="10000"/>
                  </p:iterate>
                  <p:childTnLst>
                    <p:set>
                      <p:cBhvr>
                        <p:cTn dur="1" fill="hold">
                          <p:stCondLst>
                            <p:cond delay="0"/>
                          </p:stCondLst>
                        </p:cTn>
                        <p:tgtEl>
                          <p:spTgt spid="36874"/>
                        </p:tgtEl>
                        <p:attrNameLst>
                          <p:attrName>style.visibility</p:attrName>
                        </p:attrNameLst>
                      </p:cBhvr>
                      <p:to>
                        <p:strVal val="visible"/>
                      </p:to>
                    </p:set>
                    <p:anim calcmode="lin" valueType="num">
                      <p:cBhvr>
                        <p:cTn dur="500" fill="hold"/>
                        <p:tgtEl>
                          <p:spTgt spid="36874"/>
                        </p:tgtEl>
                        <p:attrNameLst>
                          <p:attrName>ppt_w</p:attrName>
                        </p:attrNameLst>
                      </p:cBhvr>
                      <p:tavLst>
                        <p:tav tm="0">
                          <p:val>
                            <p:fltVal val="0"/>
                          </p:val>
                        </p:tav>
                        <p:tav tm="100000">
                          <p:val>
                            <p:strVal val="#ppt_w"/>
                          </p:val>
                        </p:tav>
                      </p:tavLst>
                    </p:anim>
                    <p:anim calcmode="lin" valueType="num">
                      <p:cBhvr>
                        <p:cTn dur="500" fill="hold"/>
                        <p:tgtEl>
                          <p:spTgt spid="36874"/>
                        </p:tgtEl>
                        <p:attrNameLst>
                          <p:attrName>ppt_h</p:attrName>
                        </p:attrNameLst>
                      </p:cBhvr>
                      <p:tavLst>
                        <p:tav tm="0">
                          <p:val>
                            <p:fltVal val="0"/>
                          </p:val>
                        </p:tav>
                        <p:tav tm="100000">
                          <p:val>
                            <p:strVal val="#ppt_h"/>
                          </p:val>
                        </p:tav>
                      </p:tavLst>
                    </p:anim>
                    <p:anim calcmode="lin" valueType="num">
                      <p:cBhvr>
                        <p:cTn dur="500" fill="hold"/>
                        <p:tgtEl>
                          <p:spTgt spid="36874"/>
                        </p:tgtEl>
                        <p:attrNameLst>
                          <p:attrName>style.rotation</p:attrName>
                        </p:attrNameLst>
                      </p:cBhvr>
                      <p:tavLst>
                        <p:tav tm="0">
                          <p:val>
                            <p:fltVal val="360"/>
                          </p:val>
                        </p:tav>
                        <p:tav tm="100000">
                          <p:val>
                            <p:fltVal val="0"/>
                          </p:val>
                        </p:tav>
                      </p:tavLst>
                    </p:anim>
                    <p:animEffect transition="in" filter="fade">
                      <p:cBhvr>
                        <p:cTn dur="500"/>
                        <p:tgtEl>
                          <p:spTgt spid="36874"/>
                        </p:tgtEl>
                      </p:cBhvr>
                    </p:animEffect>
                  </p:childTnLst>
                </p:cTn>
              </p:par>
            </p:tnLst>
          </p:tmpl>
          <p:tmpl lvl="3">
            <p:tnLst>
              <p:par>
                <p:cTn presetID="49" presetClass="entr" presetSubtype="0" decel="100000" fill="hold" nodeType="withEffect">
                  <p:stCondLst>
                    <p:cond delay="0"/>
                  </p:stCondLst>
                  <p:iterate type="lt">
                    <p:tmPct val="10000"/>
                  </p:iterate>
                  <p:childTnLst>
                    <p:set>
                      <p:cBhvr>
                        <p:cTn dur="1" fill="hold">
                          <p:stCondLst>
                            <p:cond delay="0"/>
                          </p:stCondLst>
                        </p:cTn>
                        <p:tgtEl>
                          <p:spTgt spid="36874"/>
                        </p:tgtEl>
                        <p:attrNameLst>
                          <p:attrName>style.visibility</p:attrName>
                        </p:attrNameLst>
                      </p:cBhvr>
                      <p:to>
                        <p:strVal val="visible"/>
                      </p:to>
                    </p:set>
                    <p:anim calcmode="lin" valueType="num">
                      <p:cBhvr>
                        <p:cTn dur="500" fill="hold"/>
                        <p:tgtEl>
                          <p:spTgt spid="36874"/>
                        </p:tgtEl>
                        <p:attrNameLst>
                          <p:attrName>ppt_w</p:attrName>
                        </p:attrNameLst>
                      </p:cBhvr>
                      <p:tavLst>
                        <p:tav tm="0">
                          <p:val>
                            <p:fltVal val="0"/>
                          </p:val>
                        </p:tav>
                        <p:tav tm="100000">
                          <p:val>
                            <p:strVal val="#ppt_w"/>
                          </p:val>
                        </p:tav>
                      </p:tavLst>
                    </p:anim>
                    <p:anim calcmode="lin" valueType="num">
                      <p:cBhvr>
                        <p:cTn dur="500" fill="hold"/>
                        <p:tgtEl>
                          <p:spTgt spid="36874"/>
                        </p:tgtEl>
                        <p:attrNameLst>
                          <p:attrName>ppt_h</p:attrName>
                        </p:attrNameLst>
                      </p:cBhvr>
                      <p:tavLst>
                        <p:tav tm="0">
                          <p:val>
                            <p:fltVal val="0"/>
                          </p:val>
                        </p:tav>
                        <p:tav tm="100000">
                          <p:val>
                            <p:strVal val="#ppt_h"/>
                          </p:val>
                        </p:tav>
                      </p:tavLst>
                    </p:anim>
                    <p:anim calcmode="lin" valueType="num">
                      <p:cBhvr>
                        <p:cTn dur="500" fill="hold"/>
                        <p:tgtEl>
                          <p:spTgt spid="36874"/>
                        </p:tgtEl>
                        <p:attrNameLst>
                          <p:attrName>style.rotation</p:attrName>
                        </p:attrNameLst>
                      </p:cBhvr>
                      <p:tavLst>
                        <p:tav tm="0">
                          <p:val>
                            <p:fltVal val="360"/>
                          </p:val>
                        </p:tav>
                        <p:tav tm="100000">
                          <p:val>
                            <p:fltVal val="0"/>
                          </p:val>
                        </p:tav>
                      </p:tavLst>
                    </p:anim>
                    <p:animEffect transition="in" filter="fade">
                      <p:cBhvr>
                        <p:cTn dur="500"/>
                        <p:tgtEl>
                          <p:spTgt spid="36874"/>
                        </p:tgtEl>
                      </p:cBhvr>
                    </p:animEffect>
                  </p:childTnLst>
                </p:cTn>
              </p:par>
            </p:tnLst>
          </p:tmpl>
          <p:tmpl lvl="4">
            <p:tnLst>
              <p:par>
                <p:cTn presetID="49" presetClass="entr" presetSubtype="0" decel="100000" fill="hold" nodeType="withEffect">
                  <p:stCondLst>
                    <p:cond delay="0"/>
                  </p:stCondLst>
                  <p:iterate type="lt">
                    <p:tmPct val="10000"/>
                  </p:iterate>
                  <p:childTnLst>
                    <p:set>
                      <p:cBhvr>
                        <p:cTn dur="1" fill="hold">
                          <p:stCondLst>
                            <p:cond delay="0"/>
                          </p:stCondLst>
                        </p:cTn>
                        <p:tgtEl>
                          <p:spTgt spid="36874"/>
                        </p:tgtEl>
                        <p:attrNameLst>
                          <p:attrName>style.visibility</p:attrName>
                        </p:attrNameLst>
                      </p:cBhvr>
                      <p:to>
                        <p:strVal val="visible"/>
                      </p:to>
                    </p:set>
                    <p:anim calcmode="lin" valueType="num">
                      <p:cBhvr>
                        <p:cTn dur="500" fill="hold"/>
                        <p:tgtEl>
                          <p:spTgt spid="36874"/>
                        </p:tgtEl>
                        <p:attrNameLst>
                          <p:attrName>ppt_w</p:attrName>
                        </p:attrNameLst>
                      </p:cBhvr>
                      <p:tavLst>
                        <p:tav tm="0">
                          <p:val>
                            <p:fltVal val="0"/>
                          </p:val>
                        </p:tav>
                        <p:tav tm="100000">
                          <p:val>
                            <p:strVal val="#ppt_w"/>
                          </p:val>
                        </p:tav>
                      </p:tavLst>
                    </p:anim>
                    <p:anim calcmode="lin" valueType="num">
                      <p:cBhvr>
                        <p:cTn dur="500" fill="hold"/>
                        <p:tgtEl>
                          <p:spTgt spid="36874"/>
                        </p:tgtEl>
                        <p:attrNameLst>
                          <p:attrName>ppt_h</p:attrName>
                        </p:attrNameLst>
                      </p:cBhvr>
                      <p:tavLst>
                        <p:tav tm="0">
                          <p:val>
                            <p:fltVal val="0"/>
                          </p:val>
                        </p:tav>
                        <p:tav tm="100000">
                          <p:val>
                            <p:strVal val="#ppt_h"/>
                          </p:val>
                        </p:tav>
                      </p:tavLst>
                    </p:anim>
                    <p:anim calcmode="lin" valueType="num">
                      <p:cBhvr>
                        <p:cTn dur="500" fill="hold"/>
                        <p:tgtEl>
                          <p:spTgt spid="36874"/>
                        </p:tgtEl>
                        <p:attrNameLst>
                          <p:attrName>style.rotation</p:attrName>
                        </p:attrNameLst>
                      </p:cBhvr>
                      <p:tavLst>
                        <p:tav tm="0">
                          <p:val>
                            <p:fltVal val="360"/>
                          </p:val>
                        </p:tav>
                        <p:tav tm="100000">
                          <p:val>
                            <p:fltVal val="0"/>
                          </p:val>
                        </p:tav>
                      </p:tavLst>
                    </p:anim>
                    <p:animEffect transition="in" filter="fade">
                      <p:cBhvr>
                        <p:cTn dur="500"/>
                        <p:tgtEl>
                          <p:spTgt spid="36874"/>
                        </p:tgtEl>
                      </p:cBhvr>
                    </p:animEffect>
                  </p:childTnLst>
                </p:cTn>
              </p:par>
            </p:tnLst>
          </p:tmpl>
          <p:tmpl lvl="5">
            <p:tnLst>
              <p:par>
                <p:cTn presetID="49" presetClass="entr" presetSubtype="0" decel="100000" fill="hold" nodeType="withEffect">
                  <p:stCondLst>
                    <p:cond delay="0"/>
                  </p:stCondLst>
                  <p:iterate type="lt">
                    <p:tmPct val="10000"/>
                  </p:iterate>
                  <p:childTnLst>
                    <p:set>
                      <p:cBhvr>
                        <p:cTn dur="1" fill="hold">
                          <p:stCondLst>
                            <p:cond delay="0"/>
                          </p:stCondLst>
                        </p:cTn>
                        <p:tgtEl>
                          <p:spTgt spid="36874"/>
                        </p:tgtEl>
                        <p:attrNameLst>
                          <p:attrName>style.visibility</p:attrName>
                        </p:attrNameLst>
                      </p:cBhvr>
                      <p:to>
                        <p:strVal val="visible"/>
                      </p:to>
                    </p:set>
                    <p:anim calcmode="lin" valueType="num">
                      <p:cBhvr>
                        <p:cTn dur="500" fill="hold"/>
                        <p:tgtEl>
                          <p:spTgt spid="36874"/>
                        </p:tgtEl>
                        <p:attrNameLst>
                          <p:attrName>ppt_w</p:attrName>
                        </p:attrNameLst>
                      </p:cBhvr>
                      <p:tavLst>
                        <p:tav tm="0">
                          <p:val>
                            <p:fltVal val="0"/>
                          </p:val>
                        </p:tav>
                        <p:tav tm="100000">
                          <p:val>
                            <p:strVal val="#ppt_w"/>
                          </p:val>
                        </p:tav>
                      </p:tavLst>
                    </p:anim>
                    <p:anim calcmode="lin" valueType="num">
                      <p:cBhvr>
                        <p:cTn dur="500" fill="hold"/>
                        <p:tgtEl>
                          <p:spTgt spid="36874"/>
                        </p:tgtEl>
                        <p:attrNameLst>
                          <p:attrName>ppt_h</p:attrName>
                        </p:attrNameLst>
                      </p:cBhvr>
                      <p:tavLst>
                        <p:tav tm="0">
                          <p:val>
                            <p:fltVal val="0"/>
                          </p:val>
                        </p:tav>
                        <p:tav tm="100000">
                          <p:val>
                            <p:strVal val="#ppt_h"/>
                          </p:val>
                        </p:tav>
                      </p:tavLst>
                    </p:anim>
                    <p:anim calcmode="lin" valueType="num">
                      <p:cBhvr>
                        <p:cTn dur="500" fill="hold"/>
                        <p:tgtEl>
                          <p:spTgt spid="36874"/>
                        </p:tgtEl>
                        <p:attrNameLst>
                          <p:attrName>style.rotation</p:attrName>
                        </p:attrNameLst>
                      </p:cBhvr>
                      <p:tavLst>
                        <p:tav tm="0">
                          <p:val>
                            <p:fltVal val="360"/>
                          </p:val>
                        </p:tav>
                        <p:tav tm="100000">
                          <p:val>
                            <p:fltVal val="0"/>
                          </p:val>
                        </p:tav>
                      </p:tavLst>
                    </p:anim>
                    <p:animEffect transition="in" filter="fade">
                      <p:cBhvr>
                        <p:cTn dur="500"/>
                        <p:tgtEl>
                          <p:spTgt spid="36874"/>
                        </p:tgtEl>
                      </p:cBhvr>
                    </p:animEffect>
                  </p:childTnLst>
                </p:cTn>
              </p:par>
            </p:tnLst>
          </p:tmpl>
        </p:tmplLst>
      </p:bldP>
    </p:bldLst>
  </p:timing>
  <p:txStyles>
    <p:titleStyle>
      <a:lvl1pPr algn="l" rtl="1" fontAlgn="base">
        <a:lnSpc>
          <a:spcPct val="90000"/>
        </a:lnSpc>
        <a:spcBef>
          <a:spcPct val="0"/>
        </a:spcBef>
        <a:spcAft>
          <a:spcPct val="0"/>
        </a:spcAft>
        <a:defRPr sz="3600" b="1">
          <a:solidFill>
            <a:schemeClr val="tx2"/>
          </a:solidFill>
          <a:latin typeface="+mj-lt"/>
          <a:ea typeface="+mj-ea"/>
          <a:cs typeface="+mj-cs"/>
        </a:defRPr>
      </a:lvl1pPr>
      <a:lvl2pPr algn="l" rtl="1" fontAlgn="base">
        <a:lnSpc>
          <a:spcPct val="90000"/>
        </a:lnSpc>
        <a:spcBef>
          <a:spcPct val="0"/>
        </a:spcBef>
        <a:spcAft>
          <a:spcPct val="0"/>
        </a:spcAft>
        <a:defRPr sz="3600" b="1">
          <a:solidFill>
            <a:schemeClr val="tx2"/>
          </a:solidFill>
          <a:latin typeface="Arial" charset="0"/>
          <a:cs typeface="Arial" charset="0"/>
        </a:defRPr>
      </a:lvl2pPr>
      <a:lvl3pPr algn="l" rtl="1" fontAlgn="base">
        <a:lnSpc>
          <a:spcPct val="90000"/>
        </a:lnSpc>
        <a:spcBef>
          <a:spcPct val="0"/>
        </a:spcBef>
        <a:spcAft>
          <a:spcPct val="0"/>
        </a:spcAft>
        <a:defRPr sz="3600" b="1">
          <a:solidFill>
            <a:schemeClr val="tx2"/>
          </a:solidFill>
          <a:latin typeface="Arial" charset="0"/>
          <a:cs typeface="Arial" charset="0"/>
        </a:defRPr>
      </a:lvl3pPr>
      <a:lvl4pPr algn="l" rtl="1" fontAlgn="base">
        <a:lnSpc>
          <a:spcPct val="90000"/>
        </a:lnSpc>
        <a:spcBef>
          <a:spcPct val="0"/>
        </a:spcBef>
        <a:spcAft>
          <a:spcPct val="0"/>
        </a:spcAft>
        <a:defRPr sz="3600" b="1">
          <a:solidFill>
            <a:schemeClr val="tx2"/>
          </a:solidFill>
          <a:latin typeface="Arial" charset="0"/>
          <a:cs typeface="Arial" charset="0"/>
        </a:defRPr>
      </a:lvl4pPr>
      <a:lvl5pPr algn="l" rtl="1" fontAlgn="base">
        <a:lnSpc>
          <a:spcPct val="90000"/>
        </a:lnSpc>
        <a:spcBef>
          <a:spcPct val="0"/>
        </a:spcBef>
        <a:spcAft>
          <a:spcPct val="0"/>
        </a:spcAft>
        <a:defRPr sz="3600" b="1">
          <a:solidFill>
            <a:schemeClr val="tx2"/>
          </a:solidFill>
          <a:latin typeface="Arial" charset="0"/>
          <a:cs typeface="Arial" charset="0"/>
        </a:defRPr>
      </a:lvl5pPr>
      <a:lvl6pPr marL="457200" algn="l" rtl="1" fontAlgn="base">
        <a:lnSpc>
          <a:spcPct val="90000"/>
        </a:lnSpc>
        <a:spcBef>
          <a:spcPct val="0"/>
        </a:spcBef>
        <a:spcAft>
          <a:spcPct val="0"/>
        </a:spcAft>
        <a:defRPr sz="3600" b="1">
          <a:solidFill>
            <a:schemeClr val="tx2"/>
          </a:solidFill>
          <a:latin typeface="Arial" charset="0"/>
          <a:cs typeface="Arial" charset="0"/>
        </a:defRPr>
      </a:lvl6pPr>
      <a:lvl7pPr marL="914400" algn="l" rtl="1" fontAlgn="base">
        <a:lnSpc>
          <a:spcPct val="90000"/>
        </a:lnSpc>
        <a:spcBef>
          <a:spcPct val="0"/>
        </a:spcBef>
        <a:spcAft>
          <a:spcPct val="0"/>
        </a:spcAft>
        <a:defRPr sz="3600" b="1">
          <a:solidFill>
            <a:schemeClr val="tx2"/>
          </a:solidFill>
          <a:latin typeface="Arial" charset="0"/>
          <a:cs typeface="Arial" charset="0"/>
        </a:defRPr>
      </a:lvl7pPr>
      <a:lvl8pPr marL="1371600" algn="l" rtl="1" fontAlgn="base">
        <a:lnSpc>
          <a:spcPct val="90000"/>
        </a:lnSpc>
        <a:spcBef>
          <a:spcPct val="0"/>
        </a:spcBef>
        <a:spcAft>
          <a:spcPct val="0"/>
        </a:spcAft>
        <a:defRPr sz="3600" b="1">
          <a:solidFill>
            <a:schemeClr val="tx2"/>
          </a:solidFill>
          <a:latin typeface="Arial" charset="0"/>
          <a:cs typeface="Arial" charset="0"/>
        </a:defRPr>
      </a:lvl8pPr>
      <a:lvl9pPr marL="1828800" algn="l" rtl="1"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r" rtl="1"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r" rtl="1" fontAlgn="base">
        <a:spcBef>
          <a:spcPct val="20000"/>
        </a:spcBef>
        <a:spcAft>
          <a:spcPct val="0"/>
        </a:spcAft>
        <a:buClr>
          <a:schemeClr val="tx1"/>
        </a:buClr>
        <a:buSzPct val="75000"/>
        <a:buChar char="–"/>
        <a:defRPr sz="2400">
          <a:solidFill>
            <a:schemeClr val="tx1"/>
          </a:solidFill>
          <a:latin typeface="+mn-lt"/>
          <a:cs typeface="+mn-cs"/>
        </a:defRPr>
      </a:lvl2pPr>
      <a:lvl3pPr marL="1143000" indent="-228600" algn="r" rtl="1" fontAlgn="base">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r" rtl="1" fontAlgn="base">
        <a:spcBef>
          <a:spcPct val="20000"/>
        </a:spcBef>
        <a:spcAft>
          <a:spcPct val="0"/>
        </a:spcAft>
        <a:buClr>
          <a:schemeClr val="tx1"/>
        </a:buClr>
        <a:buSzPct val="80000"/>
        <a:buChar char="–"/>
        <a:defRPr>
          <a:solidFill>
            <a:schemeClr val="tx1"/>
          </a:solidFill>
          <a:latin typeface="+mn-lt"/>
          <a:cs typeface="+mn-cs"/>
        </a:defRPr>
      </a:lvl4pPr>
      <a:lvl5pPr marL="20574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p:txBody>
          <a:bodyPr/>
          <a:lstStyle/>
          <a:p>
            <a:r>
              <a:rPr lang="ar-SA" dirty="0"/>
              <a:t>جامعة </a:t>
            </a:r>
            <a:r>
              <a:rPr lang="ar-SA" dirty="0" smtClean="0"/>
              <a:t>الملك سعود</a:t>
            </a:r>
            <a:br>
              <a:rPr lang="ar-SA" dirty="0" smtClean="0"/>
            </a:br>
            <a:r>
              <a:rPr lang="ar-SA" dirty="0" smtClean="0"/>
              <a:t>كلية علوم الأغذية والزراعة</a:t>
            </a:r>
            <a:br>
              <a:rPr lang="ar-SA" dirty="0" smtClean="0"/>
            </a:br>
            <a:r>
              <a:rPr lang="ar-SA" dirty="0" smtClean="0"/>
              <a:t>قسم الاقتصاد الزراعي</a:t>
            </a:r>
            <a:endParaRPr lang="en-US" dirty="0"/>
          </a:p>
        </p:txBody>
      </p:sp>
      <p:sp>
        <p:nvSpPr>
          <p:cNvPr id="2051" name="Rectangle 3"/>
          <p:cNvSpPr>
            <a:spLocks noGrp="1" noChangeArrowheads="1"/>
          </p:cNvSpPr>
          <p:nvPr>
            <p:ph type="subTitle" idx="1"/>
          </p:nvPr>
        </p:nvSpPr>
        <p:spPr>
          <a:xfrm>
            <a:off x="4673600" y="3573016"/>
            <a:ext cx="4002856" cy="1176784"/>
          </a:xfrm>
        </p:spPr>
        <p:txBody>
          <a:bodyPr/>
          <a:lstStyle/>
          <a:p>
            <a:pPr algn="ctr"/>
            <a:r>
              <a:rPr lang="ar-SA" sz="3200" b="1" dirty="0" smtClean="0"/>
              <a:t>الزراعة وعلم الاقتصاد الزراعي</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755650" y="2276475"/>
            <a:ext cx="7777163" cy="4392613"/>
          </a:xfrm>
        </p:spPr>
        <p:txBody>
          <a:bodyPr/>
          <a:lstStyle/>
          <a:p>
            <a:pPr marL="990600" lvl="1" indent="-533400" algn="just">
              <a:buFont typeface="Wingdings" pitchFamily="2" charset="2"/>
              <a:buChar char="v"/>
            </a:pPr>
            <a:endParaRPr lang="ar-SA" b="1" dirty="0" smtClean="0"/>
          </a:p>
          <a:p>
            <a:pPr marL="990600" lvl="1" indent="-533400" algn="just">
              <a:buFont typeface="Wingdings" pitchFamily="2" charset="2"/>
              <a:buChar char="v"/>
            </a:pPr>
            <a:r>
              <a:rPr lang="ar-SA" b="1" dirty="0" smtClean="0"/>
              <a:t>تحليل </a:t>
            </a:r>
            <a:r>
              <a:rPr lang="ar-SA" b="1" dirty="0"/>
              <a:t>الأسعار للمنتجات </a:t>
            </a:r>
            <a:r>
              <a:rPr lang="ar-SA" b="1" dirty="0" smtClean="0"/>
              <a:t>الزراعية: دراسة </a:t>
            </a:r>
            <a:r>
              <a:rPr lang="ar-SA" b="1" dirty="0"/>
              <a:t>العوامل التي </a:t>
            </a:r>
            <a:r>
              <a:rPr lang="ar-SA" b="1" dirty="0" smtClean="0"/>
              <a:t>تؤثر </a:t>
            </a:r>
            <a:r>
              <a:rPr lang="ar-SA" b="1" dirty="0"/>
              <a:t>في مستوي الأسعار.</a:t>
            </a:r>
          </a:p>
          <a:p>
            <a:pPr marL="990600" lvl="1" indent="-533400" algn="just">
              <a:buFont typeface="Wingdings" pitchFamily="2" charset="2"/>
              <a:buChar char="v"/>
            </a:pPr>
            <a:r>
              <a:rPr lang="ar-SA" b="1" dirty="0"/>
              <a:t>تسويق المنتجات </a:t>
            </a:r>
            <a:r>
              <a:rPr lang="ar-SA" b="1" dirty="0" smtClean="0"/>
              <a:t>الزراعية: دراسة </a:t>
            </a:r>
            <a:r>
              <a:rPr lang="ar-SA" b="1" dirty="0"/>
              <a:t>النشاط التسويقي والمؤثرات التقنية والحديثة في هذا المجال.</a:t>
            </a:r>
          </a:p>
          <a:p>
            <a:pPr marL="990600" lvl="1" indent="-533400" algn="just">
              <a:buFont typeface="Wingdings" pitchFamily="2" charset="2"/>
              <a:buChar char="v"/>
            </a:pPr>
            <a:r>
              <a:rPr lang="ar-SA" b="1" dirty="0"/>
              <a:t>اقتصاديات التنمية الزراعية والسياسات </a:t>
            </a:r>
            <a:r>
              <a:rPr lang="ar-SA" b="1" dirty="0" smtClean="0"/>
              <a:t>الزراعية: يتناول </a:t>
            </a:r>
            <a:r>
              <a:rPr lang="ar-SA" b="1" dirty="0"/>
              <a:t>قضايا التنمية الزراعية </a:t>
            </a:r>
            <a:r>
              <a:rPr lang="ar-SA" b="1" dirty="0" smtClean="0"/>
              <a:t>وإستدامتها</a:t>
            </a:r>
            <a:r>
              <a:rPr lang="ar-SA" b="1" dirty="0"/>
              <a:t>، ودور السلطات الحكومية فيها. </a:t>
            </a:r>
          </a:p>
          <a:p>
            <a:pPr marL="609600" indent="-609600" algn="just">
              <a:buNone/>
            </a:pPr>
            <a:endParaRPr lang="ar-SA" sz="2400" b="1" dirty="0" smtClean="0">
              <a:solidFill>
                <a:srgbClr val="0000CC"/>
              </a:solidFill>
            </a:endParaRPr>
          </a:p>
          <a:p>
            <a:pPr marL="609600" indent="-609600" algn="just">
              <a:buNone/>
            </a:pPr>
            <a:r>
              <a:rPr lang="ar-SA" sz="2400" b="1" dirty="0" smtClean="0">
                <a:solidFill>
                  <a:srgbClr val="0000CC"/>
                </a:solidFill>
              </a:rPr>
              <a:t>أضف </a:t>
            </a:r>
            <a:r>
              <a:rPr lang="ar-SA" sz="2400" b="1" dirty="0">
                <a:solidFill>
                  <a:srgbClr val="0000CC"/>
                </a:solidFill>
              </a:rPr>
              <a:t>لذلك العديد من المجالات الأخري للاقتصاد الزراعي مثل </a:t>
            </a:r>
            <a:r>
              <a:rPr lang="ar-SA" sz="2400" b="1" dirty="0" smtClean="0">
                <a:solidFill>
                  <a:srgbClr val="0000CC"/>
                </a:solidFill>
              </a:rPr>
              <a:t>اقتصاديات الموارد </a:t>
            </a:r>
            <a:r>
              <a:rPr lang="ar-SA" sz="2400" b="1" dirty="0">
                <a:solidFill>
                  <a:srgbClr val="0000CC"/>
                </a:solidFill>
              </a:rPr>
              <a:t>الطبيعية، الائتمان الزراعي، </a:t>
            </a:r>
            <a:r>
              <a:rPr lang="ar-SA" sz="2400" b="1" dirty="0" smtClean="0">
                <a:solidFill>
                  <a:srgbClr val="0000CC"/>
                </a:solidFill>
              </a:rPr>
              <a:t>وغيرها.</a:t>
            </a:r>
            <a:r>
              <a:rPr lang="en-US" sz="2000" dirty="0" smtClean="0">
                <a:solidFill>
                  <a:srgbClr val="0000CC"/>
                </a:solidFill>
              </a:rPr>
              <a:t> </a:t>
            </a:r>
            <a:endParaRPr lang="en-US" sz="2000" dirty="0">
              <a:solidFill>
                <a:srgbClr val="0000CC"/>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algn="just"/>
            <a:r>
              <a:rPr lang="ar-SA" dirty="0" smtClean="0"/>
              <a:t>عوامل/مدخلات </a:t>
            </a:r>
            <a:r>
              <a:rPr lang="ar-SA" dirty="0"/>
              <a:t>الانتاج الزراعي </a:t>
            </a:r>
            <a:endParaRPr lang="en-US" dirty="0"/>
          </a:p>
        </p:txBody>
      </p:sp>
      <p:sp>
        <p:nvSpPr>
          <p:cNvPr id="12291" name="Rectangle 3"/>
          <p:cNvSpPr>
            <a:spLocks noGrp="1" noChangeArrowheads="1"/>
          </p:cNvSpPr>
          <p:nvPr>
            <p:ph type="body" idx="1"/>
          </p:nvPr>
        </p:nvSpPr>
        <p:spPr>
          <a:xfrm>
            <a:off x="755576" y="2362200"/>
            <a:ext cx="8064896" cy="4235152"/>
          </a:xfrm>
        </p:spPr>
        <p:txBody>
          <a:bodyPr/>
          <a:lstStyle/>
          <a:p>
            <a:pPr algn="just"/>
            <a:r>
              <a:rPr lang="ar-SA" b="1" dirty="0" smtClean="0"/>
              <a:t>تتمثل عوامل أو "عناصر" الإنتاج في: </a:t>
            </a:r>
          </a:p>
          <a:p>
            <a:pPr lvl="1" algn="just"/>
            <a:r>
              <a:rPr lang="ar-SA" sz="2800" b="1" dirty="0" smtClean="0">
                <a:solidFill>
                  <a:srgbClr val="0000CC"/>
                </a:solidFill>
              </a:rPr>
              <a:t>الأرض </a:t>
            </a:r>
          </a:p>
          <a:p>
            <a:pPr lvl="1" algn="just"/>
            <a:r>
              <a:rPr lang="ar-SA" sz="2800" b="1" dirty="0" smtClean="0">
                <a:solidFill>
                  <a:srgbClr val="0000CC"/>
                </a:solidFill>
              </a:rPr>
              <a:t>العمالة </a:t>
            </a:r>
          </a:p>
          <a:p>
            <a:pPr lvl="1" algn="just"/>
            <a:r>
              <a:rPr lang="ar-SA" sz="2800" b="1" dirty="0" smtClean="0">
                <a:solidFill>
                  <a:srgbClr val="0000CC"/>
                </a:solidFill>
              </a:rPr>
              <a:t>رأس المال</a:t>
            </a:r>
          </a:p>
          <a:p>
            <a:pPr lvl="1" algn="just"/>
            <a:r>
              <a:rPr lang="ar-SA" sz="2800" b="1" dirty="0" smtClean="0">
                <a:solidFill>
                  <a:srgbClr val="0000CC"/>
                </a:solidFill>
              </a:rPr>
              <a:t>التنظيم</a:t>
            </a:r>
          </a:p>
          <a:p>
            <a:pPr algn="just"/>
            <a:r>
              <a:rPr lang="ar-SA" b="1" dirty="0" smtClean="0"/>
              <a:t>لكن هذا </a:t>
            </a:r>
            <a:r>
              <a:rPr lang="ar-SA" b="1" dirty="0"/>
              <a:t>التصنيف غير محدد بصورة قاطعة لأن عناصر الانتاج تتداخل بصورة </a:t>
            </a:r>
            <a:r>
              <a:rPr lang="ar-SA" b="1" dirty="0" smtClean="0"/>
              <a:t>كبيرة. مثال: الأرض </a:t>
            </a:r>
            <a:r>
              <a:rPr lang="ar-SA" b="1" dirty="0"/>
              <a:t>الصحراوية حين تستصلح للزراعة تحمل صفات رأس المال، وكذلك الجهد البشري حين يتضمن تكاليف التعليم </a:t>
            </a:r>
            <a:r>
              <a:rPr lang="ar-SA" b="1" dirty="0" smtClean="0"/>
              <a:t>والتدريب</a:t>
            </a:r>
            <a:r>
              <a:rPr lang="ar-SA" b="1" dirty="0"/>
              <a:t>. </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algn="just"/>
            <a:r>
              <a:rPr lang="ar-SA" sz="4400" dirty="0" smtClean="0">
                <a:latin typeface="+mn-lt"/>
              </a:rPr>
              <a:t>أولاً، </a:t>
            </a:r>
            <a:r>
              <a:rPr lang="ar-SA" sz="4400" dirty="0">
                <a:latin typeface="+mn-lt"/>
              </a:rPr>
              <a:t>الأرض</a:t>
            </a:r>
            <a:r>
              <a:rPr lang="en-US" sz="4400" dirty="0">
                <a:latin typeface="+mn-lt"/>
              </a:rPr>
              <a:t> </a:t>
            </a:r>
          </a:p>
        </p:txBody>
      </p:sp>
      <p:sp>
        <p:nvSpPr>
          <p:cNvPr id="13315" name="Rectangle 3"/>
          <p:cNvSpPr>
            <a:spLocks noGrp="1" noChangeArrowheads="1"/>
          </p:cNvSpPr>
          <p:nvPr>
            <p:ph type="body" idx="1"/>
          </p:nvPr>
        </p:nvSpPr>
        <p:spPr/>
        <p:txBody>
          <a:bodyPr/>
          <a:lstStyle/>
          <a:p>
            <a:pPr algn="just">
              <a:lnSpc>
                <a:spcPct val="90000"/>
              </a:lnSpc>
            </a:pPr>
            <a:r>
              <a:rPr lang="ar-SA" b="1" dirty="0" smtClean="0"/>
              <a:t>تعني </a:t>
            </a:r>
            <a:r>
              <a:rPr lang="ar-SA" b="1" dirty="0"/>
              <a:t>سطح أو مساحة الأرض المستغلة للانتاج الزراعي بشقيه النباتي والحيواني، وهي تحوي كل المساحات المزروعة وتلك المستغلة لرعي الحيوان وللمباني والبنيات الأساسية التابعة للمشروع. </a:t>
            </a:r>
            <a:endParaRPr lang="ar-SA" b="1" dirty="0" smtClean="0"/>
          </a:p>
          <a:p>
            <a:pPr algn="just">
              <a:lnSpc>
                <a:spcPct val="90000"/>
              </a:lnSpc>
            </a:pPr>
            <a:r>
              <a:rPr lang="ar-SA" b="1" dirty="0" smtClean="0"/>
              <a:t>الانتاج </a:t>
            </a:r>
            <a:r>
              <a:rPr lang="ar-SA" b="1" dirty="0"/>
              <a:t>الزراعي يتأثر بعوامل طبيعية وبيئية لا يمكن فصلها عن عنصر الأرض. وقد كان </a:t>
            </a:r>
            <a:r>
              <a:rPr lang="ar-SA" b="1" dirty="0" smtClean="0"/>
              <a:t>سائداً </a:t>
            </a:r>
            <a:r>
              <a:rPr lang="ar-SA" b="1" dirty="0"/>
              <a:t>حتي وقت قريب أن هذه العوامل تعتبر سلع مجانية وليس بسلع اقتصادية (مياه الأمطار، الهواء، الضوء، ...) الا اذا تكلف استخدامها مبالغ أو مجهودات اضافية (ري صناعي، تنظيف، ...).</a:t>
            </a:r>
            <a:r>
              <a:rPr lang="en-US" b="1"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708025" y="2636838"/>
            <a:ext cx="8435975" cy="3673475"/>
          </a:xfrm>
        </p:spPr>
        <p:txBody>
          <a:bodyPr/>
          <a:lstStyle/>
          <a:p>
            <a:pPr algn="just"/>
            <a:r>
              <a:rPr lang="ar-SA" b="1" dirty="0" smtClean="0"/>
              <a:t>إتضح حديثاً </a:t>
            </a:r>
            <a:r>
              <a:rPr lang="ar-SA" b="1" dirty="0"/>
              <a:t>أن هذه المصادر محدودة الكمية والنوعية، وأن التلوث البيئي، علي سبيل المثال، يمكن أن تؤدي لخسائر مادية جسيمة في الانتاج الزراعي وصحة الانسان والحيوان. </a:t>
            </a:r>
            <a:endParaRPr lang="ar-SA" b="1" dirty="0" smtClean="0"/>
          </a:p>
          <a:p>
            <a:pPr algn="just"/>
            <a:r>
              <a:rPr lang="ar-SA" b="1" dirty="0" smtClean="0"/>
              <a:t>لذلك </a:t>
            </a:r>
            <a:r>
              <a:rPr lang="ar-SA" b="1" dirty="0"/>
              <a:t>فان كلمة "الأرض" كعنصر </a:t>
            </a:r>
            <a:r>
              <a:rPr lang="ar-SA" b="1" dirty="0" smtClean="0"/>
              <a:t>إنتاج </a:t>
            </a:r>
            <a:r>
              <a:rPr lang="ar-SA" b="1" dirty="0"/>
              <a:t>زراعي أصبحت تشير </a:t>
            </a:r>
            <a:r>
              <a:rPr lang="ar-SA" b="1" dirty="0" smtClean="0"/>
              <a:t>أيضاً </a:t>
            </a:r>
            <a:r>
              <a:rPr lang="ar-SA" b="1" dirty="0"/>
              <a:t>الي الأحوال البيئية والطبيعية وكذلك النشاط البشري الذي يحدد مدي </a:t>
            </a:r>
            <a:r>
              <a:rPr lang="ar-SA" b="1" dirty="0" smtClean="0"/>
              <a:t>إمكانية </a:t>
            </a:r>
            <a:r>
              <a:rPr lang="ar-SA" b="1" dirty="0"/>
              <a:t>استخدامها للنشاط الزراعي وكذلك يحدد كمية ونوعية عناصر الانتاج الأخري المطلوبة للعملية الانتاجية.</a:t>
            </a:r>
            <a:endParaRPr lang="en-US" b="1" dirty="0"/>
          </a:p>
        </p:txBody>
      </p:sp>
      <p:sp>
        <p:nvSpPr>
          <p:cNvPr id="3" name="AutoShape 2"/>
          <p:cNvSpPr>
            <a:spLocks noGrp="1" noChangeArrowheads="1"/>
          </p:cNvSpPr>
          <p:nvPr>
            <p:ph type="title"/>
          </p:nvPr>
        </p:nvSpPr>
        <p:spPr>
          <a:xfrm>
            <a:off x="762000" y="762000"/>
            <a:ext cx="7924800" cy="1143000"/>
          </a:xfrm>
        </p:spPr>
        <p:txBody>
          <a:bodyPr/>
          <a:lstStyle/>
          <a:p>
            <a:pPr algn="just"/>
            <a:r>
              <a:rPr lang="ar-SA" sz="4400" dirty="0" smtClean="0">
                <a:latin typeface="+mn-lt"/>
              </a:rPr>
              <a:t>لكن:</a:t>
            </a:r>
            <a:endParaRPr lang="en-US" sz="4400" dirty="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pPr algn="just"/>
            <a:r>
              <a:rPr lang="ar-SA" dirty="0"/>
              <a:t>خواص الأرض العامة وتأثيراتها</a:t>
            </a:r>
            <a:endParaRPr lang="en-US" dirty="0"/>
          </a:p>
        </p:txBody>
      </p:sp>
      <p:sp>
        <p:nvSpPr>
          <p:cNvPr id="29699" name="Rectangle 3"/>
          <p:cNvSpPr>
            <a:spLocks noGrp="1" noChangeArrowheads="1"/>
          </p:cNvSpPr>
          <p:nvPr>
            <p:ph type="body" idx="1"/>
          </p:nvPr>
        </p:nvSpPr>
        <p:spPr>
          <a:xfrm>
            <a:off x="838200" y="2362200"/>
            <a:ext cx="7766248" cy="3947120"/>
          </a:xfrm>
        </p:spPr>
        <p:txBody>
          <a:bodyPr/>
          <a:lstStyle/>
          <a:p>
            <a:pPr marL="711200" indent="-711200" algn="just">
              <a:lnSpc>
                <a:spcPct val="90000"/>
              </a:lnSpc>
              <a:buFontTx/>
              <a:buAutoNum type="romanUcPeriod"/>
            </a:pPr>
            <a:r>
              <a:rPr lang="ar-SA" sz="2400" b="1" dirty="0"/>
              <a:t>الثبات وعدم القابلية للتحول الجغرافي والحركة (تؤثر في نوعية السلع التي يمكن انتاجها، وفي العلاقة بين عوامل الانتاج المستخدمة وذلك لاختلاف تكاليف انتاج السلع).</a:t>
            </a:r>
          </a:p>
          <a:p>
            <a:pPr marL="711200" indent="-711200" algn="just">
              <a:lnSpc>
                <a:spcPct val="90000"/>
              </a:lnSpc>
              <a:buFontTx/>
              <a:buAutoNum type="romanUcPeriod"/>
            </a:pPr>
            <a:r>
              <a:rPr lang="ar-SA" sz="2400" b="1" dirty="0"/>
              <a:t>عدم القابلية للفناء أو الزوال (تعني أن قيمة الأرض لا تنقص مع مرور الزمن وتنقص بتكرار العمليات الانتاجية، أي أن </a:t>
            </a:r>
            <a:r>
              <a:rPr lang="ar-SA" sz="2400" b="1" dirty="0" smtClean="0"/>
              <a:t>الإهلاك </a:t>
            </a:r>
            <a:r>
              <a:rPr lang="ar-SA" sz="2400" b="1" dirty="0"/>
              <a:t>يقارب الصفر بالاستعمال المرشد للأرض)</a:t>
            </a:r>
          </a:p>
          <a:p>
            <a:pPr marL="711200" indent="-711200" algn="just">
              <a:lnSpc>
                <a:spcPct val="90000"/>
              </a:lnSpc>
              <a:buFontTx/>
              <a:buAutoNum type="romanUcPeriod"/>
            </a:pPr>
            <a:r>
              <a:rPr lang="ar-SA" sz="2400" b="1" dirty="0"/>
              <a:t>عدم ضعف القابلية للزيادة، المساحات الزراعية المتاحة لأي دولة محدودة، ولكن المشاريع الزراعية بداخل الدولة يمكنها التوسع بشراء أو </a:t>
            </a:r>
            <a:r>
              <a:rPr lang="ar-SA" sz="2400" b="1" dirty="0" smtClean="0"/>
              <a:t>إيجار </a:t>
            </a:r>
            <a:r>
              <a:rPr lang="ar-SA" sz="2400" b="1" dirty="0"/>
              <a:t>الأراضي المجاورة. (تسهم في الحفاظ علي قيمة الارض، وتحتم </a:t>
            </a:r>
            <a:r>
              <a:rPr lang="ar-SA" sz="2400" b="1" dirty="0" smtClean="0"/>
              <a:t>إستخدامها </a:t>
            </a:r>
            <a:r>
              <a:rPr lang="ar-SA" sz="2400" b="1" dirty="0"/>
              <a:t>بالصورة المثلي وذلك بتكثيف استخدام العناصر الأخري)</a:t>
            </a:r>
            <a:endParaRPr lang="en-US" sz="2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lstStyle/>
          <a:p>
            <a:pPr algn="just"/>
            <a:r>
              <a:rPr lang="ar-SA" b="0" dirty="0"/>
              <a:t>2</a:t>
            </a:r>
            <a:r>
              <a:rPr lang="ar-SA" dirty="0"/>
              <a:t>. العمل (العمالة)</a:t>
            </a:r>
            <a:endParaRPr lang="en-US" dirty="0"/>
          </a:p>
        </p:txBody>
      </p:sp>
      <p:sp>
        <p:nvSpPr>
          <p:cNvPr id="30723" name="Rectangle 3"/>
          <p:cNvSpPr>
            <a:spLocks noGrp="1" noChangeArrowheads="1"/>
          </p:cNvSpPr>
          <p:nvPr>
            <p:ph type="body" idx="1"/>
          </p:nvPr>
        </p:nvSpPr>
        <p:spPr/>
        <p:txBody>
          <a:bodyPr/>
          <a:lstStyle/>
          <a:p>
            <a:pPr algn="just">
              <a:buNone/>
            </a:pPr>
            <a:r>
              <a:rPr lang="ar-SA" b="1" dirty="0" smtClean="0"/>
              <a:t>يعرف علي أنه:</a:t>
            </a:r>
          </a:p>
          <a:p>
            <a:pPr algn="just"/>
            <a:r>
              <a:rPr lang="ar-SA" b="1" dirty="0" smtClean="0"/>
              <a:t>عدد أفراد المجتمع القادرين والراغبين في العمل وما يملكونه من رأس مال بشري مستمد من المعرفة والمهارة المكتسبة من التعليم والتدريب والخبرة؛ أو:</a:t>
            </a:r>
            <a:endParaRPr lang="en-US" b="1" dirty="0" smtClean="0"/>
          </a:p>
          <a:p>
            <a:pPr algn="just"/>
            <a:r>
              <a:rPr lang="ar-SA" b="1" dirty="0" smtClean="0"/>
              <a:t>الطاقة </a:t>
            </a:r>
            <a:r>
              <a:rPr lang="ar-SA" b="1" dirty="0"/>
              <a:t>و الجهد الذي يبذله الانسان من أجل الانتاج. </a:t>
            </a:r>
            <a:endParaRPr lang="ar-SA" b="1"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ar-SA" dirty="0" smtClean="0"/>
              <a:t>مقاييس العمل/العمالة</a:t>
            </a:r>
            <a:endParaRPr lang="en-US" dirty="0"/>
          </a:p>
        </p:txBody>
      </p:sp>
      <p:sp>
        <p:nvSpPr>
          <p:cNvPr id="3" name="Content Placeholder 2"/>
          <p:cNvSpPr>
            <a:spLocks noGrp="1"/>
          </p:cNvSpPr>
          <p:nvPr>
            <p:ph idx="1"/>
          </p:nvPr>
        </p:nvSpPr>
        <p:spPr/>
        <p:txBody>
          <a:bodyPr/>
          <a:lstStyle/>
          <a:p>
            <a:pPr algn="just">
              <a:buNone/>
            </a:pPr>
            <a:r>
              <a:rPr lang="ar-SA" b="1" dirty="0" smtClean="0"/>
              <a:t>وتقاس كمية العمل علي أساس:</a:t>
            </a:r>
          </a:p>
          <a:p>
            <a:pPr algn="just">
              <a:buNone/>
            </a:pPr>
            <a:r>
              <a:rPr lang="ar-SA" b="1" dirty="0" smtClean="0">
                <a:solidFill>
                  <a:srgbClr val="0000CC"/>
                </a:solidFill>
              </a:rPr>
              <a:t>1. الوحدة الزمنية، أي، عدد ساعات العمل</a:t>
            </a:r>
          </a:p>
          <a:p>
            <a:pPr algn="just">
              <a:buNone/>
            </a:pPr>
            <a:r>
              <a:rPr lang="ar-SA" b="1" dirty="0" smtClean="0"/>
              <a:t> أو علي أساس:</a:t>
            </a:r>
          </a:p>
          <a:p>
            <a:pPr algn="just">
              <a:buNone/>
            </a:pPr>
            <a:r>
              <a:rPr lang="ar-SA" b="1" dirty="0" smtClean="0">
                <a:solidFill>
                  <a:srgbClr val="0000CC"/>
                </a:solidFill>
              </a:rPr>
              <a:t>2. عدد الأفراد الذين يؤدونه. </a:t>
            </a:r>
          </a:p>
          <a:p>
            <a:pPr algn="just">
              <a:buNone/>
            </a:pPr>
            <a:r>
              <a:rPr lang="ar-SA" b="1" dirty="0" smtClean="0"/>
              <a:t>ويعتبر قياس العمل علي أساس الزمن من أفضل طرق القياس.</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p:txBody>
          <a:bodyPr/>
          <a:lstStyle/>
          <a:p>
            <a:pPr algn="just"/>
            <a:r>
              <a:rPr lang="ar-SA" dirty="0"/>
              <a:t>خواص العمل</a:t>
            </a:r>
            <a:endParaRPr lang="en-US" dirty="0"/>
          </a:p>
        </p:txBody>
      </p:sp>
      <p:sp>
        <p:nvSpPr>
          <p:cNvPr id="31747" name="Rectangle 3"/>
          <p:cNvSpPr>
            <a:spLocks noGrp="1" noChangeArrowheads="1"/>
          </p:cNvSpPr>
          <p:nvPr>
            <p:ph type="body" idx="1"/>
          </p:nvPr>
        </p:nvSpPr>
        <p:spPr/>
        <p:txBody>
          <a:bodyPr/>
          <a:lstStyle/>
          <a:p>
            <a:pPr marL="609600" indent="-609600" algn="just">
              <a:lnSpc>
                <a:spcPct val="90000"/>
              </a:lnSpc>
            </a:pPr>
            <a:endParaRPr lang="ar-SA" sz="2400" b="1" dirty="0" smtClean="0"/>
          </a:p>
          <a:p>
            <a:pPr marL="609600" indent="-609600" algn="just">
              <a:lnSpc>
                <a:spcPct val="90000"/>
              </a:lnSpc>
            </a:pPr>
            <a:r>
              <a:rPr lang="ar-SA" b="1" dirty="0" smtClean="0"/>
              <a:t>القابلية </a:t>
            </a:r>
            <a:r>
              <a:rPr lang="ar-SA" b="1" dirty="0"/>
              <a:t>للزيادة أو النقصان، وذلك لأسباب اقتصادية، النزوح، التطور التقني في الزراعة، </a:t>
            </a:r>
            <a:r>
              <a:rPr lang="ar-SA" b="1" dirty="0" smtClean="0"/>
              <a:t>إحلال </a:t>
            </a:r>
            <a:r>
              <a:rPr lang="ar-SA" b="1" dirty="0"/>
              <a:t>رأس المال للعمالة، التغير في نوع المنتجات، ... الخ.</a:t>
            </a:r>
          </a:p>
          <a:p>
            <a:pPr marL="609600" indent="-609600" algn="just">
              <a:lnSpc>
                <a:spcPct val="90000"/>
              </a:lnSpc>
            </a:pPr>
            <a:r>
              <a:rPr lang="ar-SA" b="1" dirty="0">
                <a:solidFill>
                  <a:srgbClr val="0000CC"/>
                </a:solidFill>
              </a:rPr>
              <a:t>عدم التكافؤ في التوزيع الموسمي للعمل.</a:t>
            </a:r>
          </a:p>
          <a:p>
            <a:pPr marL="609600" indent="-609600" algn="just">
              <a:lnSpc>
                <a:spcPct val="90000"/>
              </a:lnSpc>
            </a:pPr>
            <a:r>
              <a:rPr lang="ar-SA" b="1" dirty="0"/>
              <a:t>التأثر بمستوي تعليم وصحة العمال ومقدرتهم علي </a:t>
            </a:r>
            <a:r>
              <a:rPr lang="ar-SA" b="1" dirty="0" smtClean="0"/>
              <a:t>إستيعاب </a:t>
            </a:r>
            <a:r>
              <a:rPr lang="ar-SA" b="1" dirty="0"/>
              <a:t>الطرق الحديثة في العمل</a:t>
            </a:r>
            <a:r>
              <a:rPr lang="ar-SA" b="1" dirty="0" smtClean="0"/>
              <a:t>.</a:t>
            </a:r>
            <a:endParaRPr lang="ar-SA"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ar-SA" dirty="0" smtClean="0"/>
              <a:t>يتبع:</a:t>
            </a:r>
            <a:endParaRPr lang="en-US" dirty="0"/>
          </a:p>
        </p:txBody>
      </p:sp>
      <p:sp>
        <p:nvSpPr>
          <p:cNvPr id="3" name="Content Placeholder 2"/>
          <p:cNvSpPr>
            <a:spLocks noGrp="1"/>
          </p:cNvSpPr>
          <p:nvPr>
            <p:ph idx="1"/>
          </p:nvPr>
        </p:nvSpPr>
        <p:spPr/>
        <p:txBody>
          <a:bodyPr/>
          <a:lstStyle/>
          <a:p>
            <a:pPr marL="609600" indent="-609600" algn="just">
              <a:lnSpc>
                <a:spcPct val="90000"/>
              </a:lnSpc>
            </a:pPr>
            <a:endParaRPr lang="ar-SA" b="1" dirty="0" smtClean="0"/>
          </a:p>
          <a:p>
            <a:pPr marL="609600" indent="-609600" algn="just">
              <a:lnSpc>
                <a:spcPct val="90000"/>
              </a:lnSpc>
            </a:pPr>
            <a:endParaRPr lang="ar-SA" b="1" dirty="0" smtClean="0"/>
          </a:p>
          <a:p>
            <a:pPr marL="609600" indent="-609600" algn="just">
              <a:lnSpc>
                <a:spcPct val="90000"/>
              </a:lnSpc>
            </a:pPr>
            <a:r>
              <a:rPr lang="ar-SA" b="1" dirty="0" smtClean="0"/>
              <a:t>التأثر بالعادات والتقاليد السائدة.</a:t>
            </a:r>
          </a:p>
          <a:p>
            <a:pPr marL="609600" indent="-609600" algn="just">
              <a:lnSpc>
                <a:spcPct val="90000"/>
              </a:lnSpc>
            </a:pPr>
            <a:r>
              <a:rPr lang="ar-SA" b="1" dirty="0" smtClean="0">
                <a:solidFill>
                  <a:srgbClr val="0000CC"/>
                </a:solidFill>
              </a:rPr>
              <a:t>التأثر بالتوزيع الكلي للجنس البشري وأعمارهم.</a:t>
            </a:r>
          </a:p>
          <a:p>
            <a:pPr marL="609600" indent="-609600" algn="just">
              <a:lnSpc>
                <a:spcPct val="90000"/>
              </a:lnSpc>
            </a:pPr>
            <a:r>
              <a:rPr lang="ar-SA" b="1" dirty="0" smtClean="0"/>
              <a:t>التأثر بكمية ونوعية وسائل المواصلات المستخدمة والمسافة التي يقطعها العامل من مكان السكن الي موقع العمل.</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p:txBody>
          <a:bodyPr/>
          <a:lstStyle/>
          <a:p>
            <a:pPr algn="just"/>
            <a:r>
              <a:rPr lang="ar-SA" b="0" dirty="0"/>
              <a:t>3</a:t>
            </a:r>
            <a:r>
              <a:rPr lang="ar-SA" dirty="0"/>
              <a:t>.  رأس المال</a:t>
            </a:r>
            <a:endParaRPr lang="en-US" dirty="0"/>
          </a:p>
        </p:txBody>
      </p:sp>
      <p:sp>
        <p:nvSpPr>
          <p:cNvPr id="32771" name="Rectangle 3"/>
          <p:cNvSpPr>
            <a:spLocks noGrp="1" noChangeArrowheads="1"/>
          </p:cNvSpPr>
          <p:nvPr>
            <p:ph type="body" idx="1"/>
          </p:nvPr>
        </p:nvSpPr>
        <p:spPr/>
        <p:txBody>
          <a:bodyPr/>
          <a:lstStyle/>
          <a:p>
            <a:pPr algn="just"/>
            <a:r>
              <a:rPr lang="ar-SA" b="1" dirty="0" smtClean="0"/>
              <a:t>يقصد به كل عوامل الانتاج الأخري، خلاف الأرض والعمل،  وهو يشمل المعدات، الأسمدة، الحيوانات، المباني، الآلات، ... الخ. ويمكن تصنيف السلع الرأسمالية علي حسب العمر الافتراضي لها الي ثلاث مجموعات:</a:t>
            </a:r>
          </a:p>
          <a:p>
            <a:pPr marL="914400" lvl="1" indent="-457200" algn="just">
              <a:buFont typeface="+mj-lt"/>
              <a:buAutoNum type="arabicPeriod"/>
            </a:pPr>
            <a:r>
              <a:rPr lang="ar-SA" b="1" dirty="0" smtClean="0"/>
              <a:t>سلع قصيرة الأجل </a:t>
            </a:r>
          </a:p>
          <a:p>
            <a:pPr marL="914400" lvl="1" indent="-457200" algn="just">
              <a:buFont typeface="+mj-lt"/>
              <a:buAutoNum type="arabicPeriod"/>
            </a:pPr>
            <a:r>
              <a:rPr lang="ar-SA" b="1" dirty="0" smtClean="0"/>
              <a:t>سلع متوسطة الأجل </a:t>
            </a:r>
          </a:p>
          <a:p>
            <a:pPr marL="914400" lvl="1" indent="-457200" algn="just">
              <a:buFont typeface="+mj-lt"/>
              <a:buAutoNum type="arabicPeriod"/>
            </a:pPr>
            <a:r>
              <a:rPr lang="ar-SA" b="1" dirty="0" smtClean="0"/>
              <a:t>سلع طويلة الأجل</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algn="r"/>
            <a:r>
              <a:rPr lang="ar-SA" dirty="0" smtClean="0"/>
              <a:t>الأهداف</a:t>
            </a:r>
            <a:endParaRPr lang="en-US" dirty="0"/>
          </a:p>
        </p:txBody>
      </p:sp>
      <p:sp>
        <p:nvSpPr>
          <p:cNvPr id="4099" name="Rectangle 3"/>
          <p:cNvSpPr>
            <a:spLocks noGrp="1" noChangeArrowheads="1"/>
          </p:cNvSpPr>
          <p:nvPr>
            <p:ph type="body" idx="1"/>
          </p:nvPr>
        </p:nvSpPr>
        <p:spPr/>
        <p:txBody>
          <a:bodyPr/>
          <a:lstStyle/>
          <a:p>
            <a:pPr marL="609600" indent="-609600">
              <a:lnSpc>
                <a:spcPct val="90000"/>
              </a:lnSpc>
              <a:buNone/>
            </a:pPr>
            <a:r>
              <a:rPr lang="ar-SA" sz="2400" b="1" dirty="0" smtClean="0"/>
              <a:t>التعريف بــ :</a:t>
            </a:r>
          </a:p>
          <a:p>
            <a:pPr marL="609600" indent="-609600">
              <a:lnSpc>
                <a:spcPct val="90000"/>
              </a:lnSpc>
              <a:buFont typeface="Wingdings" pitchFamily="2" charset="2"/>
              <a:buChar char="v"/>
            </a:pPr>
            <a:r>
              <a:rPr lang="ar-SA" sz="2400" b="1" dirty="0" smtClean="0"/>
              <a:t>الزراعة وأهمية النشاط الزراعي</a:t>
            </a:r>
          </a:p>
          <a:p>
            <a:pPr marL="609600" indent="-609600">
              <a:lnSpc>
                <a:spcPct val="90000"/>
              </a:lnSpc>
              <a:buFont typeface="Wingdings" pitchFamily="2" charset="2"/>
              <a:buChar char="v"/>
            </a:pPr>
            <a:r>
              <a:rPr lang="ar-SA" sz="2400" b="1" dirty="0" smtClean="0"/>
              <a:t>مفاهيم و مصطلحات إقتصادية و زراعية أساسية</a:t>
            </a:r>
          </a:p>
          <a:p>
            <a:pPr marL="609600" indent="-609600">
              <a:lnSpc>
                <a:spcPct val="90000"/>
              </a:lnSpc>
              <a:buFont typeface="Wingdings" pitchFamily="2" charset="2"/>
              <a:buChar char="v"/>
            </a:pPr>
            <a:r>
              <a:rPr lang="ar-SA" sz="2400" b="1" dirty="0" smtClean="0"/>
              <a:t>أقسام الاقتصاد الزراعي</a:t>
            </a:r>
          </a:p>
          <a:p>
            <a:pPr marL="609600" indent="-609600">
              <a:lnSpc>
                <a:spcPct val="90000"/>
              </a:lnSpc>
              <a:buFont typeface="Wingdings" pitchFamily="2" charset="2"/>
              <a:buChar char="v"/>
            </a:pPr>
            <a:endParaRPr lang="ar-SA" sz="24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708025" y="2492375"/>
            <a:ext cx="8435975" cy="3744913"/>
          </a:xfrm>
        </p:spPr>
        <p:txBody>
          <a:bodyPr/>
          <a:lstStyle/>
          <a:p>
            <a:pPr marL="609600" indent="-609600" algn="just"/>
            <a:r>
              <a:rPr lang="ar-SA" b="1" dirty="0" smtClean="0">
                <a:solidFill>
                  <a:srgbClr val="0000CC"/>
                </a:solidFill>
              </a:rPr>
              <a:t>السلع </a:t>
            </a:r>
            <a:r>
              <a:rPr lang="ar-SA" b="1" dirty="0">
                <a:solidFill>
                  <a:srgbClr val="0000CC"/>
                </a:solidFill>
              </a:rPr>
              <a:t>قصيرة الأجل</a:t>
            </a:r>
            <a:r>
              <a:rPr lang="ar-SA" b="1" dirty="0"/>
              <a:t>، </a:t>
            </a:r>
            <a:r>
              <a:rPr lang="ar-SA" b="1" dirty="0" smtClean="0"/>
              <a:t>هي </a:t>
            </a:r>
            <a:r>
              <a:rPr lang="ar-SA" b="1" dirty="0"/>
              <a:t>السلع التي تستهلك وتفني خلال العملية الانتاجية في مدة تعارف علي أنها عام واحد (مثل السماد، غذاء الحيوان، البذور، ...الخ). وتسمي هذه السلع برأس المال المتداول.</a:t>
            </a:r>
          </a:p>
          <a:p>
            <a:pPr marL="609600" indent="-609600" algn="just"/>
            <a:r>
              <a:rPr lang="ar-SA" b="1" dirty="0" smtClean="0">
                <a:solidFill>
                  <a:srgbClr val="0000CC"/>
                </a:solidFill>
              </a:rPr>
              <a:t>السلع </a:t>
            </a:r>
            <a:r>
              <a:rPr lang="ar-SA" b="1" dirty="0">
                <a:solidFill>
                  <a:srgbClr val="0000CC"/>
                </a:solidFill>
              </a:rPr>
              <a:t>متوسطة الأجل</a:t>
            </a:r>
            <a:r>
              <a:rPr lang="ar-SA" b="1" dirty="0"/>
              <a:t>، مثل الحيوانات، الماكينات والآلات الزراعية، ... الخ. </a:t>
            </a:r>
            <a:endParaRPr lang="ar-SA" b="1" dirty="0" smtClean="0"/>
          </a:p>
          <a:p>
            <a:pPr marL="609600" indent="-609600" algn="just"/>
            <a:r>
              <a:rPr lang="ar-SA" b="1" dirty="0" smtClean="0">
                <a:solidFill>
                  <a:srgbClr val="0000CC"/>
                </a:solidFill>
              </a:rPr>
              <a:t>السلع طويلة الأجل</a:t>
            </a:r>
            <a:r>
              <a:rPr lang="ar-SA" b="1" dirty="0" smtClean="0"/>
              <a:t>، وهي السلع التي تتميز بطول عمرها الافتراضي والذي يقدر عادة بعشر سنين فأكثر (مثل الأراضي المستصلحة، المباني، ...). تسمي هذه السلع برأس المال الدائم أو الثابت.</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ar-SA" dirty="0" smtClean="0"/>
              <a:t>التنظيم</a:t>
            </a:r>
            <a:endParaRPr lang="en-US" dirty="0"/>
          </a:p>
        </p:txBody>
      </p:sp>
      <p:sp>
        <p:nvSpPr>
          <p:cNvPr id="3" name="Content Placeholder 2"/>
          <p:cNvSpPr>
            <a:spLocks noGrp="1"/>
          </p:cNvSpPr>
          <p:nvPr>
            <p:ph idx="1"/>
          </p:nvPr>
        </p:nvSpPr>
        <p:spPr/>
        <p:txBody>
          <a:bodyPr/>
          <a:lstStyle/>
          <a:p>
            <a:pPr algn="just"/>
            <a:r>
              <a:rPr lang="ar-SA" b="1" dirty="0" smtClean="0"/>
              <a:t>ويقصد به المقدرة الادارية والتنظيمية لادارة العملية الانتاجية بصورة مبتكرة ومتميزة بغية تقليل التكاليف وتحقيق الأرباح المستهدفة. وقد تم فصل هذا العنصر حديثاً عن عنصر العمل وذلك بسبب بروز الحاجة الي شخص أو أشخاص متميزين في هذا المجال، وقادرين علي احداث تقدم نسبي كبير في إحراز النتائج المستهدفة.</a:t>
            </a:r>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ar-SA" dirty="0" smtClean="0"/>
              <a:t>أسئلة وتمارين</a:t>
            </a:r>
            <a:endParaRPr lang="en-US" dirty="0"/>
          </a:p>
        </p:txBody>
      </p:sp>
      <p:sp>
        <p:nvSpPr>
          <p:cNvPr id="3" name="Content Placeholder 2"/>
          <p:cNvSpPr>
            <a:spLocks noGrp="1"/>
          </p:cNvSpPr>
          <p:nvPr>
            <p:ph idx="1"/>
          </p:nvPr>
        </p:nvSpPr>
        <p:spPr>
          <a:xfrm>
            <a:off x="838200" y="2362200"/>
            <a:ext cx="7694240" cy="3947120"/>
          </a:xfrm>
        </p:spPr>
        <p:txBody>
          <a:bodyPr/>
          <a:lstStyle/>
          <a:p>
            <a:pPr algn="just">
              <a:lnSpc>
                <a:spcPct val="90000"/>
              </a:lnSpc>
              <a:tabLst>
                <a:tab pos="6172200" algn="l"/>
              </a:tabLst>
              <a:defRPr/>
            </a:pPr>
            <a:r>
              <a:rPr lang="ar-SA" b="1" dirty="0" smtClean="0"/>
              <a:t>هناك العديد من المنتجات الزراعية تستخدم كمدخلات/ عناصر انتاج للقطاع الصناعي: </a:t>
            </a:r>
            <a:r>
              <a:rPr lang="ar-SA" b="1" dirty="0" smtClean="0">
                <a:solidFill>
                  <a:srgbClr val="0000CC"/>
                </a:solidFill>
              </a:rPr>
              <a:t>أذكر بعض الأمثلة لها.</a:t>
            </a:r>
          </a:p>
          <a:p>
            <a:pPr algn="just">
              <a:lnSpc>
                <a:spcPct val="90000"/>
              </a:lnSpc>
              <a:tabLst>
                <a:tab pos="6172200" algn="l"/>
              </a:tabLst>
              <a:defRPr/>
            </a:pPr>
            <a:r>
              <a:rPr lang="ar-SA" b="1" dirty="0" smtClean="0">
                <a:solidFill>
                  <a:schemeClr val="tx1">
                    <a:lumMod val="60000"/>
                    <a:lumOff val="40000"/>
                  </a:schemeClr>
                </a:solidFill>
              </a:rPr>
              <a:t>يعتبر القطاع الزراعي سوقاً للعديد من المنتجات الصناعية: </a:t>
            </a:r>
            <a:r>
              <a:rPr lang="ar-SA" b="1" dirty="0" smtClean="0">
                <a:solidFill>
                  <a:srgbClr val="0000CC"/>
                </a:solidFill>
              </a:rPr>
              <a:t>أذكر بعض الأمثلة  </a:t>
            </a:r>
          </a:p>
          <a:p>
            <a:pPr algn="just">
              <a:lnSpc>
                <a:spcPct val="90000"/>
              </a:lnSpc>
              <a:tabLst>
                <a:tab pos="6172200" algn="l"/>
              </a:tabLst>
              <a:defRPr/>
            </a:pPr>
            <a:r>
              <a:rPr lang="ar-SA" b="1" dirty="0" smtClean="0"/>
              <a:t>تلعب السياسات الزراعية للدولة دوراً كبيراً في تحديد رغبة العمال </a:t>
            </a:r>
            <a:r>
              <a:rPr lang="ar-SA" b="1" dirty="0" smtClean="0"/>
              <a:t>والمستثمرين في </a:t>
            </a:r>
            <a:r>
              <a:rPr lang="ar-SA" b="1" dirty="0" smtClean="0"/>
              <a:t>العمل بالقطاع الزراعي: </a:t>
            </a:r>
            <a:r>
              <a:rPr lang="ar-SA" b="1" dirty="0" smtClean="0">
                <a:solidFill>
                  <a:srgbClr val="0000CC"/>
                </a:solidFill>
              </a:rPr>
              <a:t>أشرح </a:t>
            </a:r>
          </a:p>
          <a:p>
            <a:pPr algn="just">
              <a:lnSpc>
                <a:spcPct val="90000"/>
              </a:lnSpc>
              <a:tabLst>
                <a:tab pos="6172200" algn="l"/>
              </a:tabLst>
              <a:defRPr/>
            </a:pPr>
            <a:r>
              <a:rPr lang="ar-SA" b="1" dirty="0" smtClean="0">
                <a:solidFill>
                  <a:schemeClr val="tx1">
                    <a:lumMod val="60000"/>
                    <a:lumOff val="40000"/>
                  </a:schemeClr>
                </a:solidFill>
              </a:rPr>
              <a:t>تعتمد بعض الدول على القطاع الزراعي في دعم القطاع الوطني بالعملة الصعبة. </a:t>
            </a:r>
            <a:r>
              <a:rPr lang="ar-SA" b="1" dirty="0" smtClean="0">
                <a:solidFill>
                  <a:srgbClr val="0000CC"/>
                </a:solidFill>
              </a:rPr>
              <a:t>كيف يتم ذلك؟ أذكر </a:t>
            </a:r>
            <a:r>
              <a:rPr lang="ar-SA" b="1" dirty="0" smtClean="0">
                <a:solidFill>
                  <a:srgbClr val="0000CC"/>
                </a:solidFill>
              </a:rPr>
              <a:t>بعضاً </a:t>
            </a:r>
            <a:r>
              <a:rPr lang="ar-SA" b="1" dirty="0" smtClean="0">
                <a:solidFill>
                  <a:srgbClr val="0000CC"/>
                </a:solidFill>
              </a:rPr>
              <a:t>من هذه الدول، مع الشرح.</a:t>
            </a:r>
            <a:endParaRPr lang="en-US" b="1" dirty="0">
              <a:solidFill>
                <a:srgbClr val="0000CC"/>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ar-SA" dirty="0" smtClean="0"/>
              <a:t>تابع الأسئلة والتمارين</a:t>
            </a:r>
            <a:endParaRPr lang="en-US" dirty="0"/>
          </a:p>
        </p:txBody>
      </p:sp>
      <p:sp>
        <p:nvSpPr>
          <p:cNvPr id="3" name="Content Placeholder 2"/>
          <p:cNvSpPr>
            <a:spLocks noGrp="1"/>
          </p:cNvSpPr>
          <p:nvPr>
            <p:ph idx="1"/>
          </p:nvPr>
        </p:nvSpPr>
        <p:spPr/>
        <p:txBody>
          <a:bodyPr/>
          <a:lstStyle/>
          <a:p>
            <a:r>
              <a:rPr lang="ar-SA" b="1" dirty="0" smtClean="0"/>
              <a:t>هناك العديد من السلع الأساسية التي تجد الإهتمام من الدولة:</a:t>
            </a:r>
          </a:p>
          <a:p>
            <a:pPr lvl="1"/>
            <a:r>
              <a:rPr lang="ar-SA" b="1" dirty="0" smtClean="0">
                <a:solidFill>
                  <a:srgbClr val="0000CC"/>
                </a:solidFill>
              </a:rPr>
              <a:t>أعط أمثلة لهذه السلع</a:t>
            </a:r>
          </a:p>
          <a:p>
            <a:pPr lvl="1"/>
            <a:r>
              <a:rPr lang="ar-SA" b="1" dirty="0" smtClean="0"/>
              <a:t>أشرح كيفية تدخل الدولة كترجمة لإهتمامها بتلك السلع، وذلك علي المستويات التالية:</a:t>
            </a:r>
          </a:p>
          <a:p>
            <a:pPr lvl="2"/>
            <a:r>
              <a:rPr lang="ar-SA" b="1" dirty="0" smtClean="0">
                <a:solidFill>
                  <a:schemeClr val="tx1">
                    <a:lumMod val="60000"/>
                    <a:lumOff val="40000"/>
                  </a:schemeClr>
                </a:solidFill>
              </a:rPr>
              <a:t>مستوي الإنتاج</a:t>
            </a:r>
          </a:p>
          <a:p>
            <a:pPr lvl="2"/>
            <a:r>
              <a:rPr lang="ar-SA" b="1" dirty="0" smtClean="0">
                <a:solidFill>
                  <a:schemeClr val="tx1">
                    <a:lumMod val="60000"/>
                    <a:lumOff val="40000"/>
                  </a:schemeClr>
                </a:solidFill>
              </a:rPr>
              <a:t>مستوي الإستهلاك</a:t>
            </a:r>
          </a:p>
          <a:p>
            <a:pPr lvl="2"/>
            <a:r>
              <a:rPr lang="ar-SA" b="1" dirty="0" smtClean="0">
                <a:solidFill>
                  <a:schemeClr val="accent4">
                    <a:lumMod val="75000"/>
                    <a:lumOff val="25000"/>
                  </a:schemeClr>
                </a:solidFill>
              </a:rPr>
              <a:t>حجم التجارة الداخلية</a:t>
            </a:r>
          </a:p>
          <a:p>
            <a:pPr lvl="2"/>
            <a:r>
              <a:rPr lang="ar-SA" b="1" dirty="0" smtClean="0">
                <a:solidFill>
                  <a:schemeClr val="accent4">
                    <a:lumMod val="90000"/>
                    <a:lumOff val="10000"/>
                  </a:schemeClr>
                </a:solidFill>
              </a:rPr>
              <a:t>حجم التجارة الخارجية </a:t>
            </a:r>
          </a:p>
          <a:p>
            <a:pPr lvl="1">
              <a:buNone/>
            </a:pPr>
            <a:r>
              <a:rPr lang="ar-SA" b="1" dirty="0" smtClean="0">
                <a:solidFill>
                  <a:schemeClr val="tx1">
                    <a:lumMod val="60000"/>
                    <a:lumOff val="40000"/>
                  </a:schemeClr>
                </a:solidFill>
              </a:rPr>
              <a:t>مع الأخذ في الحسبان تجربة المملكة العربية السعودية في هذا المجال</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SA" dirty="0" smtClean="0"/>
          </a:p>
          <a:p>
            <a:pPr algn="ctr">
              <a:buNone/>
            </a:pPr>
            <a:r>
              <a:rPr lang="ar-SA" sz="4800" b="1" dirty="0" smtClean="0">
                <a:solidFill>
                  <a:srgbClr val="0000CC"/>
                </a:solidFill>
              </a:rPr>
              <a:t>وفقكم الله تعالي</a:t>
            </a:r>
            <a:endParaRPr lang="en-US" sz="4800" b="1" dirty="0">
              <a:solidFill>
                <a:srgbClr val="0000C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algn="just"/>
            <a:r>
              <a:rPr lang="ar-SA" sz="4400" dirty="0"/>
              <a:t>الزراعــــة </a:t>
            </a:r>
            <a:endParaRPr lang="en-US" sz="4400" dirty="0"/>
          </a:p>
        </p:txBody>
      </p:sp>
      <p:sp>
        <p:nvSpPr>
          <p:cNvPr id="11267" name="Rectangle 3"/>
          <p:cNvSpPr>
            <a:spLocks noGrp="1" noChangeArrowheads="1"/>
          </p:cNvSpPr>
          <p:nvPr>
            <p:ph type="body" idx="1"/>
          </p:nvPr>
        </p:nvSpPr>
        <p:spPr/>
        <p:txBody>
          <a:bodyPr/>
          <a:lstStyle/>
          <a:p>
            <a:pPr algn="just">
              <a:lnSpc>
                <a:spcPct val="90000"/>
              </a:lnSpc>
              <a:buFont typeface="Wingdings" pitchFamily="2" charset="2"/>
              <a:buChar char="§"/>
            </a:pPr>
            <a:endParaRPr lang="en-US" sz="2400" b="1" dirty="0" smtClean="0"/>
          </a:p>
          <a:p>
            <a:pPr algn="just">
              <a:lnSpc>
                <a:spcPct val="90000"/>
              </a:lnSpc>
              <a:buFont typeface="Wingdings" pitchFamily="2" charset="2"/>
              <a:buChar char="v"/>
            </a:pPr>
            <a:r>
              <a:rPr lang="ar-SA" sz="2400" b="1" dirty="0" smtClean="0"/>
              <a:t>الزراعة </a:t>
            </a:r>
            <a:r>
              <a:rPr lang="ar-SA" sz="2400" b="1" dirty="0"/>
              <a:t>هى عملية إنتاج الغذاء، العلف، والألياف وسلع أخرى عن طريق التربية النظامية للنبات والحيوان</a:t>
            </a:r>
            <a:r>
              <a:rPr lang="ar-SA" sz="2400" b="1" dirty="0" smtClean="0"/>
              <a:t>.</a:t>
            </a:r>
            <a:r>
              <a:rPr lang="en-US" sz="2400" b="1" dirty="0" smtClean="0"/>
              <a:t> </a:t>
            </a:r>
            <a:endParaRPr lang="ar-SA" sz="2400" b="1" dirty="0" smtClean="0"/>
          </a:p>
          <a:p>
            <a:pPr algn="just">
              <a:lnSpc>
                <a:spcPct val="90000"/>
              </a:lnSpc>
              <a:buFont typeface="Wingdings" pitchFamily="2" charset="2"/>
              <a:buChar char="v"/>
            </a:pPr>
            <a:r>
              <a:rPr lang="en-US" sz="2400" b="1" dirty="0" err="1" smtClean="0"/>
              <a:t>قديما</a:t>
            </a:r>
            <a:r>
              <a:rPr lang="ar-SA" sz="2400" b="1" dirty="0" smtClean="0"/>
              <a:t>ً</a:t>
            </a:r>
            <a:r>
              <a:rPr lang="en-US" sz="2400" b="1" dirty="0" smtClean="0"/>
              <a:t> </a:t>
            </a:r>
            <a:r>
              <a:rPr lang="ar-SA" sz="2400" b="1" dirty="0" smtClean="0"/>
              <a:t>كانت كلمة ال</a:t>
            </a:r>
            <a:r>
              <a:rPr lang="en-US" sz="2400" b="1" dirty="0" err="1" smtClean="0"/>
              <a:t>زراعة</a:t>
            </a:r>
            <a:r>
              <a:rPr lang="en-US" sz="2400" b="1" dirty="0" smtClean="0"/>
              <a:t> </a:t>
            </a:r>
            <a:r>
              <a:rPr lang="en-US" sz="2400" b="1" dirty="0" err="1"/>
              <a:t>تعنى</a:t>
            </a:r>
            <a:r>
              <a:rPr lang="en-US" sz="2400" b="1" dirty="0"/>
              <a:t> "</a:t>
            </a:r>
            <a:r>
              <a:rPr lang="en-US" sz="2400" b="1" dirty="0" err="1"/>
              <a:t>علْمُ</a:t>
            </a:r>
            <a:r>
              <a:rPr lang="en-US" sz="2400" b="1" dirty="0"/>
              <a:t> فلاحة الأراضى" </a:t>
            </a:r>
            <a:r>
              <a:rPr lang="en-US" sz="2400" b="1" dirty="0" err="1"/>
              <a:t>فقط</a:t>
            </a:r>
            <a:r>
              <a:rPr lang="en-US" sz="2400" b="1" dirty="0"/>
              <a:t> </a:t>
            </a:r>
            <a:r>
              <a:rPr lang="en-US" sz="2400" b="1" dirty="0" err="1" smtClean="0"/>
              <a:t>ولكن</a:t>
            </a:r>
            <a:r>
              <a:rPr lang="ar-SA" sz="2400" b="1" dirty="0" smtClean="0"/>
              <a:t>ها</a:t>
            </a:r>
            <a:r>
              <a:rPr lang="en-US" sz="2400" b="1" dirty="0" smtClean="0"/>
              <a:t> </a:t>
            </a:r>
            <a:r>
              <a:rPr lang="en-US" sz="2400" b="1" dirty="0" err="1"/>
              <a:t>الآن</a:t>
            </a:r>
            <a:r>
              <a:rPr lang="en-US" sz="2400" b="1" dirty="0"/>
              <a:t> </a:t>
            </a:r>
            <a:r>
              <a:rPr lang="en-US" sz="2400" b="1" dirty="0" err="1"/>
              <a:t>تغطى</a:t>
            </a:r>
            <a:r>
              <a:rPr lang="en-US" sz="2400" b="1" dirty="0"/>
              <a:t> </a:t>
            </a:r>
            <a:r>
              <a:rPr lang="en-US" sz="2400" b="1" dirty="0" err="1" smtClean="0"/>
              <a:t>كل</a:t>
            </a:r>
            <a:r>
              <a:rPr lang="en-US" sz="2400" b="1" dirty="0" smtClean="0"/>
              <a:t> </a:t>
            </a:r>
            <a:r>
              <a:rPr lang="en-US" sz="2400" b="1" dirty="0" err="1"/>
              <a:t>الأنشطة</a:t>
            </a:r>
            <a:r>
              <a:rPr lang="en-US" sz="2400" b="1" dirty="0"/>
              <a:t> </a:t>
            </a:r>
            <a:r>
              <a:rPr lang="en-US" sz="2400" b="1" dirty="0" err="1"/>
              <a:t>الأساسية</a:t>
            </a:r>
            <a:r>
              <a:rPr lang="en-US" sz="2400" b="1" dirty="0"/>
              <a:t> </a:t>
            </a:r>
            <a:r>
              <a:rPr lang="en-US" sz="2400" b="1" dirty="0" err="1"/>
              <a:t>لإنتاج</a:t>
            </a:r>
            <a:r>
              <a:rPr lang="en-US" sz="2400" b="1" dirty="0"/>
              <a:t> </a:t>
            </a:r>
            <a:r>
              <a:rPr lang="en-US" sz="2400" b="1" dirty="0" err="1"/>
              <a:t>الغذاء</a:t>
            </a:r>
            <a:r>
              <a:rPr lang="en-US" sz="2400" b="1" dirty="0"/>
              <a:t> </a:t>
            </a:r>
            <a:r>
              <a:rPr lang="en-US" sz="2400" b="1" dirty="0" err="1"/>
              <a:t>والعلف</a:t>
            </a:r>
            <a:r>
              <a:rPr lang="en-US" sz="2400" b="1" dirty="0"/>
              <a:t> </a:t>
            </a:r>
            <a:r>
              <a:rPr lang="en-US" sz="2400" b="1" dirty="0" err="1"/>
              <a:t>والألياف</a:t>
            </a:r>
            <a:r>
              <a:rPr lang="en-US" sz="2400" b="1" dirty="0"/>
              <a:t>، </a:t>
            </a:r>
            <a:r>
              <a:rPr lang="en-US" sz="2400" b="1" dirty="0" err="1"/>
              <a:t>شاملة</a:t>
            </a:r>
            <a:r>
              <a:rPr lang="en-US" sz="2400" b="1" dirty="0"/>
              <a:t> </a:t>
            </a:r>
            <a:r>
              <a:rPr lang="en-US" sz="2400" b="1" dirty="0" err="1"/>
              <a:t>في</a:t>
            </a:r>
            <a:r>
              <a:rPr lang="en-US" sz="2400" b="1" dirty="0"/>
              <a:t> </a:t>
            </a:r>
            <a:r>
              <a:rPr lang="en-US" sz="2400" b="1" dirty="0" err="1"/>
              <a:t>ذلك</a:t>
            </a:r>
            <a:r>
              <a:rPr lang="en-US" sz="2400" b="1" dirty="0"/>
              <a:t> </a:t>
            </a:r>
            <a:r>
              <a:rPr lang="en-US" sz="2400" b="1" dirty="0" err="1"/>
              <a:t>كل</a:t>
            </a:r>
            <a:r>
              <a:rPr lang="en-US" sz="2400" b="1" dirty="0"/>
              <a:t> </a:t>
            </a:r>
            <a:r>
              <a:rPr lang="en-US" sz="2400" b="1" dirty="0" err="1"/>
              <a:t>التقنيات</a:t>
            </a:r>
            <a:r>
              <a:rPr lang="en-US" sz="2400" b="1" dirty="0"/>
              <a:t> </a:t>
            </a:r>
            <a:r>
              <a:rPr lang="en-US" sz="2400" b="1" dirty="0" err="1"/>
              <a:t>المطلوبة</a:t>
            </a:r>
            <a:r>
              <a:rPr lang="en-US" sz="2400" b="1" dirty="0"/>
              <a:t> </a:t>
            </a:r>
            <a:r>
              <a:rPr lang="en-US" sz="2400" b="1" dirty="0" err="1"/>
              <a:t>لتربية</a:t>
            </a:r>
            <a:r>
              <a:rPr lang="en-US" sz="2400" b="1" dirty="0"/>
              <a:t> </a:t>
            </a:r>
            <a:r>
              <a:rPr lang="en-US" sz="2400" b="1" dirty="0" err="1"/>
              <a:t>ومعالجة</a:t>
            </a:r>
            <a:r>
              <a:rPr lang="en-US" sz="2400" b="1" dirty="0"/>
              <a:t> </a:t>
            </a:r>
            <a:r>
              <a:rPr lang="en-US" sz="2400" b="1" dirty="0" err="1"/>
              <a:t>الماشية</a:t>
            </a:r>
            <a:r>
              <a:rPr lang="en-US" sz="2400" b="1" dirty="0"/>
              <a:t> </a:t>
            </a:r>
            <a:r>
              <a:rPr lang="en-US" sz="2400" b="1" dirty="0" err="1" smtClean="0"/>
              <a:t>والدواجن</a:t>
            </a:r>
            <a:r>
              <a:rPr lang="ar-SA" sz="2400" b="1" dirty="0" smtClean="0"/>
              <a:t>، أي،</a:t>
            </a:r>
            <a:r>
              <a:rPr lang="en-US" sz="2400" b="1" dirty="0" smtClean="0"/>
              <a:t> </a:t>
            </a:r>
            <a:r>
              <a:rPr lang="en-US" sz="2400" b="1" dirty="0" err="1"/>
              <a:t>تشمل</a:t>
            </a:r>
            <a:r>
              <a:rPr lang="en-US" sz="2400" b="1" dirty="0"/>
              <a:t> </a:t>
            </a:r>
            <a:r>
              <a:rPr lang="en-US" sz="2400" b="1" dirty="0" err="1"/>
              <a:t>إنتاج</a:t>
            </a:r>
            <a:r>
              <a:rPr lang="en-US" sz="2400" b="1" dirty="0"/>
              <a:t> </a:t>
            </a:r>
            <a:r>
              <a:rPr lang="en-US" sz="2400" b="1" dirty="0" err="1"/>
              <a:t>المحاصيل</a:t>
            </a:r>
            <a:r>
              <a:rPr lang="en-US" sz="2400" b="1" dirty="0"/>
              <a:t> </a:t>
            </a:r>
            <a:r>
              <a:rPr lang="en-US" sz="2400" b="1" dirty="0" err="1"/>
              <a:t>والإنتاج</a:t>
            </a:r>
            <a:r>
              <a:rPr lang="en-US" sz="2400" b="1" dirty="0"/>
              <a:t> </a:t>
            </a:r>
            <a:r>
              <a:rPr lang="en-US" sz="2400" b="1" dirty="0" err="1"/>
              <a:t>الحيواني</a:t>
            </a:r>
            <a:r>
              <a:rPr lang="en-US" sz="2400" b="1" dirty="0"/>
              <a:t> </a:t>
            </a:r>
            <a:r>
              <a:rPr lang="en-US" sz="2400" b="1" dirty="0" err="1"/>
              <a:t>ومصايد</a:t>
            </a:r>
            <a:r>
              <a:rPr lang="en-US" sz="2400" b="1" dirty="0"/>
              <a:t> </a:t>
            </a:r>
            <a:r>
              <a:rPr lang="en-US" sz="2400" b="1" dirty="0" err="1"/>
              <a:t>الأسماك</a:t>
            </a:r>
            <a:r>
              <a:rPr lang="en-US" sz="2400" b="1" dirty="0"/>
              <a:t> </a:t>
            </a:r>
            <a:r>
              <a:rPr lang="en-US" sz="2400" b="1" dirty="0" err="1"/>
              <a:t>والغابات</a:t>
            </a:r>
            <a:r>
              <a:rPr lang="en-US" sz="2400" b="1" dirty="0"/>
              <a:t>.</a:t>
            </a:r>
          </a:p>
          <a:p>
            <a:pPr algn="just">
              <a:lnSpc>
                <a:spcPct val="90000"/>
              </a:lnSpc>
              <a:buFont typeface="Wingdings" pitchFamily="2" charset="2"/>
              <a:buChar char="v"/>
            </a:pPr>
            <a:r>
              <a:rPr lang="en-US" sz="2400" b="1" dirty="0" err="1" smtClean="0"/>
              <a:t>كلمة</a:t>
            </a:r>
            <a:r>
              <a:rPr lang="en-US" sz="2400" b="1" dirty="0" smtClean="0"/>
              <a:t> </a:t>
            </a:r>
            <a:r>
              <a:rPr lang="en-US" sz="2400" b="1" dirty="0"/>
              <a:t>"</a:t>
            </a:r>
            <a:r>
              <a:rPr lang="en-US" sz="2400" b="1" dirty="0" err="1" smtClean="0"/>
              <a:t>حيوان</a:t>
            </a:r>
            <a:r>
              <a:rPr lang="en-US" sz="2400" b="1" dirty="0" smtClean="0"/>
              <a:t>“</a:t>
            </a:r>
            <a:r>
              <a:rPr lang="ar-SA" sz="2400" b="1" dirty="0" smtClean="0"/>
              <a:t> ت</a:t>
            </a:r>
            <a:r>
              <a:rPr lang="en-US" sz="2400" b="1" dirty="0" err="1" smtClean="0"/>
              <a:t>شمل</a:t>
            </a:r>
            <a:r>
              <a:rPr lang="en-US" sz="2400" b="1" dirty="0" smtClean="0"/>
              <a:t> </a:t>
            </a:r>
            <a:r>
              <a:rPr lang="en-US" sz="2400" b="1" dirty="0" err="1"/>
              <a:t>الثروة</a:t>
            </a:r>
            <a:r>
              <a:rPr lang="en-US" sz="2400" b="1" dirty="0"/>
              <a:t> </a:t>
            </a:r>
            <a:r>
              <a:rPr lang="en-US" sz="2400" b="1" dirty="0" err="1"/>
              <a:t>الحيوانية</a:t>
            </a:r>
            <a:r>
              <a:rPr lang="en-US" sz="2400" b="1" dirty="0"/>
              <a:t> </a:t>
            </a:r>
            <a:r>
              <a:rPr lang="en-US" sz="2400" b="1" dirty="0" err="1"/>
              <a:t>والطيور</a:t>
            </a:r>
            <a:r>
              <a:rPr lang="en-US" sz="2400" b="1" dirty="0"/>
              <a:t> </a:t>
            </a:r>
            <a:r>
              <a:rPr lang="en-US" sz="2400" b="1" dirty="0" err="1"/>
              <a:t>والحيوانات</a:t>
            </a:r>
            <a:r>
              <a:rPr lang="en-US" sz="2400" b="1" dirty="0"/>
              <a:t> </a:t>
            </a:r>
            <a:r>
              <a:rPr lang="en-US" sz="2400" b="1" dirty="0" err="1"/>
              <a:t>البرية</a:t>
            </a:r>
            <a:r>
              <a:rPr lang="en-US" sz="2400" b="1" dirty="0"/>
              <a:t> </a:t>
            </a:r>
            <a:r>
              <a:rPr lang="en-US" sz="2400" b="1" dirty="0" err="1"/>
              <a:t>والنحل</a:t>
            </a:r>
            <a:r>
              <a:rPr lang="en-US" sz="2400" b="1" dirty="0"/>
              <a:t> </a:t>
            </a:r>
            <a:r>
              <a:rPr lang="en-US" sz="2400" b="1" dirty="0" err="1"/>
              <a:t>والحيوانات</a:t>
            </a:r>
            <a:r>
              <a:rPr lang="en-US" sz="2400" b="1" dirty="0"/>
              <a:t> </a:t>
            </a:r>
            <a:r>
              <a:rPr lang="en-US" sz="2400" b="1" dirty="0" err="1"/>
              <a:t>الأليفة</a:t>
            </a:r>
            <a:r>
              <a:rPr lang="en-US" sz="2400" b="1" dirty="0"/>
              <a:t> </a:t>
            </a:r>
            <a:r>
              <a:rPr lang="en-US" sz="2400" b="1" dirty="0" err="1"/>
              <a:t>والأسماك</a:t>
            </a:r>
            <a:r>
              <a:rPr lang="en-US" sz="2400" b="1" dirty="0"/>
              <a:t> </a:t>
            </a:r>
            <a:r>
              <a:rPr lang="en-US" sz="2400" b="1" dirty="0" err="1"/>
              <a:t>وغيرها</a:t>
            </a:r>
            <a:r>
              <a:rPr lang="en-US" sz="2400" b="1" dirty="0"/>
              <a:t> </a:t>
            </a:r>
            <a:r>
              <a:rPr lang="en-US" sz="2400" b="1" dirty="0" err="1"/>
              <a:t>من</a:t>
            </a:r>
            <a:r>
              <a:rPr lang="en-US" sz="2400" b="1" dirty="0"/>
              <a:t> </a:t>
            </a:r>
            <a:r>
              <a:rPr lang="en-US" sz="2400" b="1" dirty="0" err="1"/>
              <a:t>الحيوانات</a:t>
            </a:r>
            <a:r>
              <a:rPr lang="en-US" sz="2400" b="1" dirty="0"/>
              <a:t> </a:t>
            </a:r>
            <a:r>
              <a:rPr lang="en-US" sz="2400" b="1" dirty="0" err="1"/>
              <a:t>المائية</a:t>
            </a:r>
            <a:r>
              <a:rPr lang="en-US" sz="2400" b="1"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algn="just"/>
            <a:r>
              <a:rPr lang="ar-SA" dirty="0"/>
              <a:t>الاقتصاد الزراعي</a:t>
            </a:r>
            <a:endParaRPr lang="en-US" dirty="0"/>
          </a:p>
        </p:txBody>
      </p:sp>
      <p:sp>
        <p:nvSpPr>
          <p:cNvPr id="9219" name="Rectangle 3"/>
          <p:cNvSpPr>
            <a:spLocks noGrp="1" noChangeArrowheads="1"/>
          </p:cNvSpPr>
          <p:nvPr>
            <p:ph type="body" idx="1"/>
          </p:nvPr>
        </p:nvSpPr>
        <p:spPr/>
        <p:txBody>
          <a:bodyPr/>
          <a:lstStyle/>
          <a:p>
            <a:pPr algn="just"/>
            <a:r>
              <a:rPr lang="ar-SA" b="1" dirty="0" smtClean="0"/>
              <a:t>يعتبر من العلوم الحديثة، ويهتم بدراسة </a:t>
            </a:r>
            <a:r>
              <a:rPr lang="ar-SA" b="1" dirty="0"/>
              <a:t>وتحليل أوجه النشاط الاقتصادي في قطاع الزراعة وذلك عن طريق تطبيق مبادئ وأساسيات </a:t>
            </a:r>
            <a:r>
              <a:rPr lang="ar-SA" b="1" dirty="0" smtClean="0"/>
              <a:t>علوم </a:t>
            </a:r>
            <a:r>
              <a:rPr lang="ar-SA" b="1" dirty="0"/>
              <a:t>الاقتصاد العامة. </a:t>
            </a:r>
            <a:endParaRPr lang="ar-SA" b="1" dirty="0" smtClean="0"/>
          </a:p>
          <a:p>
            <a:pPr algn="just"/>
            <a:r>
              <a:rPr lang="ar-SA" b="1" dirty="0" smtClean="0">
                <a:solidFill>
                  <a:srgbClr val="0000CC"/>
                </a:solidFill>
              </a:rPr>
              <a:t>يواجه </a:t>
            </a:r>
            <a:r>
              <a:rPr lang="ar-SA" b="1" dirty="0">
                <a:solidFill>
                  <a:srgbClr val="0000CC"/>
                </a:solidFill>
              </a:rPr>
              <a:t>نفس الأسئلة الأساسية في علم الاقتصاد، وهي ماذا ننتج وبأي كمية، كيف ننتج، ولمن ننتج. </a:t>
            </a:r>
            <a:endParaRPr lang="ar-SA" b="1" dirty="0" smtClean="0">
              <a:solidFill>
                <a:srgbClr val="0000CC"/>
              </a:solidFill>
            </a:endParaRPr>
          </a:p>
          <a:p>
            <a:pPr algn="just"/>
            <a:r>
              <a:rPr lang="ar-SA" b="1" dirty="0" smtClean="0"/>
              <a:t>يهدف الي </a:t>
            </a:r>
            <a:r>
              <a:rPr lang="ar-SA" b="1" dirty="0"/>
              <a:t>الاستغلال الأمثل للموارد المتاحة للقطاع الزراعي وذلك لتحقيق أكبر قدر من الرفاهية الاجتماعية.</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p:txBody>
          <a:bodyPr/>
          <a:lstStyle/>
          <a:p>
            <a:pPr algn="just" rtl="1" eaLnBrk="1" hangingPunct="1">
              <a:defRPr/>
            </a:pPr>
            <a:r>
              <a:rPr lang="ar-SA" b="1" dirty="0" smtClean="0"/>
              <a:t>أحد العلوم </a:t>
            </a:r>
            <a:r>
              <a:rPr lang="ar-SA" b="1" i="1" dirty="0" smtClean="0"/>
              <a:t>الاجتماعية</a:t>
            </a:r>
            <a:r>
              <a:rPr lang="ar-SA" b="1" dirty="0" smtClean="0"/>
              <a:t> </a:t>
            </a:r>
            <a:r>
              <a:rPr lang="ar-SA" b="1" i="1" dirty="0" smtClean="0"/>
              <a:t>التطبيقية </a:t>
            </a:r>
            <a:r>
              <a:rPr lang="ar-SA" b="1" dirty="0" smtClean="0"/>
              <a:t>في مجال الزراعة</a:t>
            </a:r>
          </a:p>
          <a:p>
            <a:pPr algn="just" rtl="1" eaLnBrk="1" hangingPunct="1">
              <a:defRPr/>
            </a:pPr>
            <a:r>
              <a:rPr lang="ar-SA" b="1" dirty="0" smtClean="0">
                <a:solidFill>
                  <a:srgbClr val="0000CC"/>
                </a:solidFill>
              </a:rPr>
              <a:t>يتضمن مجموعة الافكار والنظريات الاقتصادية الزراعية </a:t>
            </a:r>
          </a:p>
          <a:p>
            <a:pPr algn="just" rtl="1" eaLnBrk="1" hangingPunct="1">
              <a:defRPr/>
            </a:pPr>
            <a:r>
              <a:rPr lang="ar-SA" b="1" dirty="0" smtClean="0"/>
              <a:t>يستهدف السيطرة على القوى الاقتصادية الكامنة في صناعة الزراعة بهدف تحسين مستوى الإنتاج الزراعي وبالتالي مستوى الرفاهية الإجتماعية.</a:t>
            </a:r>
            <a:endParaRPr lang="en-GB"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algn="just" eaLnBrk="1" hangingPunct="1">
              <a:defRPr/>
            </a:pPr>
            <a:r>
              <a:rPr lang="ar-SA" b="1" dirty="0" smtClean="0"/>
              <a:t>نشوء الاقتصاد الزراعي</a:t>
            </a:r>
            <a:r>
              <a:rPr lang="en-GB" dirty="0" smtClean="0"/>
              <a:t> </a:t>
            </a:r>
          </a:p>
        </p:txBody>
      </p:sp>
      <p:sp>
        <p:nvSpPr>
          <p:cNvPr id="89091" name="Rectangle 3"/>
          <p:cNvSpPr>
            <a:spLocks noGrp="1" noChangeArrowheads="1"/>
          </p:cNvSpPr>
          <p:nvPr>
            <p:ph type="body" idx="1"/>
          </p:nvPr>
        </p:nvSpPr>
        <p:spPr/>
        <p:txBody>
          <a:bodyPr/>
          <a:lstStyle/>
          <a:p>
            <a:pPr algn="just" rtl="1" eaLnBrk="1" hangingPunct="1">
              <a:defRPr/>
            </a:pPr>
            <a:r>
              <a:rPr lang="ar-SA" b="1" dirty="0" smtClean="0"/>
              <a:t>كيف نشأ علم الإقتصاد الزراعي؟</a:t>
            </a:r>
          </a:p>
          <a:p>
            <a:pPr lvl="1" algn="just" rtl="1" eaLnBrk="1" hangingPunct="1">
              <a:defRPr/>
            </a:pPr>
            <a:r>
              <a:rPr lang="ar-SA" b="1" dirty="0" smtClean="0"/>
              <a:t>التطور الصناعي الهائل وأثره علي الزراعة</a:t>
            </a:r>
          </a:p>
          <a:p>
            <a:pPr lvl="1" algn="just" rtl="1" eaLnBrk="1" hangingPunct="1">
              <a:defRPr/>
            </a:pPr>
            <a:r>
              <a:rPr lang="ar-SA" b="1" dirty="0" smtClean="0"/>
              <a:t>الضائقة المالية التي حلت بالمزارعين في أواخر القرن الماضي</a:t>
            </a:r>
            <a:r>
              <a:rPr lang="en-GB" dirty="0" smtClean="0"/>
              <a:t> </a:t>
            </a:r>
            <a:endParaRPr lang="ar-SA" b="1" dirty="0" smtClean="0"/>
          </a:p>
          <a:p>
            <a:pPr lvl="1" algn="just" rtl="1" eaLnBrk="1" hangingPunct="1">
              <a:defRPr/>
            </a:pPr>
            <a:r>
              <a:rPr lang="ar-SA" b="1" dirty="0" smtClean="0"/>
              <a:t>قيام معاهد متخصصة للبحوث الاقتصادية الزراعية في كثير من الدول الغربية في نهاية القرن التاسع عشر</a:t>
            </a:r>
            <a:r>
              <a:rPr lang="en-GB" dirty="0" smtClean="0"/>
              <a:t> </a:t>
            </a:r>
            <a:endParaRPr lang="ar-SA" b="1" dirty="0" smtClean="0"/>
          </a:p>
          <a:p>
            <a:pPr algn="just" rtl="1" eaLnBrk="1" hangingPunct="1">
              <a:defRPr/>
            </a:pPr>
            <a:r>
              <a:rPr lang="ar-SA" b="1" dirty="0" smtClean="0"/>
              <a:t>تشعب فروع واهتمامات الاقتصاد الزراعي</a:t>
            </a:r>
          </a:p>
          <a:p>
            <a:pPr algn="just" rtl="1" eaLnBrk="1" hangingPunct="1">
              <a:defRPr/>
            </a:pPr>
            <a:r>
              <a:rPr lang="ar-SA" b="1" dirty="0" smtClean="0"/>
              <a:t>إستقلالية علم الإقتصاد الزراعي عن الإقتصاد العام (صارت المعاهد / الأقسام منفصلة عن الاقتصاد العام) </a:t>
            </a:r>
            <a:endParaRPr lang="en-GB"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708025" y="2492375"/>
            <a:ext cx="8435975" cy="3311525"/>
          </a:xfrm>
        </p:spPr>
        <p:txBody>
          <a:bodyPr/>
          <a:lstStyle/>
          <a:p>
            <a:pPr marL="514350" indent="-514350" algn="just">
              <a:buFont typeface="+mj-lt"/>
              <a:buAutoNum type="arabicPeriod"/>
            </a:pPr>
            <a:r>
              <a:rPr lang="ar-SA" b="1" dirty="0" smtClean="0"/>
              <a:t>المعرفة </a:t>
            </a:r>
            <a:r>
              <a:rPr lang="ar-SA" b="1" dirty="0"/>
              <a:t>التامة بالنواحي الفنية للانتاج الزراعي، أي معرفة الطرق المختلفة التي يمكن استخدامها للربط بين عوامل الانتاج المختلفة وتشمل العلاقة بين عوامل الانتاج مع بعضها، علاقة عوامل الانتاج مع المنتج، وعلاقة المنتجات مع بعضها البعض.</a:t>
            </a:r>
          </a:p>
          <a:p>
            <a:pPr marL="514350" indent="-514350" algn="just">
              <a:buFont typeface="+mj-lt"/>
              <a:buAutoNum type="arabicPeriod"/>
            </a:pPr>
            <a:r>
              <a:rPr lang="ar-SA" b="1" dirty="0"/>
              <a:t>معرفة المفاهيم والمبادئ الأساسية لعلم الاقتصاد. </a:t>
            </a:r>
            <a:endParaRPr lang="en-US" b="1" dirty="0"/>
          </a:p>
        </p:txBody>
      </p:sp>
      <p:sp>
        <p:nvSpPr>
          <p:cNvPr id="3" name="AutoShape 2"/>
          <p:cNvSpPr>
            <a:spLocks noGrp="1" noChangeArrowheads="1"/>
          </p:cNvSpPr>
          <p:nvPr>
            <p:ph type="title"/>
          </p:nvPr>
        </p:nvSpPr>
        <p:spPr>
          <a:xfrm>
            <a:off x="762000" y="762000"/>
            <a:ext cx="7924800" cy="1143000"/>
          </a:xfrm>
        </p:spPr>
        <p:txBody>
          <a:bodyPr/>
          <a:lstStyle/>
          <a:p>
            <a:pPr algn="just"/>
            <a:r>
              <a:rPr lang="ar-SA" dirty="0" smtClean="0"/>
              <a:t>متطلبات تطبيق علم الاقتصاد علي القطاع الزراعي</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pPr algn="just"/>
            <a:r>
              <a:rPr lang="ar-SA" dirty="0"/>
              <a:t>أقسام الاقتصاد الزراعي</a:t>
            </a:r>
            <a:endParaRPr lang="en-US" dirty="0"/>
          </a:p>
        </p:txBody>
      </p:sp>
      <p:sp>
        <p:nvSpPr>
          <p:cNvPr id="24579" name="Rectangle 3"/>
          <p:cNvSpPr>
            <a:spLocks noGrp="1" noChangeArrowheads="1"/>
          </p:cNvSpPr>
          <p:nvPr>
            <p:ph type="body" idx="1"/>
          </p:nvPr>
        </p:nvSpPr>
        <p:spPr>
          <a:xfrm>
            <a:off x="838200" y="2362200"/>
            <a:ext cx="8126288" cy="3724275"/>
          </a:xfrm>
        </p:spPr>
        <p:txBody>
          <a:bodyPr/>
          <a:lstStyle/>
          <a:p>
            <a:pPr algn="just">
              <a:buFont typeface="Wingdings" pitchFamily="2" charset="2"/>
              <a:buNone/>
            </a:pPr>
            <a:r>
              <a:rPr lang="ar-SA" sz="3200" b="1" dirty="0">
                <a:solidFill>
                  <a:srgbClr val="0000CC"/>
                </a:solidFill>
              </a:rPr>
              <a:t>	</a:t>
            </a:r>
            <a:r>
              <a:rPr lang="ar-SA" sz="3200" b="1" dirty="0" smtClean="0">
                <a:solidFill>
                  <a:srgbClr val="0000CC"/>
                </a:solidFill>
              </a:rPr>
              <a:t>1. اقتصاديات </a:t>
            </a:r>
            <a:r>
              <a:rPr lang="ar-SA" sz="3200" b="1" dirty="0">
                <a:solidFill>
                  <a:srgbClr val="0000CC"/>
                </a:solidFill>
              </a:rPr>
              <a:t>الانتاج </a:t>
            </a:r>
          </a:p>
          <a:p>
            <a:pPr algn="just">
              <a:buFont typeface="Wingdings" pitchFamily="2" charset="2"/>
              <a:buNone/>
            </a:pPr>
            <a:r>
              <a:rPr lang="ar-SA" b="1" dirty="0"/>
              <a:t>	</a:t>
            </a:r>
            <a:r>
              <a:rPr lang="ar-SA" b="1" dirty="0" smtClean="0"/>
              <a:t>يهتم </a:t>
            </a:r>
            <a:r>
              <a:rPr lang="ar-SA" b="1" dirty="0"/>
              <a:t>بالاختيار من بين بدائل الانتاج، مثل </a:t>
            </a:r>
            <a:r>
              <a:rPr lang="ar-SA" b="1" dirty="0" smtClean="0"/>
              <a:t>إختيار </a:t>
            </a:r>
            <a:r>
              <a:rPr lang="ar-SA" b="1" dirty="0"/>
              <a:t>المنشآت الانتاجية، </a:t>
            </a:r>
            <a:r>
              <a:rPr lang="ar-SA" b="1" dirty="0" smtClean="0"/>
              <a:t>تقدير </a:t>
            </a:r>
            <a:r>
              <a:rPr lang="ar-SA" b="1" dirty="0"/>
              <a:t>الطريقة المثلي </a:t>
            </a:r>
            <a:r>
              <a:rPr lang="ar-SA" b="1" dirty="0" smtClean="0"/>
              <a:t>لإستخدام </a:t>
            </a:r>
            <a:r>
              <a:rPr lang="ar-SA" b="1" dirty="0"/>
              <a:t>عناصر </a:t>
            </a:r>
            <a:r>
              <a:rPr lang="ar-SA" b="1" dirty="0" smtClean="0"/>
              <a:t>الانتاج، ومعرفة </a:t>
            </a:r>
            <a:r>
              <a:rPr lang="ar-SA" b="1" dirty="0"/>
              <a:t>المؤثرات (التقنية، البيئية، الاقتصادية، ...الخ) المحيطة بالعملية الانتاجية. </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pPr algn="just"/>
            <a:r>
              <a:rPr lang="ar-SA" sz="4000" dirty="0">
                <a:solidFill>
                  <a:srgbClr val="0000CC"/>
                </a:solidFill>
              </a:rPr>
              <a:t>2. </a:t>
            </a:r>
            <a:r>
              <a:rPr lang="ar-SA" sz="4000" dirty="0" smtClean="0">
                <a:solidFill>
                  <a:srgbClr val="0000CC"/>
                </a:solidFill>
              </a:rPr>
              <a:t>إدارة </a:t>
            </a:r>
            <a:r>
              <a:rPr lang="ar-SA" sz="4000" dirty="0">
                <a:solidFill>
                  <a:srgbClr val="0000CC"/>
                </a:solidFill>
              </a:rPr>
              <a:t>المشاريع الزراعية</a:t>
            </a:r>
            <a:endParaRPr lang="en-US" sz="4000" dirty="0">
              <a:solidFill>
                <a:srgbClr val="0000CC"/>
              </a:solidFill>
            </a:endParaRPr>
          </a:p>
        </p:txBody>
      </p:sp>
      <p:sp>
        <p:nvSpPr>
          <p:cNvPr id="25603" name="Rectangle 3"/>
          <p:cNvSpPr>
            <a:spLocks noGrp="1" noChangeArrowheads="1"/>
          </p:cNvSpPr>
          <p:nvPr>
            <p:ph type="body" idx="1"/>
          </p:nvPr>
        </p:nvSpPr>
        <p:spPr/>
        <p:txBody>
          <a:bodyPr/>
          <a:lstStyle/>
          <a:p>
            <a:pPr algn="just"/>
            <a:r>
              <a:rPr lang="ar-SA" sz="3200" b="1" dirty="0" smtClean="0"/>
              <a:t>دراسة </a:t>
            </a:r>
            <a:r>
              <a:rPr lang="ar-SA" sz="3200" b="1" dirty="0"/>
              <a:t>الطرق التي يمكن أن تحقق أكبر منفعة ممكنة من استخدام عناصر الانتاج المتاحة في المشاريع </a:t>
            </a:r>
            <a:r>
              <a:rPr lang="ar-SA" sz="3200" b="1" dirty="0" smtClean="0"/>
              <a:t>الزراعية. </a:t>
            </a:r>
            <a:r>
              <a:rPr lang="ar-SA" sz="3200" b="1" dirty="0"/>
              <a:t>ومن الأفرع الرئيسة لهذا القسم نذكر ما يلي</a:t>
            </a:r>
            <a:r>
              <a:rPr lang="ar-SA" sz="3200" b="1" dirty="0" smtClean="0"/>
              <a:t>:</a:t>
            </a:r>
          </a:p>
          <a:p>
            <a:pPr marL="990600" lvl="1" indent="-533400" algn="just">
              <a:buFont typeface="Wingdings" pitchFamily="2" charset="2"/>
              <a:buChar char="v"/>
            </a:pPr>
            <a:endParaRPr lang="ar-SA" b="1" dirty="0" smtClean="0"/>
          </a:p>
          <a:p>
            <a:pPr marL="990600" lvl="1" indent="-533400" algn="just">
              <a:buFont typeface="Wingdings" pitchFamily="2" charset="2"/>
              <a:buChar char="v"/>
            </a:pPr>
            <a:r>
              <a:rPr lang="ar-SA" b="1" dirty="0" smtClean="0"/>
              <a:t>التقييم </a:t>
            </a:r>
            <a:r>
              <a:rPr lang="ar-SA" b="1" dirty="0" smtClean="0"/>
              <a:t>الزراعي: تقييم عوامل الانتاج وأصول المشاريع الزراعية</a:t>
            </a:r>
          </a:p>
          <a:p>
            <a:pPr marL="990600" lvl="1" indent="-533400" algn="just">
              <a:buFont typeface="Wingdings" pitchFamily="2" charset="2"/>
              <a:buChar char="v"/>
            </a:pPr>
            <a:r>
              <a:rPr lang="ar-SA" b="1" dirty="0" smtClean="0"/>
              <a:t>المحاسبة الزراعية: حساب تكاليف السلع والدخل لأفرع الانتاج المختلفة </a:t>
            </a:r>
          </a:p>
          <a:p>
            <a:pPr algn="just"/>
            <a:endParaRPr lang="en-US" b="1" dirty="0"/>
          </a:p>
        </p:txBody>
      </p:sp>
    </p:spTree>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911</TotalTime>
  <Words>1231</Words>
  <Application>Microsoft Office PowerPoint</Application>
  <PresentationFormat>On-screen Show (4:3)</PresentationFormat>
  <Paragraphs>107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Capsules</vt:lpstr>
      <vt:lpstr>جامعة الملك سعود كلية علوم الأغذية والزراعة قسم الاقتصاد الزراعي</vt:lpstr>
      <vt:lpstr>الأهداف</vt:lpstr>
      <vt:lpstr>الزراعــــة </vt:lpstr>
      <vt:lpstr>الاقتصاد الزراعي</vt:lpstr>
      <vt:lpstr>Slide 5</vt:lpstr>
      <vt:lpstr>نشوء الاقتصاد الزراعي </vt:lpstr>
      <vt:lpstr>متطلبات تطبيق علم الاقتصاد علي القطاع الزراعي</vt:lpstr>
      <vt:lpstr>أقسام الاقتصاد الزراعي</vt:lpstr>
      <vt:lpstr>2. إدارة المشاريع الزراعية</vt:lpstr>
      <vt:lpstr>Slide 10</vt:lpstr>
      <vt:lpstr>عوامل/مدخلات الانتاج الزراعي </vt:lpstr>
      <vt:lpstr>أولاً، الأرض </vt:lpstr>
      <vt:lpstr>لكن:</vt:lpstr>
      <vt:lpstr>خواص الأرض العامة وتأثيراتها</vt:lpstr>
      <vt:lpstr>2. العمل (العمالة)</vt:lpstr>
      <vt:lpstr>مقاييس العمل/العمالة</vt:lpstr>
      <vt:lpstr>خواص العمل</vt:lpstr>
      <vt:lpstr>يتبع:</vt:lpstr>
      <vt:lpstr>3.  رأس المال</vt:lpstr>
      <vt:lpstr>Slide 20</vt:lpstr>
      <vt:lpstr>التنظيم</vt:lpstr>
      <vt:lpstr>أسئلة وتمارين</vt:lpstr>
      <vt:lpstr>تابع الأسئلة والتمارين</vt:lpstr>
      <vt:lpstr>Slide 24</vt:lpstr>
    </vt:vector>
  </TitlesOfParts>
  <Company>ali81@maktoob.com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الرباط الوطني كلية ال</dc:title>
  <dc:creator>Omer Elgaili Elsheikh</dc:creator>
  <cp:lastModifiedBy>Omer</cp:lastModifiedBy>
  <cp:revision>104</cp:revision>
  <dcterms:created xsi:type="dcterms:W3CDTF">2007-11-05T00:36:17Z</dcterms:created>
  <dcterms:modified xsi:type="dcterms:W3CDTF">2014-01-19T06:33:16Z</dcterms:modified>
</cp:coreProperties>
</file>